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4" r:id="rId5"/>
    <p:sldId id="259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2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90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4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5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280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7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61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0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1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775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998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8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022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4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156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E9850F-6648-4815-B97B-D03BD62F3BC0}" type="datetimeFigureOut">
              <a:rPr lang="ro-RO" smtClean="0"/>
              <a:t>28.01.2021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18503-23BE-4EFC-98A0-9A1FDC746D6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709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163366_Performance_evaluation_of_pattern_classifiers_for_handwritten_character_recognition" TargetMode="External"/><Relationship Id="rId7" Type="http://schemas.openxmlformats.org/officeDocument/2006/relationships/hyperlink" Target="https://www.researchgate.net/publication/311672974_Offline_Handwriting_Recognition_Using_LSTM_Recurrent_Neural_Networks" TargetMode="External"/><Relationship Id="rId2" Type="http://schemas.openxmlformats.org/officeDocument/2006/relationships/hyperlink" Target="https://www.researchgate.net/publication/331397301_Fast_Multi-language_LSTM-based_Online_Handwriting_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neliti.com/media/publications/263101-handwriting-recognition-using-lstm-netwo-a0b4dbba.pdf" TargetMode="External"/><Relationship Id="rId5" Type="http://schemas.openxmlformats.org/officeDocument/2006/relationships/hyperlink" Target="https://towardsdatascience.com/lstm-based-handwriting-recognition-by-google-eb99663ca6de" TargetMode="External"/><Relationship Id="rId4" Type="http://schemas.openxmlformats.org/officeDocument/2006/relationships/hyperlink" Target="https://www.researchgate.net/publication/265822025_Classification_and_Learning_for_Character_Recognition_Comparison_of_Methods_and_Remaining_Probl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4DAB63-5856-4789-9ED3-C9D172C8E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Recunoasterea scrisului de mana</a:t>
            </a:r>
            <a:endParaRPr lang="ro-RO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AEC4756-A273-4A13-A0AD-4C379CDE4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Robert Mihai Pandele</a:t>
            </a:r>
          </a:p>
          <a:p>
            <a:r>
              <a:rPr lang="en-US"/>
              <a:t>Voicu-Florin MANOLACHE</a:t>
            </a:r>
          </a:p>
        </p:txBody>
      </p:sp>
    </p:spTree>
    <p:extLst>
      <p:ext uri="{BB962C8B-B14F-4D97-AF65-F5344CB8AC3E}">
        <p14:creationId xmlns:p14="http://schemas.microsoft.com/office/powerpoint/2010/main" val="428567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44CE8FF-2EF8-4859-BA19-3F24DBA6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Sfarsit</a:t>
            </a:r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3661420-1869-442F-890C-DE9854C96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Multumesc de atentie!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7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ABB7CA-AB48-4858-A263-9E3A0726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Arhitectura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AA2B1FE-A7B6-4CCA-9104-63AF5141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Keras</a:t>
            </a:r>
          </a:p>
          <a:p>
            <a:r>
              <a:rPr lang="en-US"/>
              <a:t>TensorFlow</a:t>
            </a:r>
          </a:p>
          <a:p>
            <a:r>
              <a:rPr lang="en-US"/>
              <a:t>OCR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930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5F1C828-95E3-443F-9D77-A4CC4DB5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Arhitectura</a:t>
            </a:r>
            <a:endParaRPr lang="ro-RO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8950960B-0217-470A-B61C-8AA7B0FAB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62" y="2450931"/>
            <a:ext cx="6759675" cy="3803642"/>
          </a:xfrm>
        </p:spPr>
      </p:pic>
    </p:spTree>
    <p:extLst>
      <p:ext uri="{BB962C8B-B14F-4D97-AF65-F5344CB8AC3E}">
        <p14:creationId xmlns:p14="http://schemas.microsoft.com/office/powerpoint/2010/main" val="364633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106050-618F-4709-ADFB-E90E274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 abordari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AD84B7-9FD6-452B-885C-B99583C1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LSTM</a:t>
            </a:r>
            <a:endParaRPr lang="ro-RO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EE174F6B-ABDB-48D5-A950-11874CC5E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053918"/>
            <a:ext cx="5220163" cy="2747454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113A0D5E-9995-4261-9801-28B59563C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64" y="3053919"/>
            <a:ext cx="4808238" cy="23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120036-FEEB-422E-B64F-49EF721D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Masuratori LSTM</a:t>
            </a:r>
            <a:endParaRPr lang="ro-RO"/>
          </a:p>
        </p:txBody>
      </p: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A3DEB175-4AD4-4925-A04A-9A5F283D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LSTM+ Curbe Bezier</a:t>
            </a:r>
          </a:p>
          <a:p>
            <a:endParaRPr lang="ro-RO"/>
          </a:p>
        </p:txBody>
      </p:sp>
      <p:pic>
        <p:nvPicPr>
          <p:cNvPr id="8" name="Substituent conținut 4">
            <a:extLst>
              <a:ext uri="{FF2B5EF4-FFF2-40B4-BE49-F238E27FC236}">
                <a16:creationId xmlns:a16="http://schemas.microsoft.com/office/drawing/2014/main" id="{7F13238E-9C10-49A0-A45D-1B332CC0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48" y="4216400"/>
            <a:ext cx="6438900" cy="942975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538AC74D-FCAC-4C5F-91B0-133A4A06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60" y="3844925"/>
            <a:ext cx="63912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78A699-9F2D-4AAF-9E78-C5944903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Masuratori MNIST</a:t>
            </a:r>
            <a:endParaRPr lang="ro-RO"/>
          </a:p>
        </p:txBody>
      </p:sp>
      <p:sp>
        <p:nvSpPr>
          <p:cNvPr id="7" name="Substituent text 6">
            <a:extLst>
              <a:ext uri="{FF2B5EF4-FFF2-40B4-BE49-F238E27FC236}">
                <a16:creationId xmlns:a16="http://schemas.microsoft.com/office/drawing/2014/main" id="{5AC0F828-B49D-43F5-807B-022C9EE76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D7D4C44E-7E5A-4E02-B7F8-3ADB5D324A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26" y="2658533"/>
            <a:ext cx="4720678" cy="3540509"/>
          </a:xfrm>
        </p:spPr>
      </p:pic>
      <p:sp>
        <p:nvSpPr>
          <p:cNvPr id="8" name="Substituent text 7">
            <a:extLst>
              <a:ext uri="{FF2B5EF4-FFF2-40B4-BE49-F238E27FC236}">
                <a16:creationId xmlns:a16="http://schemas.microsoft.com/office/drawing/2014/main" id="{FEB125C8-95A0-4CE5-BDD3-525B4DDB9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14" name="Substituent conținut 13">
            <a:extLst>
              <a:ext uri="{FF2B5EF4-FFF2-40B4-BE49-F238E27FC236}">
                <a16:creationId xmlns:a16="http://schemas.microsoft.com/office/drawing/2014/main" id="{3746BF7C-1984-42FD-B9A2-6D55B06299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8533"/>
            <a:ext cx="5266604" cy="3378282"/>
          </a:xfrm>
        </p:spPr>
      </p:pic>
    </p:spTree>
    <p:extLst>
      <p:ext uri="{BB962C8B-B14F-4D97-AF65-F5344CB8AC3E}">
        <p14:creationId xmlns:p14="http://schemas.microsoft.com/office/powerpoint/2010/main" val="112319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u 11">
            <a:extLst>
              <a:ext uri="{FF2B5EF4-FFF2-40B4-BE49-F238E27FC236}">
                <a16:creationId xmlns:a16="http://schemas.microsoft.com/office/drawing/2014/main" id="{E3DADDC4-75E9-4D1E-BA32-A3A52BE2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Masuratori MNIST</a:t>
            </a:r>
            <a:endParaRPr lang="ro-RO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353DD64A-0C68-4B4E-9209-FA744E4C6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109318"/>
              </p:ext>
            </p:extLst>
          </p:nvPr>
        </p:nvGraphicFramePr>
        <p:xfrm>
          <a:off x="1295400" y="2557463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349262345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83502998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8486489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73854143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043674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Feature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pixel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PCA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4-grad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8-grad</a:t>
                      </a:r>
                      <a:endParaRPr lang="ro-RO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67287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k-NN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3.66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3.01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1.26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nn-NO" sz="1800" b="0" i="0" u="none" strike="noStrike" baseline="0">
                          <a:latin typeface="CMR9"/>
                        </a:rPr>
                        <a:t>0.97</a:t>
                      </a:r>
                      <a:endParaRPr lang="ro-RO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18255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MLP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1.91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1.84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0.84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0.60</a:t>
                      </a:r>
                      <a:endParaRPr lang="ro-RO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94831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baseline="0">
                          <a:latin typeface="CMR9"/>
                        </a:rPr>
                        <a:t>RBF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baseline="0">
                          <a:latin typeface="CMR9"/>
                        </a:rPr>
                        <a:t>2.53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baseline="0">
                          <a:latin typeface="CMR9"/>
                        </a:rPr>
                        <a:t>2.21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baseline="0">
                          <a:latin typeface="CMR9"/>
                        </a:rPr>
                        <a:t>0.92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baseline="0">
                          <a:latin typeface="CMR9"/>
                        </a:rPr>
                        <a:t>0.69</a:t>
                      </a:r>
                      <a:endParaRPr lang="ro-RO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56948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baseline="0">
                          <a:latin typeface="CMR9"/>
                        </a:rPr>
                        <a:t>PC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>
                          <a:latin typeface="CMR9"/>
                        </a:rPr>
                        <a:t>1.64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>
                          <a:latin typeface="CMR9"/>
                        </a:rPr>
                        <a:t>N/A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>
                          <a:latin typeface="CMR9"/>
                        </a:rPr>
                        <a:t>0.83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>
                          <a:latin typeface="CMR9"/>
                        </a:rPr>
                        <a:t>0.58</a:t>
                      </a:r>
                      <a:endParaRPr lang="ro-RO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95124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SVC-poly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1.69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1.43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0.76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baseline="0">
                          <a:latin typeface="CMR9"/>
                        </a:rPr>
                        <a:t>0.55</a:t>
                      </a:r>
                      <a:endParaRPr lang="ro-RO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09866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b="0" i="0" u="none" strike="noStrike" baseline="0">
                          <a:latin typeface="CMR9"/>
                        </a:rPr>
                        <a:t>SVC-rbf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ro-RO" sz="1800" b="0" i="0" u="none" strike="noStrike" baseline="0">
                          <a:latin typeface="CMR9"/>
                        </a:rPr>
                        <a:t>1.41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ro-RO" sz="1800" b="0" i="0" u="none" strike="noStrike" baseline="0">
                          <a:latin typeface="CMR9"/>
                        </a:rPr>
                        <a:t>1.24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ro-RO" sz="1800" b="0" i="0" u="none" strike="noStrike" baseline="0">
                          <a:latin typeface="CMR9"/>
                        </a:rPr>
                        <a:t>0.67</a:t>
                      </a:r>
                      <a:endParaRPr lang="ro-RO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ro-RO" sz="1800" b="0" i="0" u="none" strike="noStrike" baseline="0">
                          <a:latin typeface="CMR9"/>
                        </a:rPr>
                        <a:t>0.42</a:t>
                      </a:r>
                      <a:endParaRPr lang="ro-RO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99620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18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66FA63-2E53-49DC-A7F3-0BF2F567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Concluzie si idei viitoare</a:t>
            </a:r>
            <a:endParaRPr lang="ro-RO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7ABF6DAF-BFC3-49DA-93B8-13AC4CC5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Recunoasterea literelor si a numerlor pentru scrisul discret</a:t>
            </a:r>
          </a:p>
          <a:p>
            <a:r>
              <a:rPr lang="en-US"/>
              <a:t>Makeshift autocorrect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429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6ECFDB-4D53-4315-A72A-E991F89F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US"/>
              <a:t>Bibliografie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F5C190F-A3EC-4E8A-B850-CEBD7E70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o-RO">
                <a:hlinkClick r:id="rId2"/>
              </a:rPr>
              <a:t>(PDF) Fast Multi-language LSTM-based Online Handwriting Recognition (researchgate.net)</a:t>
            </a:r>
            <a:endParaRPr lang="en-US">
              <a:hlinkClick r:id="rId3"/>
            </a:endParaRPr>
          </a:p>
          <a:p>
            <a:r>
              <a:rPr lang="en-US">
                <a:hlinkClick r:id="rId3"/>
              </a:rPr>
              <a:t>(PDF) Performance evaluation of pattern classifiers for handwritten character recognition (researchgate.net)</a:t>
            </a:r>
            <a:endParaRPr lang="en-US">
              <a:hlinkClick r:id="rId4"/>
            </a:endParaRPr>
          </a:p>
          <a:p>
            <a:r>
              <a:rPr lang="en-US">
                <a:hlinkClick r:id="rId4"/>
              </a:rPr>
              <a:t>(PDF) Classification and Learning for Character Recognition: Comparison of Methods and Remaining Problems (researchgate.net)</a:t>
            </a:r>
            <a:endParaRPr lang="en-US"/>
          </a:p>
          <a:p>
            <a:r>
              <a:rPr lang="en-US">
                <a:hlinkClick r:id="rId5"/>
              </a:rPr>
              <a:t>LSTM-based Handwriting Recognition by Google | by Edward Ma | Towards Data Science</a:t>
            </a:r>
            <a:endParaRPr lang="en-US"/>
          </a:p>
          <a:p>
            <a:r>
              <a:rPr lang="en-US">
                <a:hlinkClick r:id="rId6"/>
              </a:rPr>
              <a:t>Handwriting Recognition using LSTM Networks (neliti.com)</a:t>
            </a:r>
            <a:endParaRPr lang="en-US"/>
          </a:p>
          <a:p>
            <a:r>
              <a:rPr lang="ro-RO">
                <a:hlinkClick r:id="rId7"/>
              </a:rPr>
              <a:t>(PDF) Offline Handwriting Recognition Using LSTM Recurrent Neural Networks (researchgate.net)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946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711</TotalTime>
  <Words>175</Words>
  <Application>Microsoft Office PowerPoint</Application>
  <PresentationFormat>Ecran lat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CMR9</vt:lpstr>
      <vt:lpstr>Garamond</vt:lpstr>
      <vt:lpstr>Organic</vt:lpstr>
      <vt:lpstr>Recunoasterea scrisului de mana</vt:lpstr>
      <vt:lpstr>Arhitectura</vt:lpstr>
      <vt:lpstr>Arhitectura</vt:lpstr>
      <vt:lpstr>Alte abordari</vt:lpstr>
      <vt:lpstr>Masuratori LSTM</vt:lpstr>
      <vt:lpstr>Masuratori MNIST</vt:lpstr>
      <vt:lpstr>Masuratori MNIST</vt:lpstr>
      <vt:lpstr>Concluzie si idei viitoare</vt:lpstr>
      <vt:lpstr>Bibliografie</vt:lpstr>
      <vt:lpstr>Sfarsit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Manolache Florin</dc:creator>
  <cp:lastModifiedBy>Manolache Florin</cp:lastModifiedBy>
  <cp:revision>28</cp:revision>
  <dcterms:created xsi:type="dcterms:W3CDTF">2021-01-26T14:44:59Z</dcterms:created>
  <dcterms:modified xsi:type="dcterms:W3CDTF">2021-01-28T08:22:03Z</dcterms:modified>
</cp:coreProperties>
</file>