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2E72CA-F722-BAEF-82D3-9BFB526C0EDF}" v="870" dt="2025-04-24T21:19:33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1FB-1606-4EC5-9BCA-2DC04C2243EA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1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3D07-6BCF-40BC-A7F7-89BB8FFE98C6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0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6D97-0980-426F-BEA7-F6EB2DE3AC08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3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AA53-8FBA-45E2-8B10-F7DD55E4E759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0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84CF-6F0D-4195-920D-9D6F75893720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5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3BBE-A1CF-4CC7-B02C-EBCBBE110242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5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63E4-71A5-4C63-9515-748B28B89764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7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BAC-F228-4DAC-8800-3D810F869187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6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FFE8-7E8E-427A-AB26-E496551AFB7B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1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19-DE76-4E18-BFC7-EB25B8C421E7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2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BD94-1F69-4074-BD82-D6EDB89FE74F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5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49C728D-416F-40D5-8F13-55E5DD1CE8D1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pos="7392">
          <p15:clr>
            <a:srgbClr val="F26B43"/>
          </p15:clr>
        </p15:guide>
        <p15:guide id="7" pos="5112">
          <p15:clr>
            <a:srgbClr val="F26B43"/>
          </p15:clr>
        </p15:guide>
        <p15:guide id="8" pos="2544">
          <p15:clr>
            <a:srgbClr val="F26B43"/>
          </p15:clr>
        </p15:guide>
        <p15:guide id="9" pos="864">
          <p15:clr>
            <a:srgbClr val="F26B43"/>
          </p15:clr>
        </p15:guide>
        <p15:guide id="10" orient="horz" pos="648">
          <p15:clr>
            <a:srgbClr val="F26B43"/>
          </p15:clr>
        </p15:guide>
        <p15:guide id="11" pos="6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Comparing Water Usage Proportions: USA vs Spain (2000–2024)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Group Members:</a:t>
            </a:r>
            <a:r>
              <a:rPr lang="en-US" dirty="0">
                <a:ea typeface="+mn-lt"/>
                <a:cs typeface="+mn-lt"/>
              </a:rPr>
              <a:t> Elizabeth Huevler, Ben Schweitzer, Manasi Ambedkar, Sanchith Devarajan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4E110-3BEF-72A0-C0FB-8DFF0909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66" y="793080"/>
            <a:ext cx="11032437" cy="1268929"/>
          </a:xfrm>
        </p:spPr>
        <p:txBody>
          <a:bodyPr>
            <a:normAutofit/>
          </a:bodyPr>
          <a:lstStyle/>
          <a:p>
            <a:r>
              <a:rPr lang="en-US" sz="4800" b="1" dirty="0"/>
              <a:t>Interpretation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69DD4-CDEE-9B95-62A2-59C62030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33" y="2061776"/>
            <a:ext cx="10240903" cy="3956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High p-values = no strong evidence of a difference</a:t>
            </a:r>
          </a:p>
          <a:p>
            <a:r>
              <a:rPr lang="en-US" sz="2800" dirty="0">
                <a:ea typeface="+mn-lt"/>
                <a:cs typeface="+mn-lt"/>
              </a:rPr>
              <a:t>If CI contains 0 →there is no clear difference</a:t>
            </a:r>
            <a:endParaRPr lang="en-US" sz="2800" dirty="0"/>
          </a:p>
          <a:p>
            <a:r>
              <a:rPr lang="en-US" sz="2800" dirty="0"/>
              <a:t>Conclusion:</a:t>
            </a:r>
            <a:br>
              <a:rPr lang="en-US" sz="2800" dirty="0"/>
            </a:br>
            <a:r>
              <a:rPr lang="en-US" sz="2800" dirty="0"/>
              <a:t>Water usage patterns in USA and Spain are statistically similar.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8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26F8-4122-32E1-76C8-A874BA99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29" y="793080"/>
            <a:ext cx="10830374" cy="127662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Avenir Next LT Pro"/>
              </a:rPr>
              <a:t>Limitations</a:t>
            </a:r>
            <a:endParaRPr lang="en-US" sz="4800" dirty="0">
              <a:latin typeface="Avenir Next LT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4578E-8198-6B24-2147-49AEDFCA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223" y="2071807"/>
            <a:ext cx="10240903" cy="3956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Data is synthetic (not real-world verified)</a:t>
            </a:r>
          </a:p>
          <a:p>
            <a:r>
              <a:rPr lang="en-US" sz="2800" dirty="0"/>
              <a:t>Only 2 countries analyzed</a:t>
            </a:r>
          </a:p>
          <a:p>
            <a:r>
              <a:rPr lang="en-US" sz="2800" dirty="0"/>
              <a:t>Only 25 years of data</a:t>
            </a:r>
          </a:p>
          <a:p>
            <a:r>
              <a:rPr lang="en-US" sz="2800" dirty="0"/>
              <a:t>Sector definitions may differ across countries</a:t>
            </a:r>
          </a:p>
        </p:txBody>
      </p:sp>
    </p:spTree>
    <p:extLst>
      <p:ext uri="{BB962C8B-B14F-4D97-AF65-F5344CB8AC3E}">
        <p14:creationId xmlns:p14="http://schemas.microsoft.com/office/powerpoint/2010/main" val="3581743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E331-F8E8-3E06-D10E-13C3112DB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74" y="793080"/>
            <a:ext cx="10859129" cy="1276620"/>
          </a:xfrm>
        </p:spPr>
        <p:txBody>
          <a:bodyPr>
            <a:normAutofit/>
          </a:bodyPr>
          <a:lstStyle/>
          <a:p>
            <a:r>
              <a:rPr lang="en-US" sz="4800" dirty="0"/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106D7-0C95-D8B1-4DD2-8C48737C5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223" y="2071807"/>
            <a:ext cx="10240903" cy="3956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Use real-world data</a:t>
            </a:r>
          </a:p>
          <a:p>
            <a:r>
              <a:rPr lang="en-US" sz="2800" dirty="0"/>
              <a:t>Include more countries (e.g., developing nations)</a:t>
            </a:r>
          </a:p>
          <a:p>
            <a:r>
              <a:rPr lang="en-US" sz="2800" dirty="0"/>
              <a:t>Analyze longer timeframes</a:t>
            </a:r>
          </a:p>
          <a:p>
            <a:r>
              <a:rPr lang="en-US" sz="2800" dirty="0"/>
              <a:t>Explore water use trends over time</a:t>
            </a:r>
          </a:p>
        </p:txBody>
      </p:sp>
    </p:spTree>
    <p:extLst>
      <p:ext uri="{BB962C8B-B14F-4D97-AF65-F5344CB8AC3E}">
        <p14:creationId xmlns:p14="http://schemas.microsoft.com/office/powerpoint/2010/main" val="54505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6B7F-098A-1ECD-4C0E-93DFB3A6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12" y="793080"/>
            <a:ext cx="11162391" cy="1268929"/>
          </a:xfrm>
        </p:spPr>
        <p:txBody>
          <a:bodyPr>
            <a:normAutofit/>
          </a:bodyPr>
          <a:lstStyle/>
          <a:p>
            <a:r>
              <a:rPr lang="en-US" sz="4800" b="1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49311-465E-338B-049F-110C0CEB8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856" y="2061776"/>
            <a:ext cx="10240903" cy="3956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Avenir Next LT Pro Light"/>
              </a:rPr>
              <a:t>Are there differences in the average proportions of total water allocated to agriculture, industry, and households between the USA and Spain over the years 2000-2024?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1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C78A-FBCD-D7D8-D029-F20CA5D0F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68" y="793080"/>
            <a:ext cx="11115135" cy="1268929"/>
          </a:xfrm>
        </p:spPr>
        <p:txBody>
          <a:bodyPr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Data &amp; Variables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15E9-DA2B-2107-335F-C41032C81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624" y="2061776"/>
            <a:ext cx="11103321" cy="42456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spcBef>
                <a:spcPct val="0"/>
              </a:spcBef>
              <a:buFont typeface="Calibri" panose="020B0604020202020204" pitchFamily="34" charset="0"/>
              <a:buChar char="-"/>
            </a:pPr>
            <a:r>
              <a:rPr lang="en-US" sz="2800" b="1" dirty="0">
                <a:latin typeface="Avenir Next LT Pro Light"/>
              </a:rPr>
              <a:t>Source:</a:t>
            </a:r>
            <a:r>
              <a:rPr lang="en-US" sz="2800" dirty="0">
                <a:latin typeface="Avenir Next LT Pro Light"/>
              </a:rPr>
              <a:t> Kaggle’s Global Water Consumption Dataset (2000–2024)</a:t>
            </a:r>
            <a:endParaRPr lang="en-US" sz="2800">
              <a:latin typeface="Avenir Next LT Pro Light"/>
            </a:endParaRPr>
          </a:p>
          <a:p>
            <a:pPr marL="285750" indent="-285750">
              <a:spcBef>
                <a:spcPct val="0"/>
              </a:spcBef>
              <a:buFont typeface="Calibri" panose="020B0604020202020204" pitchFamily="34" charset="0"/>
              <a:buChar char="-"/>
            </a:pPr>
            <a:r>
              <a:rPr lang="en-US" sz="2800" b="1" dirty="0">
                <a:latin typeface="Avenir Next LT Pro Light"/>
              </a:rPr>
              <a:t>Countries Focused On:</a:t>
            </a:r>
            <a:r>
              <a:rPr lang="en-US" sz="2800" dirty="0">
                <a:latin typeface="Avenir Next LT Pro Light"/>
              </a:rPr>
              <a:t> USA and Spain</a:t>
            </a:r>
          </a:p>
          <a:p>
            <a:pPr marL="285750" indent="-285750">
              <a:spcBef>
                <a:spcPct val="0"/>
              </a:spcBef>
              <a:buFont typeface="Calibri" panose="020B0604020202020204" pitchFamily="34" charset="0"/>
              <a:buChar char="-"/>
            </a:pPr>
            <a:r>
              <a:rPr lang="en-US" sz="2800" b="1" dirty="0">
                <a:latin typeface="Avenir Next LT Pro Light"/>
              </a:rPr>
              <a:t>Sectors Analyzed:  </a:t>
            </a:r>
            <a:endParaRPr lang="en-US" sz="2800">
              <a:latin typeface="Avenir Next LT Pro Light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800" dirty="0">
                <a:latin typeface="Avenir Next LT Pro Light"/>
              </a:rPr>
              <a:t>     1. Agricultural Use</a:t>
            </a:r>
            <a:endParaRPr lang="en-US" sz="2800">
              <a:latin typeface="Avenir Next LT Pro Light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800" dirty="0">
                <a:latin typeface="Avenir Next LT Pro Light"/>
              </a:rPr>
              <a:t>     2. Industrial Use</a:t>
            </a:r>
            <a:endParaRPr lang="en-US" sz="2800">
              <a:latin typeface="Avenir Next LT Pro Light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800" dirty="0">
                <a:latin typeface="Avenir Next LT Pro Light"/>
              </a:rPr>
              <a:t>     3. Household Use</a:t>
            </a:r>
            <a:endParaRPr lang="en-US" sz="2800">
              <a:latin typeface="Avenir Next LT Pro Light"/>
            </a:endParaRPr>
          </a:p>
          <a:p>
            <a:pPr marL="285750" indent="-285750">
              <a:spcBef>
                <a:spcPct val="0"/>
              </a:spcBef>
              <a:buFont typeface="Calibri" panose="020B0604020202020204" pitchFamily="34" charset="0"/>
              <a:buChar char="-"/>
            </a:pPr>
            <a:r>
              <a:rPr lang="en-US" sz="2800" b="1" dirty="0">
                <a:latin typeface="Avenir Next LT Pro Light"/>
              </a:rPr>
              <a:t>Variables:</a:t>
            </a:r>
            <a:r>
              <a:rPr lang="en-US" sz="2800" dirty="0">
                <a:latin typeface="Avenir Next LT Pro Light"/>
              </a:rPr>
              <a:t> Country, Year, and Proportion of water usage by sector</a:t>
            </a:r>
          </a:p>
          <a:p>
            <a:pPr>
              <a:buFont typeface="Calibri" panose="020B0604020202020204" pitchFamily="34" charset="0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7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4F3B-1792-DC6B-49FB-85DE4BD0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12" y="793080"/>
            <a:ext cx="11162391" cy="1268929"/>
          </a:xfrm>
        </p:spPr>
        <p:txBody>
          <a:bodyPr>
            <a:normAutofit/>
          </a:bodyPr>
          <a:lstStyle/>
          <a:p>
            <a:r>
              <a:rPr lang="en-US" sz="4800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3127B-B9D4-16AF-936C-F9F65002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856" y="2061776"/>
            <a:ext cx="3713694" cy="395617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spcBef>
                <a:spcPct val="0"/>
              </a:spcBef>
              <a:buFont typeface="Arial,Sans-Serif" panose="020B0604020202020204" pitchFamily="34" charset="0"/>
            </a:pPr>
            <a:r>
              <a:rPr lang="en-US" sz="2800" dirty="0">
                <a:latin typeface="Avenir Next LT Pro Light"/>
              </a:rPr>
              <a:t>Filtered to USA and Spain (2000–2024)</a:t>
            </a:r>
          </a:p>
          <a:p>
            <a:pPr marL="285750" indent="-285750">
              <a:spcBef>
                <a:spcPct val="0"/>
              </a:spcBef>
              <a:buFont typeface="Arial,Sans-Serif" panose="020B0604020202020204" pitchFamily="34" charset="0"/>
            </a:pPr>
            <a:r>
              <a:rPr lang="en-US" sz="2800" dirty="0">
                <a:latin typeface="Avenir Next LT Pro Light"/>
              </a:rPr>
              <a:t>No missing data – clean dataset</a:t>
            </a:r>
          </a:p>
          <a:p>
            <a:pPr marL="285750" indent="-285750">
              <a:spcBef>
                <a:spcPct val="0"/>
              </a:spcBef>
              <a:buFont typeface="Arial,Sans-Serif" panose="020B0604020202020204" pitchFamily="34" charset="0"/>
            </a:pPr>
            <a:r>
              <a:rPr lang="en-US" sz="2800" dirty="0">
                <a:latin typeface="Avenir Next LT Pro Light"/>
              </a:rPr>
              <a:t>Averaged water proportions across sectors for both countries</a:t>
            </a:r>
          </a:p>
        </p:txBody>
      </p:sp>
      <p:pic>
        <p:nvPicPr>
          <p:cNvPr id="4" name="Picture 3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84F95C73-F993-EE73-3BC1-CE07D7E21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901" y="2222340"/>
            <a:ext cx="7108167" cy="33017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55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95CF-1755-0D4C-A2D4-87599165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23" y="692438"/>
            <a:ext cx="6093035" cy="123348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Avenir Next LT Pro"/>
              </a:rPr>
              <a:t>Visualization</a:t>
            </a:r>
            <a:endParaRPr lang="en-US" sz="4800">
              <a:latin typeface="Avenir Next LT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1E88C-B62E-18B4-9EF7-5CDD5573D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503" y="2328833"/>
            <a:ext cx="443397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Average water use by sector</a:t>
            </a:r>
          </a:p>
          <a:p>
            <a:r>
              <a:rPr lang="en-US" sz="3200" dirty="0">
                <a:solidFill>
                  <a:srgbClr val="000000"/>
                </a:solidFill>
              </a:rPr>
              <a:t>USA and Spain show similar distribution</a:t>
            </a:r>
          </a:p>
          <a:p>
            <a:r>
              <a:rPr lang="en-US" sz="3200" dirty="0">
                <a:solidFill>
                  <a:srgbClr val="000000"/>
                </a:solidFill>
              </a:rPr>
              <a:t>Visually confirms minimal difference</a:t>
            </a:r>
            <a:endParaRPr lang="en-US" sz="3200"/>
          </a:p>
        </p:txBody>
      </p:sp>
      <p:pic>
        <p:nvPicPr>
          <p:cNvPr id="4" name="Picture 3" descr="A graph of water use by sector&#10;&#10;AI-generated content may be incorrect.">
            <a:extLst>
              <a:ext uri="{FF2B5EF4-FFF2-40B4-BE49-F238E27FC236}">
                <a16:creationId xmlns:a16="http://schemas.microsoft.com/office/drawing/2014/main" id="{027C26C4-A89E-ED6D-51E8-C237D9351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301" y="1926565"/>
            <a:ext cx="7157436" cy="44497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6301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A2B5-FE5E-F02E-FCBD-AAC092B8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6" y="793080"/>
            <a:ext cx="11304827" cy="1233488"/>
          </a:xfrm>
        </p:spPr>
        <p:txBody>
          <a:bodyPr>
            <a:noAutofit/>
          </a:bodyPr>
          <a:lstStyle/>
          <a:p>
            <a:r>
              <a:rPr lang="en-US" sz="4800" dirty="0"/>
              <a:t>Statistical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BAFE3-5AE0-7B79-973A-F069CF8A2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28" y="2026908"/>
            <a:ext cx="11306354" cy="42938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Goal: Compare mean water use proportions across countries</a:t>
            </a:r>
          </a:p>
          <a:p>
            <a:r>
              <a:rPr lang="en-US" sz="2800" dirty="0">
                <a:solidFill>
                  <a:srgbClr val="000000"/>
                </a:solidFill>
              </a:rPr>
              <a:t>Tool: Two-sample t-tests</a:t>
            </a:r>
          </a:p>
          <a:p>
            <a:r>
              <a:rPr lang="en-US" sz="2800" dirty="0">
                <a:solidFill>
                  <a:srgbClr val="000000"/>
                </a:solidFill>
              </a:rPr>
              <a:t>One test per sector</a:t>
            </a:r>
          </a:p>
          <a:p>
            <a:r>
              <a:rPr lang="en-US" sz="2800" dirty="0">
                <a:solidFill>
                  <a:srgbClr val="000000"/>
                </a:solidFill>
              </a:rPr>
              <a:t>Assumptions: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    1. Independent samples</a:t>
            </a:r>
            <a:endParaRPr lang="en-US" sz="2800"/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    2. Approximate normality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    3. Constant variance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612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7EA6-7EC1-ADA6-EDAD-199D8E68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17" y="793080"/>
            <a:ext cx="11204186" cy="127662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  <a:latin typeface="Avenir Next LT Pro"/>
              </a:rPr>
              <a:t>Hypotheses</a:t>
            </a:r>
            <a:endParaRPr lang="en-US" sz="4800">
              <a:latin typeface="Avenir Next LT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3A09B-0237-46B4-D374-319645486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02" y="2071807"/>
            <a:ext cx="10341544" cy="39777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For each sector:</a:t>
            </a:r>
          </a:p>
          <a:p>
            <a:pPr marL="0" indent="0">
              <a:buNone/>
            </a:pPr>
            <a:r>
              <a:rPr lang="en-US" sz="2800" dirty="0"/>
              <a:t> - H₀: Mean proportion (USA) = Mean proportion (Spain)</a:t>
            </a:r>
          </a:p>
          <a:p>
            <a:pPr marL="0" indent="0">
              <a:buNone/>
            </a:pPr>
            <a:r>
              <a:rPr lang="en-US" sz="2800" dirty="0"/>
              <a:t> - Hₐ: Mean proportion (USA) ≠ Mean proportion (Spain)</a:t>
            </a:r>
          </a:p>
          <a:p>
            <a:r>
              <a:rPr lang="en-US" sz="2800" dirty="0"/>
              <a:t>Chosen significance level, α = 0.05</a:t>
            </a:r>
          </a:p>
        </p:txBody>
      </p:sp>
    </p:spTree>
    <p:extLst>
      <p:ext uri="{BB962C8B-B14F-4D97-AF65-F5344CB8AC3E}">
        <p14:creationId xmlns:p14="http://schemas.microsoft.com/office/powerpoint/2010/main" val="373651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5076-AB52-4F5F-DAF9-7C2DBD89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50" y="793080"/>
            <a:ext cx="10780053" cy="1233488"/>
          </a:xfrm>
        </p:spPr>
        <p:txBody>
          <a:bodyPr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Test Results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F0C0-9735-9190-86D5-EA8C1A209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9323"/>
            <a:ext cx="10515600" cy="857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No significant difference in any sector</a:t>
            </a:r>
            <a:endParaRPr lang="en-US" sz="28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79706B-318E-BEE8-829D-910569CEB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6605"/>
              </p:ext>
            </p:extLst>
          </p:nvPr>
        </p:nvGraphicFramePr>
        <p:xfrm>
          <a:off x="841075" y="2206924"/>
          <a:ext cx="10497784" cy="2924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446">
                  <a:extLst>
                    <a:ext uri="{9D8B030D-6E8A-4147-A177-3AD203B41FA5}">
                      <a16:colId xmlns:a16="http://schemas.microsoft.com/office/drawing/2014/main" val="2527776428"/>
                    </a:ext>
                  </a:extLst>
                </a:gridCol>
                <a:gridCol w="2624446">
                  <a:extLst>
                    <a:ext uri="{9D8B030D-6E8A-4147-A177-3AD203B41FA5}">
                      <a16:colId xmlns:a16="http://schemas.microsoft.com/office/drawing/2014/main" val="2171557510"/>
                    </a:ext>
                  </a:extLst>
                </a:gridCol>
                <a:gridCol w="2624446">
                  <a:extLst>
                    <a:ext uri="{9D8B030D-6E8A-4147-A177-3AD203B41FA5}">
                      <a16:colId xmlns:a16="http://schemas.microsoft.com/office/drawing/2014/main" val="2025010921"/>
                    </a:ext>
                  </a:extLst>
                </a:gridCol>
                <a:gridCol w="2624446">
                  <a:extLst>
                    <a:ext uri="{9D8B030D-6E8A-4147-A177-3AD203B41FA5}">
                      <a16:colId xmlns:a16="http://schemas.microsoft.com/office/drawing/2014/main" val="3827307644"/>
                    </a:ext>
                  </a:extLst>
                </a:gridCol>
              </a:tblGrid>
              <a:tr h="661358">
                <a:tc>
                  <a:txBody>
                    <a:bodyPr/>
                    <a:lstStyle/>
                    <a:p>
                      <a:r>
                        <a:rPr lang="en-US" dirty="0"/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01283"/>
                  </a:ext>
                </a:extLst>
              </a:tr>
              <a:tr h="754419">
                <a:tc>
                  <a:txBody>
                    <a:bodyPr/>
                    <a:lstStyle/>
                    <a:p>
                      <a:r>
                        <a:rPr lang="en-US" dirty="0"/>
                        <a:t>Agriculture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venir Next LT Pro Light"/>
                        </a:rPr>
                        <a:t>Fail to reject H₀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95489"/>
                  </a:ext>
                </a:extLst>
              </a:tr>
              <a:tr h="754419">
                <a:tc>
                  <a:txBody>
                    <a:bodyPr/>
                    <a:lstStyle/>
                    <a:p>
                      <a:r>
                        <a:rPr lang="en-US" dirty="0"/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venir Next LT Pro Light"/>
                        </a:rPr>
                        <a:t>Fail to reject H₀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635016"/>
                  </a:ext>
                </a:extLst>
              </a:tr>
              <a:tr h="754419">
                <a:tc>
                  <a:txBody>
                    <a:bodyPr/>
                    <a:lstStyle/>
                    <a:p>
                      <a:r>
                        <a:rPr lang="en-US" dirty="0"/>
                        <a:t>Household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venir Next LT Pro Light"/>
                        </a:rPr>
                        <a:t>Fail to reject H₀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398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952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9D3F-44CF-5C84-7935-B5029736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714" y="793080"/>
            <a:ext cx="11053223" cy="123348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venir Next LT Pro"/>
                <a:ea typeface="+mj-lt"/>
                <a:cs typeface="+mj-lt"/>
              </a:rPr>
              <a:t>Confidence Intervals</a:t>
            </a:r>
            <a:endParaRPr lang="en-US" sz="4800">
              <a:latin typeface="Avenir Next LT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EC36-6CAB-1C8F-319B-F6DA9D354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75549"/>
            <a:ext cx="10731260" cy="10014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All intervals include 0 → results align with t-tests</a:t>
            </a:r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0A24091-BE4C-87A1-3243-43EC84244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93709"/>
              </p:ext>
            </p:extLst>
          </p:nvPr>
        </p:nvGraphicFramePr>
        <p:xfrm>
          <a:off x="2012830" y="2185358"/>
          <a:ext cx="8168639" cy="2885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169">
                  <a:extLst>
                    <a:ext uri="{9D8B030D-6E8A-4147-A177-3AD203B41FA5}">
                      <a16:colId xmlns:a16="http://schemas.microsoft.com/office/drawing/2014/main" val="1987177283"/>
                    </a:ext>
                  </a:extLst>
                </a:gridCol>
                <a:gridCol w="4085470">
                  <a:extLst>
                    <a:ext uri="{9D8B030D-6E8A-4147-A177-3AD203B41FA5}">
                      <a16:colId xmlns:a16="http://schemas.microsoft.com/office/drawing/2014/main" val="1981575400"/>
                    </a:ext>
                  </a:extLst>
                </a:gridCol>
              </a:tblGrid>
              <a:tr h="546339">
                <a:tc>
                  <a:txBody>
                    <a:bodyPr/>
                    <a:lstStyle/>
                    <a:p>
                      <a:r>
                        <a:rPr lang="en-US" dirty="0"/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95% 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331287"/>
                  </a:ext>
                </a:extLst>
              </a:tr>
              <a:tr h="779793">
                <a:tc>
                  <a:txBody>
                    <a:bodyPr/>
                    <a:lstStyle/>
                    <a:p>
                      <a:r>
                        <a:rPr lang="en-US" dirty="0"/>
                        <a:t>Agriculture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venir Next LT Pro Light"/>
                        </a:rPr>
                        <a:t>[-3.26, 2.25]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437827"/>
                  </a:ext>
                </a:extLst>
              </a:tr>
              <a:tr h="779793">
                <a:tc>
                  <a:txBody>
                    <a:bodyPr/>
                    <a:lstStyle/>
                    <a:p>
                      <a:r>
                        <a:rPr lang="en-US" dirty="0"/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venir Next LT Pro Light"/>
                        </a:rPr>
                        <a:t>[-1.93, 2.77]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469676"/>
                  </a:ext>
                </a:extLst>
              </a:tr>
              <a:tr h="779793">
                <a:tc>
                  <a:txBody>
                    <a:bodyPr/>
                    <a:lstStyle/>
                    <a:p>
                      <a:r>
                        <a:rPr lang="en-US" dirty="0"/>
                        <a:t>Household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venir Next LT Pro Light"/>
                        </a:rPr>
                        <a:t>[-1.58, 1.92]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315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86383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VTI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GradientRiseVTI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GradientRi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13C68A69-E745-489A-84EC-B7BCE4AA380B}" vid="{9CF7857A-9412-4E45-AB0D-6EAA5A7DC4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GradientRiseVTI</vt:lpstr>
      <vt:lpstr>Comparing Water Usage Proportions: USA vs Spain (2000–2024)</vt:lpstr>
      <vt:lpstr>Research Question</vt:lpstr>
      <vt:lpstr>Data &amp; Variables</vt:lpstr>
      <vt:lpstr>Data Processing</vt:lpstr>
      <vt:lpstr>Visualization</vt:lpstr>
      <vt:lpstr>Statistical Methodology</vt:lpstr>
      <vt:lpstr>Hypotheses</vt:lpstr>
      <vt:lpstr>Test Results</vt:lpstr>
      <vt:lpstr>Confidence Intervals</vt:lpstr>
      <vt:lpstr>Interpretation</vt:lpstr>
      <vt:lpstr>Limitations</vt:lpstr>
      <vt:lpstr>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287</cp:revision>
  <dcterms:created xsi:type="dcterms:W3CDTF">2025-04-24T20:08:50Z</dcterms:created>
  <dcterms:modified xsi:type="dcterms:W3CDTF">2025-04-24T21:20:24Z</dcterms:modified>
</cp:coreProperties>
</file>