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1" r:id="rId6"/>
    <p:sldId id="274" r:id="rId7"/>
    <p:sldId id="272" r:id="rId8"/>
    <p:sldId id="275" r:id="rId9"/>
    <p:sldId id="276" r:id="rId10"/>
    <p:sldId id="259" r:id="rId11"/>
    <p:sldId id="278" r:id="rId12"/>
    <p:sldId id="277" r:id="rId13"/>
    <p:sldId id="279" r:id="rId14"/>
    <p:sldId id="282" r:id="rId15"/>
    <p:sldId id="280" r:id="rId16"/>
    <p:sldId id="283" r:id="rId17"/>
    <p:sldId id="285" r:id="rId18"/>
    <p:sldId id="261" r:id="rId19"/>
    <p:sldId id="286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HyunSeok" initials="JH" lastIdx="1" clrIdx="0">
    <p:extLst>
      <p:ext uri="{19B8F6BF-5375-455C-9EA6-DF929625EA0E}">
        <p15:presenceInfo xmlns:p15="http://schemas.microsoft.com/office/powerpoint/2012/main" userId="64f10c88437053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5C677-B066-4183-946F-8F849F785BF1}" v="132" dt="2021-05-11T00:34:14.316"/>
    <p1510:client id="{23A6AE9F-90FC-B000-D99B-804FF2E74DC5}" v="168" dt="2021-02-25T08:13:20.967"/>
    <p1510:client id="{28C7A387-F7A8-4DAD-A9A5-A8FAD506925C}" v="78" dt="2021-05-11T04:03:46.079"/>
    <p1510:client id="{2F17CB3E-68EB-42DE-8303-87EFFBA418D0}" v="198" dt="2021-05-11T00:11:15.593"/>
    <p1510:client id="{671F61FA-8F08-4FEB-876F-BDFCD52FE61E}" v="1195" dt="2021-05-10T05:24:34.541"/>
    <p1510:client id="{8E813719-3075-4B86-9994-164D2D8FF427}" v="1090" dt="2021-05-11T03:13:49.013"/>
    <p1510:client id="{9A87909F-720E-4324-8AB3-F0EC7B19A29E}" v="315" dt="2021-05-10T04:45:53.402"/>
    <p1510:client id="{A8943D10-FBE7-4079-A96F-F17602ADCB0A}" v="111" dt="2021-05-10T04:50:41.473"/>
    <p1510:client id="{E54E282E-F464-4A12-9D0A-D46516A46C03}" v="506" dt="2021-05-11T02:15:43.973"/>
    <p1510:client id="{E7557856-8BB9-4E27-896F-BF91CD56939B}" v="295" dt="2021-05-11T02:29:35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42" autoAdjust="0"/>
  </p:normalViewPr>
  <p:slideViewPr>
    <p:cSldViewPr snapToGrid="0">
      <p:cViewPr varScale="1">
        <p:scale>
          <a:sx n="68" d="100"/>
          <a:sy n="68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5A39-2D70-4ACA-A052-0D63FFFF1202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075E1-6247-4129-A917-CB5C8FC71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내용을 </a:t>
            </a:r>
            <a:r>
              <a:rPr lang="en-US" altLang="ko-KR" dirty="0" err="1"/>
              <a:t>Divide&amp;Conquer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075E1-6247-4129-A917-CB5C8FC718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8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7072-FF76-4F9C-945B-E664FA88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9FE8F-41F9-4201-8493-E962F455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194D-0771-4AD7-A635-CC41AAE1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0A9B9-2B29-4E17-9B4F-F4226C04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A1A17-2536-4FA8-ADFD-D4285E2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767C1-8B4E-4B9B-ACCB-F5E3EF1C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29C61-BF99-4FAE-8F19-E50F8FF8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93CBB-1FB4-40AD-A4A9-DFBEC8B1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054F5-B0CD-47A6-AAC1-3F35768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62BE-BACA-42BF-86F9-9A56A1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01F81-77BA-4E1A-AB41-E102BA9C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FC782-168E-4D66-B1A4-A60736D6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F9F33-1AE1-44D0-806A-CD2440F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22ED8-234D-4B72-B2A1-6A67201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15903-95D9-4D60-B8AE-721E6137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E6EA-A079-4EB4-9A20-BEA7694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F5367-7599-4505-AF0E-8A1D20B3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D6E4B-1D7B-473A-8FD2-CE0B0F8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DB526-7AD6-4D60-839A-B0555AF9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D1819-DD65-4D8B-AB7A-5114BD8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C850-8BFF-4756-9110-42EBB8EC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6DA-51D1-4A11-A481-93F79B75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DA8C-2FDC-471D-A704-D4D89A2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EC34-EE01-4FBB-946C-A835397C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0E535-0EEE-4DB4-8669-DCA1E02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8CC-C10A-4C6D-B582-8C8DDB88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F8DD-73BD-4DC0-8815-CC15DC38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08640-9F43-4D0F-94BB-08226204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33065-83A3-4E07-92A7-DE199EC2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F7409-3EC4-40A1-AA91-61F4142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5DD2D-9773-41F0-8100-AFD7AE5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2951-C97D-42F5-B632-C0413F9C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A7DE5-B01F-4D7E-B631-C38DF5FC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EFDD5-79FB-4C07-B820-80064B6DA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C5D69-FA60-4F82-9A7C-B2005EE69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3877C0-9CF9-49E1-965E-DEA67096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B1862-9992-477D-A9FC-B1050C3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2FE29B-60BF-49DC-AF68-35CF57BA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9879B-6248-4D8D-A56D-83C256B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7BAC-A25A-447A-BC0B-1A966634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A0C28-5BC6-49A5-8683-16675E7A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7A258-BE60-4214-AC74-5ECA5BA7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CE194-6E63-4760-A035-F977EC56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0F1FB-9701-48FC-8A65-F26F8AB3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F3B147-BEFC-4F6B-82BF-D2EE7D55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B88E3-A9BC-4382-BCAB-F93A8722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9C6B-CC5B-4F2B-9997-7FB84A1B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82A89-56F8-42B2-81A7-20D12B57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73587-4D20-474C-AEF8-4DB82218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32126-9093-41AF-AA43-9D588BF1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7013-E604-4642-B1BD-07EB3FF3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8F9B7-7275-41DD-9CFC-EB83F62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003E-95A5-4E5D-B12A-3BE6EE36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BC1E1-8C13-4B1C-BF1F-AB2FB356D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44288-011D-44C7-8B68-A53A9728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89120-253B-4ED6-91D8-E57E047C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44360-964D-4447-A0AF-0EEF33F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EEF87-6C89-4A95-BAE4-4BC0E920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78EB7C-BDD1-48AC-BC2B-6201EA5A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8F860-DABC-4DE6-AFBE-368B11C5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0388A-300E-462A-AB60-15EE13450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0977-9395-49E9-AC21-29BA39BC703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A84EC-14A7-4B1E-8672-96C33D12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EEBFC-D220-407C-B8D2-9283709E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91D7-0F35-46B4-9D2C-788891FE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CB26A-5F41-49DA-9C3B-176A0FC07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Dijkstra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다익스트라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018F57A-B2D8-451D-902B-5A920789F6EA}"/>
              </a:ext>
            </a:extLst>
          </p:cNvPr>
          <p:cNvSpPr txBox="1">
            <a:spLocks/>
          </p:cNvSpPr>
          <p:nvPr/>
        </p:nvSpPr>
        <p:spPr>
          <a:xfrm>
            <a:off x="2935111" y="6006569"/>
            <a:ext cx="9144000" cy="1213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작성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정현석</a:t>
            </a:r>
          </a:p>
          <a:p>
            <a:pPr algn="r"/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발표일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: 2021-05-13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498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8320"/>
            <a:ext cx="9144000" cy="5812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Malgun Gothic"/>
                <a:ea typeface="Malgun Gothic"/>
              </a:rPr>
              <a:t>구현!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8257099-AF9D-4136-B26F-A46EC511D92A}"/>
              </a:ext>
            </a:extLst>
          </p:cNvPr>
          <p:cNvSpPr txBox="1">
            <a:spLocks/>
          </p:cNvSpPr>
          <p:nvPr/>
        </p:nvSpPr>
        <p:spPr>
          <a:xfrm>
            <a:off x="698739" y="3138086"/>
            <a:ext cx="10783018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우선순위 큐를 사용하는 너비 우선 탐색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A355506-BDE9-452A-B2FB-52B8EC6F7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469" y="2725802"/>
            <a:ext cx="4446823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Priority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queue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CBBEA9AC-65C8-4E5E-B907-3411C0C8DB20}"/>
              </a:ext>
            </a:extLst>
          </p:cNvPr>
          <p:cNvSpPr txBox="1">
            <a:spLocks/>
          </p:cNvSpPr>
          <p:nvPr/>
        </p:nvSpPr>
        <p:spPr>
          <a:xfrm>
            <a:off x="6406239" y="2729115"/>
            <a:ext cx="4446823" cy="92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90101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0BEAF6-E05A-4319-94B2-D10C73ACBBD9}"/>
              </a:ext>
            </a:extLst>
          </p:cNvPr>
          <p:cNvSpPr/>
          <p:nvPr/>
        </p:nvSpPr>
        <p:spPr>
          <a:xfrm>
            <a:off x="2615645" y="2938670"/>
            <a:ext cx="911086" cy="9110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1BC818-8556-429D-8535-9BA0C974456A}"/>
              </a:ext>
            </a:extLst>
          </p:cNvPr>
          <p:cNvSpPr/>
          <p:nvPr/>
        </p:nvSpPr>
        <p:spPr>
          <a:xfrm>
            <a:off x="5630515" y="1994452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A135A4-E696-4DDB-86E4-9D6E103B45F5}"/>
              </a:ext>
            </a:extLst>
          </p:cNvPr>
          <p:cNvSpPr/>
          <p:nvPr/>
        </p:nvSpPr>
        <p:spPr>
          <a:xfrm>
            <a:off x="5622232" y="4297020"/>
            <a:ext cx="911086" cy="9110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C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CA7843-C6CE-4ACF-B4C7-DF5B28B6D942}"/>
              </a:ext>
            </a:extLst>
          </p:cNvPr>
          <p:cNvSpPr/>
          <p:nvPr/>
        </p:nvSpPr>
        <p:spPr>
          <a:xfrm>
            <a:off x="8488014" y="2938669"/>
            <a:ext cx="911086" cy="911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1F5EA-18FE-44D4-BB84-6AEA83959B76}"/>
              </a:ext>
            </a:extLst>
          </p:cNvPr>
          <p:cNvSpPr txBox="1"/>
          <p:nvPr/>
        </p:nvSpPr>
        <p:spPr>
          <a:xfrm>
            <a:off x="7428671" y="4322693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5F5C9-41E9-422A-99FB-02CF9E17E924}"/>
              </a:ext>
            </a:extLst>
          </p:cNvPr>
          <p:cNvSpPr txBox="1"/>
          <p:nvPr/>
        </p:nvSpPr>
        <p:spPr>
          <a:xfrm>
            <a:off x="4074215" y="2367998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DCC16-457B-4842-9143-A99BB415D41B}"/>
              </a:ext>
            </a:extLst>
          </p:cNvPr>
          <p:cNvSpPr txBox="1"/>
          <p:nvPr/>
        </p:nvSpPr>
        <p:spPr>
          <a:xfrm>
            <a:off x="7428671" y="2367998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4</a:t>
            </a:r>
            <a:endParaRPr 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D4AB3-B852-4681-AB70-C85748058A80}"/>
              </a:ext>
            </a:extLst>
          </p:cNvPr>
          <p:cNvSpPr txBox="1"/>
          <p:nvPr/>
        </p:nvSpPr>
        <p:spPr>
          <a:xfrm>
            <a:off x="4074213" y="4322692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12</a:t>
            </a:r>
            <a:endParaRPr lang="ko-KR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DD6527E-0D1D-486C-B115-51EFDC710BD1}"/>
              </a:ext>
            </a:extLst>
          </p:cNvPr>
          <p:cNvCxnSpPr/>
          <p:nvPr/>
        </p:nvCxnSpPr>
        <p:spPr>
          <a:xfrm>
            <a:off x="3468756" y="3642692"/>
            <a:ext cx="2211455" cy="101876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0B9474-AF95-4385-BF69-7ABC7F057E33}"/>
              </a:ext>
            </a:extLst>
          </p:cNvPr>
          <p:cNvCxnSpPr>
            <a:cxnSpLocks/>
          </p:cNvCxnSpPr>
          <p:nvPr/>
        </p:nvCxnSpPr>
        <p:spPr>
          <a:xfrm>
            <a:off x="6483625" y="2408584"/>
            <a:ext cx="2012673" cy="844826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546E95-93C9-4739-B43A-8660D86F672E}"/>
              </a:ext>
            </a:extLst>
          </p:cNvPr>
          <p:cNvCxnSpPr>
            <a:cxnSpLocks/>
          </p:cNvCxnSpPr>
          <p:nvPr/>
        </p:nvCxnSpPr>
        <p:spPr>
          <a:xfrm flipV="1">
            <a:off x="6525038" y="3650973"/>
            <a:ext cx="2037521" cy="100219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4C1B3B-89F6-4043-A750-202AAFEF943C}"/>
              </a:ext>
            </a:extLst>
          </p:cNvPr>
          <p:cNvCxnSpPr>
            <a:cxnSpLocks/>
          </p:cNvCxnSpPr>
          <p:nvPr/>
        </p:nvCxnSpPr>
        <p:spPr>
          <a:xfrm flipV="1">
            <a:off x="3501885" y="2449994"/>
            <a:ext cx="2112064" cy="84482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23170922-97AF-4452-84FC-787736E83080}"/>
              </a:ext>
            </a:extLst>
          </p:cNvPr>
          <p:cNvSpPr txBox="1">
            <a:spLocks/>
          </p:cNvSpPr>
          <p:nvPr/>
        </p:nvSpPr>
        <p:spPr>
          <a:xfrm>
            <a:off x="847826" y="5540043"/>
            <a:ext cx="10783018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A가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시작점일 경우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C까지의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최단 경로를 구할 수가 없음 (A-B-D-C)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결론 : 더 늦게 방문한 정점도 먼저 방문할 수 있어야 함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F476A5D3-3C0D-4B5E-8101-9A432CAC063E}"/>
              </a:ext>
            </a:extLst>
          </p:cNvPr>
          <p:cNvSpPr txBox="1">
            <a:spLocks/>
          </p:cNvSpPr>
          <p:nvPr/>
        </p:nvSpPr>
        <p:spPr>
          <a:xfrm>
            <a:off x="707021" y="1150260"/>
            <a:ext cx="10783018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너비 우선 탐색으로 최단 경로를 구할 수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36013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C5C515C-CE19-4C65-906F-93FD4F93417F}"/>
              </a:ext>
            </a:extLst>
          </p:cNvPr>
          <p:cNvSpPr txBox="1">
            <a:spLocks/>
          </p:cNvSpPr>
          <p:nvPr/>
        </p:nvSpPr>
        <p:spPr>
          <a:xfrm>
            <a:off x="2976456" y="1953675"/>
            <a:ext cx="6268997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(해당 정점까지의 최단 거리, 정점의 번호)</a:t>
            </a:r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Ex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: (2,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), (12, C)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37B2E3A-7CE7-445F-B263-B7CDCC470D2A}"/>
              </a:ext>
            </a:extLst>
          </p:cNvPr>
          <p:cNvSpPr txBox="1">
            <a:spLocks/>
          </p:cNvSpPr>
          <p:nvPr/>
        </p:nvSpPr>
        <p:spPr>
          <a:xfrm>
            <a:off x="2976457" y="1390457"/>
            <a:ext cx="6268997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Priority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queue에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들어갈 쌍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FFF120CB-C15E-4AB6-BFC3-E35757D88BE2}"/>
              </a:ext>
            </a:extLst>
          </p:cNvPr>
          <p:cNvSpPr txBox="1">
            <a:spLocks/>
          </p:cNvSpPr>
          <p:nvPr/>
        </p:nvSpPr>
        <p:spPr>
          <a:xfrm>
            <a:off x="2007391" y="4430175"/>
            <a:ext cx="8173996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최단 거리를 기준으로 정점이 정렬되기 때문에 </a:t>
            </a:r>
            <a:endParaRPr lang="ko-KR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  <a:ea typeface="맑은 고딕"/>
              </a:rPr>
              <a:t>최단 거리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정점을 찾는 과정을 간단하게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해줌</a:t>
            </a:r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76F8B637-CDA4-4E72-89A4-AA51F8015CBF}"/>
              </a:ext>
            </a:extLst>
          </p:cNvPr>
          <p:cNvSpPr txBox="1">
            <a:spLocks/>
          </p:cNvSpPr>
          <p:nvPr/>
        </p:nvSpPr>
        <p:spPr>
          <a:xfrm>
            <a:off x="2959892" y="3982914"/>
            <a:ext cx="6268997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2512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C5C515C-CE19-4C65-906F-93FD4F93417F}"/>
              </a:ext>
            </a:extLst>
          </p:cNvPr>
          <p:cNvSpPr txBox="1">
            <a:spLocks/>
          </p:cNvSpPr>
          <p:nvPr/>
        </p:nvSpPr>
        <p:spPr>
          <a:xfrm>
            <a:off x="1684370" y="1995088"/>
            <a:ext cx="9085083" cy="4055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각 정점의 최단 거리를 저장하는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[] 가 존재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정점을 방문할 때마다 인접 정점을 검사함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검사한 인접 정점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V가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아직 방문하지 않은 정점일 경우 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직전에 방문한 정점까지의 최단 거리와 해당 간선의 가중치를 더한 값과 인접 정점 번호의 쌍을 큐에 넣음</a:t>
            </a:r>
            <a:endParaRPr 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만약 더해진 값이 최단 거리일 경우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V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]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갱신</a:t>
            </a: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37B2E3A-7CE7-445F-B263-B7CDCC470D2A}"/>
              </a:ext>
            </a:extLst>
          </p:cNvPr>
          <p:cNvSpPr txBox="1">
            <a:spLocks/>
          </p:cNvSpPr>
          <p:nvPr/>
        </p:nvSpPr>
        <p:spPr>
          <a:xfrm>
            <a:off x="2976457" y="1390457"/>
            <a:ext cx="6268997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389694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B063F6-70EE-4292-B01B-6475BD1007A3}"/>
              </a:ext>
            </a:extLst>
          </p:cNvPr>
          <p:cNvGrpSpPr/>
          <p:nvPr/>
        </p:nvGrpSpPr>
        <p:grpSpPr>
          <a:xfrm>
            <a:off x="1414667" y="2524539"/>
            <a:ext cx="4928151" cy="2252872"/>
            <a:chOff x="2623928" y="942561"/>
            <a:chExt cx="6783455" cy="321365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20BEAF6-E05A-4319-94B2-D10C73ACBBD9}"/>
                </a:ext>
              </a:extLst>
            </p:cNvPr>
            <p:cNvSpPr/>
            <p:nvPr/>
          </p:nvSpPr>
          <p:spPr>
            <a:xfrm>
              <a:off x="2623928" y="1886779"/>
              <a:ext cx="911086" cy="9110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A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51BC818-8556-429D-8535-9BA0C974456A}"/>
                </a:ext>
              </a:extLst>
            </p:cNvPr>
            <p:cNvSpPr/>
            <p:nvPr/>
          </p:nvSpPr>
          <p:spPr>
            <a:xfrm>
              <a:off x="5638798" y="942561"/>
              <a:ext cx="911086" cy="9110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B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A135A4-E696-4DDB-86E4-9D6E103B45F5}"/>
                </a:ext>
              </a:extLst>
            </p:cNvPr>
            <p:cNvSpPr/>
            <p:nvPr/>
          </p:nvSpPr>
          <p:spPr>
            <a:xfrm>
              <a:off x="5630515" y="3245129"/>
              <a:ext cx="911086" cy="9110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C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5CA7843-C6CE-4ACF-B4C7-DF5B28B6D942}"/>
                </a:ext>
              </a:extLst>
            </p:cNvPr>
            <p:cNvSpPr/>
            <p:nvPr/>
          </p:nvSpPr>
          <p:spPr>
            <a:xfrm>
              <a:off x="8496297" y="1886778"/>
              <a:ext cx="911086" cy="9110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1F5EA-18FE-44D4-BB84-6AEA83959B76}"/>
                </a:ext>
              </a:extLst>
            </p:cNvPr>
            <p:cNvSpPr txBox="1"/>
            <p:nvPr/>
          </p:nvSpPr>
          <p:spPr>
            <a:xfrm>
              <a:off x="7436954" y="3270802"/>
              <a:ext cx="5317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a typeface="맑은 고딕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35F5C9-41E9-422A-99FB-02CF9E17E924}"/>
                </a:ext>
              </a:extLst>
            </p:cNvPr>
            <p:cNvSpPr txBox="1"/>
            <p:nvPr/>
          </p:nvSpPr>
          <p:spPr>
            <a:xfrm>
              <a:off x="4082498" y="1316107"/>
              <a:ext cx="5317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a typeface="맑은 고딕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DCC16-457B-4842-9143-A99BB415D41B}"/>
                </a:ext>
              </a:extLst>
            </p:cNvPr>
            <p:cNvSpPr txBox="1"/>
            <p:nvPr/>
          </p:nvSpPr>
          <p:spPr>
            <a:xfrm>
              <a:off x="7436954" y="1316107"/>
              <a:ext cx="5317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a typeface="맑은 고딕"/>
                </a:rPr>
                <a:t>4</a:t>
              </a:r>
              <a:endParaRPr lang="ko-K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3D4AB3-B852-4681-AB70-C85748058A80}"/>
                </a:ext>
              </a:extLst>
            </p:cNvPr>
            <p:cNvSpPr txBox="1"/>
            <p:nvPr/>
          </p:nvSpPr>
          <p:spPr>
            <a:xfrm>
              <a:off x="4082495" y="3270801"/>
              <a:ext cx="679953" cy="43903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FFFFFF"/>
                  </a:solidFill>
                  <a:ea typeface="맑은 고딕"/>
                </a:rPr>
                <a:t>12</a:t>
              </a:r>
              <a:endParaRPr lang="ko-KR" dirty="0"/>
            </a:p>
          </p:txBody>
        </p:sp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4DD6527E-0D1D-486C-B115-51EFDC710BD1}"/>
                </a:ext>
              </a:extLst>
            </p:cNvPr>
            <p:cNvCxnSpPr/>
            <p:nvPr/>
          </p:nvCxnSpPr>
          <p:spPr>
            <a:xfrm>
              <a:off x="3477039" y="2590801"/>
              <a:ext cx="2211455" cy="1018760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70B9474-AF95-4385-BF69-7ABC7F057E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908" y="1356693"/>
              <a:ext cx="2012673" cy="844826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C546E95-93C9-4739-B43A-8660D86F6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321" y="2599082"/>
              <a:ext cx="2037521" cy="1002197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44C1B3B-89F6-4043-A750-202AAFEF9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168" y="1398103"/>
              <a:ext cx="2112064" cy="844828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부제목 2">
            <a:extLst>
              <a:ext uri="{FF2B5EF4-FFF2-40B4-BE49-F238E27FC236}">
                <a16:creationId xmlns:a16="http://schemas.microsoft.com/office/drawing/2014/main" id="{8C5C515C-CE19-4C65-906F-93FD4F93417F}"/>
              </a:ext>
            </a:extLst>
          </p:cNvPr>
          <p:cNvSpPr txBox="1">
            <a:spLocks/>
          </p:cNvSpPr>
          <p:nvPr/>
        </p:nvSpPr>
        <p:spPr>
          <a:xfrm>
            <a:off x="6422022" y="984610"/>
            <a:ext cx="6268997" cy="957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Step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1.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시작점 방문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69ECA6-615D-4425-BAD3-D555848799DC}"/>
              </a:ext>
            </a:extLst>
          </p:cNvPr>
          <p:cNvSpPr/>
          <p:nvPr/>
        </p:nvSpPr>
        <p:spPr>
          <a:xfrm>
            <a:off x="7759148" y="2565952"/>
            <a:ext cx="911086" cy="2468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5B8EF535-64A6-4D90-9709-22387D2344D7}"/>
              </a:ext>
            </a:extLst>
          </p:cNvPr>
          <p:cNvSpPr txBox="1">
            <a:spLocks/>
          </p:cNvSpPr>
          <p:nvPr/>
        </p:nvSpPr>
        <p:spPr>
          <a:xfrm>
            <a:off x="7838348" y="2135891"/>
            <a:ext cx="744497" cy="410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IN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C3BFC588-3B33-42AC-BB32-E6E220B2D6C9}"/>
              </a:ext>
            </a:extLst>
          </p:cNvPr>
          <p:cNvSpPr txBox="1">
            <a:spLocks/>
          </p:cNvSpPr>
          <p:nvPr/>
        </p:nvSpPr>
        <p:spPr>
          <a:xfrm>
            <a:off x="7738956" y="5142477"/>
            <a:ext cx="910149" cy="53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OUT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E542FDC7-B5F4-4598-BA17-BB4FD2156B23}"/>
              </a:ext>
            </a:extLst>
          </p:cNvPr>
          <p:cNvSpPr txBox="1">
            <a:spLocks/>
          </p:cNvSpPr>
          <p:nvPr/>
        </p:nvSpPr>
        <p:spPr>
          <a:xfrm>
            <a:off x="7747240" y="4645521"/>
            <a:ext cx="934997" cy="327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(2,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B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)</a:t>
            </a: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18F41C08-1EBB-4794-8715-2600C3DDC21F}"/>
              </a:ext>
            </a:extLst>
          </p:cNvPr>
          <p:cNvSpPr txBox="1">
            <a:spLocks/>
          </p:cNvSpPr>
          <p:nvPr/>
        </p:nvSpPr>
        <p:spPr>
          <a:xfrm>
            <a:off x="7738957" y="4189977"/>
            <a:ext cx="934997" cy="327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(12, C)</a:t>
            </a: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99E89CB2-4EE5-421F-A5C7-64530FF999D8}"/>
              </a:ext>
            </a:extLst>
          </p:cNvPr>
          <p:cNvSpPr txBox="1">
            <a:spLocks/>
          </p:cNvSpPr>
          <p:nvPr/>
        </p:nvSpPr>
        <p:spPr>
          <a:xfrm>
            <a:off x="9420324" y="3237478"/>
            <a:ext cx="1920629" cy="957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] : 2</a:t>
            </a:r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[C] : 12 </a:t>
            </a:r>
          </a:p>
          <a:p>
            <a:endParaRPr lang="ko-KR" altLang="en-US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691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B063F6-70EE-4292-B01B-6475BD1007A3}"/>
              </a:ext>
            </a:extLst>
          </p:cNvPr>
          <p:cNvGrpSpPr/>
          <p:nvPr/>
        </p:nvGrpSpPr>
        <p:grpSpPr>
          <a:xfrm>
            <a:off x="1414667" y="2524539"/>
            <a:ext cx="4928151" cy="2252872"/>
            <a:chOff x="2623928" y="942561"/>
            <a:chExt cx="6783455" cy="321365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20BEAF6-E05A-4319-94B2-D10C73ACBBD9}"/>
                </a:ext>
              </a:extLst>
            </p:cNvPr>
            <p:cNvSpPr/>
            <p:nvPr/>
          </p:nvSpPr>
          <p:spPr>
            <a:xfrm>
              <a:off x="2623928" y="1886779"/>
              <a:ext cx="911086" cy="9110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A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51BC818-8556-429D-8535-9BA0C974456A}"/>
                </a:ext>
              </a:extLst>
            </p:cNvPr>
            <p:cNvSpPr/>
            <p:nvPr/>
          </p:nvSpPr>
          <p:spPr>
            <a:xfrm>
              <a:off x="5638798" y="942561"/>
              <a:ext cx="911086" cy="9110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B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A135A4-E696-4DDB-86E4-9D6E103B45F5}"/>
                </a:ext>
              </a:extLst>
            </p:cNvPr>
            <p:cNvSpPr/>
            <p:nvPr/>
          </p:nvSpPr>
          <p:spPr>
            <a:xfrm>
              <a:off x="5630515" y="3245129"/>
              <a:ext cx="911086" cy="9110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C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5CA7843-C6CE-4ACF-B4C7-DF5B28B6D942}"/>
                </a:ext>
              </a:extLst>
            </p:cNvPr>
            <p:cNvSpPr/>
            <p:nvPr/>
          </p:nvSpPr>
          <p:spPr>
            <a:xfrm>
              <a:off x="8496297" y="1886778"/>
              <a:ext cx="911086" cy="9110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1F5EA-18FE-44D4-BB84-6AEA83959B76}"/>
                </a:ext>
              </a:extLst>
            </p:cNvPr>
            <p:cNvSpPr txBox="1"/>
            <p:nvPr/>
          </p:nvSpPr>
          <p:spPr>
            <a:xfrm>
              <a:off x="7436954" y="3270802"/>
              <a:ext cx="5317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a typeface="맑은 고딕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35F5C9-41E9-422A-99FB-02CF9E17E924}"/>
                </a:ext>
              </a:extLst>
            </p:cNvPr>
            <p:cNvSpPr txBox="1"/>
            <p:nvPr/>
          </p:nvSpPr>
          <p:spPr>
            <a:xfrm>
              <a:off x="4082498" y="1316107"/>
              <a:ext cx="5317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a typeface="맑은 고딕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DCC16-457B-4842-9143-A99BB415D41B}"/>
                </a:ext>
              </a:extLst>
            </p:cNvPr>
            <p:cNvSpPr txBox="1"/>
            <p:nvPr/>
          </p:nvSpPr>
          <p:spPr>
            <a:xfrm>
              <a:off x="7436954" y="1316107"/>
              <a:ext cx="53174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a typeface="맑은 고딕"/>
                </a:rPr>
                <a:t>4</a:t>
              </a:r>
              <a:endParaRPr lang="ko-K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3D4AB3-B852-4681-AB70-C85748058A80}"/>
                </a:ext>
              </a:extLst>
            </p:cNvPr>
            <p:cNvSpPr txBox="1"/>
            <p:nvPr/>
          </p:nvSpPr>
          <p:spPr>
            <a:xfrm>
              <a:off x="4082495" y="3270801"/>
              <a:ext cx="679953" cy="43903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FFFFFF"/>
                  </a:solidFill>
                  <a:ea typeface="맑은 고딕"/>
                </a:rPr>
                <a:t>12</a:t>
              </a:r>
              <a:endParaRPr lang="ko-KR" dirty="0"/>
            </a:p>
          </p:txBody>
        </p:sp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4DD6527E-0D1D-486C-B115-51EFDC710BD1}"/>
                </a:ext>
              </a:extLst>
            </p:cNvPr>
            <p:cNvCxnSpPr/>
            <p:nvPr/>
          </p:nvCxnSpPr>
          <p:spPr>
            <a:xfrm>
              <a:off x="3477039" y="2590801"/>
              <a:ext cx="2211455" cy="1018760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70B9474-AF95-4385-BF69-7ABC7F057E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908" y="1356693"/>
              <a:ext cx="2012673" cy="844826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C546E95-93C9-4739-B43A-8660D86F6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321" y="2599082"/>
              <a:ext cx="2037521" cy="1002197"/>
            </a:xfrm>
            <a:prstGeom prst="straightConnector1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44C1B3B-89F6-4043-A750-202AAFEF9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168" y="1398103"/>
              <a:ext cx="2112064" cy="844828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부제목 2">
            <a:extLst>
              <a:ext uri="{FF2B5EF4-FFF2-40B4-BE49-F238E27FC236}">
                <a16:creationId xmlns:a16="http://schemas.microsoft.com/office/drawing/2014/main" id="{8C5C515C-CE19-4C65-906F-93FD4F93417F}"/>
              </a:ext>
            </a:extLst>
          </p:cNvPr>
          <p:cNvSpPr txBox="1">
            <a:spLocks/>
          </p:cNvSpPr>
          <p:nvPr/>
        </p:nvSpPr>
        <p:spPr>
          <a:xfrm>
            <a:off x="6422022" y="984610"/>
            <a:ext cx="6268997" cy="957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Step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2.</a:t>
            </a:r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D방문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5B8EF535-64A6-4D90-9709-22387D2344D7}"/>
              </a:ext>
            </a:extLst>
          </p:cNvPr>
          <p:cNvSpPr txBox="1">
            <a:spLocks/>
          </p:cNvSpPr>
          <p:nvPr/>
        </p:nvSpPr>
        <p:spPr>
          <a:xfrm>
            <a:off x="7838348" y="2135891"/>
            <a:ext cx="744497" cy="410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IN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C3BFC588-3B33-42AC-BB32-E6E220B2D6C9}"/>
              </a:ext>
            </a:extLst>
          </p:cNvPr>
          <p:cNvSpPr txBox="1">
            <a:spLocks/>
          </p:cNvSpPr>
          <p:nvPr/>
        </p:nvSpPr>
        <p:spPr>
          <a:xfrm>
            <a:off x="7738956" y="5142477"/>
            <a:ext cx="910149" cy="53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OUT</a:t>
            </a: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E542FDC7-B5F4-4598-BA17-BB4FD2156B23}"/>
              </a:ext>
            </a:extLst>
          </p:cNvPr>
          <p:cNvSpPr txBox="1">
            <a:spLocks/>
          </p:cNvSpPr>
          <p:nvPr/>
        </p:nvSpPr>
        <p:spPr>
          <a:xfrm>
            <a:off x="7374524" y="5614586"/>
            <a:ext cx="1672148" cy="327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(2,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B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)</a:t>
            </a: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18F41C08-1EBB-4794-8715-2600C3DDC21F}"/>
              </a:ext>
            </a:extLst>
          </p:cNvPr>
          <p:cNvSpPr txBox="1">
            <a:spLocks/>
          </p:cNvSpPr>
          <p:nvPr/>
        </p:nvSpPr>
        <p:spPr>
          <a:xfrm>
            <a:off x="7722391" y="4612390"/>
            <a:ext cx="934997" cy="327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(12, C)</a:t>
            </a: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99E89CB2-4EE5-421F-A5C7-64530FF999D8}"/>
              </a:ext>
            </a:extLst>
          </p:cNvPr>
          <p:cNvSpPr txBox="1">
            <a:spLocks/>
          </p:cNvSpPr>
          <p:nvPr/>
        </p:nvSpPr>
        <p:spPr>
          <a:xfrm>
            <a:off x="9420324" y="3237478"/>
            <a:ext cx="1920629" cy="1537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] : 2</a:t>
            </a:r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[C] : 9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[D] : 6</a:t>
            </a:r>
            <a:endParaRPr 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53904C-F45D-4415-A764-D343632E6FBF}"/>
              </a:ext>
            </a:extLst>
          </p:cNvPr>
          <p:cNvSpPr/>
          <p:nvPr/>
        </p:nvSpPr>
        <p:spPr>
          <a:xfrm>
            <a:off x="7759148" y="2565952"/>
            <a:ext cx="911086" cy="2468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A635142F-D185-4451-9E15-E7F6023D90ED}"/>
              </a:ext>
            </a:extLst>
          </p:cNvPr>
          <p:cNvSpPr txBox="1">
            <a:spLocks/>
          </p:cNvSpPr>
          <p:nvPr/>
        </p:nvSpPr>
        <p:spPr>
          <a:xfrm>
            <a:off x="7374523" y="4289368"/>
            <a:ext cx="1672148" cy="327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(9, C)</a:t>
            </a: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02717D3-27FF-4737-90E5-820F9940F4EA}"/>
              </a:ext>
            </a:extLst>
          </p:cNvPr>
          <p:cNvSpPr/>
          <p:nvPr/>
        </p:nvSpPr>
        <p:spPr>
          <a:xfrm>
            <a:off x="7444410" y="4189343"/>
            <a:ext cx="1540563" cy="4638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D0689A-CBF7-4CCC-929B-D4235DD76488}"/>
              </a:ext>
            </a:extLst>
          </p:cNvPr>
          <p:cNvSpPr/>
          <p:nvPr/>
        </p:nvSpPr>
        <p:spPr>
          <a:xfrm>
            <a:off x="9465366" y="3675821"/>
            <a:ext cx="1697932" cy="4638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F7A246E-8B68-4DD0-92EB-F786B02D6ACE}"/>
              </a:ext>
            </a:extLst>
          </p:cNvPr>
          <p:cNvSpPr txBox="1">
            <a:spLocks/>
          </p:cNvSpPr>
          <p:nvPr/>
        </p:nvSpPr>
        <p:spPr>
          <a:xfrm>
            <a:off x="226631" y="5747109"/>
            <a:ext cx="7296040" cy="998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1. (12, C)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를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(9, C)로 교체</a:t>
            </a:r>
            <a:endParaRPr lang="ko-KR" sz="1800" dirty="0">
              <a:solidFill>
                <a:schemeClr val="bg1">
                  <a:lumMod val="95000"/>
                </a:schemeClr>
              </a:solidFill>
              <a:ea typeface="맑은 고딕" panose="020B0503020000020004" pitchFamily="34" charset="-127"/>
            </a:endParaRPr>
          </a:p>
          <a:p>
            <a:r>
              <a:rPr lang="ko-KR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rPr>
              <a:t>2. 일단 (9, C)</a:t>
            </a:r>
            <a:r>
              <a:rPr lang="ko-KR" alt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rPr>
              <a:t>를</a:t>
            </a:r>
            <a:r>
              <a:rPr lang="ko-KR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rPr>
              <a:t> 추가한 뒤 (12, C)가 큐에서 꺼내질 경우 무시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 </a:t>
            </a: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5E9D4BBD-C376-48D0-BB3C-666A93A261BB}"/>
              </a:ext>
            </a:extLst>
          </p:cNvPr>
          <p:cNvSpPr txBox="1">
            <a:spLocks/>
          </p:cNvSpPr>
          <p:nvPr/>
        </p:nvSpPr>
        <p:spPr>
          <a:xfrm>
            <a:off x="359153" y="5316413"/>
            <a:ext cx="7296040" cy="998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D8D8D8"/>
                </a:solidFill>
                <a:ea typeface="맑은 고딕"/>
              </a:rPr>
              <a:t>해결 방안</a:t>
            </a:r>
            <a:endParaRPr lang="ko-KR" altLang="en-US" sz="1800" dirty="0">
              <a:solidFill>
                <a:srgbClr val="D8D8D8"/>
              </a:solidFill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13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C5C515C-CE19-4C65-906F-93FD4F93417F}"/>
              </a:ext>
            </a:extLst>
          </p:cNvPr>
          <p:cNvSpPr txBox="1">
            <a:spLocks/>
          </p:cNvSpPr>
          <p:nvPr/>
        </p:nvSpPr>
        <p:spPr>
          <a:xfrm>
            <a:off x="1551848" y="2533458"/>
            <a:ext cx="9085083" cy="4055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2. 일단 (9, C)</a:t>
            </a:r>
            <a:r>
              <a:rPr lang="ko-K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를</a:t>
            </a:r>
            <a:r>
              <a:rPr 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 추가한 뒤 (12, C)가 큐에서 꺼내질 경우 무시</a:t>
            </a:r>
            <a:endParaRPr 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cost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v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) 가 큐에서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꺼내졌을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경우</a:t>
            </a:r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v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]와 비교하여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dist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[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v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] &lt;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cost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일 경우 무시!</a:t>
            </a:r>
            <a:endParaRPr 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3723"/>
            <a:ext cx="9144000" cy="258515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최단 경로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https://www.acmicpc.net/problem/1753</a:t>
            </a:r>
            <a:endParaRPr lang="en-US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endParaRPr lang="en-US" sz="3600" dirty="0">
              <a:ea typeface="맑은 고딕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1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9FFF16A-6502-4242-948B-37FB8AF896CF}"/>
              </a:ext>
            </a:extLst>
          </p:cNvPr>
          <p:cNvSpPr txBox="1">
            <a:spLocks/>
          </p:cNvSpPr>
          <p:nvPr/>
        </p:nvSpPr>
        <p:spPr>
          <a:xfrm>
            <a:off x="1527313" y="2137036"/>
            <a:ext cx="9144000" cy="2585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소스 코드</a:t>
            </a:r>
          </a:p>
          <a:p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http://colorscripter.com/s/N5pr13b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a typeface="맑은 고딕"/>
            </a:endParaRPr>
          </a:p>
          <a:p>
            <a:endParaRPr lang="en-US" sz="3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endParaRPr lang="en-US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28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645"/>
            <a:ext cx="9144000" cy="2504221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목차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9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30E0781E-7A19-4576-89C6-C7B20633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689" y="3174052"/>
            <a:ext cx="4752621" cy="5098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Fin.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3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3550C5F-2C5B-448A-8DD3-405B29069AE0}"/>
              </a:ext>
            </a:extLst>
          </p:cNvPr>
          <p:cNvSpPr txBox="1">
            <a:spLocks/>
          </p:cNvSpPr>
          <p:nvPr/>
        </p:nvSpPr>
        <p:spPr>
          <a:xfrm>
            <a:off x="707023" y="3090423"/>
            <a:ext cx="10783018" cy="92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단일 시작점 최단 경로 알고리즘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202EC76-CB12-4F6A-8A88-518FF915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1" y="2253692"/>
            <a:ext cx="10783018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다익스트라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알고리즘은 무엇인가</a:t>
            </a:r>
          </a:p>
        </p:txBody>
      </p:sp>
    </p:spTree>
    <p:extLst>
      <p:ext uri="{BB962C8B-B14F-4D97-AF65-F5344CB8AC3E}">
        <p14:creationId xmlns:p14="http://schemas.microsoft.com/office/powerpoint/2010/main" val="34630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1" y="1475127"/>
            <a:ext cx="10783018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최단 경로 문제란?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8257099-AF9D-4136-B26F-A46EC511D92A}"/>
              </a:ext>
            </a:extLst>
          </p:cNvPr>
          <p:cNvSpPr txBox="1">
            <a:spLocks/>
          </p:cNvSpPr>
          <p:nvPr/>
        </p:nvSpPr>
        <p:spPr>
          <a:xfrm>
            <a:off x="707023" y="2092759"/>
            <a:ext cx="10783018" cy="2953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그래프 상에서 주어진 두 정점을 연결하는 </a:t>
            </a:r>
            <a:endParaRPr lang="ko-KR" sz="18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가장 짧은 경로를 찾는 문제</a:t>
            </a:r>
            <a:endParaRPr lang="ko-KR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39BD236-6976-45C6-8C5B-3E6E2DBF354A}"/>
              </a:ext>
            </a:extLst>
          </p:cNvPr>
          <p:cNvSpPr txBox="1">
            <a:spLocks/>
          </p:cNvSpPr>
          <p:nvPr/>
        </p:nvSpPr>
        <p:spPr>
          <a:xfrm>
            <a:off x="6463436" y="481400"/>
            <a:ext cx="5531845" cy="586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단일 시작점 최단 경로 알고리즘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DCBA8D-367D-46FA-9B46-8CD7C0B54031}"/>
              </a:ext>
            </a:extLst>
          </p:cNvPr>
          <p:cNvSpPr/>
          <p:nvPr/>
        </p:nvSpPr>
        <p:spPr>
          <a:xfrm>
            <a:off x="8595691" y="213691"/>
            <a:ext cx="1722781" cy="9110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50DD91-84C9-49DD-AB19-1084DDEC3BB8}"/>
              </a:ext>
            </a:extLst>
          </p:cNvPr>
          <p:cNvSpPr/>
          <p:nvPr/>
        </p:nvSpPr>
        <p:spPr>
          <a:xfrm>
            <a:off x="2681907" y="4785692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789904-4E74-4695-A63F-AAA832B86118}"/>
              </a:ext>
            </a:extLst>
          </p:cNvPr>
          <p:cNvSpPr/>
          <p:nvPr/>
        </p:nvSpPr>
        <p:spPr>
          <a:xfrm>
            <a:off x="4603472" y="3501887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E95173E-5669-4B77-95B0-830973B745EE}"/>
              </a:ext>
            </a:extLst>
          </p:cNvPr>
          <p:cNvSpPr/>
          <p:nvPr/>
        </p:nvSpPr>
        <p:spPr>
          <a:xfrm>
            <a:off x="5605668" y="5779606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C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B18594-E65D-4F30-BEFD-52C63405DCAA}"/>
              </a:ext>
            </a:extLst>
          </p:cNvPr>
          <p:cNvSpPr/>
          <p:nvPr/>
        </p:nvSpPr>
        <p:spPr>
          <a:xfrm>
            <a:off x="6558168" y="3501887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D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31CB45-7043-48DA-9974-90CE2419FDF1}"/>
              </a:ext>
            </a:extLst>
          </p:cNvPr>
          <p:cNvSpPr/>
          <p:nvPr/>
        </p:nvSpPr>
        <p:spPr>
          <a:xfrm>
            <a:off x="8338929" y="5042451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845848-114A-4227-9A77-808909C7EC19}"/>
              </a:ext>
            </a:extLst>
          </p:cNvPr>
          <p:cNvCxnSpPr/>
          <p:nvPr/>
        </p:nvCxnSpPr>
        <p:spPr>
          <a:xfrm>
            <a:off x="3561936" y="5359263"/>
            <a:ext cx="1858617" cy="889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170569-262A-4E92-BBFC-92887864C682}"/>
              </a:ext>
            </a:extLst>
          </p:cNvPr>
          <p:cNvCxnSpPr>
            <a:cxnSpLocks/>
          </p:cNvCxnSpPr>
          <p:nvPr/>
        </p:nvCxnSpPr>
        <p:spPr>
          <a:xfrm flipV="1">
            <a:off x="6336609" y="4501186"/>
            <a:ext cx="549965" cy="12225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51B846-489C-40AD-89D8-50588D4F2B54}"/>
              </a:ext>
            </a:extLst>
          </p:cNvPr>
          <p:cNvCxnSpPr>
            <a:cxnSpLocks/>
          </p:cNvCxnSpPr>
          <p:nvPr/>
        </p:nvCxnSpPr>
        <p:spPr>
          <a:xfrm>
            <a:off x="7487891" y="4282523"/>
            <a:ext cx="856421" cy="9309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BE2C55-EA8B-485C-9103-E1D18FB80CC3}"/>
              </a:ext>
            </a:extLst>
          </p:cNvPr>
          <p:cNvCxnSpPr>
            <a:cxnSpLocks/>
          </p:cNvCxnSpPr>
          <p:nvPr/>
        </p:nvCxnSpPr>
        <p:spPr>
          <a:xfrm flipH="1">
            <a:off x="5569640" y="4108589"/>
            <a:ext cx="949187" cy="33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32814D-3CC1-4D93-89F4-0DAF7A7DF340}"/>
              </a:ext>
            </a:extLst>
          </p:cNvPr>
          <p:cNvCxnSpPr>
            <a:cxnSpLocks/>
          </p:cNvCxnSpPr>
          <p:nvPr/>
        </p:nvCxnSpPr>
        <p:spPr>
          <a:xfrm>
            <a:off x="5193610" y="4555850"/>
            <a:ext cx="682486" cy="11214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4F9204-54B5-4C38-A524-E02014EDE6D7}"/>
              </a:ext>
            </a:extLst>
          </p:cNvPr>
          <p:cNvSpPr txBox="1"/>
          <p:nvPr/>
        </p:nvSpPr>
        <p:spPr>
          <a:xfrm>
            <a:off x="4339259" y="5382868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altLang="en-US" b="1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059BCC-216E-4946-933C-7FA271C45BA0}"/>
              </a:ext>
            </a:extLst>
          </p:cNvPr>
          <p:cNvSpPr txBox="1"/>
          <p:nvPr/>
        </p:nvSpPr>
        <p:spPr>
          <a:xfrm>
            <a:off x="6484455" y="5043281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E9F47-5B25-44B1-8032-AE234937AAE0}"/>
              </a:ext>
            </a:extLst>
          </p:cNvPr>
          <p:cNvSpPr txBox="1"/>
          <p:nvPr/>
        </p:nvSpPr>
        <p:spPr>
          <a:xfrm>
            <a:off x="8000172" y="4355824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5</a:t>
            </a:r>
            <a:endParaRPr 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1E1303-F1B3-4B93-B29E-532521D6175D}"/>
              </a:ext>
            </a:extLst>
          </p:cNvPr>
          <p:cNvSpPr txBox="1"/>
          <p:nvPr/>
        </p:nvSpPr>
        <p:spPr>
          <a:xfrm>
            <a:off x="5772150" y="3701498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2209D3-01D3-4DB0-89D2-06FEC147498D}"/>
              </a:ext>
            </a:extLst>
          </p:cNvPr>
          <p:cNvSpPr txBox="1"/>
          <p:nvPr/>
        </p:nvSpPr>
        <p:spPr>
          <a:xfrm>
            <a:off x="5415997" y="4786519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4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5878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1" y="1930670"/>
            <a:ext cx="10783018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단일 시작점?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8257099-AF9D-4136-B26F-A46EC511D92A}"/>
              </a:ext>
            </a:extLst>
          </p:cNvPr>
          <p:cNvSpPr txBox="1">
            <a:spLocks/>
          </p:cNvSpPr>
          <p:nvPr/>
        </p:nvSpPr>
        <p:spPr>
          <a:xfrm>
            <a:off x="698740" y="3434542"/>
            <a:ext cx="10783018" cy="2953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하나의 시작점에서 다른 모든 정점까지 가는 </a:t>
            </a:r>
            <a:endParaRPr lang="ko-KR">
              <a:solidFill>
                <a:schemeClr val="bg1">
                  <a:lumMod val="95000"/>
                </a:schemeClr>
              </a:solidFill>
              <a:ea typeface="맑은 고딕" panose="020B0503020000020004" pitchFamily="34" charset="-127"/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최단 거리를 구하는 방식</a:t>
            </a:r>
            <a:endParaRPr lang="ko-KR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39BD236-6976-45C6-8C5B-3E6E2DBF354A}"/>
              </a:ext>
            </a:extLst>
          </p:cNvPr>
          <p:cNvSpPr txBox="1">
            <a:spLocks/>
          </p:cNvSpPr>
          <p:nvPr/>
        </p:nvSpPr>
        <p:spPr>
          <a:xfrm>
            <a:off x="6463436" y="481400"/>
            <a:ext cx="5531845" cy="586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단일 시작점 최단 경로 알고리즘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DCBA8D-367D-46FA-9B46-8CD7C0B54031}"/>
              </a:ext>
            </a:extLst>
          </p:cNvPr>
          <p:cNvSpPr/>
          <p:nvPr/>
        </p:nvSpPr>
        <p:spPr>
          <a:xfrm>
            <a:off x="6558169" y="271669"/>
            <a:ext cx="2078933" cy="9110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1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600BBD-05AC-4ACF-8F29-4FCAF81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1" y="1930670"/>
            <a:ext cx="10783018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단일 시작점 </a:t>
            </a:r>
            <a:r>
              <a:rPr lang="ko-KR" altLang="en-US" sz="28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vs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모든 쌍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8257099-AF9D-4136-B26F-A46EC511D92A}"/>
              </a:ext>
            </a:extLst>
          </p:cNvPr>
          <p:cNvSpPr txBox="1">
            <a:spLocks/>
          </p:cNvSpPr>
          <p:nvPr/>
        </p:nvSpPr>
        <p:spPr>
          <a:xfrm>
            <a:off x="707023" y="2970716"/>
            <a:ext cx="10783018" cy="2953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단일 시작점 알고리즘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N번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수행 시 동일</a:t>
            </a:r>
          </a:p>
          <a:p>
            <a:endParaRPr lang="ko-KR" altLang="en-US" sz="36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모든 쌍 기준으로 더 좋은 알고리즘이 있음</a:t>
            </a:r>
          </a:p>
          <a:p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Ex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)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플로이드</a:t>
            </a:r>
            <a:endParaRPr lang="ko-KR" altLang="en-US" sz="360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39BD236-6976-45C6-8C5B-3E6E2DBF354A}"/>
              </a:ext>
            </a:extLst>
          </p:cNvPr>
          <p:cNvSpPr txBox="1">
            <a:spLocks/>
          </p:cNvSpPr>
          <p:nvPr/>
        </p:nvSpPr>
        <p:spPr>
          <a:xfrm>
            <a:off x="6463436" y="481400"/>
            <a:ext cx="5531845" cy="586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단일 시작점 최단 경로 알고리즘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DCBA8D-367D-46FA-9B46-8CD7C0B54031}"/>
              </a:ext>
            </a:extLst>
          </p:cNvPr>
          <p:cNvSpPr/>
          <p:nvPr/>
        </p:nvSpPr>
        <p:spPr>
          <a:xfrm>
            <a:off x="6558169" y="271669"/>
            <a:ext cx="2078933" cy="9110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8257099-AF9D-4136-B26F-A46EC511D92A}"/>
              </a:ext>
            </a:extLst>
          </p:cNvPr>
          <p:cNvSpPr txBox="1">
            <a:spLocks/>
          </p:cNvSpPr>
          <p:nvPr/>
        </p:nvSpPr>
        <p:spPr>
          <a:xfrm>
            <a:off x="707022" y="1713477"/>
            <a:ext cx="10783018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음수 간선이 없어야 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7CB5BCD-64B9-480D-9DC8-38FA6DC3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1" y="1096783"/>
            <a:ext cx="10783018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유의할 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0BEAF6-E05A-4319-94B2-D10C73ACBBD9}"/>
              </a:ext>
            </a:extLst>
          </p:cNvPr>
          <p:cNvSpPr/>
          <p:nvPr/>
        </p:nvSpPr>
        <p:spPr>
          <a:xfrm>
            <a:off x="2574233" y="4437822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1BC818-8556-429D-8535-9BA0C974456A}"/>
              </a:ext>
            </a:extLst>
          </p:cNvPr>
          <p:cNvSpPr/>
          <p:nvPr/>
        </p:nvSpPr>
        <p:spPr>
          <a:xfrm>
            <a:off x="4495798" y="3154017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A135A4-E696-4DDB-86E4-9D6E103B45F5}"/>
              </a:ext>
            </a:extLst>
          </p:cNvPr>
          <p:cNvSpPr/>
          <p:nvPr/>
        </p:nvSpPr>
        <p:spPr>
          <a:xfrm>
            <a:off x="5497994" y="5431736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C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CA7843-C6CE-4ACF-B4C7-DF5B28B6D942}"/>
              </a:ext>
            </a:extLst>
          </p:cNvPr>
          <p:cNvSpPr/>
          <p:nvPr/>
        </p:nvSpPr>
        <p:spPr>
          <a:xfrm>
            <a:off x="6450494" y="3154017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D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A8B5E2-E1DC-4D15-86AD-551A166B13BE}"/>
              </a:ext>
            </a:extLst>
          </p:cNvPr>
          <p:cNvSpPr/>
          <p:nvPr/>
        </p:nvSpPr>
        <p:spPr>
          <a:xfrm>
            <a:off x="8231255" y="4694581"/>
            <a:ext cx="911086" cy="911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78A39E-6CB6-41B4-9727-F8A0F465658A}"/>
              </a:ext>
            </a:extLst>
          </p:cNvPr>
          <p:cNvCxnSpPr/>
          <p:nvPr/>
        </p:nvCxnSpPr>
        <p:spPr>
          <a:xfrm>
            <a:off x="3454262" y="5011393"/>
            <a:ext cx="1858617" cy="8895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76060F-3C3C-4CEE-9F0F-F87871E52E72}"/>
              </a:ext>
            </a:extLst>
          </p:cNvPr>
          <p:cNvCxnSpPr>
            <a:cxnSpLocks/>
          </p:cNvCxnSpPr>
          <p:nvPr/>
        </p:nvCxnSpPr>
        <p:spPr>
          <a:xfrm flipV="1">
            <a:off x="6228935" y="4153316"/>
            <a:ext cx="549965" cy="1222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91D464-5832-4E2B-85F1-A768A55A5C24}"/>
              </a:ext>
            </a:extLst>
          </p:cNvPr>
          <p:cNvCxnSpPr>
            <a:cxnSpLocks/>
          </p:cNvCxnSpPr>
          <p:nvPr/>
        </p:nvCxnSpPr>
        <p:spPr>
          <a:xfrm>
            <a:off x="7380217" y="3934653"/>
            <a:ext cx="856421" cy="930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E94D4D-7699-4099-A044-3630E16E1171}"/>
              </a:ext>
            </a:extLst>
          </p:cNvPr>
          <p:cNvCxnSpPr>
            <a:cxnSpLocks/>
          </p:cNvCxnSpPr>
          <p:nvPr/>
        </p:nvCxnSpPr>
        <p:spPr>
          <a:xfrm flipH="1">
            <a:off x="5461966" y="3760719"/>
            <a:ext cx="949187" cy="33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E4BFA9-1402-4E2C-96FA-064138AC33A9}"/>
              </a:ext>
            </a:extLst>
          </p:cNvPr>
          <p:cNvCxnSpPr>
            <a:cxnSpLocks/>
          </p:cNvCxnSpPr>
          <p:nvPr/>
        </p:nvCxnSpPr>
        <p:spPr>
          <a:xfrm>
            <a:off x="5085936" y="4207980"/>
            <a:ext cx="682486" cy="11214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1F5EA-18FE-44D4-BB84-6AEA83959B76}"/>
              </a:ext>
            </a:extLst>
          </p:cNvPr>
          <p:cNvSpPr txBox="1"/>
          <p:nvPr/>
        </p:nvSpPr>
        <p:spPr>
          <a:xfrm>
            <a:off x="4231585" y="5034998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5F5C9-41E9-422A-99FB-02CF9E17E924}"/>
              </a:ext>
            </a:extLst>
          </p:cNvPr>
          <p:cNvSpPr txBox="1"/>
          <p:nvPr/>
        </p:nvSpPr>
        <p:spPr>
          <a:xfrm>
            <a:off x="6376781" y="4695411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2597D-968E-45E1-83CD-A65F2F931181}"/>
              </a:ext>
            </a:extLst>
          </p:cNvPr>
          <p:cNvSpPr txBox="1"/>
          <p:nvPr/>
        </p:nvSpPr>
        <p:spPr>
          <a:xfrm>
            <a:off x="7892498" y="4007954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5</a:t>
            </a:r>
            <a:endParaRPr 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DCC16-457B-4842-9143-A99BB415D41B}"/>
              </a:ext>
            </a:extLst>
          </p:cNvPr>
          <p:cNvSpPr txBox="1"/>
          <p:nvPr/>
        </p:nvSpPr>
        <p:spPr>
          <a:xfrm>
            <a:off x="5664476" y="3353628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-8</a:t>
            </a:r>
            <a:endParaRPr 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D4AB3-B852-4681-AB70-C85748058A80}"/>
              </a:ext>
            </a:extLst>
          </p:cNvPr>
          <p:cNvSpPr txBox="1"/>
          <p:nvPr/>
        </p:nvSpPr>
        <p:spPr>
          <a:xfrm>
            <a:off x="5308323" y="4438649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4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5961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8257099-AF9D-4136-B26F-A46EC511D92A}"/>
              </a:ext>
            </a:extLst>
          </p:cNvPr>
          <p:cNvSpPr txBox="1">
            <a:spLocks/>
          </p:cNvSpPr>
          <p:nvPr/>
        </p:nvSpPr>
        <p:spPr>
          <a:xfrm>
            <a:off x="707022" y="1713477"/>
            <a:ext cx="10783018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방향 그래프이어야 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7CB5BCD-64B9-480D-9DC8-38FA6DC3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1" y="1096783"/>
            <a:ext cx="10783018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유의할 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0BEAF6-E05A-4319-94B2-D10C73ACBBD9}"/>
              </a:ext>
            </a:extLst>
          </p:cNvPr>
          <p:cNvSpPr/>
          <p:nvPr/>
        </p:nvSpPr>
        <p:spPr>
          <a:xfrm>
            <a:off x="3692386" y="3187147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16689A8-13E3-4466-AAC1-708AC0CF81D2}"/>
              </a:ext>
            </a:extLst>
          </p:cNvPr>
          <p:cNvSpPr/>
          <p:nvPr/>
        </p:nvSpPr>
        <p:spPr>
          <a:xfrm>
            <a:off x="7601776" y="3187147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E71F54-7F29-4942-B6CB-6D2F7A67B497}"/>
              </a:ext>
            </a:extLst>
          </p:cNvPr>
          <p:cNvSpPr/>
          <p:nvPr/>
        </p:nvSpPr>
        <p:spPr>
          <a:xfrm>
            <a:off x="3708951" y="4636603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AB0226-85C2-425C-B9DE-F233CFA2991A}"/>
              </a:ext>
            </a:extLst>
          </p:cNvPr>
          <p:cNvCxnSpPr>
            <a:cxnSpLocks/>
          </p:cNvCxnSpPr>
          <p:nvPr/>
        </p:nvCxnSpPr>
        <p:spPr>
          <a:xfrm flipV="1">
            <a:off x="4481305" y="5031272"/>
            <a:ext cx="3018182" cy="215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63F8115-61A5-4A1C-BADF-8D2BA5A35275}"/>
              </a:ext>
            </a:extLst>
          </p:cNvPr>
          <p:cNvSpPr/>
          <p:nvPr/>
        </p:nvSpPr>
        <p:spPr>
          <a:xfrm>
            <a:off x="7618341" y="4636603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410C2B-0EE9-4C21-9BB2-0014DB3383E2}"/>
              </a:ext>
            </a:extLst>
          </p:cNvPr>
          <p:cNvCxnSpPr>
            <a:cxnSpLocks/>
          </p:cNvCxnSpPr>
          <p:nvPr/>
        </p:nvCxnSpPr>
        <p:spPr>
          <a:xfrm flipH="1">
            <a:off x="4451489" y="4878869"/>
            <a:ext cx="3011555" cy="3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7FB4EC-3C00-4E85-8ECD-564C5E930F98}"/>
              </a:ext>
            </a:extLst>
          </p:cNvPr>
          <p:cNvCxnSpPr/>
          <p:nvPr/>
        </p:nvCxnSpPr>
        <p:spPr>
          <a:xfrm flipV="1">
            <a:off x="4470952" y="3468756"/>
            <a:ext cx="2981736" cy="82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46D229-50F7-4A4E-951D-78D33311F71E}"/>
              </a:ext>
            </a:extLst>
          </p:cNvPr>
          <p:cNvSpPr txBox="1"/>
          <p:nvPr/>
        </p:nvSpPr>
        <p:spPr>
          <a:xfrm>
            <a:off x="5722455" y="3005759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AB436-93FA-4E98-AB51-7B402C9EE970}"/>
              </a:ext>
            </a:extLst>
          </p:cNvPr>
          <p:cNvSpPr txBox="1"/>
          <p:nvPr/>
        </p:nvSpPr>
        <p:spPr>
          <a:xfrm>
            <a:off x="5722455" y="4455215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AE3598-829E-4990-9DA9-F8D76B79676C}"/>
              </a:ext>
            </a:extLst>
          </p:cNvPr>
          <p:cNvSpPr txBox="1"/>
          <p:nvPr/>
        </p:nvSpPr>
        <p:spPr>
          <a:xfrm>
            <a:off x="5722455" y="5159237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B611E32-700E-49F9-8B5C-75F8377B8F55}"/>
              </a:ext>
            </a:extLst>
          </p:cNvPr>
          <p:cNvSpPr txBox="1">
            <a:spLocks/>
          </p:cNvSpPr>
          <p:nvPr/>
        </p:nvSpPr>
        <p:spPr>
          <a:xfrm>
            <a:off x="130628" y="160773"/>
            <a:ext cx="1728317" cy="391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8257099-AF9D-4136-B26F-A46EC511D92A}"/>
              </a:ext>
            </a:extLst>
          </p:cNvPr>
          <p:cNvSpPr txBox="1">
            <a:spLocks/>
          </p:cNvSpPr>
          <p:nvPr/>
        </p:nvSpPr>
        <p:spPr>
          <a:xfrm>
            <a:off x="707022" y="1713477"/>
            <a:ext cx="10783018" cy="90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음수 가중치가 있는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무방향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그래프는 불가능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7CB5BCD-64B9-480D-9DC8-38FA6DC3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1" y="1096783"/>
            <a:ext cx="10783018" cy="926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유의할 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0BEAF6-E05A-4319-94B2-D10C73ACBBD9}"/>
              </a:ext>
            </a:extLst>
          </p:cNvPr>
          <p:cNvSpPr/>
          <p:nvPr/>
        </p:nvSpPr>
        <p:spPr>
          <a:xfrm>
            <a:off x="3692386" y="3187147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16689A8-13E3-4466-AAC1-708AC0CF81D2}"/>
              </a:ext>
            </a:extLst>
          </p:cNvPr>
          <p:cNvSpPr/>
          <p:nvPr/>
        </p:nvSpPr>
        <p:spPr>
          <a:xfrm>
            <a:off x="7601776" y="3187147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E71F54-7F29-4942-B6CB-6D2F7A67B497}"/>
              </a:ext>
            </a:extLst>
          </p:cNvPr>
          <p:cNvSpPr/>
          <p:nvPr/>
        </p:nvSpPr>
        <p:spPr>
          <a:xfrm>
            <a:off x="3708951" y="4636603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AB0226-85C2-425C-B9DE-F233CFA2991A}"/>
              </a:ext>
            </a:extLst>
          </p:cNvPr>
          <p:cNvCxnSpPr>
            <a:cxnSpLocks/>
          </p:cNvCxnSpPr>
          <p:nvPr/>
        </p:nvCxnSpPr>
        <p:spPr>
          <a:xfrm flipV="1">
            <a:off x="4481305" y="5031272"/>
            <a:ext cx="3018182" cy="215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63F8115-61A5-4A1C-BADF-8D2BA5A35275}"/>
              </a:ext>
            </a:extLst>
          </p:cNvPr>
          <p:cNvSpPr/>
          <p:nvPr/>
        </p:nvSpPr>
        <p:spPr>
          <a:xfrm>
            <a:off x="7618341" y="4636603"/>
            <a:ext cx="629478" cy="612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410C2B-0EE9-4C21-9BB2-0014DB3383E2}"/>
              </a:ext>
            </a:extLst>
          </p:cNvPr>
          <p:cNvCxnSpPr>
            <a:cxnSpLocks/>
          </p:cNvCxnSpPr>
          <p:nvPr/>
        </p:nvCxnSpPr>
        <p:spPr>
          <a:xfrm flipH="1">
            <a:off x="4451489" y="4878869"/>
            <a:ext cx="3011555" cy="3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7FB4EC-3C00-4E85-8ECD-564C5E930F98}"/>
              </a:ext>
            </a:extLst>
          </p:cNvPr>
          <p:cNvCxnSpPr/>
          <p:nvPr/>
        </p:nvCxnSpPr>
        <p:spPr>
          <a:xfrm flipV="1">
            <a:off x="4470952" y="3468756"/>
            <a:ext cx="2981736" cy="82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519043-A1C7-4ECC-B256-66F864897688}"/>
              </a:ext>
            </a:extLst>
          </p:cNvPr>
          <p:cNvSpPr txBox="1"/>
          <p:nvPr/>
        </p:nvSpPr>
        <p:spPr>
          <a:xfrm>
            <a:off x="5697607" y="3038889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-2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5886C-CD7D-4DCB-AAD7-432BC7B72073}"/>
              </a:ext>
            </a:extLst>
          </p:cNvPr>
          <p:cNvSpPr txBox="1"/>
          <p:nvPr/>
        </p:nvSpPr>
        <p:spPr>
          <a:xfrm>
            <a:off x="5697607" y="4513193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-2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30775-0A03-4815-8942-76DAA178C50B}"/>
              </a:ext>
            </a:extLst>
          </p:cNvPr>
          <p:cNvSpPr txBox="1"/>
          <p:nvPr/>
        </p:nvSpPr>
        <p:spPr>
          <a:xfrm>
            <a:off x="5697606" y="5068127"/>
            <a:ext cx="531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  <a:ea typeface="맑은 고딕"/>
              </a:rPr>
              <a:t>-2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8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383</Words>
  <Application>Microsoft Office PowerPoint</Application>
  <PresentationFormat>와이드스크린</PresentationFormat>
  <Paragraphs>105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Dijkstra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Jeong HyunSeok</dc:creator>
  <cp:lastModifiedBy>Jeong HyunSeok</cp:lastModifiedBy>
  <cp:revision>541</cp:revision>
  <dcterms:created xsi:type="dcterms:W3CDTF">2021-02-04T07:18:19Z</dcterms:created>
  <dcterms:modified xsi:type="dcterms:W3CDTF">2021-05-11T04:04:44Z</dcterms:modified>
</cp:coreProperties>
</file>