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Garamond"/>
      <p:regular r:id="rId41"/>
      <p:bold r:id="rId42"/>
      <p:italic r:id="rId43"/>
      <p:boldItalic r:id="rId44"/>
    </p:embeddedFont>
    <p:embeddedFont>
      <p:font typeface="EB Garamond Medium"/>
      <p:regular r:id="rId45"/>
      <p:bold r:id="rId46"/>
      <p:italic r:id="rId47"/>
      <p:boldItalic r:id="rId48"/>
    </p:embeddedFont>
    <p:embeddedFont>
      <p:font typeface="EB Garamon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i6di/yy+AyNYgvsZj/gd05F3tt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Garamond-bold.fntdata"/><Relationship Id="rId41" Type="http://schemas.openxmlformats.org/officeDocument/2006/relationships/font" Target="fonts/Garamond-regular.fntdata"/><Relationship Id="rId44" Type="http://schemas.openxmlformats.org/officeDocument/2006/relationships/font" Target="fonts/Garamond-boldItalic.fntdata"/><Relationship Id="rId43" Type="http://schemas.openxmlformats.org/officeDocument/2006/relationships/font" Target="fonts/Garamond-italic.fntdata"/><Relationship Id="rId46" Type="http://schemas.openxmlformats.org/officeDocument/2006/relationships/font" Target="fonts/EBGaramondMedium-bold.fntdata"/><Relationship Id="rId45" Type="http://schemas.openxmlformats.org/officeDocument/2006/relationships/font" Target="fonts/EBGaramondMediu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EBGaramondMedium-boldItalic.fntdata"/><Relationship Id="rId47" Type="http://schemas.openxmlformats.org/officeDocument/2006/relationships/font" Target="fonts/EBGaramondMedium-italic.fntdata"/><Relationship Id="rId49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BGaramond-italic.fntdata"/><Relationship Id="rId50" Type="http://schemas.openxmlformats.org/officeDocument/2006/relationships/font" Target="fonts/EBGaramond-bold.fntdata"/><Relationship Id="rId53" Type="http://customschemas.google.com/relationships/presentationmetadata" Target="metadata"/><Relationship Id="rId52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813893c8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1813893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dc69f9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105dc69f96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8afc01e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f8afc01e2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8afc01e2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f8afc01e27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8afc01e2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f8afc01e27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8afc01e2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f8afc01e27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6eb8fdd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116eb8fdd44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8afc01e2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f8afc01e27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46febe3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g1146febe360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c04cc9a3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c04cc9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ee0ee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f1ee0ee6a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ee0ee6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f1ee0ee6a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5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5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greenek1@citadel.edu" TargetMode="External"/><Relationship Id="rId4" Type="http://schemas.openxmlformats.org/officeDocument/2006/relationships/hyperlink" Target="mailto:hhutson1@citadel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1770450" y="3133575"/>
            <a:ext cx="56031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59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Weekend Duty Briefing SY23-24</a:t>
            </a:r>
            <a:endParaRPr b="0" i="0" sz="33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2647350" y="5392950"/>
            <a:ext cx="3849300" cy="1395900"/>
          </a:xfrm>
          <a:prstGeom prst="rect">
            <a:avLst/>
          </a:prstGeom>
          <a:solidFill>
            <a:srgbClr val="999999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Connor Powers</a:t>
            </a:r>
            <a:endParaRPr b="1" i="0" sz="2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Regimental Adjutant</a:t>
            </a:r>
            <a:endParaRPr b="1" i="0" sz="2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(815) 216-7922</a:t>
            </a:r>
            <a:endParaRPr b="1" i="0" sz="2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875" y="124100"/>
            <a:ext cx="6984250" cy="31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525714" y="93442"/>
            <a:ext cx="8001000" cy="46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Punishment Periods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80629" y="5308985"/>
            <a:ext cx="8732400" cy="132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Athletes serving optional Cons/Tours must inform their company XO and the CDO 24 hours prior to serving punishments.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They will serve these in their barracks rooms. These punishment periods are posted on the training schedule, and this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Athletes sit Cons in their rooms while on in-season orders, but will walk Tours for serious offenses, by the discretion of the Regimental Adjutant or COL Hutson.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00" y="706476"/>
            <a:ext cx="8399841" cy="445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505507" y="-14067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Company Duty Officer (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CDO) 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Tasks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250341" y="1517711"/>
            <a:ext cx="8643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i="0" lang="en-US" sz="2400" u="none">
                <a:latin typeface="Arial"/>
                <a:ea typeface="Arial"/>
                <a:cs typeface="Arial"/>
                <a:sym typeface="Arial"/>
              </a:rPr>
              <a:t>Conduct formations fo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 cadets with cons</a:t>
            </a:r>
            <a:r>
              <a:rPr b="1" i="0" lang="en-US" sz="2400" u="none">
                <a:latin typeface="Arial"/>
                <a:ea typeface="Arial"/>
                <a:cs typeface="Arial"/>
                <a:sym typeface="Arial"/>
              </a:rPr>
              <a:t> in front of company letter ten minutes prior to the beginning of the punishment period </a:t>
            </a:r>
            <a:r>
              <a:rPr b="1" i="0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Mandatory for </a:t>
            </a:r>
            <a:r>
              <a:rPr b="1" i="0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CDO’s).</a:t>
            </a:r>
            <a:br>
              <a:rPr b="1" i="0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Monitor Cons.</a:t>
            </a:r>
            <a:br>
              <a:rPr b="1" i="0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Take roll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inspect for proper uniforms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, ensure cadets sign restrictions. </a:t>
            </a: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Cons - Duty, </a:t>
            </a: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no need for waist plate, gloves, or service cover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Conduct all-ins at the company level. Do not be late. </a:t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627856" y="-635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NCO/CPL Tasks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451650" y="1514650"/>
            <a:ext cx="82407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NCO of the Duty Team:</a:t>
            </a:r>
            <a:endParaRPr b="1" i="0"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Assist the senior as he or she needs.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i="0" lang="en-US" sz="2000" u="none">
                <a:latin typeface="Arial"/>
                <a:ea typeface="Arial"/>
                <a:cs typeface="Arial"/>
                <a:sym typeface="Arial"/>
              </a:rPr>
              <a:t> Monitor optional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latin typeface="Arial"/>
                <a:ea typeface="Arial"/>
                <a:cs typeface="Arial"/>
                <a:sym typeface="Arial"/>
              </a:rPr>
              <a:t>Cons for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in-season athletes in barracks rooms- check training schedule for times.</a:t>
            </a:r>
            <a:br>
              <a:rPr b="1" lang="en-US" sz="20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i="0" lang="en-US" sz="2000" u="none">
                <a:latin typeface="Arial"/>
                <a:ea typeface="Arial"/>
                <a:cs typeface="Arial"/>
                <a:sym typeface="Arial"/>
              </a:rPr>
              <a:t>Uniform for In-Season Athlete Cons:  Duty </a:t>
            </a:r>
            <a:br>
              <a:rPr b="1" i="0" lang="en-US" sz="2000" u="none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Help </a:t>
            </a:r>
            <a:r>
              <a:rPr b="1" i="0" lang="en-US" sz="2000" u="none">
                <a:latin typeface="Arial"/>
                <a:ea typeface="Arial"/>
                <a:cs typeface="Arial"/>
                <a:sym typeface="Arial"/>
              </a:rPr>
              <a:t>lead the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punishment</a:t>
            </a:r>
            <a:r>
              <a:rPr b="1" i="0" lang="en-US" sz="2000" u="none">
                <a:latin typeface="Arial"/>
                <a:ea typeface="Arial"/>
                <a:cs typeface="Arial"/>
                <a:sym typeface="Arial"/>
              </a:rPr>
              <a:t> formations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at the company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lang="en-US" sz="20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Corporal of the Duty Team: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the NCO/Junior as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he/she needs.</a:t>
            </a:r>
            <a:br>
              <a:rPr b="1" lang="en-US" sz="20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000"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Recommended: Split up the divisions for all-ins. Only the CDO will conduct 4th div. All-In’s until Parents Weekend.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Punishments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pful Area Maps of Downtown Charleston &amp; The Citadel - The Citadel -  Charleston, SC" id="241" name="Google Shape;24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7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5"/>
          <p:cNvSpPr txBox="1"/>
          <p:nvPr/>
        </p:nvSpPr>
        <p:spPr>
          <a:xfrm>
            <a:off x="4316412" y="2174875"/>
            <a:ext cx="261937" cy="8413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2965450" y="2174875"/>
            <a:ext cx="207962" cy="8413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3270250" y="1330325"/>
            <a:ext cx="96837" cy="23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1746250" y="2174875"/>
            <a:ext cx="220662" cy="8413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5873750" y="2174875"/>
            <a:ext cx="222250" cy="8413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125412" y="125412"/>
            <a:ext cx="442912" cy="23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568325" y="125412"/>
            <a:ext cx="17033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15"/>
          <p:cNvGrpSpPr/>
          <p:nvPr/>
        </p:nvGrpSpPr>
        <p:grpSpPr>
          <a:xfrm>
            <a:off x="2935887" y="2318149"/>
            <a:ext cx="321063" cy="63989"/>
            <a:chOff x="2935025" y="2311156"/>
            <a:chExt cx="321840" cy="77400"/>
          </a:xfrm>
        </p:grpSpPr>
        <p:pic>
          <p:nvPicPr>
            <p:cNvPr id="250" name="Google Shape;25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5025" y="231655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54545" y="231115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84865" y="231655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15"/>
          <p:cNvGrpSpPr/>
          <p:nvPr/>
        </p:nvGrpSpPr>
        <p:grpSpPr>
          <a:xfrm>
            <a:off x="4285124" y="2321454"/>
            <a:ext cx="351143" cy="98952"/>
            <a:chOff x="4285025" y="2321596"/>
            <a:chExt cx="350640" cy="99000"/>
          </a:xfrm>
        </p:grpSpPr>
        <p:pic>
          <p:nvPicPr>
            <p:cNvPr id="254" name="Google Shape;25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5025" y="232159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24345" y="233779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63665" y="234859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15"/>
          <p:cNvGrpSpPr/>
          <p:nvPr/>
        </p:nvGrpSpPr>
        <p:grpSpPr>
          <a:xfrm>
            <a:off x="4434607" y="2509837"/>
            <a:ext cx="209699" cy="0"/>
            <a:chOff x="4435505" y="2474596"/>
            <a:chExt cx="208800" cy="72000"/>
          </a:xfrm>
        </p:grpSpPr>
        <p:pic>
          <p:nvPicPr>
            <p:cNvPr id="258" name="Google Shape;25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35505" y="247459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305" y="247459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5"/>
          <p:cNvGrpSpPr/>
          <p:nvPr/>
        </p:nvGrpSpPr>
        <p:grpSpPr>
          <a:xfrm>
            <a:off x="5823544" y="2347912"/>
            <a:ext cx="200423" cy="0"/>
            <a:chOff x="5823305" y="2311876"/>
            <a:chExt cx="200880" cy="72000"/>
          </a:xfrm>
        </p:grpSpPr>
        <p:pic>
          <p:nvPicPr>
            <p:cNvPr id="261" name="Google Shape;26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3305" y="231187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52185" y="231187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" name="Google Shape;2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475" y="1491550"/>
            <a:ext cx="71437" cy="7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15"/>
          <p:cNvGrpSpPr/>
          <p:nvPr/>
        </p:nvGrpSpPr>
        <p:grpSpPr>
          <a:xfrm>
            <a:off x="5822624" y="2347897"/>
            <a:ext cx="324518" cy="63987"/>
            <a:chOff x="5850305" y="2449756"/>
            <a:chExt cx="324000" cy="77400"/>
          </a:xfrm>
        </p:grpSpPr>
        <p:pic>
          <p:nvPicPr>
            <p:cNvPr id="265" name="Google Shape;26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50305" y="244975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8385" y="245515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2305" y="245515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474" y="1390300"/>
            <a:ext cx="71437" cy="7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475" y="1289050"/>
            <a:ext cx="71437" cy="71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5"/>
          <p:cNvGrpSpPr/>
          <p:nvPr/>
        </p:nvGrpSpPr>
        <p:grpSpPr>
          <a:xfrm>
            <a:off x="1714954" y="2289175"/>
            <a:ext cx="308291" cy="85328"/>
            <a:chOff x="1714625" y="2293516"/>
            <a:chExt cx="307800" cy="77400"/>
          </a:xfrm>
        </p:grpSpPr>
        <p:pic>
          <p:nvPicPr>
            <p:cNvPr id="271" name="Google Shape;27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14625" y="229531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1905" y="229891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0425" y="229351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15"/>
          <p:cNvGrpSpPr/>
          <p:nvPr/>
        </p:nvGrpSpPr>
        <p:grpSpPr>
          <a:xfrm>
            <a:off x="127411" y="517525"/>
            <a:ext cx="196026" cy="0"/>
            <a:chOff x="127745" y="481636"/>
            <a:chExt cx="195480" cy="72000"/>
          </a:xfrm>
        </p:grpSpPr>
        <p:pic>
          <p:nvPicPr>
            <p:cNvPr id="275" name="Google Shape;27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745" y="48163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225" y="48163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5"/>
          <p:cNvGrpSpPr/>
          <p:nvPr/>
        </p:nvGrpSpPr>
        <p:grpSpPr>
          <a:xfrm>
            <a:off x="116841" y="622997"/>
            <a:ext cx="200064" cy="63989"/>
            <a:chOff x="116945" y="616276"/>
            <a:chExt cx="200520" cy="77400"/>
          </a:xfrm>
        </p:grpSpPr>
        <p:pic>
          <p:nvPicPr>
            <p:cNvPr id="278" name="Google Shape;27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6945" y="62167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5465" y="616276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611187"/>
            <a:ext cx="73025" cy="7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5"/>
          <p:cNvSpPr txBox="1"/>
          <p:nvPr/>
        </p:nvSpPr>
        <p:spPr>
          <a:xfrm>
            <a:off x="568325" y="433387"/>
            <a:ext cx="1182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813893c82_0_0"/>
          <p:cNvSpPr txBox="1"/>
          <p:nvPr>
            <p:ph type="title"/>
          </p:nvPr>
        </p:nvSpPr>
        <p:spPr>
          <a:xfrm>
            <a:off x="62865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Punishment Set Up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1813893c82_0_0"/>
          <p:cNvSpPr txBox="1"/>
          <p:nvPr>
            <p:ph idx="1" type="body"/>
          </p:nvPr>
        </p:nvSpPr>
        <p:spPr>
          <a:xfrm>
            <a:off x="628650" y="1233050"/>
            <a:ext cx="78867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1"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BDOs will be set up with the BDO table in front of the rear sally port </a:t>
            </a:r>
            <a:r>
              <a:rPr b="1" lang="en-US" sz="2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NLT 20 minutes before the start of punishments.</a:t>
            </a:r>
            <a:br>
              <a:rPr b="1"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1"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BDOs will put tables away in the rear sally port once tours have been completed. </a:t>
            </a:r>
            <a:r>
              <a:rPr b="1" lang="en-US" sz="2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*PT table will be moved out of the way for tour walkers in 5th*</a:t>
            </a:r>
            <a:br>
              <a:rPr b="1"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1" lang="en-US" sz="2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CDO watching the 1st hour of cons will bring an official sign in sheet to the con room</a:t>
            </a:r>
            <a:r>
              <a:rPr b="1"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it will remain until punishments have been completed. </a:t>
            </a:r>
            <a:endParaRPr b="1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628600" y="-26451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Sign-in Sheet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184150" y="942537"/>
            <a:ext cx="877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Cadets will write their name &amp; CWID upon arrival to their punishment area.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*NAMES WILL BE LEGIBLE, OR NO CREDIT GIVEN*</a:t>
            </a:r>
            <a:br>
              <a:rPr b="1" i="0" lang="en-U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each hour, they will initial under the hour they have served.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CDO or BDO must sign the sheet everyday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All BN Clerks have prepared these sheets, they are located in each BN Guard Shack. Pick them up.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Sheets will be turned in to the SDO NLT 19:50 Sunday &amp; Wednesday.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5822950" y="3946525"/>
            <a:ext cx="554037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50" y="3351595"/>
            <a:ext cx="2521525" cy="32622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" name="Google Shape;2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24" y="3351600"/>
            <a:ext cx="2521517" cy="32621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5dc69f96b_1_0"/>
          <p:cNvSpPr txBox="1"/>
          <p:nvPr>
            <p:ph type="title"/>
          </p:nvPr>
        </p:nvSpPr>
        <p:spPr>
          <a:xfrm>
            <a:off x="628600" y="-26451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Sign-in Sheet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05dc69f96b_1_0"/>
          <p:cNvSpPr txBox="1"/>
          <p:nvPr/>
        </p:nvSpPr>
        <p:spPr>
          <a:xfrm>
            <a:off x="184150" y="1150352"/>
            <a:ext cx="87756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USE THE OFFICIAL SIGN IN SHEET. </a:t>
            </a:r>
            <a:r>
              <a:rPr b="1" i="0" lang="en-US" sz="19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NOTEBOOK PAPER WILL NOT BE ACCEPTABLE.</a:t>
            </a:r>
            <a:br>
              <a:rPr b="1" i="0" lang="en-US" sz="19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9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sign in sheets available? All Clerks on campus have access to be able to print extra copies of all sign in sheets.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05dc69f96b_1_0"/>
          <p:cNvSpPr txBox="1"/>
          <p:nvPr/>
        </p:nvSpPr>
        <p:spPr>
          <a:xfrm>
            <a:off x="5822950" y="3946525"/>
            <a:ext cx="5541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105dc69f96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50" y="3087395"/>
            <a:ext cx="2521525" cy="32622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g105dc69f96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24" y="3087400"/>
            <a:ext cx="2521517" cy="32621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159" y="709193"/>
            <a:ext cx="8551837" cy="4655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0"/>
          <p:cNvCxnSpPr/>
          <p:nvPr/>
        </p:nvCxnSpPr>
        <p:spPr>
          <a:xfrm rot="10800000">
            <a:off x="4264269" y="3701562"/>
            <a:ext cx="270808" cy="1174853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p20"/>
          <p:cNvSpPr txBox="1"/>
          <p:nvPr/>
        </p:nvSpPr>
        <p:spPr>
          <a:xfrm>
            <a:off x="447259" y="116733"/>
            <a:ext cx="8175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Restrictions – Cadets will only sign once a day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259275" y="4876425"/>
            <a:ext cx="8551800" cy="18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Attestation Statement:  “I attest that I remained within The Citadel’s campus limits, as outlined in the College Regulations (Section 1, para 13), during the entire Restricted period.  I understand that by not signing this document I am not admitting guilt, but recognize that I will get a Performance Report for AWOL While Restricted, Class I offense, Code 007, punishable up to 60D/120T and a battalion transfer.  I will be afforded the opportunity to write an ERW to explain my circumstances such as special leave/pass/orders or that I completed my punishments during the Restricted period.”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f8afc01e2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159" y="709193"/>
            <a:ext cx="8551837" cy="4655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gf8afc01e27_0_2"/>
          <p:cNvCxnSpPr/>
          <p:nvPr/>
        </p:nvCxnSpPr>
        <p:spPr>
          <a:xfrm rot="10800000">
            <a:off x="4264177" y="3701615"/>
            <a:ext cx="270900" cy="11748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gf8afc01e27_0_2"/>
          <p:cNvSpPr txBox="1"/>
          <p:nvPr/>
        </p:nvSpPr>
        <p:spPr>
          <a:xfrm>
            <a:off x="447259" y="116733"/>
            <a:ext cx="817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Restrictions – Cadets will only sign once a day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f8afc01e27_0_2"/>
          <p:cNvSpPr txBox="1"/>
          <p:nvPr/>
        </p:nvSpPr>
        <p:spPr>
          <a:xfrm>
            <a:off x="259150" y="5181600"/>
            <a:ext cx="8551800" cy="14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Restriction Sign In: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 in Times will be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1900 Friday, </a:t>
            </a:r>
            <a:b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0800 Saturday &amp; Sunday, &amp; 1500 Wednesday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Weekend Duty Post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628650" y="1533402"/>
            <a:ext cx="78867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post 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duties will 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after the conclusion of this briefing. You will be on duty until </a:t>
            </a:r>
            <a:r>
              <a:rPr b="1" i="1" lang="en-US" sz="3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Friday, Sept 15th @ 0800.</a:t>
            </a:r>
            <a:endParaRPr b="1" sz="36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br>
              <a:rPr b="1" lang="en-US" sz="3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3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435219" y="-17303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Tours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373672" y="672423"/>
            <a:ext cx="8550600" cy="53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3500" lvl="0" marL="635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Tour walkers will serve Tours in their BN.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63500" lvl="0" marL="635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Maximum: 16 tours a cadet may serve per week.</a:t>
            </a: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635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BDOs monitoring Tours must record punishments each hour at the top of the hour. </a:t>
            </a:r>
            <a:r>
              <a:rPr b="1" lang="en-US" sz="2400" u="sng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BDO’s will be present in each BN during the entire punishment period during Tours.</a:t>
            </a:r>
            <a:b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 Due to Sunday's being optional there is no CAS access to give credit for punishments. The sign-in sheet will ensure cadets get their earned credit for Sunday’s.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578769" y="198193"/>
            <a:ext cx="5986462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Tour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49469" y="1175712"/>
            <a:ext cx="86610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499" lvl="2" marL="5222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Senior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Duty Team Members will have the ability to access CAS and assign Confinement/Tour Credits. 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1750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each 50-minute period, the BDO/SDO will mark cadets present for Tours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1750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Regimental Adjutant or the SDO will make the call for ‘Cons for Tours’ if the situation calls for it, and cadets will sign for Tours while doing Cons. 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31750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Tours will be moved to the galleries if it rains.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215900" y="477400"/>
            <a:ext cx="871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b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251600" y="959775"/>
            <a:ext cx="8640900" cy="397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Company Duty </a:t>
            </a:r>
            <a:r>
              <a:rPr b="1" i="1" lang="en-US" sz="21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SENIOR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t the NCO or CPL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will be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responsible for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providing Con credit. </a:t>
            </a:r>
            <a:r>
              <a:rPr b="1"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first CDO on Duty will bring a sign in sheet to the Con Room where it will remain until cons are completed. </a:t>
            </a:r>
            <a:endParaRPr sz="2100">
              <a:solidFill>
                <a:srgbClr val="FF0000"/>
              </a:solidFill>
            </a:endParaRPr>
          </a:p>
          <a:p>
            <a:pPr indent="-1333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 cadets will sign-in when starting Cons. 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1" i="0" lang="en-US" sz="21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CDO is responsible for insuring cadets are studying with approved activities during the Con period. (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Academics only)</a:t>
            </a:r>
            <a:endParaRPr b="1" i="0" sz="2100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end of the confinement hour, each confined cadet gets a 10-minute break. </a:t>
            </a:r>
            <a:r>
              <a:rPr b="1"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items in con rooms are to be rearranged and no plugs are to be unplugged.</a:t>
            </a:r>
            <a:br>
              <a:rPr b="1" i="0" lang="en-US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2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400"/>
              <a:buFont typeface="Times New Roman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NOTE:  </a:t>
            </a:r>
            <a:r>
              <a:rPr b="1"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Food &amp; beverages are prohibited at all times during cons. </a:t>
            </a:r>
            <a:r>
              <a:rPr b="1" lang="en-US" sz="2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Cadets will only bring water, which they may have during cons. </a:t>
            </a:r>
            <a:r>
              <a:rPr b="1"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includes CDO’s and Duty Team members.</a:t>
            </a:r>
            <a:r>
              <a:rPr b="1" lang="en-US" sz="2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1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628650" y="438900"/>
            <a:ext cx="7886700" cy="57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en-US" sz="5200">
                <a:latin typeface="Arial"/>
                <a:ea typeface="Arial"/>
                <a:cs typeface="Arial"/>
                <a:sym typeface="Arial"/>
              </a:rPr>
              <a:t>Failure to provide TOUR/CON credit by a BDO/CDO is Neglect of Military Duty - by order of the Commandant.</a:t>
            </a:r>
            <a:endParaRPr b="1" i="1" sz="5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8afc01e27_1_32"/>
          <p:cNvSpPr txBox="1"/>
          <p:nvPr>
            <p:ph type="title"/>
          </p:nvPr>
        </p:nvSpPr>
        <p:spPr>
          <a:xfrm>
            <a:off x="215900" y="477400"/>
            <a:ext cx="871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Punishment Periods</a:t>
            </a:r>
            <a:b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(posted on the training schedule)</a:t>
            </a:r>
            <a:br>
              <a:rPr b="1" i="1" lang="en-US" sz="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f8afc01e27_1_32"/>
          <p:cNvSpPr txBox="1"/>
          <p:nvPr>
            <p:ph idx="1" type="body"/>
          </p:nvPr>
        </p:nvSpPr>
        <p:spPr>
          <a:xfrm>
            <a:off x="287200" y="935944"/>
            <a:ext cx="8640900" cy="475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f8afc01e27_1_32"/>
          <p:cNvSpPr txBox="1"/>
          <p:nvPr/>
        </p:nvSpPr>
        <p:spPr>
          <a:xfrm>
            <a:off x="287199" y="4716671"/>
            <a:ext cx="354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1st BN  =  Jenkins 311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2nd BN = Jenkins 306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3rd BN  = Jenkins 307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4th BN  = Jenkins 310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5th BN  = Jenkins 313</a:t>
            </a:r>
            <a:endParaRPr b="1" i="0" sz="2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f8afc01e27_1_32"/>
          <p:cNvSpPr txBox="1"/>
          <p:nvPr/>
        </p:nvSpPr>
        <p:spPr>
          <a:xfrm>
            <a:off x="0" y="987988"/>
            <a:ext cx="89280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Wednesday: 1500-1800</a:t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Friday : 1900-2200</a:t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Saturday : 1400-1700, 1900-2200</a:t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b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 : 1400-1800</a:t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1" sz="3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8afc01e27_1_25"/>
          <p:cNvSpPr txBox="1"/>
          <p:nvPr>
            <p:ph type="title"/>
          </p:nvPr>
        </p:nvSpPr>
        <p:spPr>
          <a:xfrm>
            <a:off x="215900" y="156025"/>
            <a:ext cx="8712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Room Locations</a:t>
            </a:r>
            <a:b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(posted on training schedule)</a:t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f8afc01e27_1_25"/>
          <p:cNvSpPr txBox="1"/>
          <p:nvPr/>
        </p:nvSpPr>
        <p:spPr>
          <a:xfrm>
            <a:off x="287199" y="4716671"/>
            <a:ext cx="354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1st BN  =  Jenkins 311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2nd BN = Jenkins 306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3rd BN  = Jenkins 307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4th BN  = Jenkins 310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5th BN  = Jenkins 313</a:t>
            </a:r>
            <a:endParaRPr b="1" i="0" sz="2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f8afc01e27_1_25"/>
          <p:cNvSpPr txBox="1"/>
          <p:nvPr/>
        </p:nvSpPr>
        <p:spPr>
          <a:xfrm>
            <a:off x="215900" y="874200"/>
            <a:ext cx="8928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1BN: Jenkins 311 </a:t>
            </a: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2BN: Jenkins 306</a:t>
            </a: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3BN: Jenkins 307</a:t>
            </a: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4BN: Jenkins 310</a:t>
            </a: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5BN: Jenkins 313</a:t>
            </a:r>
            <a:endParaRPr b="1" i="0" sz="36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8afc01e27_1_2"/>
          <p:cNvSpPr txBox="1"/>
          <p:nvPr>
            <p:ph type="title"/>
          </p:nvPr>
        </p:nvSpPr>
        <p:spPr>
          <a:xfrm>
            <a:off x="215900" y="477400"/>
            <a:ext cx="871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 Monitoring Schedule</a:t>
            </a:r>
            <a:b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b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f8afc01e27_1_2"/>
          <p:cNvSpPr txBox="1"/>
          <p:nvPr>
            <p:ph idx="1" type="body"/>
          </p:nvPr>
        </p:nvSpPr>
        <p:spPr>
          <a:xfrm>
            <a:off x="287200" y="935950"/>
            <a:ext cx="34812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f8afc01e27_1_2"/>
          <p:cNvSpPr txBox="1"/>
          <p:nvPr/>
        </p:nvSpPr>
        <p:spPr>
          <a:xfrm>
            <a:off x="287199" y="4716671"/>
            <a:ext cx="354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1st BN  =  Jenkins 311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2nd BN = Jenkins 306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3rd BN  = Jenkins 307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4th BN  = Jenkins 310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5th BN  = Jenkins 313</a:t>
            </a:r>
            <a:endParaRPr b="1" i="0" sz="2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f8afc01e27_1_2"/>
          <p:cNvSpPr txBox="1"/>
          <p:nvPr/>
        </p:nvSpPr>
        <p:spPr>
          <a:xfrm>
            <a:off x="554150" y="1334800"/>
            <a:ext cx="27432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b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1BN: TH 326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Bravo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Charlie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2BN: TH 316 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Senior </a:t>
            </a: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 Senior (</a:t>
            </a: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2000-2100)</a:t>
            </a:r>
            <a:endParaRPr b="1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Golf Senior </a:t>
            </a: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(2100-2200) </a:t>
            </a:r>
            <a:br>
              <a:rPr b="1" i="1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1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f8afc01e27_1_2"/>
          <p:cNvSpPr txBox="1"/>
          <p:nvPr/>
        </p:nvSpPr>
        <p:spPr>
          <a:xfrm>
            <a:off x="3920825" y="775850"/>
            <a:ext cx="48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f8afc01e27_1_2"/>
          <p:cNvSpPr txBox="1"/>
          <p:nvPr/>
        </p:nvSpPr>
        <p:spPr>
          <a:xfrm>
            <a:off x="3228125" y="2727850"/>
            <a:ext cx="2854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3BN: TH 317 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Lima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1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f8afc01e27_1_2"/>
          <p:cNvSpPr txBox="1"/>
          <p:nvPr/>
        </p:nvSpPr>
        <p:spPr>
          <a:xfrm>
            <a:off x="6082325" y="1622825"/>
            <a:ext cx="27432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4BN: TH 315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Oscar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Romeo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5BN: TH 216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Papa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Sierra Senior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endParaRPr b="1" i="1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eb8fdd44_1_0"/>
          <p:cNvSpPr txBox="1"/>
          <p:nvPr>
            <p:ph type="title"/>
          </p:nvPr>
        </p:nvSpPr>
        <p:spPr>
          <a:xfrm>
            <a:off x="215900" y="477400"/>
            <a:ext cx="871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 Monitoring Schedule</a:t>
            </a:r>
            <a:b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SATURDAY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16eb8fdd44_1_0"/>
          <p:cNvSpPr txBox="1"/>
          <p:nvPr>
            <p:ph idx="1" type="body"/>
          </p:nvPr>
        </p:nvSpPr>
        <p:spPr>
          <a:xfrm>
            <a:off x="287200" y="935950"/>
            <a:ext cx="3481200" cy="475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16eb8fdd44_1_0"/>
          <p:cNvSpPr txBox="1"/>
          <p:nvPr/>
        </p:nvSpPr>
        <p:spPr>
          <a:xfrm>
            <a:off x="287199" y="4716671"/>
            <a:ext cx="354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1st BN  =  Jenkins 311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2nd BN = Jenkins 306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3rd BN  = Jenkins 307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4th BN  = Jenkins 310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5th BN  = Jenkins 313</a:t>
            </a:r>
            <a:endParaRPr b="1" i="0" sz="2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16eb8fdd44_1_0"/>
          <p:cNvSpPr txBox="1"/>
          <p:nvPr/>
        </p:nvSpPr>
        <p:spPr>
          <a:xfrm>
            <a:off x="540350" y="477400"/>
            <a:ext cx="27432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b="1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1BN: JH 311</a:t>
            </a:r>
            <a:b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Senior 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(1400-1500)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Alpha Senior 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Bravo Senior 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DINNER BREAK</a:t>
            </a:r>
            <a:b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Charlie Senior 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Senior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endParaRPr b="1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Senior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2BN: JH 306</a:t>
            </a:r>
            <a:b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Golf Senior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(1400-1500)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Senior 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1500-1600)</a:t>
            </a:r>
            <a:endParaRPr b="1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Senior 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(1600-1700) 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DINNER BREAK</a:t>
            </a:r>
            <a:b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Fox Senior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Golf Senior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 Senior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16eb8fdd44_1_0"/>
          <p:cNvSpPr txBox="1"/>
          <p:nvPr/>
        </p:nvSpPr>
        <p:spPr>
          <a:xfrm flipH="1" rot="10800000">
            <a:off x="3920825" y="425874"/>
            <a:ext cx="48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16eb8fdd44_1_0"/>
          <p:cNvSpPr txBox="1"/>
          <p:nvPr/>
        </p:nvSpPr>
        <p:spPr>
          <a:xfrm>
            <a:off x="3228125" y="1896575"/>
            <a:ext cx="28542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3BN: JH 307</a:t>
            </a:r>
            <a:br>
              <a:rPr b="1" i="0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Mike Senior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(1400-1500)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 Senior 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Kilo Senior</a:t>
            </a:r>
            <a:b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DINNER BREAK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Lima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Mike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 Senior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16eb8fdd44_1_0"/>
          <p:cNvSpPr txBox="1"/>
          <p:nvPr/>
        </p:nvSpPr>
        <p:spPr>
          <a:xfrm>
            <a:off x="6082325" y="706575"/>
            <a:ext cx="2743200" cy="6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4BN: JH 310</a:t>
            </a:r>
            <a:b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Tango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(1400-1500)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Oscar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DINNER BREAK</a:t>
            </a:r>
            <a:b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Romeo Senior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Tango Senior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endParaRPr b="1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endParaRPr b="1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5BN: JH 313</a:t>
            </a:r>
            <a:br>
              <a:rPr b="1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 Senior 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(1400-1500)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Papa Senior 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 Senior 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DINNER BREAK</a:t>
            </a:r>
            <a:br>
              <a:rPr b="1" i="1" lang="en-US" sz="1300" u="none" cap="none" strike="noStrike">
                <a:solidFill>
                  <a:srgbClr val="0000FF"/>
                </a:solidFill>
                <a:highlight>
                  <a:srgbClr val="4A86E8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Sierra Senior</a:t>
            </a: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(1900-2000)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 Company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(2000-2100)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Papa Senior</a:t>
            </a: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(2100-2200)</a:t>
            </a:r>
            <a:b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8afc01e27_1_75"/>
          <p:cNvSpPr txBox="1"/>
          <p:nvPr>
            <p:ph type="title"/>
          </p:nvPr>
        </p:nvSpPr>
        <p:spPr>
          <a:xfrm>
            <a:off x="215900" y="477400"/>
            <a:ext cx="8712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 Monitoring Schedule</a:t>
            </a:r>
            <a:br>
              <a:rPr b="1" lang="en-US" sz="4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WEDNESDAY</a:t>
            </a:r>
            <a:b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f8afc01e27_1_75"/>
          <p:cNvSpPr txBox="1"/>
          <p:nvPr/>
        </p:nvSpPr>
        <p:spPr>
          <a:xfrm>
            <a:off x="287199" y="4716671"/>
            <a:ext cx="354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1st BN  =  Jenkins 311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2nd BN = Jenkins 306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3rd BN  = Jenkins 307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4th BN  = Jenkins 310</a:t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5th BN  = Jenkins 313</a:t>
            </a:r>
            <a:endParaRPr b="1" i="0" sz="2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f8afc01e27_1_75"/>
          <p:cNvSpPr txBox="1"/>
          <p:nvPr/>
        </p:nvSpPr>
        <p:spPr>
          <a:xfrm>
            <a:off x="540350" y="775850"/>
            <a:ext cx="27432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b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1BN: JH 311 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Bravo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Charlie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Delta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(1700-1800)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2BN: JH 306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Senior</a:t>
            </a:r>
            <a:b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Fox Senior </a:t>
            </a:r>
            <a:b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1600-1700)</a:t>
            </a:r>
            <a:endParaRPr b="1" i="1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Golf Senior </a:t>
            </a:r>
            <a:b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(1700-1800) </a:t>
            </a:r>
            <a:br>
              <a:rPr b="1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1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f8afc01e27_1_75"/>
          <p:cNvSpPr txBox="1"/>
          <p:nvPr/>
        </p:nvSpPr>
        <p:spPr>
          <a:xfrm>
            <a:off x="3920825" y="775850"/>
            <a:ext cx="48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f8afc01e27_1_75"/>
          <p:cNvSpPr txBox="1"/>
          <p:nvPr/>
        </p:nvSpPr>
        <p:spPr>
          <a:xfrm>
            <a:off x="3228125" y="1896575"/>
            <a:ext cx="2854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3BN: JH 307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 Senior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Lima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Mike Senior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(1700-1800)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f8afc01e27_1_75"/>
          <p:cNvSpPr txBox="1"/>
          <p:nvPr/>
        </p:nvSpPr>
        <p:spPr>
          <a:xfrm>
            <a:off x="6082325" y="1060575"/>
            <a:ext cx="27432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4BN: JH 310</a:t>
            </a:r>
            <a:endParaRPr b="1" i="0" sz="1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Oscar Senior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Romeo Senior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Tango Senior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(1700-1800)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5BN: JH 313</a:t>
            </a:r>
            <a:br>
              <a:rPr b="1" i="0" lang="en-US" sz="1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(1500-1600)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Sierra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(1600-1700)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 Senior </a:t>
            </a:r>
            <a:b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(1700-1800)</a:t>
            </a: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1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type="title"/>
          </p:nvPr>
        </p:nvSpPr>
        <p:spPr>
          <a:xfrm>
            <a:off x="628650" y="754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 txBox="1"/>
          <p:nvPr>
            <p:ph idx="1" type="body"/>
          </p:nvPr>
        </p:nvSpPr>
        <p:spPr>
          <a:xfrm>
            <a:off x="273475" y="1124100"/>
            <a:ext cx="8731200" cy="4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All-ins are done by Duty Teams and may be assisted by the Division Inspectors.  Only 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the CDO (Senior)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able to enter CAS and annotate AWOLs/Absences.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Duty teams will annotate in CAS cadets who are not in their room during the all ins.   </a:t>
            </a: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entry must be completed NLT 0000 on weekdays &amp; 0200 on weekends.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All-Ins at every unit level will be conducted on paper and via CAS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1649412" y="355600"/>
            <a:ext cx="5986462" cy="804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r>
              <a:rPr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Duty Officer (SDO)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631825" y="1755775"/>
            <a:ext cx="8196262" cy="353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“P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oint of contact” for all offic</a:t>
            </a:r>
            <a:r>
              <a:rPr b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ial Weekend Duty events (punishments, all-ins, etc).</a:t>
            </a:r>
            <a:b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Overall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supervision and accountability for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all Weekend Duty Teams.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latin typeface="Arial"/>
                <a:ea typeface="Arial"/>
                <a:cs typeface="Arial"/>
                <a:sym typeface="Arial"/>
              </a:rPr>
              <a:t>Unlock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i="0" lang="en-US" sz="2800" u="none">
                <a:latin typeface="Arial"/>
                <a:ea typeface="Arial"/>
                <a:cs typeface="Arial"/>
                <a:sym typeface="Arial"/>
              </a:rPr>
              <a:t>buildings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for punishments as directed by SFC Greene.</a:t>
            </a:r>
            <a:endParaRPr b="1" i="0" sz="2800" u="non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sng"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46febe360_0_1"/>
          <p:cNvSpPr txBox="1"/>
          <p:nvPr>
            <p:ph type="title"/>
          </p:nvPr>
        </p:nvSpPr>
        <p:spPr>
          <a:xfrm>
            <a:off x="62865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146febe360_0_1"/>
          <p:cNvSpPr txBox="1"/>
          <p:nvPr>
            <p:ph idx="1" type="body"/>
          </p:nvPr>
        </p:nvSpPr>
        <p:spPr>
          <a:xfrm>
            <a:off x="287325" y="1042976"/>
            <a:ext cx="87312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BDOs will do all ins for the Battalion Staff and the SDO will do all ins for the Regimental Staff.  </a:t>
            </a: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If a cadet is missing for All-Ins, you must contact said cadet immediately. CDO’s notify the BDO, BDO notifies SDO. SDO will notify the RADJ, OC and BN/CO TACs.</a:t>
            </a: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b="1" i="0" lang="en-US" sz="2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SDO/BDO/CDO’s are responsible for All-Ins every day. </a:t>
            </a:r>
            <a:r>
              <a:rPr b="1"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required to notify the OC (night TAC) once All-Ins are complete.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Ensure gates are locked at the proper times (check the training schedule) </a:t>
            </a:r>
            <a:br>
              <a:rPr b="1" lang="en-US" sz="21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Consult training schedule or CAS to confirm all-ins times, they are subject to change.</a:t>
            </a:r>
            <a:endParaRPr b="1" i="0" sz="21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c04cc9a38_0_0"/>
          <p:cNvSpPr txBox="1"/>
          <p:nvPr>
            <p:ph type="title"/>
          </p:nvPr>
        </p:nvSpPr>
        <p:spPr>
          <a:xfrm>
            <a:off x="41763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ALL INS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0c04cc9a38_0_0"/>
          <p:cNvSpPr txBox="1"/>
          <p:nvPr>
            <p:ph idx="1" type="body"/>
          </p:nvPr>
        </p:nvSpPr>
        <p:spPr>
          <a:xfrm>
            <a:off x="567104" y="1325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900">
                <a:latin typeface="Arial"/>
                <a:ea typeface="Arial"/>
                <a:cs typeface="Arial"/>
                <a:sym typeface="Arial"/>
              </a:rPr>
              <a:t>You will be held accountable for your All Ins report. If a cadet is not present, you are obligated to mark them AWOL and attempt to contact the cadet. Failure to do so will result in severe punishment.</a:t>
            </a:r>
            <a:br>
              <a:rPr b="1" i="1" lang="en-US" sz="3900">
                <a:latin typeface="Arial"/>
                <a:ea typeface="Arial"/>
                <a:cs typeface="Arial"/>
                <a:sym typeface="Arial"/>
              </a:rPr>
            </a:br>
            <a:br>
              <a:rPr b="1" i="1" lang="en-US" sz="3900"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3900">
                <a:latin typeface="Arial"/>
                <a:ea typeface="Arial"/>
                <a:cs typeface="Arial"/>
                <a:sym typeface="Arial"/>
              </a:rPr>
              <a:t>Look out for each other.</a:t>
            </a:r>
            <a:endParaRPr b="1" i="1"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/>
        </p:nvSpPr>
        <p:spPr>
          <a:xfrm>
            <a:off x="2375701" y="246186"/>
            <a:ext cx="47003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Drinking Alcohol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430760" y="1651202"/>
            <a:ext cx="85902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no time are Duty Team members permitted to consume alcohol during their term of service.  Specifically, 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Duty Teams </a:t>
            </a:r>
            <a:r>
              <a:rPr b="1" i="0" lang="en-US" sz="37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will not </a:t>
            </a:r>
            <a:r>
              <a:rPr b="1" i="0" lang="en-US" sz="3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drink alcoholic beverages at athletic games or at campus functions.</a:t>
            </a:r>
            <a:endParaRPr b="1" i="1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628650" y="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Instructions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 txBox="1"/>
          <p:nvPr>
            <p:ph idx="1" type="body"/>
          </p:nvPr>
        </p:nvSpPr>
        <p:spPr>
          <a:xfrm>
            <a:off x="279400" y="986550"/>
            <a:ext cx="874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problems or questions arise,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notify the SDO and Adjutant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b="1" i="0" lang="en-US" sz="2400" u="none">
                <a:latin typeface="Arial"/>
                <a:ea typeface="Arial"/>
                <a:cs typeface="Arial"/>
                <a:sym typeface="Arial"/>
              </a:rPr>
              <a:t>Make sure no one is forward signing or back signing.</a:t>
            </a:r>
            <a:r>
              <a:rPr b="1" i="1" lang="en-U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b="1" i="0" lang="en-US" sz="2400" u="none">
                <a:latin typeface="Arial"/>
                <a:ea typeface="Arial"/>
                <a:cs typeface="Arial"/>
                <a:sym typeface="Arial"/>
              </a:rPr>
              <a:t>If cadets are serving punishments incorrectly, the Duty team will write the cadet up for improper Con/Tour or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not provide any credit for</a:t>
            </a:r>
            <a:r>
              <a:rPr b="1" i="0" lang="en-US" sz="2400" u="none">
                <a:latin typeface="Arial"/>
                <a:ea typeface="Arial"/>
                <a:cs typeface="Arial"/>
                <a:sym typeface="Arial"/>
              </a:rPr>
              <a:t> that Con/Tour.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549700" y="285425"/>
            <a:ext cx="7886700" cy="6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3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5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SDO:</a:t>
            </a:r>
            <a:endParaRPr b="1" sz="5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NAME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PHONE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5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REGT ADJT:</a:t>
            </a:r>
            <a:endParaRPr b="1" sz="5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Connor Powers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(815) 216-7922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4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title"/>
          </p:nvPr>
        </p:nvSpPr>
        <p:spPr>
          <a:xfrm>
            <a:off x="628662" y="30280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Q</a:t>
            </a:r>
            <a:r>
              <a:rPr lang="en-US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uestions?</a:t>
            </a:r>
            <a:endParaRPr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432" name="Google Shape;4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76" y="48625"/>
            <a:ext cx="6814350" cy="3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628650" y="331650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SDO Tasks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475825" y="742775"/>
            <a:ext cx="84153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None/>
            </a:pPr>
            <a:br>
              <a:rPr b="1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 Cons/Tours each day of punishments, spot check battalions &amp; con rooms.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Remind/check on BDO’s &amp; CDO’s for punishment procedures.</a:t>
            </a:r>
            <a:b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 all-ins for the Regimental Staff.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593480" y="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SDO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Schedule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333130" y="1325562"/>
            <a:ext cx="8407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1" marL="2571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SDO will meet with the COC/Night TAC at 1900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each evening during punishments.</a:t>
            </a: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257175" lvl="1" marL="2571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The SDO will meet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with the COC/Night TAC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and all BDOs at 0700 on Saturday &amp; Sunday in PT Barracks guard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shack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UOD- Duty.</a:t>
            </a:r>
            <a:b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1" marL="2571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SDO will deliver all punishment and sign in sheets to Mrs. Redmond at 0600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on Monday morning. 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ee0ee6a5_0_5"/>
          <p:cNvSpPr txBox="1"/>
          <p:nvPr>
            <p:ph idx="4294967295" type="body"/>
          </p:nvPr>
        </p:nvSpPr>
        <p:spPr>
          <a:xfrm>
            <a:off x="628638" y="1325700"/>
            <a:ext cx="78867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CRITICAL:</a:t>
            </a:r>
            <a:b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Email SFC Greene (greenek1@citadel.edu) each night after punishments have concluded.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 Courtesy copy Colonel Hutson and the Regimental Adjutant.</a:t>
            </a:r>
            <a:br>
              <a:rPr b="1" lang="en-US" sz="2200">
                <a:latin typeface="Arial"/>
                <a:ea typeface="Arial"/>
                <a:cs typeface="Arial"/>
                <a:sym typeface="Arial"/>
              </a:rPr>
            </a:b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Ensure all rooms on 3rd Division of Jenkins Hall are clean, clear of trash, and have the lights turned off.</a:t>
            </a:r>
            <a:br>
              <a:rPr b="1" lang="en-US" sz="2200">
                <a:latin typeface="Arial"/>
                <a:ea typeface="Arial"/>
                <a:cs typeface="Arial"/>
                <a:sym typeface="Arial"/>
              </a:rPr>
            </a:b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Email must be sent NLT final all-ins. Report any CAS or punishment issues in the email and report any other special cases (Cons for Tours).</a:t>
            </a:r>
            <a:endParaRPr b="0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f1ee0ee6a5_0_5"/>
          <p:cNvSpPr txBox="1"/>
          <p:nvPr/>
        </p:nvSpPr>
        <p:spPr>
          <a:xfrm>
            <a:off x="62865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SDO Tasks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1ee0ee6a5_0_10"/>
          <p:cNvSpPr txBox="1"/>
          <p:nvPr>
            <p:ph idx="4294967295" type="body"/>
          </p:nvPr>
        </p:nvSpPr>
        <p:spPr>
          <a:xfrm>
            <a:off x="379413" y="1260475"/>
            <a:ext cx="78867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Sample Email: </a:t>
            </a:r>
            <a:br>
              <a:rPr b="1" lang="en-US" sz="22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200">
                <a:latin typeface="Arial"/>
                <a:ea typeface="Arial"/>
                <a:cs typeface="Arial"/>
                <a:sym typeface="Arial"/>
              </a:rPr>
            </a:b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To: </a:t>
            </a:r>
            <a:r>
              <a:rPr b="1" lang="en-US" sz="2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greenek1@citadel.edu</a:t>
            </a:r>
            <a:b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Cc:</a:t>
            </a:r>
            <a: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200" u="sng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hhutson1@citadel.edu</a:t>
            </a:r>
            <a:r>
              <a:rPr b="1" lang="en-US" sz="2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cpowers1@citadel.edu</a:t>
            </a:r>
            <a:endParaRPr b="1" sz="2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Subj: SDO : Punishment Classrooms</a:t>
            </a:r>
            <a:br>
              <a:rPr b="1" lang="en-US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Good Evening Sergeant,</a:t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this time I have verified that all punishment classrooms are clean, secure, and have the lights turned off. There are no CAS issues to report at this time.</a:t>
            </a:r>
            <a:endParaRPr b="1" sz="19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Respectfully,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SDO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f1ee0ee6a5_0_10"/>
          <p:cNvSpPr txBox="1"/>
          <p:nvPr/>
        </p:nvSpPr>
        <p:spPr>
          <a:xfrm>
            <a:off x="628650" y="1238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SDO Tasks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628650" y="825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Battalion Duty Officer (</a:t>
            </a:r>
            <a:r>
              <a:rPr b="1" i="0" lang="en-US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BDO)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331662" y="1536762"/>
            <a:ext cx="8183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1" marL="257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Meet with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 the COC &amp; </a:t>
            </a: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SDO at 0700 on Saturday and Sunday in PT Barracks guard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 shack</a:t>
            </a: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(UNIFORM IS THE UOD- Duty)</a:t>
            </a:r>
            <a:b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57175" lvl="1" marL="2571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Conduct accountability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inspection of all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our walkers.</a:t>
            </a:r>
            <a:br>
              <a:rPr b="1" i="0" lang="en-US" sz="19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Supervise Tours for </a:t>
            </a:r>
            <a:r>
              <a:rPr b="1" i="1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entire tour period</a:t>
            </a: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900" u="none">
                <a:latin typeface="Arial"/>
                <a:ea typeface="Arial"/>
                <a:cs typeface="Arial"/>
                <a:sym typeface="Arial"/>
              </a:rPr>
              <a:t>on each punishment day, ensuring that procedures for Tours are properly followed by Tour-walking cadets.</a:t>
            </a:r>
            <a:endParaRPr b="1" i="0" sz="1900" u="non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Ensure that the OC/Night Tac locks the gate at final all-ins time each evening.</a:t>
            </a:r>
            <a:br>
              <a:rPr b="1" lang="en-US" sz="1900">
                <a:latin typeface="Arial"/>
                <a:ea typeface="Arial"/>
                <a:cs typeface="Arial"/>
                <a:sym typeface="Arial"/>
              </a:rPr>
            </a:b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Notify OC/Night Tac in person once all ins for the battalion are completed.</a:t>
            </a:r>
            <a:b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Conduct all-ins for your respective Battalion Staff.</a:t>
            </a:r>
            <a:endParaRPr sz="19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623887" y="-2968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BDO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218237" y="1531937"/>
            <a:ext cx="1841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98448" y="1015975"/>
            <a:ext cx="393616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Assignments of BDOs: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2625" y="3733975"/>
            <a:ext cx="84885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 phones, earphones, IPODs, music, food, and beverages are PROHIBITED during tours.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Cadets may only bring water for their comfort (to be consumed only during their 10 minute break period).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Cadets will hold their rifles properly during tours or be marked for Improper Tour, zero credit.</a:t>
            </a:r>
            <a:b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 changes for tours or weather-calls must be approved by the Regimental Adjutant.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398451" y="1621975"/>
            <a:ext cx="80112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BDO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Murray Barracks		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 Uniform for Tours: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PT Barracks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Law Barracks	              </a:t>
            </a:r>
            <a:endParaRPr b="1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Watts Barracks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Summer Leave U/Arms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Stevens Barracks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 Bossian</dc:creator>
</cp:coreProperties>
</file>