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79" r:id="rId11"/>
    <p:sldId id="280" r:id="rId12"/>
  </p:sldIdLst>
  <p:sldSz cx="9144000" cy="6858000" type="screen4x3"/>
  <p:notesSz cx="6858000" cy="9144000"/>
  <p:embeddedFontLst>
    <p:embeddedFont>
      <p:font typeface="Arial Narrow" panose="020B0606020202030204" pitchFamily="34" charset="0"/>
      <p:regular r:id="rId14"/>
      <p:bold r:id="rId15"/>
      <p:italic r:id="rId16"/>
      <p:boldItalic r:id="rId17"/>
    </p:embeddedFon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Century Gothic" panose="020B0502020202020204" pitchFamily="3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6" roundtripDataSignature="AMtx7mhkORUABCSy/QlsV+MrQu+H2KUmS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D357B41-570A-4B35-BEA6-364CE390E3E6}">
  <a:tblStyle styleId="{3D357B41-570A-4B35-BEA6-364CE390E3E6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inimized" horzBarState="maximized">
    <p:restoredLeft sz="0" autoAdjust="0"/>
    <p:restoredTop sz="92288" autoAdjust="0"/>
  </p:normalViewPr>
  <p:slideViewPr>
    <p:cSldViewPr snapToGrid="0">
      <p:cViewPr>
        <p:scale>
          <a:sx n="80" d="100"/>
          <a:sy n="80" d="100"/>
        </p:scale>
        <p:origin x="2035" y="17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36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98" name="Google Shape;9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04" name="Google Shape;10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11" name="Google Shape;111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24" name="Google Shape;12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30" name="Google Shape;13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42" name="Google Shape;14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49" name="Google Shape;14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7"/>
          <p:cNvSpPr txBox="1">
            <a:spLocks noGrp="1"/>
          </p:cNvSpPr>
          <p:nvPr>
            <p:ph type="dt" idx="10"/>
          </p:nvPr>
        </p:nvSpPr>
        <p:spPr>
          <a:xfrm>
            <a:off x="628650" y="6356357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7"/>
          <p:cNvSpPr txBox="1">
            <a:spLocks noGrp="1"/>
          </p:cNvSpPr>
          <p:nvPr>
            <p:ph type="ftr" idx="11"/>
          </p:nvPr>
        </p:nvSpPr>
        <p:spPr>
          <a:xfrm>
            <a:off x="3028950" y="6356357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7"/>
          <p:cNvSpPr txBox="1">
            <a:spLocks noGrp="1"/>
          </p:cNvSpPr>
          <p:nvPr>
            <p:ph type="sldNum" idx="12"/>
          </p:nvPr>
        </p:nvSpPr>
        <p:spPr>
          <a:xfrm>
            <a:off x="6457950" y="6356357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6"/>
          <p:cNvSpPr txBox="1"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6"/>
          <p:cNvSpPr txBox="1">
            <a:spLocks noGrp="1"/>
          </p:cNvSpPr>
          <p:nvPr>
            <p:ph type="body" idx="1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36"/>
          <p:cNvSpPr txBox="1">
            <a:spLocks noGrp="1"/>
          </p:cNvSpPr>
          <p:nvPr>
            <p:ph type="dt" idx="10"/>
          </p:nvPr>
        </p:nvSpPr>
        <p:spPr>
          <a:xfrm>
            <a:off x="628650" y="6356357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6"/>
          <p:cNvSpPr txBox="1">
            <a:spLocks noGrp="1"/>
          </p:cNvSpPr>
          <p:nvPr>
            <p:ph type="ftr" idx="11"/>
          </p:nvPr>
        </p:nvSpPr>
        <p:spPr>
          <a:xfrm>
            <a:off x="3028950" y="6356357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6"/>
          <p:cNvSpPr txBox="1">
            <a:spLocks noGrp="1"/>
          </p:cNvSpPr>
          <p:nvPr>
            <p:ph type="sldNum" idx="12"/>
          </p:nvPr>
        </p:nvSpPr>
        <p:spPr>
          <a:xfrm>
            <a:off x="6457950" y="6356357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7"/>
          <p:cNvSpPr txBox="1">
            <a:spLocks noGrp="1"/>
          </p:cNvSpPr>
          <p:nvPr>
            <p:ph type="title"/>
          </p:nvPr>
        </p:nvSpPr>
        <p:spPr>
          <a:xfrm rot="5400000">
            <a:off x="4623595" y="2285207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7"/>
          <p:cNvSpPr txBox="1">
            <a:spLocks noGrp="1"/>
          </p:cNvSpPr>
          <p:nvPr>
            <p:ph type="body" idx="1"/>
          </p:nvPr>
        </p:nvSpPr>
        <p:spPr>
          <a:xfrm rot="5400000">
            <a:off x="623096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37"/>
          <p:cNvSpPr txBox="1">
            <a:spLocks noGrp="1"/>
          </p:cNvSpPr>
          <p:nvPr>
            <p:ph type="dt" idx="10"/>
          </p:nvPr>
        </p:nvSpPr>
        <p:spPr>
          <a:xfrm>
            <a:off x="628650" y="6356357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7"/>
          <p:cNvSpPr txBox="1">
            <a:spLocks noGrp="1"/>
          </p:cNvSpPr>
          <p:nvPr>
            <p:ph type="ftr" idx="11"/>
          </p:nvPr>
        </p:nvSpPr>
        <p:spPr>
          <a:xfrm>
            <a:off x="3028950" y="6356357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37"/>
          <p:cNvSpPr txBox="1">
            <a:spLocks noGrp="1"/>
          </p:cNvSpPr>
          <p:nvPr>
            <p:ph type="sldNum" idx="12"/>
          </p:nvPr>
        </p:nvSpPr>
        <p:spPr>
          <a:xfrm>
            <a:off x="6457950" y="6356357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8"/>
          <p:cNvSpPr txBox="1"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8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28"/>
          <p:cNvSpPr txBox="1">
            <a:spLocks noGrp="1"/>
          </p:cNvSpPr>
          <p:nvPr>
            <p:ph type="dt" idx="10"/>
          </p:nvPr>
        </p:nvSpPr>
        <p:spPr>
          <a:xfrm>
            <a:off x="628650" y="6356357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8"/>
          <p:cNvSpPr txBox="1">
            <a:spLocks noGrp="1"/>
          </p:cNvSpPr>
          <p:nvPr>
            <p:ph type="ftr" idx="11"/>
          </p:nvPr>
        </p:nvSpPr>
        <p:spPr>
          <a:xfrm>
            <a:off x="3028950" y="6356357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28"/>
          <p:cNvSpPr txBox="1">
            <a:spLocks noGrp="1"/>
          </p:cNvSpPr>
          <p:nvPr>
            <p:ph type="sldNum" idx="12"/>
          </p:nvPr>
        </p:nvSpPr>
        <p:spPr>
          <a:xfrm>
            <a:off x="6457950" y="6356357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9"/>
          <p:cNvSpPr txBox="1"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9"/>
          <p:cNvSpPr txBox="1"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8" name="Google Shape;28;p29"/>
          <p:cNvSpPr txBox="1">
            <a:spLocks noGrp="1"/>
          </p:cNvSpPr>
          <p:nvPr>
            <p:ph type="dt" idx="10"/>
          </p:nvPr>
        </p:nvSpPr>
        <p:spPr>
          <a:xfrm>
            <a:off x="628650" y="6356357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9"/>
          <p:cNvSpPr txBox="1">
            <a:spLocks noGrp="1"/>
          </p:cNvSpPr>
          <p:nvPr>
            <p:ph type="ftr" idx="11"/>
          </p:nvPr>
        </p:nvSpPr>
        <p:spPr>
          <a:xfrm>
            <a:off x="3028950" y="6356357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9"/>
          <p:cNvSpPr txBox="1">
            <a:spLocks noGrp="1"/>
          </p:cNvSpPr>
          <p:nvPr>
            <p:ph type="sldNum" idx="12"/>
          </p:nvPr>
        </p:nvSpPr>
        <p:spPr>
          <a:xfrm>
            <a:off x="6457950" y="6356357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0"/>
          <p:cNvSpPr txBox="1">
            <a:spLocks noGrp="1"/>
          </p:cNvSpPr>
          <p:nvPr>
            <p:ph type="title"/>
          </p:nvPr>
        </p:nvSpPr>
        <p:spPr>
          <a:xfrm>
            <a:off x="623888" y="1709745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30"/>
          <p:cNvSpPr txBox="1">
            <a:spLocks noGrp="1"/>
          </p:cNvSpPr>
          <p:nvPr>
            <p:ph type="body" idx="1"/>
          </p:nvPr>
        </p:nvSpPr>
        <p:spPr>
          <a:xfrm>
            <a:off x="623888" y="4589470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30"/>
          <p:cNvSpPr txBox="1">
            <a:spLocks noGrp="1"/>
          </p:cNvSpPr>
          <p:nvPr>
            <p:ph type="dt" idx="10"/>
          </p:nvPr>
        </p:nvSpPr>
        <p:spPr>
          <a:xfrm>
            <a:off x="628650" y="6356357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30"/>
          <p:cNvSpPr txBox="1">
            <a:spLocks noGrp="1"/>
          </p:cNvSpPr>
          <p:nvPr>
            <p:ph type="ftr" idx="11"/>
          </p:nvPr>
        </p:nvSpPr>
        <p:spPr>
          <a:xfrm>
            <a:off x="3028950" y="6356357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30"/>
          <p:cNvSpPr txBox="1">
            <a:spLocks noGrp="1"/>
          </p:cNvSpPr>
          <p:nvPr>
            <p:ph type="sldNum" idx="12"/>
          </p:nvPr>
        </p:nvSpPr>
        <p:spPr>
          <a:xfrm>
            <a:off x="6457950" y="6356357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1"/>
          <p:cNvSpPr txBox="1"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31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31"/>
          <p:cNvSpPr txBox="1">
            <a:spLocks noGrp="1"/>
          </p:cNvSpPr>
          <p:nvPr>
            <p:ph type="body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31"/>
          <p:cNvSpPr txBox="1">
            <a:spLocks noGrp="1"/>
          </p:cNvSpPr>
          <p:nvPr>
            <p:ph type="dt" idx="10"/>
          </p:nvPr>
        </p:nvSpPr>
        <p:spPr>
          <a:xfrm>
            <a:off x="628650" y="6356357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31"/>
          <p:cNvSpPr txBox="1">
            <a:spLocks noGrp="1"/>
          </p:cNvSpPr>
          <p:nvPr>
            <p:ph type="ftr" idx="11"/>
          </p:nvPr>
        </p:nvSpPr>
        <p:spPr>
          <a:xfrm>
            <a:off x="3028950" y="6356357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31"/>
          <p:cNvSpPr txBox="1">
            <a:spLocks noGrp="1"/>
          </p:cNvSpPr>
          <p:nvPr>
            <p:ph type="sldNum" idx="12"/>
          </p:nvPr>
        </p:nvSpPr>
        <p:spPr>
          <a:xfrm>
            <a:off x="6457950" y="6356357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2"/>
          <p:cNvSpPr txBox="1">
            <a:spLocks noGrp="1"/>
          </p:cNvSpPr>
          <p:nvPr>
            <p:ph type="title"/>
          </p:nvPr>
        </p:nvSpPr>
        <p:spPr>
          <a:xfrm>
            <a:off x="629841" y="365129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32"/>
          <p:cNvSpPr txBox="1"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32"/>
          <p:cNvSpPr txBox="1">
            <a:spLocks noGrp="1"/>
          </p:cNvSpPr>
          <p:nvPr>
            <p:ph type="body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32"/>
          <p:cNvSpPr txBox="1">
            <a:spLocks noGrp="1"/>
          </p:cNvSpPr>
          <p:nvPr>
            <p:ph type="body" idx="3"/>
          </p:nvPr>
        </p:nvSpPr>
        <p:spPr>
          <a:xfrm>
            <a:off x="4629152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32"/>
          <p:cNvSpPr txBox="1">
            <a:spLocks noGrp="1"/>
          </p:cNvSpPr>
          <p:nvPr>
            <p:ph type="body" idx="4"/>
          </p:nvPr>
        </p:nvSpPr>
        <p:spPr>
          <a:xfrm>
            <a:off x="4629152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32"/>
          <p:cNvSpPr txBox="1">
            <a:spLocks noGrp="1"/>
          </p:cNvSpPr>
          <p:nvPr>
            <p:ph type="dt" idx="10"/>
          </p:nvPr>
        </p:nvSpPr>
        <p:spPr>
          <a:xfrm>
            <a:off x="628650" y="6356357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2"/>
          <p:cNvSpPr txBox="1">
            <a:spLocks noGrp="1"/>
          </p:cNvSpPr>
          <p:nvPr>
            <p:ph type="ftr" idx="11"/>
          </p:nvPr>
        </p:nvSpPr>
        <p:spPr>
          <a:xfrm>
            <a:off x="3028950" y="6356357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32"/>
          <p:cNvSpPr txBox="1">
            <a:spLocks noGrp="1"/>
          </p:cNvSpPr>
          <p:nvPr>
            <p:ph type="sldNum" idx="12"/>
          </p:nvPr>
        </p:nvSpPr>
        <p:spPr>
          <a:xfrm>
            <a:off x="6457950" y="6356357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33"/>
          <p:cNvSpPr txBox="1"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33"/>
          <p:cNvSpPr txBox="1">
            <a:spLocks noGrp="1"/>
          </p:cNvSpPr>
          <p:nvPr>
            <p:ph type="dt" idx="10"/>
          </p:nvPr>
        </p:nvSpPr>
        <p:spPr>
          <a:xfrm>
            <a:off x="628650" y="6356357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33"/>
          <p:cNvSpPr txBox="1">
            <a:spLocks noGrp="1"/>
          </p:cNvSpPr>
          <p:nvPr>
            <p:ph type="ftr" idx="11"/>
          </p:nvPr>
        </p:nvSpPr>
        <p:spPr>
          <a:xfrm>
            <a:off x="3028950" y="6356357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33"/>
          <p:cNvSpPr txBox="1">
            <a:spLocks noGrp="1"/>
          </p:cNvSpPr>
          <p:nvPr>
            <p:ph type="sldNum" idx="12"/>
          </p:nvPr>
        </p:nvSpPr>
        <p:spPr>
          <a:xfrm>
            <a:off x="6457950" y="6356357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4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4"/>
          <p:cNvSpPr txBox="1">
            <a:spLocks noGrp="1"/>
          </p:cNvSpPr>
          <p:nvPr>
            <p:ph type="body" idx="1"/>
          </p:nvPr>
        </p:nvSpPr>
        <p:spPr>
          <a:xfrm>
            <a:off x="3887391" y="987432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34"/>
          <p:cNvSpPr txBox="1">
            <a:spLocks noGrp="1"/>
          </p:cNvSpPr>
          <p:nvPr>
            <p:ph type="body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34"/>
          <p:cNvSpPr txBox="1">
            <a:spLocks noGrp="1"/>
          </p:cNvSpPr>
          <p:nvPr>
            <p:ph type="dt" idx="10"/>
          </p:nvPr>
        </p:nvSpPr>
        <p:spPr>
          <a:xfrm>
            <a:off x="628650" y="6356357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34"/>
          <p:cNvSpPr txBox="1">
            <a:spLocks noGrp="1"/>
          </p:cNvSpPr>
          <p:nvPr>
            <p:ph type="ftr" idx="11"/>
          </p:nvPr>
        </p:nvSpPr>
        <p:spPr>
          <a:xfrm>
            <a:off x="3028950" y="6356357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4"/>
          <p:cNvSpPr txBox="1">
            <a:spLocks noGrp="1"/>
          </p:cNvSpPr>
          <p:nvPr>
            <p:ph type="sldNum" idx="12"/>
          </p:nvPr>
        </p:nvSpPr>
        <p:spPr>
          <a:xfrm>
            <a:off x="6457950" y="6356357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5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5"/>
          <p:cNvSpPr>
            <a:spLocks noGrp="1"/>
          </p:cNvSpPr>
          <p:nvPr>
            <p:ph type="pic" idx="2"/>
          </p:nvPr>
        </p:nvSpPr>
        <p:spPr>
          <a:xfrm>
            <a:off x="3887391" y="987432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35"/>
          <p:cNvSpPr txBox="1">
            <a:spLocks noGrp="1"/>
          </p:cNvSpPr>
          <p:nvPr>
            <p:ph type="body" idx="1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35"/>
          <p:cNvSpPr txBox="1">
            <a:spLocks noGrp="1"/>
          </p:cNvSpPr>
          <p:nvPr>
            <p:ph type="dt" idx="10"/>
          </p:nvPr>
        </p:nvSpPr>
        <p:spPr>
          <a:xfrm>
            <a:off x="628650" y="6356357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5"/>
          <p:cNvSpPr txBox="1">
            <a:spLocks noGrp="1"/>
          </p:cNvSpPr>
          <p:nvPr>
            <p:ph type="ftr" idx="11"/>
          </p:nvPr>
        </p:nvSpPr>
        <p:spPr>
          <a:xfrm>
            <a:off x="3028950" y="6356357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35"/>
          <p:cNvSpPr txBox="1">
            <a:spLocks noGrp="1"/>
          </p:cNvSpPr>
          <p:nvPr>
            <p:ph type="sldNum" idx="12"/>
          </p:nvPr>
        </p:nvSpPr>
        <p:spPr>
          <a:xfrm>
            <a:off x="6457950" y="6356357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6"/>
          <p:cNvSpPr txBox="1"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6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6"/>
          <p:cNvSpPr txBox="1">
            <a:spLocks noGrp="1"/>
          </p:cNvSpPr>
          <p:nvPr>
            <p:ph type="dt" idx="10"/>
          </p:nvPr>
        </p:nvSpPr>
        <p:spPr>
          <a:xfrm>
            <a:off x="628650" y="6356357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6"/>
          <p:cNvSpPr txBox="1">
            <a:spLocks noGrp="1"/>
          </p:cNvSpPr>
          <p:nvPr>
            <p:ph type="ftr" idx="11"/>
          </p:nvPr>
        </p:nvSpPr>
        <p:spPr>
          <a:xfrm>
            <a:off x="3028950" y="6356357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6"/>
          <p:cNvSpPr txBox="1">
            <a:spLocks noGrp="1"/>
          </p:cNvSpPr>
          <p:nvPr>
            <p:ph type="sldNum" idx="12"/>
          </p:nvPr>
        </p:nvSpPr>
        <p:spPr>
          <a:xfrm>
            <a:off x="6457950" y="6356357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ieeexplore.ieee.org/author/37547326500" TargetMode="External"/><Relationship Id="rId3" Type="http://schemas.openxmlformats.org/officeDocument/2006/relationships/hyperlink" Target="https://ieeexplore.ieee.org/author/38130297200" TargetMode="External"/><Relationship Id="rId7" Type="http://schemas.openxmlformats.org/officeDocument/2006/relationships/hyperlink" Target="https://ieeexplore.ieee.org/author/37266587600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ieeexplore.ieee.org/author/37399261400" TargetMode="External"/><Relationship Id="rId11" Type="http://schemas.openxmlformats.org/officeDocument/2006/relationships/hyperlink" Target="https://ieeexplore.ieee.org/author/38336766000" TargetMode="External"/><Relationship Id="rId5" Type="http://schemas.openxmlformats.org/officeDocument/2006/relationships/hyperlink" Target="https://ieeexplore.ieee.org/author/37282645700" TargetMode="External"/><Relationship Id="rId10" Type="http://schemas.openxmlformats.org/officeDocument/2006/relationships/hyperlink" Target="https://ieeexplore.ieee.org/author/37532650200" TargetMode="External"/><Relationship Id="rId4" Type="http://schemas.openxmlformats.org/officeDocument/2006/relationships/hyperlink" Target="https://ieeexplore.ieee.org/author/38115289000" TargetMode="External"/><Relationship Id="rId9" Type="http://schemas.openxmlformats.org/officeDocument/2006/relationships/hyperlink" Target="https://ieeexplore.ieee.org/author/37088924151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"/>
          <p:cNvPicPr preferRelativeResize="0"/>
          <p:nvPr/>
        </p:nvPicPr>
        <p:blipFill rotWithShape="1">
          <a:blip r:embed="rId3">
            <a:alphaModFix/>
          </a:blip>
          <a:srcRect l="1716" t="6667" r="79470" b="5329"/>
          <a:stretch/>
        </p:blipFill>
        <p:spPr>
          <a:xfrm>
            <a:off x="797170" y="1444812"/>
            <a:ext cx="856104" cy="827333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"/>
          <p:cNvSpPr txBox="1"/>
          <p:nvPr/>
        </p:nvSpPr>
        <p:spPr>
          <a:xfrm>
            <a:off x="1767335" y="1225705"/>
            <a:ext cx="6662400" cy="1046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D60093"/>
              </a:buClr>
              <a:buSzPts val="2400"/>
              <a:buFont typeface="Times New Roman"/>
              <a:buNone/>
            </a:pPr>
            <a:r>
              <a:rPr lang="en-US" sz="2400" b="0" i="0" u="none" strike="noStrike" cap="none">
                <a:solidFill>
                  <a:srgbClr val="D6009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RV Institute of Technology and Management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A4DE"/>
              </a:buClr>
              <a:buSzPts val="2000"/>
              <a:buFont typeface="Times New Roman"/>
              <a:buNone/>
            </a:pPr>
            <a:r>
              <a:rPr lang="en-US" sz="2000" b="0" i="0" u="none" strike="noStrike" cap="none">
                <a:solidFill>
                  <a:srgbClr val="00A4D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 Computer/Information Science and Engineering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D60093"/>
              </a:buClr>
              <a:buSzPts val="1600"/>
              <a:buFont typeface="Times New Roman"/>
              <a:buNone/>
            </a:pPr>
            <a:r>
              <a:rPr lang="en-US" sz="1600" b="0" i="0" u="none" strike="noStrike" cap="none">
                <a:solidFill>
                  <a:srgbClr val="D6009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JP Nagar, Kothanur, Bengaluru - 560076</a:t>
            </a:r>
            <a:endParaRPr sz="1600" b="0" i="0" u="none" strike="noStrike" cap="none">
              <a:solidFill>
                <a:srgbClr val="D6009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0" name="Google Shape;90;p1"/>
          <p:cNvPicPr preferRelativeResize="0"/>
          <p:nvPr/>
        </p:nvPicPr>
        <p:blipFill rotWithShape="1">
          <a:blip r:embed="rId3">
            <a:alphaModFix/>
          </a:blip>
          <a:srcRect l="95659" t="22931" r="1680" b="64725"/>
          <a:stretch/>
        </p:blipFill>
        <p:spPr>
          <a:xfrm>
            <a:off x="7883341" y="1322414"/>
            <a:ext cx="267630" cy="256479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"/>
          <p:cNvSpPr txBox="1"/>
          <p:nvPr/>
        </p:nvSpPr>
        <p:spPr>
          <a:xfrm>
            <a:off x="797175" y="3347177"/>
            <a:ext cx="77724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 sz="2400" u="sng" dirty="0">
                <a:solidFill>
                  <a:schemeClr val="dk1"/>
                </a:solidFill>
                <a:latin typeface="Times New Roman"/>
                <a:ea typeface="Calibri"/>
                <a:cs typeface="Times New Roman"/>
                <a:sym typeface="Times New Roman"/>
              </a:rPr>
              <a:t> </a:t>
            </a:r>
            <a:r>
              <a:rPr lang="en-US" sz="2000" u="sng" dirty="0">
                <a:solidFill>
                  <a:schemeClr val="dk1"/>
                </a:solidFill>
                <a:latin typeface="Times New Roman"/>
                <a:ea typeface="Calibri"/>
                <a:cs typeface="Times New Roman"/>
                <a:sym typeface="Times New Roman"/>
              </a:rPr>
              <a:t>CLOTHING MANAGEMENT : INVENTORY AND SALES</a:t>
            </a:r>
            <a:endParaRPr sz="2000" b="0" i="0" u="sng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"/>
          <p:cNvSpPr/>
          <p:nvPr/>
        </p:nvSpPr>
        <p:spPr>
          <a:xfrm>
            <a:off x="797250" y="5004300"/>
            <a:ext cx="3361800" cy="10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en-US" sz="1800" b="0" i="1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Presented by: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8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en-US" sz="18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Likitha</a:t>
            </a: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B.K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1800" dirty="0">
                <a:solidFill>
                  <a:schemeClr val="dk1"/>
                </a:solidFill>
                <a:latin typeface="Times New Roman"/>
                <a:ea typeface="Calibri"/>
                <a:cs typeface="Times New Roman"/>
                <a:sym typeface="Times New Roman"/>
              </a:rPr>
              <a:t>1RF21CS064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Calibri"/>
                <a:cs typeface="Times New Roman"/>
                <a:sym typeface="Times New Roman"/>
              </a:rPr>
              <a:t>Manas S Kulkarni(1RF21CS065)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en-US" sz="1800" dirty="0">
                <a:solidFill>
                  <a:schemeClr val="dk1"/>
                </a:solidFill>
                <a:latin typeface="Times New Roman"/>
                <a:ea typeface="Calibri"/>
                <a:cs typeface="Times New Roman"/>
                <a:sym typeface="Times New Roman"/>
              </a:rPr>
              <a:t>CSE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Batch 28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"/>
          <p:cNvSpPr txBox="1"/>
          <p:nvPr/>
        </p:nvSpPr>
        <p:spPr>
          <a:xfrm>
            <a:off x="5331750" y="4975400"/>
            <a:ext cx="3237900" cy="126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1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Under the Guidance of:</a:t>
            </a:r>
            <a:endParaRPr sz="1800" b="0" i="1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dirty="0">
                <a:solidFill>
                  <a:schemeClr val="dk1"/>
                </a:solidFill>
                <a:latin typeface="Times New Roman"/>
                <a:ea typeface="Calibri"/>
                <a:cs typeface="Times New Roman"/>
                <a:sym typeface="Times New Roman"/>
              </a:rPr>
              <a:t>Mrs. Nandita </a:t>
            </a:r>
            <a:r>
              <a:rPr lang="en-US" sz="1800" dirty="0" err="1">
                <a:solidFill>
                  <a:schemeClr val="dk1"/>
                </a:solidFill>
                <a:latin typeface="Times New Roman"/>
                <a:ea typeface="Calibri"/>
                <a:cs typeface="Times New Roman"/>
                <a:sym typeface="Times New Roman"/>
              </a:rPr>
              <a:t>Bangera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Designation</a:t>
            </a:r>
            <a:b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Affiliation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"/>
          <p:cNvSpPr txBox="1"/>
          <p:nvPr/>
        </p:nvSpPr>
        <p:spPr>
          <a:xfrm>
            <a:off x="797250" y="2625000"/>
            <a:ext cx="77724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2200" b="1" dirty="0">
                <a:latin typeface="Times New Roman"/>
                <a:ea typeface="Times New Roman"/>
                <a:cs typeface="Times New Roman"/>
                <a:sym typeface="Times New Roman"/>
              </a:rPr>
              <a:t>21</a:t>
            </a:r>
            <a:r>
              <a:rPr lang="en-US" sz="2200" b="1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CSL55: DBMS LABORATORY WITH MINI PROJECT</a:t>
            </a:r>
            <a:endParaRPr sz="2200" b="0" i="0" u="none" strike="noStrike" cap="none" dirty="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5" name="Google Shape;95;p1"/>
          <p:cNvSpPr txBox="1"/>
          <p:nvPr/>
        </p:nvSpPr>
        <p:spPr>
          <a:xfrm>
            <a:off x="797175" y="3900377"/>
            <a:ext cx="77724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Presentation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4"/>
          <p:cNvSpPr txBox="1"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REFERENCES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6" name="Google Shape;246;p24"/>
          <p:cNvSpPr txBox="1">
            <a:spLocks noGrp="1"/>
          </p:cNvSpPr>
          <p:nvPr>
            <p:ph type="body" idx="1"/>
          </p:nvPr>
        </p:nvSpPr>
        <p:spPr>
          <a:xfrm>
            <a:off x="628650" y="2006247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5"/>
          <p:cNvSpPr txBox="1"/>
          <p:nvPr/>
        </p:nvSpPr>
        <p:spPr>
          <a:xfrm>
            <a:off x="566531" y="2855851"/>
            <a:ext cx="7772400" cy="7033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 b="1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 YOU</a:t>
            </a:r>
            <a:endParaRPr sz="6600" b="1">
              <a:solidFill>
                <a:schemeClr val="accent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"/>
          <p:cNvSpPr txBox="1"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Agenda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1" name="Google Shape;101;p2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7500" lnSpcReduction="20000"/>
          </a:bodyPr>
          <a:lstStyle/>
          <a:p>
            <a:pPr marL="66675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161925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dirty="0"/>
          </a:p>
          <a:p>
            <a:pPr marL="66675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161925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Literature Survey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6675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228600" algn="just">
              <a:buSzPct val="100000"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Proposed System</a:t>
            </a:r>
            <a:endParaRPr lang="en-US" dirty="0"/>
          </a:p>
          <a:p>
            <a:pPr marL="685800" lvl="1" indent="-2286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Motivation</a:t>
            </a:r>
            <a:endParaRPr dirty="0"/>
          </a:p>
          <a:p>
            <a:pPr marL="685800" lvl="1" indent="-2286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Objective 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Hardware and Software Specifications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161925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Methodology</a:t>
            </a:r>
            <a:endParaRPr dirty="0"/>
          </a:p>
          <a:p>
            <a:pPr marL="685800" lvl="1" indent="-185737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75000"/>
              <a:buChar char="•"/>
            </a:pPr>
            <a:r>
              <a:rPr lang="en-US" dirty="0"/>
              <a:t>ER Diagram</a:t>
            </a:r>
            <a:endParaRPr dirty="0"/>
          </a:p>
          <a:p>
            <a:pPr marL="685800" lvl="1" indent="-185737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75000"/>
              <a:buChar char="•"/>
            </a:pPr>
            <a:r>
              <a:rPr lang="en-US" dirty="0"/>
              <a:t>Schema Diagram</a:t>
            </a:r>
            <a:endParaRPr dirty="0"/>
          </a:p>
          <a:p>
            <a:pPr marL="685800" lvl="1" indent="-185737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75000"/>
              <a:buChar char="•"/>
            </a:pPr>
            <a:r>
              <a:rPr lang="en-US" dirty="0"/>
              <a:t>Modules</a:t>
            </a:r>
            <a:endParaRPr dirty="0"/>
          </a:p>
          <a:p>
            <a:pPr marL="500063" lvl="1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75000"/>
              <a:buNone/>
            </a:pPr>
            <a:endParaRPr dirty="0"/>
          </a:p>
          <a:p>
            <a:pPr marL="500063" lvl="1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75000"/>
              <a:buNone/>
            </a:pPr>
            <a:endParaRPr dirty="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/>
          <p:cNvSpPr txBox="1">
            <a:spLocks noGrp="1"/>
          </p:cNvSpPr>
          <p:nvPr>
            <p:ph type="title"/>
          </p:nvPr>
        </p:nvSpPr>
        <p:spPr>
          <a:xfrm>
            <a:off x="2278375" y="172842"/>
            <a:ext cx="4444158" cy="10124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7" name="Google Shape;107;p3"/>
          <p:cNvSpPr txBox="1">
            <a:spLocks noGrp="1"/>
          </p:cNvSpPr>
          <p:nvPr>
            <p:ph type="body" idx="1"/>
          </p:nvPr>
        </p:nvSpPr>
        <p:spPr>
          <a:xfrm>
            <a:off x="1257300" y="1397000"/>
            <a:ext cx="6441300" cy="4893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Our database system is 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designed </a:t>
            </a:r>
            <a:r>
              <a:rPr lang="en-US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efficiently manage and process data related to the </a:t>
            </a:r>
            <a:r>
              <a:rPr lang="en-US" b="1" i="0" u="sng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Stock </a:t>
            </a:r>
            <a:r>
              <a:rPr lang="en-US" b="1" u="sng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b="1" i="0" u="sng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vailability </a:t>
            </a:r>
            <a:r>
              <a:rPr lang="en-US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</a:t>
            </a:r>
            <a:r>
              <a:rPr lang="en-US" b="1" i="0" u="sng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Sales,</a:t>
            </a:r>
            <a:r>
              <a:rPr lang="en-US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within the clothing inventory</a:t>
            </a:r>
            <a:r>
              <a:rPr lang="en-US" b="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en-US" b="0" i="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clothes production</a:t>
            </a:r>
            <a:r>
              <a:rPr lang="en-US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is classified into two main categories: "Gents" and "Ladies”.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en-US" b="0" i="0" u="sng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Within each category, a range of clothing types is included according to customer preferences</a:t>
            </a:r>
            <a:r>
              <a:rPr lang="en-US" b="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trends.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en-US" b="0" i="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30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Key parameters such as SIZE and PRICE are the primary attributes of the stored data.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endParaRPr lang="en-US" b="0" i="0" dirty="0">
              <a:solidFill>
                <a:srgbClr val="374151"/>
              </a:solidFill>
              <a:effectLst/>
              <a:latin typeface="Arial Narrow" panose="020B0606020202030204" pitchFamily="34" charset="0"/>
              <a:cs typeface="Arial" panose="020B0604020202020204" pitchFamily="34" charset="0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endParaRPr dirty="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"/>
          <p:cNvSpPr txBox="1">
            <a:spLocks noGrp="1"/>
          </p:cNvSpPr>
          <p:nvPr>
            <p:ph type="title"/>
          </p:nvPr>
        </p:nvSpPr>
        <p:spPr>
          <a:xfrm>
            <a:off x="2283225" y="605298"/>
            <a:ext cx="44595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sz="3600" b="1" dirty="0">
                <a:latin typeface="Times New Roman"/>
                <a:ea typeface="Times New Roman"/>
                <a:cs typeface="Times New Roman"/>
                <a:sym typeface="Times New Roman"/>
              </a:rPr>
              <a:t>Literature Survey</a:t>
            </a:r>
          </a:p>
        </p:txBody>
      </p:sp>
      <p:sp>
        <p:nvSpPr>
          <p:cNvPr id="114" name="Google Shape;114;p4"/>
          <p:cNvSpPr txBox="1">
            <a:spLocks noGrp="1"/>
          </p:cNvSpPr>
          <p:nvPr>
            <p:ph type="body" idx="1"/>
          </p:nvPr>
        </p:nvSpPr>
        <p:spPr>
          <a:xfrm>
            <a:off x="796425" y="1808539"/>
            <a:ext cx="7433100" cy="352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Related Papers :-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115" name="Google Shape;115;p4"/>
          <p:cNvGraphicFramePr/>
          <p:nvPr>
            <p:extLst>
              <p:ext uri="{D42A27DB-BD31-4B8C-83A1-F6EECF244321}">
                <p14:modId xmlns:p14="http://schemas.microsoft.com/office/powerpoint/2010/main" val="2398169915"/>
              </p:ext>
            </p:extLst>
          </p:nvPr>
        </p:nvGraphicFramePr>
        <p:xfrm>
          <a:off x="569625" y="2531768"/>
          <a:ext cx="7886700" cy="3297680"/>
        </p:xfrm>
        <a:graphic>
          <a:graphicData uri="http://schemas.openxmlformats.org/drawingml/2006/table">
            <a:tbl>
              <a:tblPr firstRow="1" bandRow="1">
                <a:noFill/>
                <a:tableStyleId>{3D357B41-570A-4B35-BEA6-364CE390E3E6}</a:tableStyleId>
              </a:tblPr>
              <a:tblGrid>
                <a:gridCol w="131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67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73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26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93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u="none" strike="noStrike" cap="non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Year</a:t>
                      </a:r>
                      <a:endParaRPr sz="2000" b="1" u="none" strike="noStrike" cap="none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u="none" strike="noStrike" cap="none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Title</a:t>
                      </a:r>
                      <a:endParaRPr sz="2000" b="1" u="none" strike="noStrike" cap="none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u="none" strike="noStrike" cap="none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Authors </a:t>
                      </a:r>
                      <a:endParaRPr sz="2000" b="1" u="none" strike="noStrike" cap="none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u="none" strike="noStrike" cap="none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Description</a:t>
                      </a:r>
                      <a:endParaRPr sz="2000" b="1" u="none" strike="noStrike" cap="none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22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2006</a:t>
                      </a:r>
                      <a:endParaRPr sz="18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1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Arial"/>
                        </a:rPr>
                        <a:t>Design of Distributed Data Warehouse for Sales Decision of Large-scale Clothing Enterprise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Arial"/>
                          <a:hlinkClick r:id="rId3"/>
                        </a:rPr>
                        <a:t>Ye Zheng</a:t>
                      </a:r>
                      <a:endParaRPr lang="en-IN" sz="1400" b="0" i="0" u="none" strike="noStrike" cap="none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  <a:sym typeface="Arial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Arial"/>
                        </a:rPr>
                        <a:t> </a:t>
                      </a:r>
                      <a:r>
                        <a:rPr lang="en-IN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Arial"/>
                          <a:hlinkClick r:id="rId4"/>
                        </a:rPr>
                        <a:t>Yang Chunjie</a:t>
                      </a:r>
                      <a:endParaRPr lang="en-IN" sz="1400" b="0" i="0" u="none" strike="noStrike" cap="none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  <a:sym typeface="Arial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Arial"/>
                        </a:rPr>
                        <a:t> </a:t>
                      </a:r>
                      <a:r>
                        <a:rPr lang="en-IN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Arial"/>
                          <a:hlinkClick r:id="rId5"/>
                        </a:rPr>
                        <a:t>Song </a:t>
                      </a:r>
                      <a:r>
                        <a:rPr lang="en-IN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Arial"/>
                          <a:hlinkClick r:id="rId5"/>
                        </a:rPr>
                        <a:t>Zhihuan</a:t>
                      </a:r>
                      <a:endParaRPr sz="16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Arial"/>
                        </a:rPr>
                        <a:t>A Model of distributed data warehouse, for sales decision support system in clothing industry.</a:t>
                      </a:r>
                      <a:endParaRPr sz="14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522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2021</a:t>
                      </a:r>
                      <a:endParaRPr sz="18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1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Arial"/>
                        </a:rPr>
                        <a:t>Comprehensive Information System for Management of Personalized Protective Thermally Active Clothing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Arial"/>
                          <a:hlinkClick r:id="rId6"/>
                        </a:rPr>
                        <a:t>Rafał</a:t>
                      </a:r>
                      <a:r>
                        <a:rPr lang="en-IN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Arial"/>
                          <a:hlinkClick r:id="rId6"/>
                        </a:rPr>
                        <a:t> </a:t>
                      </a:r>
                      <a:r>
                        <a:rPr lang="en-IN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Arial"/>
                          <a:hlinkClick r:id="rId6"/>
                        </a:rPr>
                        <a:t>Kotas</a:t>
                      </a:r>
                      <a:endParaRPr lang="en-IN" sz="1400" b="0" i="0" u="none" strike="noStrike" cap="none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  <a:sym typeface="Arial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Arial"/>
                        </a:rPr>
                        <a:t> </a:t>
                      </a:r>
                      <a:r>
                        <a:rPr lang="en-IN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Arial"/>
                          <a:hlinkClick r:id="rId7"/>
                        </a:rPr>
                        <a:t>Marek </a:t>
                      </a:r>
                      <a:r>
                        <a:rPr lang="en-IN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Arial"/>
                          <a:hlinkClick r:id="rId7"/>
                        </a:rPr>
                        <a:t>Kamiński</a:t>
                      </a:r>
                      <a:endParaRPr lang="en-IN" sz="1400" b="0" i="0" u="none" strike="noStrike" cap="none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  <a:sym typeface="Arial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Arial"/>
                        </a:rPr>
                        <a:t> </a:t>
                      </a:r>
                      <a:r>
                        <a:rPr lang="en-IN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Arial"/>
                          <a:hlinkClick r:id="rId8"/>
                        </a:rPr>
                        <a:t>Wojciech </a:t>
                      </a:r>
                      <a:r>
                        <a:rPr lang="en-IN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Arial"/>
                          <a:hlinkClick r:id="rId8"/>
                        </a:rPr>
                        <a:t>Tylman</a:t>
                      </a:r>
                      <a:endParaRPr lang="en-IN" sz="1400" b="0" i="0" u="none" strike="noStrike" cap="none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  <a:sym typeface="Arial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Arial"/>
                          <a:hlinkClick r:id="rId9"/>
                        </a:rPr>
                        <a:t>Sebastian </a:t>
                      </a:r>
                      <a:r>
                        <a:rPr lang="en-IN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Arial"/>
                          <a:hlinkClick r:id="rId9"/>
                        </a:rPr>
                        <a:t>Woźniak</a:t>
                      </a:r>
                      <a:endParaRPr lang="en-IN" sz="1400" b="0" i="0" u="none" strike="noStrike" cap="none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  <a:sym typeface="Arial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Arial"/>
                        </a:rPr>
                        <a:t> </a:t>
                      </a:r>
                      <a:r>
                        <a:rPr lang="en-IN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Arial"/>
                          <a:hlinkClick r:id="rId10"/>
                        </a:rPr>
                        <a:t>Michał</a:t>
                      </a:r>
                      <a:r>
                        <a:rPr lang="en-IN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Arial"/>
                          <a:hlinkClick r:id="rId10"/>
                        </a:rPr>
                        <a:t> </a:t>
                      </a:r>
                      <a:r>
                        <a:rPr lang="en-IN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Arial"/>
                          <a:hlinkClick r:id="rId10"/>
                        </a:rPr>
                        <a:t>Wojtera</a:t>
                      </a:r>
                      <a:endParaRPr lang="en-IN" sz="1400" b="0" i="0" u="none" strike="noStrike" cap="none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  <a:sym typeface="Arial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Arial"/>
                        </a:rPr>
                        <a:t> </a:t>
                      </a:r>
                      <a:r>
                        <a:rPr lang="en-IN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Arial"/>
                          <a:hlinkClick r:id="rId11"/>
                        </a:rPr>
                        <a:t>Anna </a:t>
                      </a:r>
                      <a:r>
                        <a:rPr lang="en-IN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Arial"/>
                          <a:hlinkClick r:id="rId11"/>
                        </a:rPr>
                        <a:t>Dąbrowska</a:t>
                      </a:r>
                      <a:endParaRPr sz="16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Arial"/>
                        </a:rPr>
                        <a:t>The goal is to present the IT platform that was designed and developed for control and monitoring of the thermally active clothing. </a:t>
                      </a:r>
                      <a:endParaRPr sz="14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6"/>
          <p:cNvSpPr txBox="1">
            <a:spLocks noGrp="1"/>
          </p:cNvSpPr>
          <p:nvPr>
            <p:ph type="title"/>
          </p:nvPr>
        </p:nvSpPr>
        <p:spPr>
          <a:xfrm>
            <a:off x="1951567" y="206708"/>
            <a:ext cx="5379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Proposed System</a:t>
            </a:r>
            <a:endParaRPr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7" name="Google Shape;127;p6"/>
          <p:cNvSpPr txBox="1">
            <a:spLocks noGrp="1"/>
          </p:cNvSpPr>
          <p:nvPr>
            <p:ph type="body" idx="1"/>
          </p:nvPr>
        </p:nvSpPr>
        <p:spPr>
          <a:xfrm>
            <a:off x="1351350" y="1532408"/>
            <a:ext cx="6441300" cy="50303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>
              <a:spcBef>
                <a:spcPts val="0"/>
              </a:spcBef>
              <a:buSzPts val="2800"/>
            </a:pPr>
            <a:r>
              <a:rPr lang="en-US" sz="2000" b="1" u="sng" dirty="0">
                <a:latin typeface="Arial Narrow" panose="020B060602020203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MOTIVATION</a:t>
            </a:r>
            <a:r>
              <a:rPr lang="en-US" dirty="0">
                <a:latin typeface="Arial Narrow" panose="020B060602020203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:- </a:t>
            </a:r>
          </a:p>
          <a:p>
            <a:pPr marL="0" lvl="0" indent="0">
              <a:spcBef>
                <a:spcPts val="0"/>
              </a:spcBef>
              <a:buSzPts val="2800"/>
              <a:buNone/>
            </a:pPr>
            <a:r>
              <a:rPr lang="en-US" sz="2400" b="0" i="0" dirty="0">
                <a:solidFill>
                  <a:schemeClr val="tx1"/>
                </a:solidFill>
                <a:effectLst/>
                <a:latin typeface="Arial Narrow" panose="020B0606020202030204" pitchFamily="34" charset="0"/>
                <a:cs typeface="Arial" panose="020B0604020202020204" pitchFamily="34" charset="0"/>
              </a:rPr>
              <a:t>The motivation behind our proposed Clothing Management System is to enhance the management of clothing inventories.</a:t>
            </a:r>
            <a:endParaRPr lang="en-US" b="0" i="0" dirty="0">
              <a:solidFill>
                <a:srgbClr val="374151"/>
              </a:solidFill>
              <a:effectLst/>
              <a:latin typeface="Arial Narrow" panose="020B0606020202030204" pitchFamily="34" charset="0"/>
              <a:cs typeface="Arial" panose="020B0604020202020204" pitchFamily="34" charset="0"/>
            </a:endParaRPr>
          </a:p>
          <a:p>
            <a:pPr marL="228600" lvl="0" indent="-228600">
              <a:spcBef>
                <a:spcPts val="0"/>
              </a:spcBef>
              <a:buSzPts val="2800"/>
            </a:pPr>
            <a:r>
              <a:rPr lang="en-US" sz="2400" b="1" u="sng" dirty="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OBJECTIVE</a:t>
            </a:r>
            <a:r>
              <a:rPr lang="en-US" dirty="0">
                <a:solidFill>
                  <a:srgbClr val="37415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:-</a:t>
            </a:r>
          </a:p>
          <a:p>
            <a:pPr marL="0" lvl="0" indent="0">
              <a:spcBef>
                <a:spcPts val="0"/>
              </a:spcBef>
              <a:buSzPts val="2800"/>
              <a:buNone/>
            </a:pPr>
            <a:r>
              <a:rPr lang="en-US" sz="2400" b="0" i="0" dirty="0">
                <a:solidFill>
                  <a:schemeClr val="tx1"/>
                </a:solidFill>
                <a:effectLst/>
                <a:latin typeface="Arial Narrow" panose="020B0606020202030204" pitchFamily="34" charset="0"/>
                <a:cs typeface="Arial" panose="020B0604020202020204" pitchFamily="34" charset="0"/>
              </a:rPr>
              <a:t>The focus is on optimizing data management, improving inventory accuracy, and providing insightful reports for informed decision-making</a:t>
            </a:r>
            <a:r>
              <a:rPr lang="en-US" b="0" i="0" dirty="0">
                <a:solidFill>
                  <a:srgbClr val="374151"/>
                </a:solidFill>
                <a:effectLst/>
                <a:latin typeface="Arial Narrow" panose="020B0606020202030204" pitchFamily="34" charset="0"/>
                <a:cs typeface="Arial" panose="020B0604020202020204" pitchFamily="34" charset="0"/>
              </a:rPr>
              <a:t>.</a:t>
            </a:r>
          </a:p>
          <a:p>
            <a:pPr marL="228600" lvl="0" indent="-228600">
              <a:spcBef>
                <a:spcPts val="0"/>
              </a:spcBef>
              <a:buSzPts val="2800"/>
            </a:pPr>
            <a:r>
              <a:rPr lang="en-US" sz="2400" b="1" u="sng" dirty="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NOVELTY</a:t>
            </a:r>
            <a:r>
              <a:rPr lang="en-US" dirty="0">
                <a:solidFill>
                  <a:srgbClr val="37415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:-</a:t>
            </a:r>
          </a:p>
          <a:p>
            <a:pPr marL="0" lvl="0" indent="0">
              <a:spcBef>
                <a:spcPts val="0"/>
              </a:spcBef>
              <a:buSzPts val="2800"/>
              <a:buNone/>
            </a:pPr>
            <a:r>
              <a:rPr lang="en-US" sz="2400" b="0" i="0" dirty="0">
                <a:solidFill>
                  <a:schemeClr val="tx1"/>
                </a:solidFill>
                <a:effectLst/>
                <a:latin typeface="Arial Narrow" panose="020B0606020202030204" pitchFamily="34" charset="0"/>
                <a:cs typeface="Arial" panose="020B0604020202020204" pitchFamily="34" charset="0"/>
              </a:rPr>
              <a:t>The system's ability to handle diverse clothing types under specific categories and its streamlined approach to recording sizes and prices make it a novel and efficient solution for clothing inventory management</a:t>
            </a:r>
            <a:r>
              <a:rPr lang="en-US" b="0" i="0" dirty="0">
                <a:solidFill>
                  <a:srgbClr val="374151"/>
                </a:solidFill>
                <a:effectLst/>
                <a:latin typeface="Arial Narrow" panose="020B0606020202030204" pitchFamily="34" charset="0"/>
                <a:cs typeface="Arial" panose="020B0604020202020204" pitchFamily="34" charset="0"/>
              </a:rPr>
              <a:t>.</a:t>
            </a:r>
            <a:endParaRPr lang="en-US" dirty="0">
              <a:solidFill>
                <a:srgbClr val="374151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  <a:p>
            <a:pPr marL="228600" lvl="0" indent="-228600">
              <a:spcBef>
                <a:spcPts val="0"/>
              </a:spcBef>
              <a:buSzPts val="2800"/>
            </a:pP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0" lvl="0" indent="0">
              <a:spcBef>
                <a:spcPts val="0"/>
              </a:spcBef>
              <a:buSzPts val="2800"/>
              <a:buNone/>
            </a:pPr>
            <a:endParaRPr lang="en-US" dirty="0">
              <a:solidFill>
                <a:srgbClr val="374151"/>
              </a:solidFill>
              <a:latin typeface="Söhne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7"/>
          <p:cNvSpPr txBox="1">
            <a:spLocks noGrp="1"/>
          </p:cNvSpPr>
          <p:nvPr>
            <p:ph type="title"/>
          </p:nvPr>
        </p:nvSpPr>
        <p:spPr>
          <a:xfrm>
            <a:off x="1764498" y="705215"/>
            <a:ext cx="5508791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Hardware and Software Requirements</a:t>
            </a:r>
            <a:endParaRPr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3" name="Google Shape;133;p7"/>
          <p:cNvSpPr txBox="1">
            <a:spLocks noGrp="1"/>
          </p:cNvSpPr>
          <p:nvPr>
            <p:ph type="body" idx="1"/>
          </p:nvPr>
        </p:nvSpPr>
        <p:spPr>
          <a:xfrm>
            <a:off x="1298244" y="2238375"/>
            <a:ext cx="6441300" cy="401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8108"/>
              <a:buNone/>
            </a:pPr>
            <a:r>
              <a:rPr lang="en-US" sz="2400" u="sng" dirty="0">
                <a:latin typeface="Arial" panose="020B0604020202020204" pitchFamily="34" charset="0"/>
                <a:cs typeface="Arial" panose="020B0604020202020204" pitchFamily="34" charset="0"/>
                <a:sym typeface="Times New Roman"/>
              </a:rPr>
              <a:t>1) Hardware Requirements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sym typeface="Times New Roman"/>
              </a:rPr>
              <a:t>:-</a:t>
            </a:r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8108"/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sym typeface="Times New Roman"/>
              </a:rPr>
              <a:t>Laptop/Computer :- With sufficient storage, Internet connection and 64-bit processor.</a:t>
            </a:r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8108"/>
              <a:buNone/>
            </a:pPr>
            <a:r>
              <a:rPr lang="en-US" sz="2400" u="sng" dirty="0">
                <a:latin typeface="Arial" panose="020B0604020202020204" pitchFamily="34" charset="0"/>
                <a:cs typeface="Arial" panose="020B0604020202020204" pitchFamily="34" charset="0"/>
                <a:sym typeface="Times New Roman"/>
              </a:rPr>
              <a:t>2) Software Requirements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sym typeface="Times New Roman"/>
              </a:rPr>
              <a:t>:-</a:t>
            </a:r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8108"/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sym typeface="Times New Roman"/>
              </a:rPr>
              <a:t>Compatible OS :- Windows,Mac,.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  <a:sym typeface="Times New Roman"/>
              </a:rPr>
              <a:t>etc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sym typeface="Times New Roman"/>
              </a:rPr>
              <a:t>.</a:t>
            </a:r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8108"/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sym typeface="Times New Roman"/>
              </a:rPr>
              <a:t>Text Editor :- VS Code (preferably)</a:t>
            </a:r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8108"/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sym typeface="Times New Roman"/>
              </a:rPr>
              <a:t>Web Browser :- Chrome,Firefox,Edge,.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  <a:sym typeface="Times New Roman"/>
              </a:rPr>
              <a:t>etc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sym typeface="Times New Roman"/>
              </a:rPr>
              <a:t>.</a:t>
            </a:r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8108"/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sym typeface="Times New Roman"/>
              </a:rPr>
              <a:t>Database Management Tool :- MySQL or SQLite</a:t>
            </a:r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8108"/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sym typeface="Times New Roman"/>
              </a:rPr>
              <a:t>Front End Tool :- Python Editor</a:t>
            </a:r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8108"/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sym typeface="Times New Roman"/>
              </a:rPr>
              <a:t>Version Control :- GitHub</a:t>
            </a:r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8108"/>
              <a:buNone/>
            </a:pPr>
            <a:endParaRPr lang="en-US" sz="2400" dirty="0">
              <a:latin typeface="Times New Roman"/>
              <a:cs typeface="Times New Roman"/>
              <a:sym typeface="Times New Roman"/>
            </a:endParaRPr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8108"/>
              <a:buNone/>
            </a:pPr>
            <a:endParaRPr lang="en-US" dirty="0">
              <a:latin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8"/>
          <p:cNvSpPr txBox="1"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Methodology</a:t>
            </a:r>
            <a:endParaRPr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9" name="Google Shape;139;p8"/>
          <p:cNvSpPr txBox="1">
            <a:spLocks noGrp="1"/>
          </p:cNvSpPr>
          <p:nvPr>
            <p:ph type="body" idx="1"/>
          </p:nvPr>
        </p:nvSpPr>
        <p:spPr>
          <a:xfrm>
            <a:off x="628650" y="1825624"/>
            <a:ext cx="7886700" cy="4918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7500" lnSpcReduction="20000"/>
          </a:bodyPr>
          <a:lstStyle/>
          <a:p>
            <a:pPr marL="22860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600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Times New Roman"/>
              </a:rPr>
              <a:t>FRONT END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Times New Roman"/>
              </a:rPr>
              <a:t>:- </a:t>
            </a:r>
            <a:r>
              <a:rPr lang="en-US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front end of our Clothing Management System will be developed using Python.</a:t>
            </a:r>
            <a:endParaRPr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Times New Roman"/>
            </a:endParaRPr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600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Times New Roman"/>
              </a:rPr>
              <a:t>BACK END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Times New Roman"/>
              </a:rPr>
              <a:t>:-</a:t>
            </a:r>
            <a:r>
              <a:rPr lang="en-US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SQLite as the database engine,  due to its lightweight nature and good integration with Python</a:t>
            </a:r>
            <a:r>
              <a:rPr lang="en-US" b="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Times New Roman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Times New Roman"/>
              </a:rPr>
              <a:t>MODULES:-</a:t>
            </a:r>
            <a:endParaRPr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Times New Roman"/>
              </a:rPr>
              <a:t>1)Admin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Times New Roman"/>
              </a:rPr>
              <a:t>:- </a:t>
            </a:r>
            <a:r>
              <a:rPr lang="en-US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Admin module will be responsible for user authentication and  access control.</a:t>
            </a:r>
            <a:endParaRPr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Times New Roman"/>
              </a:rPr>
              <a:t>2)Main page:- </a:t>
            </a:r>
            <a:r>
              <a:rPr lang="en-US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Main Page module serves as the central dashboard, providing an overview of critical information such as total stock and recent sales.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Times New Roman"/>
              </a:rPr>
              <a:t>3)Clothing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Times New Roman"/>
              </a:rPr>
              <a:t>:-</a:t>
            </a:r>
            <a:r>
              <a:rPr lang="en-US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Clothing module handles the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display,addition</a:t>
            </a:r>
            <a:r>
              <a:rPr lang="en-US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modification, and deletion of clothing items</a:t>
            </a:r>
            <a:r>
              <a:rPr lang="en-US" b="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Times New Roman"/>
              </a:rPr>
              <a:t>4)Sales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Times New Roman"/>
              </a:rPr>
              <a:t>:- </a:t>
            </a:r>
            <a:r>
              <a:rPr lang="en-US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Sales module facilitates the recording of sales transactions</a:t>
            </a:r>
            <a:r>
              <a:rPr lang="en-US" b="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9"/>
          <p:cNvSpPr txBox="1">
            <a:spLocks noGrp="1"/>
          </p:cNvSpPr>
          <p:nvPr>
            <p:ph type="title"/>
          </p:nvPr>
        </p:nvSpPr>
        <p:spPr>
          <a:xfrm>
            <a:off x="1392701" y="1087901"/>
            <a:ext cx="7178919" cy="8700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Methodology</a:t>
            </a:r>
            <a:b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</a:b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5" name="Google Shape;145;p9"/>
          <p:cNvSpPr txBox="1"/>
          <p:nvPr/>
        </p:nvSpPr>
        <p:spPr>
          <a:xfrm>
            <a:off x="1006936" y="1733641"/>
            <a:ext cx="7512000" cy="1323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ER Diagram </a:t>
            </a:r>
            <a:r>
              <a:rPr lang="en-US"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(Sample is shown below)</a:t>
            </a:r>
            <a:endParaRPr sz="2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endParaRPr sz="40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6" name="Google Shape;146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07982" y="2799645"/>
            <a:ext cx="5807218" cy="33066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0"/>
          <p:cNvSpPr txBox="1">
            <a:spLocks noGrp="1"/>
          </p:cNvSpPr>
          <p:nvPr>
            <p:ph type="title"/>
          </p:nvPr>
        </p:nvSpPr>
        <p:spPr>
          <a:xfrm>
            <a:off x="891925" y="1405729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1111"/>
              <a:buFont typeface="Times New Roman"/>
              <a:buNone/>
            </a:pPr>
            <a:r>
              <a:rPr lang="en-US" b="1">
                <a:latin typeface="Times New Roman"/>
                <a:ea typeface="Times New Roman"/>
                <a:cs typeface="Times New Roman"/>
                <a:sym typeface="Times New Roman"/>
              </a:rPr>
              <a:t>Schema Diagram </a:t>
            </a:r>
            <a:r>
              <a:rPr lang="en-US" sz="3100" b="1">
                <a:latin typeface="Times New Roman"/>
                <a:ea typeface="Times New Roman"/>
                <a:cs typeface="Times New Roman"/>
                <a:sym typeface="Times New Roman"/>
              </a:rPr>
              <a:t>(Sample is shown below)</a:t>
            </a:r>
            <a:r>
              <a:rPr lang="en-US" b="1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br>
              <a:rPr lang="en-US" b="1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2" name="Google Shape;152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5245" y="2731429"/>
            <a:ext cx="7214710" cy="3408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</TotalTime>
  <Words>558</Words>
  <Application>Microsoft Office PowerPoint</Application>
  <PresentationFormat>On-screen Show (4:3)</PresentationFormat>
  <Paragraphs>94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Calibri</vt:lpstr>
      <vt:lpstr>Arial</vt:lpstr>
      <vt:lpstr>Times New Roman</vt:lpstr>
      <vt:lpstr>Arial Narrow</vt:lpstr>
      <vt:lpstr>Century Gothic</vt:lpstr>
      <vt:lpstr>Söhne</vt:lpstr>
      <vt:lpstr>Office Theme</vt:lpstr>
      <vt:lpstr>PowerPoint Presentation</vt:lpstr>
      <vt:lpstr>Agenda</vt:lpstr>
      <vt:lpstr>INTRODUCTION</vt:lpstr>
      <vt:lpstr>Literature Survey</vt:lpstr>
      <vt:lpstr>Proposed System</vt:lpstr>
      <vt:lpstr>Hardware and Software Requirements</vt:lpstr>
      <vt:lpstr>Methodology</vt:lpstr>
      <vt:lpstr>Methodology </vt:lpstr>
      <vt:lpstr>Schema Diagram (Sample is shown below)  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kumar</dc:creator>
  <cp:lastModifiedBy>Vani shri santosh Kulkarni</cp:lastModifiedBy>
  <cp:revision>6</cp:revision>
  <dcterms:created xsi:type="dcterms:W3CDTF">2020-01-29T08:35:01Z</dcterms:created>
  <dcterms:modified xsi:type="dcterms:W3CDTF">2023-12-19T12:10:01Z</dcterms:modified>
</cp:coreProperties>
</file>