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B023-D889-4BAC-BC68-B53D770DA62A}" type="datetimeFigureOut">
              <a:rPr lang="en-CA" smtClean="0"/>
              <a:t>2024-09-30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DD5F2-7D79-4C8A-8654-DD9964FC8A14}" type="slidenum">
              <a:rPr lang="en-CA" smtClean="0"/>
              <a:t>‹#›</a:t>
            </a:fld>
            <a:endParaRPr lang="en-CA"/>
          </a:p>
        </p:txBody>
      </p:sp>
    </p:spTree>
    <p:extLst>
      <p:ext uri="{BB962C8B-B14F-4D97-AF65-F5344CB8AC3E}">
        <p14:creationId xmlns:p14="http://schemas.microsoft.com/office/powerpoint/2010/main" val="242616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12DD5F2-7D79-4C8A-8654-DD9964FC8A14}" type="slidenum">
              <a:rPr lang="en-CA" smtClean="0"/>
              <a:t>2</a:t>
            </a:fld>
            <a:endParaRPr lang="en-CA"/>
          </a:p>
        </p:txBody>
      </p:sp>
    </p:spTree>
    <p:extLst>
      <p:ext uri="{BB962C8B-B14F-4D97-AF65-F5344CB8AC3E}">
        <p14:creationId xmlns:p14="http://schemas.microsoft.com/office/powerpoint/2010/main" val="364402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12DD5F2-7D79-4C8A-8654-DD9964FC8A14}" type="slidenum">
              <a:rPr lang="en-CA" smtClean="0"/>
              <a:t>10</a:t>
            </a:fld>
            <a:endParaRPr lang="en-CA"/>
          </a:p>
        </p:txBody>
      </p:sp>
    </p:spTree>
    <p:extLst>
      <p:ext uri="{BB962C8B-B14F-4D97-AF65-F5344CB8AC3E}">
        <p14:creationId xmlns:p14="http://schemas.microsoft.com/office/powerpoint/2010/main" val="134502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ADF-3E5E-75ED-60E1-9D046DE4F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F16420B-38D6-4592-547E-21FB2B015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71FA06F-26E4-8737-32AA-40ACD6625E18}"/>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BC016170-1C1F-8814-629E-AD2F5C9BEB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A3B91F-05B0-7DE5-30A4-9051C99F60E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63065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4A92-393A-4E34-76B9-AEDBDB9596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B0E9E-9365-EDA5-568D-F73F25F72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D76089-FB31-C263-704D-EBB054C34D14}"/>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4AC16A2E-5610-5BE5-4878-5773D2D42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F99E42-52C3-25C8-86C4-C822F0C6290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11987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08553-4981-9B34-163E-91FF9DF13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CA03A5-0B4B-F7AD-19CE-B1E2D092F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F6D4C-62A3-3C9A-33B9-C9D4C7DBC0E7}"/>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2370909D-88E2-6925-327E-684E42B645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240905-B53F-C0C3-350E-019D27B945A5}"/>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9776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D7EA-CF52-697D-D096-C6A0340FC2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D49E67-7F27-0A01-60AA-52145B86E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D03C5C-8451-16B5-0D7F-07AB12955FFA}"/>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E6341FBB-6F3C-B80A-B1FF-E7B4AF5132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5E87F2-C68E-26F0-7D9B-FCF55BA5122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81983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DE7-8240-07FA-329D-2F096520A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B445BC-2B24-E500-ED9C-E59C2573C7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85875-D889-A583-03DB-7ED8A5D6D247}"/>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DDB9C572-F706-0AE3-3C7E-3AD9CF88B2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8F578F-AFB4-CC1E-F0EB-7DC9BEF6491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4992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4857-F539-7E47-5006-2B6A82B56B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BC6089-24EF-166D-C7FA-7905A9EA1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DB2BF99-59AE-D6C7-F975-85855004A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F57490-EED3-5AC0-77DD-57D58DC81A7E}"/>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6" name="Footer Placeholder 5">
            <a:extLst>
              <a:ext uri="{FF2B5EF4-FFF2-40B4-BE49-F238E27FC236}">
                <a16:creationId xmlns:a16="http://schemas.microsoft.com/office/drawing/2014/main" id="{C60783B7-278E-4A3E-0F1B-020EC4AC4D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48040E-5AFA-EFF8-274E-B89F5C49BAF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1759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E3A-F0AA-50A8-12D0-AC666FAA32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B68156-4DE8-14CC-48B4-63A824469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36D46-8961-FEE1-919C-9D9984D0F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599560-E3A4-8A89-BB3C-7741F3A44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87F84-361A-F3D1-25B1-126FB1CD6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54219AA-E412-5A5B-DA58-6F53F93783F9}"/>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8" name="Footer Placeholder 7">
            <a:extLst>
              <a:ext uri="{FF2B5EF4-FFF2-40B4-BE49-F238E27FC236}">
                <a16:creationId xmlns:a16="http://schemas.microsoft.com/office/drawing/2014/main" id="{5DCB2453-8A3F-D99F-3D78-2AA86F68A7D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013ED2-2400-6B1C-FC52-B584CE225584}"/>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34611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54A-E5FC-1D8F-AD86-13FEBF2D68B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F3CB622-052E-46C8-CDB5-522038D3920B}"/>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4" name="Footer Placeholder 3">
            <a:extLst>
              <a:ext uri="{FF2B5EF4-FFF2-40B4-BE49-F238E27FC236}">
                <a16:creationId xmlns:a16="http://schemas.microsoft.com/office/drawing/2014/main" id="{A61934B4-C229-C118-8A71-16EA08BCC3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CC669C-7A8D-7148-531E-CE004DACE6A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8886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9C5E7-C795-1C74-F3B3-71AD5D3E3062}"/>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3" name="Footer Placeholder 2">
            <a:extLst>
              <a:ext uri="{FF2B5EF4-FFF2-40B4-BE49-F238E27FC236}">
                <a16:creationId xmlns:a16="http://schemas.microsoft.com/office/drawing/2014/main" id="{17A5D647-744A-EC0F-3799-DB72AD99A2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39BF465-7C56-B763-73DD-2347C566EDC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67831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162-0288-68C1-4F81-D39794D62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F6AB2-A73B-CDE5-E8D4-B56A6D9A9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EFD3A1-7AC4-CDB5-DF15-87B762D9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B02F6-70B1-25E6-8897-953AC5B40312}"/>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6" name="Footer Placeholder 5">
            <a:extLst>
              <a:ext uri="{FF2B5EF4-FFF2-40B4-BE49-F238E27FC236}">
                <a16:creationId xmlns:a16="http://schemas.microsoft.com/office/drawing/2014/main" id="{39A15053-00EE-6E11-CC5D-56E73AE5AA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86FEB9-09CE-3741-F892-DCF2F4EA346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41927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3A5-3AA8-1E29-21C8-2788A0F2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568C5F-E364-9E87-C7FB-B424A7F30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6E4F6D-8D22-6168-0CA9-250360C14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FBCB2-E9B7-8C64-45A8-6557DC76545F}"/>
              </a:ext>
            </a:extLst>
          </p:cNvPr>
          <p:cNvSpPr>
            <a:spLocks noGrp="1"/>
          </p:cNvSpPr>
          <p:nvPr>
            <p:ph type="dt" sz="half" idx="10"/>
          </p:nvPr>
        </p:nvSpPr>
        <p:spPr/>
        <p:txBody>
          <a:bodyPr/>
          <a:lstStyle/>
          <a:p>
            <a:fld id="{9A7687F3-45D4-4297-8888-9083ECCE52FE}" type="datetimeFigureOut">
              <a:rPr lang="en-CA" smtClean="0"/>
              <a:t>2024-09-30</a:t>
            </a:fld>
            <a:endParaRPr lang="en-CA"/>
          </a:p>
        </p:txBody>
      </p:sp>
      <p:sp>
        <p:nvSpPr>
          <p:cNvPr id="6" name="Footer Placeholder 5">
            <a:extLst>
              <a:ext uri="{FF2B5EF4-FFF2-40B4-BE49-F238E27FC236}">
                <a16:creationId xmlns:a16="http://schemas.microsoft.com/office/drawing/2014/main" id="{D7BCD5BB-762B-FAAD-C89B-5872A83F5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AEDF3F-64A5-3764-7030-A4303C243AFD}"/>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9342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D81D9-3377-D8DA-36E7-9E40A21CA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5C6AF-26AE-88F1-F9D9-8492CCEB3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921C1B-7533-4FE2-BCF5-9F598FF2A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687F3-45D4-4297-8888-9083ECCE52FE}" type="datetimeFigureOut">
              <a:rPr lang="en-CA" smtClean="0"/>
              <a:t>2024-09-30</a:t>
            </a:fld>
            <a:endParaRPr lang="en-CA"/>
          </a:p>
        </p:txBody>
      </p:sp>
      <p:sp>
        <p:nvSpPr>
          <p:cNvPr id="5" name="Footer Placeholder 4">
            <a:extLst>
              <a:ext uri="{FF2B5EF4-FFF2-40B4-BE49-F238E27FC236}">
                <a16:creationId xmlns:a16="http://schemas.microsoft.com/office/drawing/2014/main" id="{D81A3BB6-977D-6B80-DD29-026233334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6F38D42-A802-8DF1-38A0-8845E06E3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026E47-93A5-46C8-9641-490CF2BF1B8F}" type="slidenum">
              <a:rPr lang="en-CA" smtClean="0"/>
              <a:t>‹#›</a:t>
            </a:fld>
            <a:endParaRPr lang="en-CA"/>
          </a:p>
        </p:txBody>
      </p:sp>
    </p:spTree>
    <p:extLst>
      <p:ext uri="{BB962C8B-B14F-4D97-AF65-F5344CB8AC3E}">
        <p14:creationId xmlns:p14="http://schemas.microsoft.com/office/powerpoint/2010/main" val="280769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University of Manitoba | UniversityStudy.ca">
            <a:extLst>
              <a:ext uri="{FF2B5EF4-FFF2-40B4-BE49-F238E27FC236}">
                <a16:creationId xmlns:a16="http://schemas.microsoft.com/office/drawing/2014/main" id="{73050DDA-D413-B7BD-4D77-ECBE1867C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463" r="-1" b="3845"/>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062" name="Freeform: Shape 2061">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065" name="Freeform: Shape 2064">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ACA8964-F396-4073-BBF0-8AF330FF09F1}"/>
              </a:ext>
            </a:extLst>
          </p:cNvPr>
          <p:cNvSpPr>
            <a:spLocks noGrp="1"/>
          </p:cNvSpPr>
          <p:nvPr>
            <p:ph type="ctrTitle"/>
          </p:nvPr>
        </p:nvSpPr>
        <p:spPr>
          <a:xfrm>
            <a:off x="804672" y="4551037"/>
            <a:ext cx="5021782" cy="1509931"/>
          </a:xfrm>
        </p:spPr>
        <p:txBody>
          <a:bodyPr vert="horz" lIns="91440" tIns="45720" rIns="91440" bIns="45720" rtlCol="0" anchor="ctr">
            <a:normAutofit/>
          </a:bodyPr>
          <a:lstStyle/>
          <a:p>
            <a:pPr algn="l"/>
            <a:r>
              <a:rPr lang="en-US" altLang="en-US" sz="3600" dirty="0">
                <a:solidFill>
                  <a:schemeClr val="tx2"/>
                </a:solidFill>
                <a:latin typeface="Times New Roman" panose="02020603050405020304" pitchFamily="18" charset="0"/>
                <a:cs typeface="Times New Roman" panose="02020603050405020304" pitchFamily="18" charset="0"/>
              </a:rPr>
              <a:t>Project 1</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26A8D8-8C41-7F3D-1788-329DB090D92C}"/>
              </a:ext>
            </a:extLst>
          </p:cNvPr>
          <p:cNvSpPr>
            <a:spLocks noGrp="1"/>
          </p:cNvSpPr>
          <p:nvPr>
            <p:ph type="subTitle" idx="1"/>
          </p:nvPr>
        </p:nvSpPr>
        <p:spPr>
          <a:xfrm>
            <a:off x="3886201" y="4445265"/>
            <a:ext cx="7510458" cy="1615708"/>
          </a:xfrm>
        </p:spPr>
        <p:txBody>
          <a:bodyPr vert="horz" lIns="91440" tIns="45720" rIns="91440" bIns="45720" rtlCol="0" anchor="ctr">
            <a:normAutofit fontScale="92500" lnSpcReduction="20000"/>
          </a:bodyPr>
          <a:lstStyle/>
          <a:p>
            <a:r>
              <a:rPr lang="en-US" sz="1800" dirty="0">
                <a:solidFill>
                  <a:schemeClr val="tx2"/>
                </a:solidFill>
                <a:latin typeface="Times New Roman" panose="02020603050405020304" pitchFamily="18" charset="0"/>
                <a:cs typeface="Times New Roman" panose="02020603050405020304" pitchFamily="18" charset="0"/>
              </a:rPr>
              <a:t>Course : Applied Computational Intelligence</a:t>
            </a:r>
          </a:p>
          <a:p>
            <a:r>
              <a:rPr lang="en-US" sz="1800" dirty="0">
                <a:solidFill>
                  <a:schemeClr val="tx2"/>
                </a:solidFill>
                <a:latin typeface="Times New Roman" panose="02020603050405020304" pitchFamily="18" charset="0"/>
                <a:cs typeface="Times New Roman" panose="02020603050405020304" pitchFamily="18" charset="0"/>
              </a:rPr>
              <a:t>Instructor name: Dr Ken Ferens</a:t>
            </a:r>
          </a:p>
          <a:p>
            <a:r>
              <a:rPr lang="en-US" sz="1800" dirty="0">
                <a:solidFill>
                  <a:schemeClr val="tx2"/>
                </a:solidFill>
                <a:latin typeface="Times New Roman" panose="02020603050405020304" pitchFamily="18" charset="0"/>
                <a:cs typeface="Times New Roman" panose="02020603050405020304" pitchFamily="18" charset="0"/>
              </a:rPr>
              <a:t>Student name: Mana Zandvakili</a:t>
            </a:r>
          </a:p>
          <a:p>
            <a:r>
              <a:rPr lang="en-US" sz="1800" dirty="0">
                <a:solidFill>
                  <a:schemeClr val="tx2"/>
                </a:solidFill>
                <a:latin typeface="Times New Roman" panose="02020603050405020304" pitchFamily="18" charset="0"/>
                <a:cs typeface="Times New Roman" panose="02020603050405020304" pitchFamily="18" charset="0"/>
              </a:rPr>
              <a:t>Student ID: 8034630</a:t>
            </a:r>
          </a:p>
          <a:p>
            <a:r>
              <a:rPr lang="en-US" sz="1800" dirty="0">
                <a:solidFill>
                  <a:schemeClr val="tx2"/>
                </a:solidFill>
                <a:latin typeface="Times New Roman" panose="02020603050405020304" pitchFamily="18" charset="0"/>
                <a:cs typeface="Times New Roman" panose="02020603050405020304" pitchFamily="18" charset="0"/>
              </a:rPr>
              <a:t>Department: Electrical and Computer Engineering</a:t>
            </a:r>
          </a:p>
        </p:txBody>
      </p:sp>
    </p:spTree>
    <p:extLst>
      <p:ext uri="{BB962C8B-B14F-4D97-AF65-F5344CB8AC3E}">
        <p14:creationId xmlns:p14="http://schemas.microsoft.com/office/powerpoint/2010/main" val="25073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8535B-EFF5-30C8-5F2D-ECA58BAE11E3}"/>
              </a:ext>
            </a:extLst>
          </p:cNvPr>
          <p:cNvSpPr>
            <a:spLocks noGrp="1"/>
          </p:cNvSpPr>
          <p:nvPr>
            <p:ph idx="1"/>
          </p:nvPr>
        </p:nvSpPr>
        <p:spPr>
          <a:xfrm>
            <a:off x="838200" y="231140"/>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Special thanks to Dr. Ferens for this project. I really enjoyed working on it, especially because it introduced me to the logistic equation and its ability to explain many real-world phenomena, as well as its connection to the Mandelbrot set! </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endParaRPr lang="en-CA"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F3DBAC4-4C0B-F314-B2F4-0BE15C9345A0}"/>
              </a:ext>
            </a:extLst>
          </p:cNvPr>
          <p:cNvPicPr>
            <a:picLocks noChangeAspect="1"/>
          </p:cNvPicPr>
          <p:nvPr/>
        </p:nvPicPr>
        <p:blipFill rotWithShape="1">
          <a:blip r:embed="rId3"/>
          <a:srcRect l="18426" t="17629" r="29722" b="20000"/>
          <a:stretch/>
        </p:blipFill>
        <p:spPr>
          <a:xfrm>
            <a:off x="7992883" y="2095500"/>
            <a:ext cx="3834736" cy="2928620"/>
          </a:xfrm>
          <a:prstGeom prst="rect">
            <a:avLst/>
          </a:prstGeom>
        </p:spPr>
      </p:pic>
      <p:pic>
        <p:nvPicPr>
          <p:cNvPr id="9" name="Picture 8">
            <a:extLst>
              <a:ext uri="{FF2B5EF4-FFF2-40B4-BE49-F238E27FC236}">
                <a16:creationId xmlns:a16="http://schemas.microsoft.com/office/drawing/2014/main" id="{E1BB5037-DB9A-876B-ADA4-34029EACDD1F}"/>
              </a:ext>
            </a:extLst>
          </p:cNvPr>
          <p:cNvPicPr>
            <a:picLocks noChangeAspect="1"/>
          </p:cNvPicPr>
          <p:nvPr/>
        </p:nvPicPr>
        <p:blipFill rotWithShape="1">
          <a:blip r:embed="rId4"/>
          <a:srcRect l="19537" t="14774" r="27686" b="21777"/>
          <a:stretch/>
        </p:blipFill>
        <p:spPr>
          <a:xfrm>
            <a:off x="4020809" y="2084058"/>
            <a:ext cx="3898970" cy="2929572"/>
          </a:xfrm>
          <a:prstGeom prst="rect">
            <a:avLst/>
          </a:prstGeom>
        </p:spPr>
      </p:pic>
      <p:sp>
        <p:nvSpPr>
          <p:cNvPr id="12" name="TextBox 11">
            <a:extLst>
              <a:ext uri="{FF2B5EF4-FFF2-40B4-BE49-F238E27FC236}">
                <a16:creationId xmlns:a16="http://schemas.microsoft.com/office/drawing/2014/main" id="{28E3C2B5-F26C-BD7B-84B8-5EF9F6330B22}"/>
              </a:ext>
            </a:extLst>
          </p:cNvPr>
          <p:cNvSpPr txBox="1"/>
          <p:nvPr/>
        </p:nvSpPr>
        <p:spPr>
          <a:xfrm>
            <a:off x="3193542" y="5493758"/>
            <a:ext cx="6094476" cy="369332"/>
          </a:xfrm>
          <a:prstGeom prst="rect">
            <a:avLst/>
          </a:prstGeom>
          <a:noFill/>
        </p:spPr>
        <p:txBody>
          <a:bodyPr wrap="square">
            <a:spAutoFit/>
          </a:bodyPr>
          <a:lstStyle/>
          <a:p>
            <a:r>
              <a:rPr lang="en-CA" dirty="0">
                <a:latin typeface="Times New Roman" panose="02020603050405020304" pitchFamily="18" charset="0"/>
                <a:cs typeface="Times New Roman" panose="02020603050405020304" pitchFamily="18" charset="0"/>
              </a:rPr>
              <a:t>Photo credit: https://www.youtube.com/watch?v=ovJcsL7vyrk</a:t>
            </a:r>
          </a:p>
        </p:txBody>
      </p:sp>
      <p:pic>
        <p:nvPicPr>
          <p:cNvPr id="13" name="Picture 12">
            <a:extLst>
              <a:ext uri="{FF2B5EF4-FFF2-40B4-BE49-F238E27FC236}">
                <a16:creationId xmlns:a16="http://schemas.microsoft.com/office/drawing/2014/main" id="{3A670B11-0B20-37B3-63FB-268EA2859EF2}"/>
              </a:ext>
            </a:extLst>
          </p:cNvPr>
          <p:cNvPicPr>
            <a:picLocks noChangeAspect="1"/>
          </p:cNvPicPr>
          <p:nvPr/>
        </p:nvPicPr>
        <p:blipFill rotWithShape="1">
          <a:blip r:embed="rId5"/>
          <a:srcRect l="16852" t="14666" r="36111" b="13926"/>
          <a:stretch/>
        </p:blipFill>
        <p:spPr>
          <a:xfrm>
            <a:off x="48735" y="2088509"/>
            <a:ext cx="3898970" cy="2925121"/>
          </a:xfrm>
          <a:prstGeom prst="rect">
            <a:avLst/>
          </a:prstGeom>
        </p:spPr>
      </p:pic>
    </p:spTree>
    <p:extLst>
      <p:ext uri="{BB962C8B-B14F-4D97-AF65-F5344CB8AC3E}">
        <p14:creationId xmlns:p14="http://schemas.microsoft.com/office/powerpoint/2010/main" val="351390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78DA-2E71-557A-AB17-2C41FF5DE1C5}"/>
              </a:ext>
            </a:extLst>
          </p:cNvPr>
          <p:cNvSpPr>
            <a:spLocks noGrp="1"/>
          </p:cNvSpPr>
          <p:nvPr>
            <p:ph type="title"/>
          </p:nvPr>
        </p:nvSpPr>
        <p:spPr>
          <a:xfrm>
            <a:off x="711961" y="90805"/>
            <a:ext cx="10515600" cy="1325563"/>
          </a:xfrm>
        </p:spPr>
        <p:txBody>
          <a:bodyPr/>
          <a:lstStyle/>
          <a:p>
            <a:pPr algn="ctr"/>
            <a:r>
              <a:rPr lang="en-CA" dirty="0">
                <a:latin typeface="Times New Roman" panose="02020603050405020304" pitchFamily="18" charset="0"/>
                <a:cs typeface="Times New Roman" panose="02020603050405020304" pitchFamily="18" charset="0"/>
              </a:rPr>
              <a:t>Simulation Result</a:t>
            </a:r>
          </a:p>
        </p:txBody>
      </p:sp>
      <p:pic>
        <p:nvPicPr>
          <p:cNvPr id="6" name="Content Placeholder 5">
            <a:extLst>
              <a:ext uri="{FF2B5EF4-FFF2-40B4-BE49-F238E27FC236}">
                <a16:creationId xmlns:a16="http://schemas.microsoft.com/office/drawing/2014/main" id="{A5C1768A-40E6-1BE5-8002-D17AD58FB9B0}"/>
              </a:ext>
            </a:extLst>
          </p:cNvPr>
          <p:cNvPicPr>
            <a:picLocks noGrp="1" noChangeAspect="1"/>
          </p:cNvPicPr>
          <p:nvPr>
            <p:ph idx="1"/>
          </p:nvPr>
        </p:nvPicPr>
        <p:blipFill>
          <a:blip r:embed="rId3"/>
          <a:stretch>
            <a:fillRect/>
          </a:stretch>
        </p:blipFill>
        <p:spPr>
          <a:xfrm>
            <a:off x="507238" y="1108802"/>
            <a:ext cx="11177523" cy="5926416"/>
          </a:xfrm>
        </p:spPr>
      </p:pic>
    </p:spTree>
    <p:extLst>
      <p:ext uri="{BB962C8B-B14F-4D97-AF65-F5344CB8AC3E}">
        <p14:creationId xmlns:p14="http://schemas.microsoft.com/office/powerpoint/2010/main" val="183371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7F40-32C0-2F33-62F3-947649073CB9}"/>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Result Explanation</a:t>
            </a:r>
          </a:p>
        </p:txBody>
      </p:sp>
      <p:sp>
        <p:nvSpPr>
          <p:cNvPr id="3" name="Content Placeholder 2">
            <a:extLst>
              <a:ext uri="{FF2B5EF4-FFF2-40B4-BE49-F238E27FC236}">
                <a16:creationId xmlns:a16="http://schemas.microsoft.com/office/drawing/2014/main" id="{66F70937-A2E5-6172-911F-42DF269F829A}"/>
              </a:ext>
            </a:extLst>
          </p:cNvPr>
          <p:cNvSpPr>
            <a:spLocks noGrp="1"/>
          </p:cNvSpPr>
          <p:nvPr>
            <p:ph idx="1"/>
          </p:nvPr>
        </p:nvSpPr>
        <p:spPr/>
        <p:txBody>
          <a:bodyPr>
            <a:normAutofit fontScale="92500" lnSpcReduction="20000"/>
          </a:bodyPr>
          <a:lstStyle/>
          <a:p>
            <a:pPr marL="0" indent="0" algn="just">
              <a:buNone/>
            </a:pPr>
            <a:r>
              <a:rPr lang="en-US" sz="1800" dirty="0">
                <a:latin typeface="Times New Roman" panose="02020603050405020304" pitchFamily="18" charset="0"/>
                <a:cs typeface="Times New Roman" panose="02020603050405020304" pitchFamily="18" charset="0"/>
              </a:rPr>
              <a:t>The logistic map equation is a simple model for population dynamics. For example, if we consider the current population of rabbits as L(n), and we want to predict the population growth for future years, we can multiply it by a growth factor r. However, the problem is that without any constraints, the population would grow exponentially. To address this, we introduce a constraint in the form of (1−L(n)), where L(n) represents the percentage of the theoretical maximum population. As the population approaches this maximum, the constraint term approaches zero.</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Fixed behavior: </a:t>
            </a:r>
            <a:r>
              <a:rPr lang="en-US" sz="2000" dirty="0">
                <a:latin typeface="Times New Roman" panose="02020603050405020304" pitchFamily="18" charset="0"/>
                <a:cs typeface="Times New Roman" panose="02020603050405020304" pitchFamily="18" charset="0"/>
              </a:rPr>
              <a:t>For r = 2.5 (Fixed behavior) we can see that after sometimes the system converges to a single value. This means population stabilizes over time.</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Periodic behavior: </a:t>
            </a:r>
            <a:r>
              <a:rPr lang="en-CA" sz="2000" dirty="0">
                <a:latin typeface="Times New Roman" panose="02020603050405020304" pitchFamily="18" charset="0"/>
                <a:cs typeface="Times New Roman" panose="02020603050405020304" pitchFamily="18" charset="0"/>
              </a:rPr>
              <a:t>For r = 3.2 (Periodic behavior) we can see </a:t>
            </a:r>
            <a:r>
              <a:rPr lang="en-US" sz="2000" dirty="0">
                <a:latin typeface="Times New Roman" panose="02020603050405020304" pitchFamily="18" charset="0"/>
                <a:cs typeface="Times New Roman" panose="02020603050405020304" pitchFamily="18" charset="0"/>
              </a:rPr>
              <a:t>population oscillates between a few fixed values (here period 2 behavior). This means if the population increase one year the next year will decrease. This </a:t>
            </a:r>
            <a:r>
              <a:rPr lang="en-CA" sz="2000" dirty="0">
                <a:latin typeface="Times New Roman" panose="02020603050405020304" pitchFamily="18" charset="0"/>
                <a:cs typeface="Times New Roman" panose="02020603050405020304" pitchFamily="18" charset="0"/>
              </a:rPr>
              <a:t>periodic behavior typically happen when r increases but not a lot that a system shows a chaotic behavior.</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Chaotic behavior: </a:t>
            </a:r>
            <a:r>
              <a:rPr lang="en-CA" sz="2000" dirty="0">
                <a:latin typeface="Times New Roman" panose="02020603050405020304" pitchFamily="18" charset="0"/>
                <a:cs typeface="Times New Roman" panose="02020603050405020304" pitchFamily="18" charset="0"/>
              </a:rPr>
              <a:t>For r = 4 (Chaotic behavior) the systems become chaotic and a very small change in initial value will have a really huge impact on outcomes. This is one of the first methods of generating random numbers on computers ( a way to get something unpredictable from a deterministic machine).</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Bifurcation Diagram: </a:t>
            </a:r>
            <a:r>
              <a:rPr lang="en-CA" sz="2000" dirty="0">
                <a:latin typeface="Times New Roman" panose="02020603050405020304" pitchFamily="18" charset="0"/>
                <a:cs typeface="Times New Roman" panose="02020603050405020304" pitchFamily="18" charset="0"/>
              </a:rPr>
              <a:t>This is a summary of the long-term behavior of  logistic map. Starting from fixed behavior and as r increases the system has a period doubling bifurcation (period 2, 4, 8, 16, 32, …). After that the system becomes chaotic but sometimes it shows some periodic behavior and once again chaos!</a:t>
            </a:r>
          </a:p>
        </p:txBody>
      </p:sp>
    </p:spTree>
    <p:extLst>
      <p:ext uri="{BB962C8B-B14F-4D97-AF65-F5344CB8AC3E}">
        <p14:creationId xmlns:p14="http://schemas.microsoft.com/office/powerpoint/2010/main" val="18456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2997-1033-29E2-1857-1BBCA6BA013C}"/>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p>
        </p:txBody>
      </p:sp>
      <p:sp>
        <p:nvSpPr>
          <p:cNvPr id="3" name="Content Placeholder 2">
            <a:extLst>
              <a:ext uri="{FF2B5EF4-FFF2-40B4-BE49-F238E27FC236}">
                <a16:creationId xmlns:a16="http://schemas.microsoft.com/office/drawing/2014/main" id="{D4BA79FC-8F2C-5097-B2D0-607B000F6B84}"/>
              </a:ext>
            </a:extLst>
          </p:cNvPr>
          <p:cNvSpPr>
            <a:spLocks noGrp="1"/>
          </p:cNvSpPr>
          <p:nvPr>
            <p:ph idx="1"/>
          </p:nvPr>
        </p:nvSpPr>
        <p:spPr/>
        <p:txBody>
          <a:bodyPr>
            <a:normAutofit/>
          </a:bodyPr>
          <a:lstStyle/>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2: </a:t>
            </a:r>
            <a:r>
              <a:rPr lang="en-US" sz="2000" dirty="0">
                <a:latin typeface="Times New Roman" panose="02020603050405020304" pitchFamily="18" charset="0"/>
                <a:cs typeface="Times New Roman" panose="02020603050405020304" pitchFamily="18" charset="0"/>
              </a:rPr>
              <a:t>Based on the images provided in the project PowerPoint file, the number of iterations for the simulations is 50.</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3: </a:t>
            </a:r>
            <a:r>
              <a:rPr lang="en-US" sz="2000" dirty="0">
                <a:latin typeface="Times New Roman" panose="02020603050405020304" pitchFamily="18" charset="0"/>
                <a:cs typeface="Times New Roman" panose="02020603050405020304" pitchFamily="18" charset="0"/>
              </a:rPr>
              <a:t>For the initial value of initial0, since it wasn’t clearly defined in the PowerPoint file, I used image digitizer software to determine the exact initial condition. This was particularly important because the chaotic behavior is highly sensitive to the initial conditions, so I wanted to ensure the value matched that of the project file. </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8C819DE8-E04F-6E44-34E1-6D6FCCDB86F9}"/>
              </a:ext>
            </a:extLst>
          </p:cNvPr>
          <p:cNvPicPr>
            <a:picLocks noChangeAspect="1"/>
          </p:cNvPicPr>
          <p:nvPr/>
        </p:nvPicPr>
        <p:blipFill rotWithShape="1">
          <a:blip r:embed="rId2">
            <a:extLst>
              <a:ext uri="{28A0092B-C50C-407E-A947-70E740481C1C}">
                <a14:useLocalDpi xmlns:a14="http://schemas.microsoft.com/office/drawing/2010/main" val="0"/>
              </a:ext>
            </a:extLst>
          </a:blip>
          <a:srcRect t="5778" b="5794"/>
          <a:stretch/>
        </p:blipFill>
        <p:spPr>
          <a:xfrm>
            <a:off x="5037741" y="3593592"/>
            <a:ext cx="5701795" cy="3151252"/>
          </a:xfrm>
          <a:prstGeom prst="rect">
            <a:avLst/>
          </a:prstGeom>
        </p:spPr>
      </p:pic>
      <p:sp>
        <p:nvSpPr>
          <p:cNvPr id="7" name="Oval 6">
            <a:extLst>
              <a:ext uri="{FF2B5EF4-FFF2-40B4-BE49-F238E27FC236}">
                <a16:creationId xmlns:a16="http://schemas.microsoft.com/office/drawing/2014/main" id="{88E37480-573B-CCB5-28CA-B94B6CED2D61}"/>
              </a:ext>
            </a:extLst>
          </p:cNvPr>
          <p:cNvSpPr/>
          <p:nvPr/>
        </p:nvSpPr>
        <p:spPr>
          <a:xfrm>
            <a:off x="10104120" y="4773168"/>
            <a:ext cx="384048" cy="29260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CF77C19-47E1-E904-9F78-49429243189F}"/>
              </a:ext>
            </a:extLst>
          </p:cNvPr>
          <p:cNvCxnSpPr>
            <a:stCxn id="7" idx="2"/>
          </p:cNvCxnSpPr>
          <p:nvPr/>
        </p:nvCxnSpPr>
        <p:spPr>
          <a:xfrm rot="10800000">
            <a:off x="3337560" y="4352544"/>
            <a:ext cx="6766560" cy="566928"/>
          </a:xfrm>
          <a:prstGeom prst="curved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9A5DA88-6F03-C6AF-1791-2B52BA86BE0A}"/>
              </a:ext>
            </a:extLst>
          </p:cNvPr>
          <p:cNvSpPr txBox="1"/>
          <p:nvPr/>
        </p:nvSpPr>
        <p:spPr>
          <a:xfrm>
            <a:off x="1161288" y="4167878"/>
            <a:ext cx="2505456"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approximately = 0.35</a:t>
            </a:r>
          </a:p>
        </p:txBody>
      </p:sp>
    </p:spTree>
    <p:extLst>
      <p:ext uri="{BB962C8B-B14F-4D97-AF65-F5344CB8AC3E}">
        <p14:creationId xmlns:p14="http://schemas.microsoft.com/office/powerpoint/2010/main" val="38592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5C26-427E-3E91-D96B-CD8F8BA21A64}"/>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endParaRPr lang="en-CA" dirty="0"/>
          </a:p>
        </p:txBody>
      </p:sp>
      <p:sp>
        <p:nvSpPr>
          <p:cNvPr id="3" name="Content Placeholder 2">
            <a:extLst>
              <a:ext uri="{FF2B5EF4-FFF2-40B4-BE49-F238E27FC236}">
                <a16:creationId xmlns:a16="http://schemas.microsoft.com/office/drawing/2014/main" id="{0DC536E6-A468-DAAC-57E6-DB4D0A7B33ED}"/>
              </a:ext>
            </a:extLst>
          </p:cNvPr>
          <p:cNvSpPr>
            <a:spLocks noGrp="1"/>
          </p:cNvSpPr>
          <p:nvPr>
            <p:ph idx="1"/>
          </p:nvPr>
        </p:nvSpPr>
        <p:spPr/>
        <p:txBody>
          <a:bodyPr/>
          <a:lstStyle/>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4: </a:t>
            </a:r>
            <a:r>
              <a:rPr lang="en-US" sz="2000" dirty="0">
                <a:latin typeface="Times New Roman" panose="02020603050405020304" pitchFamily="18" charset="0"/>
                <a:cs typeface="Times New Roman" panose="02020603050405020304" pitchFamily="18" charset="0"/>
              </a:rPr>
              <a:t>For the project, we consider the bifurcation values to be 2.5, 3.2 and 4. </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5: </a:t>
            </a:r>
            <a:r>
              <a:rPr lang="en-US" sz="2000" dirty="0">
                <a:latin typeface="Times New Roman" panose="02020603050405020304" pitchFamily="18" charset="0"/>
                <a:cs typeface="Times New Roman" panose="02020603050405020304" pitchFamily="18" charset="0"/>
              </a:rPr>
              <a:t>I used </a:t>
            </a:r>
            <a:r>
              <a:rPr lang="en-US" sz="2000" dirty="0" err="1">
                <a:latin typeface="Times New Roman" panose="02020603050405020304" pitchFamily="18" charset="0"/>
                <a:cs typeface="Times New Roman" panose="02020603050405020304" pitchFamily="18" charset="0"/>
              </a:rPr>
              <a:t>linspace</a:t>
            </a:r>
            <a:r>
              <a:rPr lang="en-US" sz="2000" dirty="0">
                <a:latin typeface="Times New Roman" panose="02020603050405020304" pitchFamily="18" charset="0"/>
                <a:cs typeface="Times New Roman" panose="02020603050405020304" pitchFamily="18" charset="0"/>
              </a:rPr>
              <a:t> to generate a linearly spaced vector with 1000 evenly spaced samples in this range. I chose 1000 samples to match the bifurcation diagram points exactly with those in the project file, though we could consider using fewer or more samples if necessary.</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7 to 9:</a:t>
            </a:r>
            <a:r>
              <a:rPr lang="en-US" sz="2000" dirty="0">
                <a:latin typeface="Times New Roman" panose="02020603050405020304" pitchFamily="18" charset="0"/>
                <a:cs typeface="Times New Roman" panose="02020603050405020304" pitchFamily="18" charset="0"/>
              </a:rPr>
              <a:t> These lines are for storing values during the iterations of the simulation. I use the zeros function for this purpose which creates a 1x(</a:t>
            </a:r>
            <a:r>
              <a:rPr lang="en-US" sz="2000" dirty="0" err="1">
                <a:latin typeface="Times New Roman" panose="02020603050405020304" pitchFamily="18" charset="0"/>
                <a:cs typeface="Times New Roman" panose="02020603050405020304" pitchFamily="18" charset="0"/>
              </a:rPr>
              <a:t>n_iterations</a:t>
            </a:r>
            <a:r>
              <a:rPr lang="en-US" sz="2000" dirty="0">
                <a:latin typeface="Times New Roman" panose="02020603050405020304" pitchFamily="18" charset="0"/>
                <a:cs typeface="Times New Roman" panose="02020603050405020304" pitchFamily="18" charset="0"/>
              </a:rPr>
              <a:t> + 1) array of zeros. The reason behind the “</a:t>
            </a:r>
            <a:r>
              <a:rPr lang="en-US" sz="2000" dirty="0" err="1">
                <a:latin typeface="Times New Roman" panose="02020603050405020304" pitchFamily="18" charset="0"/>
                <a:cs typeface="Times New Roman" panose="02020603050405020304" pitchFamily="18" charset="0"/>
              </a:rPr>
              <a:t>n_iterations</a:t>
            </a:r>
            <a:r>
              <a:rPr lang="en-US" sz="2000" dirty="0">
                <a:latin typeface="Times New Roman" panose="02020603050405020304" pitchFamily="18" charset="0"/>
                <a:cs typeface="Times New Roman" panose="02020603050405020304" pitchFamily="18" charset="0"/>
              </a:rPr>
              <a:t> + 1” is that the arrays need to hold values for all iterations, starting from the initial value (0.35).</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Line 10 to 12: </a:t>
            </a:r>
            <a:r>
              <a:rPr lang="en-CA" sz="2000" dirty="0">
                <a:latin typeface="Times New Roman" panose="02020603050405020304" pitchFamily="18" charset="0"/>
                <a:cs typeface="Times New Roman" panose="02020603050405020304" pitchFamily="18" charset="0"/>
              </a:rPr>
              <a:t>These lines are for setting the initial value and start each plot from the first initial value which is 0.35.</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Line 14 to 27: </a:t>
            </a:r>
            <a:r>
              <a:rPr lang="en-CA" sz="2000" dirty="0">
                <a:latin typeface="Times New Roman" panose="02020603050405020304" pitchFamily="18" charset="0"/>
                <a:cs typeface="Times New Roman" panose="02020603050405020304" pitchFamily="18" charset="0"/>
              </a:rPr>
              <a:t>We have a “for” loop that iterates over each element in the </a:t>
            </a:r>
            <a:r>
              <a:rPr lang="en-US" sz="2000" dirty="0" err="1">
                <a:latin typeface="Times New Roman" panose="02020603050405020304" pitchFamily="18" charset="0"/>
                <a:cs typeface="Times New Roman" panose="02020603050405020304" pitchFamily="18" charset="0"/>
              </a:rPr>
              <a:t>bifurcation_values</a:t>
            </a:r>
            <a:r>
              <a:rPr lang="en-US" sz="2000" dirty="0">
                <a:latin typeface="Times New Roman" panose="02020603050405020304" pitchFamily="18" charset="0"/>
                <a:cs typeface="Times New Roman" panose="02020603050405020304" pitchFamily="18" charset="0"/>
              </a:rPr>
              <a:t> array.</a:t>
            </a:r>
            <a:r>
              <a:rPr lang="en-CA" sz="2000" dirty="0">
                <a:latin typeface="Times New Roman" panose="02020603050405020304" pitchFamily="18" charset="0"/>
                <a:cs typeface="Times New Roman" panose="02020603050405020304" pitchFamily="18" charset="0"/>
              </a:rPr>
              <a:t> we have if-else if nested loops. Each loop for one of the bifurcation values and we implement this equation: </a:t>
            </a:r>
            <a:endParaRPr lang="en-CA" sz="2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96100C-9825-9BD8-F91A-B1CF68DF0FED}"/>
              </a:ext>
            </a:extLst>
          </p:cNvPr>
          <p:cNvPicPr>
            <a:picLocks noChangeAspect="1"/>
          </p:cNvPicPr>
          <p:nvPr/>
        </p:nvPicPr>
        <p:blipFill>
          <a:blip r:embed="rId2"/>
          <a:stretch>
            <a:fillRect/>
          </a:stretch>
        </p:blipFill>
        <p:spPr>
          <a:xfrm>
            <a:off x="3094736" y="5965621"/>
            <a:ext cx="6400800" cy="692558"/>
          </a:xfrm>
          <a:prstGeom prst="rect">
            <a:avLst/>
          </a:prstGeom>
        </p:spPr>
      </p:pic>
    </p:spTree>
    <p:extLst>
      <p:ext uri="{BB962C8B-B14F-4D97-AF65-F5344CB8AC3E}">
        <p14:creationId xmlns:p14="http://schemas.microsoft.com/office/powerpoint/2010/main" val="38886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F6A1-C1E2-5AEA-1EDA-84DE7CF7294C}"/>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endParaRPr lang="en-CA" dirty="0"/>
          </a:p>
        </p:txBody>
      </p:sp>
      <p:sp>
        <p:nvSpPr>
          <p:cNvPr id="3" name="Content Placeholder 2">
            <a:extLst>
              <a:ext uri="{FF2B5EF4-FFF2-40B4-BE49-F238E27FC236}">
                <a16:creationId xmlns:a16="http://schemas.microsoft.com/office/drawing/2014/main" id="{F6B132FF-89CF-21FE-1DF6-991D32D5FCB7}"/>
              </a:ext>
            </a:extLst>
          </p:cNvPr>
          <p:cNvSpPr>
            <a:spLocks noGrp="1"/>
          </p:cNvSpPr>
          <p:nvPr>
            <p:ph idx="1"/>
          </p:nvPr>
        </p:nvSpPr>
        <p:spPr/>
        <p:txBody>
          <a:bodyPr>
            <a:normAutofit/>
          </a:bodyPr>
          <a:lstStyle/>
          <a:p>
            <a:pPr marL="0" indent="0">
              <a:buNone/>
            </a:pPr>
            <a:r>
              <a:rPr lang="en-CA" sz="2000" dirty="0">
                <a:solidFill>
                  <a:srgbClr val="FF0000"/>
                </a:solidFill>
                <a:latin typeface="Times New Roman" panose="02020603050405020304" pitchFamily="18" charset="0"/>
                <a:cs typeface="Times New Roman" panose="02020603050405020304" pitchFamily="18" charset="0"/>
              </a:rPr>
              <a:t>Line 17: </a:t>
            </a:r>
          </a:p>
        </p:txBody>
      </p:sp>
      <p:pic>
        <p:nvPicPr>
          <p:cNvPr id="5" name="Picture 4">
            <a:extLst>
              <a:ext uri="{FF2B5EF4-FFF2-40B4-BE49-F238E27FC236}">
                <a16:creationId xmlns:a16="http://schemas.microsoft.com/office/drawing/2014/main" id="{6D9D334F-EF48-AC4C-C2D5-B7239948F24A}"/>
              </a:ext>
            </a:extLst>
          </p:cNvPr>
          <p:cNvPicPr>
            <a:picLocks noChangeAspect="1"/>
          </p:cNvPicPr>
          <p:nvPr/>
        </p:nvPicPr>
        <p:blipFill>
          <a:blip r:embed="rId2"/>
          <a:stretch>
            <a:fillRect/>
          </a:stretch>
        </p:blipFill>
        <p:spPr>
          <a:xfrm>
            <a:off x="975509" y="2456120"/>
            <a:ext cx="5120491" cy="2885230"/>
          </a:xfrm>
          <a:prstGeom prst="rect">
            <a:avLst/>
          </a:prstGeom>
        </p:spPr>
      </p:pic>
      <p:cxnSp>
        <p:nvCxnSpPr>
          <p:cNvPr id="7" name="Connector: Curved 6">
            <a:extLst>
              <a:ext uri="{FF2B5EF4-FFF2-40B4-BE49-F238E27FC236}">
                <a16:creationId xmlns:a16="http://schemas.microsoft.com/office/drawing/2014/main" id="{5D7B7D7C-154A-FB92-05A9-92E6EA1F8AA6}"/>
              </a:ext>
            </a:extLst>
          </p:cNvPr>
          <p:cNvCxnSpPr/>
          <p:nvPr/>
        </p:nvCxnSpPr>
        <p:spPr>
          <a:xfrm>
            <a:off x="4416552" y="3136392"/>
            <a:ext cx="2971800" cy="1426464"/>
          </a:xfrm>
          <a:prstGeom prst="curved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A21B0BA-9DB9-2212-753C-1A63EDDE199E}"/>
              </a:ext>
            </a:extLst>
          </p:cNvPr>
          <p:cNvSpPr txBox="1"/>
          <p:nvPr/>
        </p:nvSpPr>
        <p:spPr>
          <a:xfrm>
            <a:off x="7424630" y="4101191"/>
            <a:ext cx="379186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reason for start at n = 2: </a:t>
            </a:r>
          </a:p>
          <a:p>
            <a:r>
              <a:rPr lang="en-US" dirty="0">
                <a:latin typeface="Times New Roman" panose="02020603050405020304" pitchFamily="18" charset="0"/>
                <a:cs typeface="Times New Roman" panose="02020603050405020304" pitchFamily="18" charset="0"/>
              </a:rPr>
              <a:t>The initial value has already been set outside the loop.</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08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C969-E3F8-ACC2-343D-9C2578AA3F0B}"/>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endParaRPr lang="en-CA" dirty="0"/>
          </a:p>
        </p:txBody>
      </p:sp>
      <p:sp>
        <p:nvSpPr>
          <p:cNvPr id="3" name="Content Placeholder 2">
            <a:extLst>
              <a:ext uri="{FF2B5EF4-FFF2-40B4-BE49-F238E27FC236}">
                <a16:creationId xmlns:a16="http://schemas.microsoft.com/office/drawing/2014/main" id="{D0791149-E47B-1E29-8227-74821F83DEB8}"/>
              </a:ext>
            </a:extLst>
          </p:cNvPr>
          <p:cNvSpPr>
            <a:spLocks noGrp="1"/>
          </p:cNvSpPr>
          <p:nvPr>
            <p:ph idx="1"/>
          </p:nvPr>
        </p:nvSpPr>
        <p:spPr/>
        <p:txBody>
          <a:bodyPr>
            <a:normAutofit/>
          </a:bodyPr>
          <a:lstStyle/>
          <a:p>
            <a:pPr marL="0" indent="0">
              <a:buNone/>
            </a:pPr>
            <a:r>
              <a:rPr lang="en-CA" sz="2000" dirty="0">
                <a:solidFill>
                  <a:srgbClr val="FF0000"/>
                </a:solidFill>
                <a:latin typeface="Times New Roman" panose="02020603050405020304" pitchFamily="18" charset="0"/>
                <a:cs typeface="Times New Roman" panose="02020603050405020304" pitchFamily="18" charset="0"/>
              </a:rPr>
              <a:t>Line 29 to 54: </a:t>
            </a:r>
            <a:r>
              <a:rPr lang="en-US" sz="2000" dirty="0">
                <a:latin typeface="Times New Roman" panose="02020603050405020304" pitchFamily="18" charset="0"/>
                <a:cs typeface="Times New Roman" panose="02020603050405020304" pitchFamily="18" charset="0"/>
              </a:rPr>
              <a:t>We set the figure and the location of each subplot. We:</a:t>
            </a:r>
          </a:p>
          <a:p>
            <a:r>
              <a:rPr lang="en-US" sz="1800" dirty="0">
                <a:latin typeface="Times New Roman" panose="02020603050405020304" pitchFamily="18" charset="0"/>
                <a:cs typeface="Times New Roman" panose="02020603050405020304" pitchFamily="18" charset="0"/>
              </a:rPr>
              <a:t>Set the title (with </a:t>
            </a:r>
            <a:r>
              <a:rPr lang="en-CA" sz="1800" b="0" i="0" dirty="0">
                <a:effectLst/>
                <a:latin typeface="Menlo"/>
              </a:rPr>
              <a:t>title()</a:t>
            </a:r>
            <a:r>
              <a:rPr lang="en-CA" sz="1800" b="0" i="0" dirty="0">
                <a:effectLst/>
                <a:latin typeface="Times New Roman" panose="02020603050405020304" pitchFamily="18" charset="0"/>
                <a:cs typeface="Times New Roman" panose="02020603050405020304" pitchFamily="18" charset="0"/>
              </a:rPr>
              <a:t>)</a:t>
            </a:r>
            <a:r>
              <a:rPr lang="en-CA" sz="1800" b="0" i="0" dirty="0">
                <a:effectLst/>
                <a:latin typeface="Menlo"/>
              </a:rPr>
              <a:t> </a:t>
            </a:r>
          </a:p>
          <a:p>
            <a:r>
              <a:rPr lang="en-CA" sz="1800" dirty="0">
                <a:latin typeface="Times New Roman" panose="02020603050405020304" pitchFamily="18" charset="0"/>
                <a:cs typeface="Times New Roman" panose="02020603050405020304" pitchFamily="18" charset="0"/>
              </a:rPr>
              <a:t>Set axis name for x and y axis (</a:t>
            </a:r>
            <a:r>
              <a:rPr lang="en-US" sz="1800" dirty="0">
                <a:latin typeface="Times New Roman" panose="02020603050405020304" pitchFamily="18" charset="0"/>
                <a:cs typeface="Times New Roman" panose="02020603050405020304" pitchFamily="18" charset="0"/>
              </a:rPr>
              <a:t>with </a:t>
            </a:r>
            <a:r>
              <a:rPr lang="en-CA" sz="1800" dirty="0" err="1">
                <a:latin typeface="Menlo"/>
                <a:cs typeface="Times New Roman" panose="02020603050405020304" pitchFamily="18" charset="0"/>
              </a:rPr>
              <a:t>xlabel</a:t>
            </a:r>
            <a:r>
              <a:rPr lang="en-CA" sz="1800" b="0" i="0" dirty="0">
                <a:effectLst/>
                <a:latin typeface="Menlo"/>
              </a:rPr>
              <a:t>() , </a:t>
            </a:r>
            <a:r>
              <a:rPr lang="en-CA" sz="1800" b="0" i="0" dirty="0" err="1">
                <a:effectLst/>
                <a:latin typeface="Menlo"/>
              </a:rPr>
              <a:t>ylabel</a:t>
            </a:r>
            <a:r>
              <a:rPr lang="en-CA" sz="1800" b="0" i="0" dirty="0">
                <a:effectLst/>
                <a:latin typeface="Menlo"/>
              </a:rPr>
              <a:t>()</a:t>
            </a:r>
            <a:r>
              <a:rPr lang="en-CA" sz="1800" b="0" i="0" dirty="0">
                <a:effectLst/>
                <a:latin typeface="Times New Roman" panose="02020603050405020304" pitchFamily="18" charset="0"/>
                <a:cs typeface="Times New Roman" panose="02020603050405020304" pitchFamily="18" charset="0"/>
              </a:rPr>
              <a:t>)</a:t>
            </a:r>
            <a:r>
              <a:rPr lang="en-CA" sz="1800" b="0" i="0" dirty="0">
                <a:effectLst/>
                <a:latin typeface="Menlo"/>
              </a:rPr>
              <a:t> </a:t>
            </a:r>
          </a:p>
          <a:p>
            <a:r>
              <a:rPr lang="en-CA" sz="1800" b="0" i="0" dirty="0">
                <a:effectLst/>
                <a:latin typeface="Times New Roman" panose="02020603050405020304" pitchFamily="18" charset="0"/>
                <a:cs typeface="Times New Roman" panose="02020603050405020304" pitchFamily="18" charset="0"/>
              </a:rPr>
              <a:t>Also, we use </a:t>
            </a:r>
            <a:r>
              <a:rPr lang="en-CA" sz="1800" b="0" i="0" dirty="0" err="1">
                <a:effectLst/>
                <a:latin typeface="Menlo"/>
              </a:rPr>
              <a:t>ylim</a:t>
            </a:r>
            <a:r>
              <a:rPr lang="en-CA" sz="1800" b="0" i="0" dirty="0">
                <a:effectLst/>
                <a:latin typeface="Menlo"/>
              </a:rPr>
              <a:t> </a:t>
            </a:r>
            <a:r>
              <a:rPr lang="en-CA" sz="1800" dirty="0">
                <a:latin typeface="Times New Roman" panose="02020603050405020304" pitchFamily="18" charset="0"/>
                <a:cs typeface="Times New Roman" panose="02020603050405020304" pitchFamily="18" charset="0"/>
              </a:rPr>
              <a:t>for limiting y axis between 0 and 1.</a:t>
            </a:r>
          </a:p>
          <a:p>
            <a:r>
              <a:rPr lang="en-CA" sz="1800" dirty="0">
                <a:latin typeface="Times New Roman" panose="02020603050405020304" pitchFamily="18" charset="0"/>
                <a:cs typeface="Times New Roman" panose="02020603050405020304" pitchFamily="18" charset="0"/>
              </a:rPr>
              <a:t>Also, we use “Plot” instruction for plotting and the </a:t>
            </a:r>
            <a:r>
              <a:rPr lang="en-CA" sz="1800" b="0" i="0" dirty="0">
                <a:effectLst/>
                <a:latin typeface="Menlo"/>
              </a:rPr>
              <a:t>'ko-’</a:t>
            </a:r>
            <a:r>
              <a:rPr lang="en-CA" sz="1800" dirty="0">
                <a:latin typeface="Times New Roman" panose="02020603050405020304" pitchFamily="18" charset="0"/>
                <a:cs typeface="Times New Roman" panose="02020603050405020304" pitchFamily="18" charset="0"/>
              </a:rPr>
              <a:t> means plotting in black color and </a:t>
            </a:r>
            <a:r>
              <a:rPr lang="en-US" sz="1800" dirty="0">
                <a:latin typeface="Times New Roman" panose="02020603050405020304" pitchFamily="18" charset="0"/>
                <a:cs typeface="Times New Roman" panose="02020603050405020304" pitchFamily="18" charset="0"/>
              </a:rPr>
              <a:t>plot a line (-) with circles (o).</a:t>
            </a:r>
          </a:p>
          <a:p>
            <a:r>
              <a:rPr lang="en-CA" sz="1800" b="0" i="0" dirty="0">
                <a:effectLst/>
                <a:latin typeface="Times New Roman" panose="02020603050405020304" pitchFamily="18" charset="0"/>
                <a:cs typeface="Times New Roman" panose="02020603050405020304" pitchFamily="18" charset="0"/>
              </a:rPr>
              <a:t>The instruction “grid on” is for </a:t>
            </a:r>
            <a:r>
              <a:rPr lang="en-US" sz="1800" b="0" i="0" dirty="0">
                <a:effectLst/>
                <a:latin typeface="Times New Roman" panose="02020603050405020304" pitchFamily="18" charset="0"/>
                <a:cs typeface="Times New Roman" panose="02020603050405020304" pitchFamily="18" charset="0"/>
              </a:rPr>
              <a:t>displaying the major grid lines for the current axes.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We do the same procedure for Figure (a), Figure (b) and Figure (c).</a:t>
            </a:r>
            <a:endParaRPr lang="en-CA" sz="1800" b="0" i="0" dirty="0">
              <a:effectLst/>
              <a:latin typeface="Times New Roman" panose="02020603050405020304" pitchFamily="18" charset="0"/>
              <a:cs typeface="Times New Roman" panose="02020603050405020304" pitchFamily="18" charset="0"/>
            </a:endParaRPr>
          </a:p>
          <a:p>
            <a:pPr marL="0" indent="0">
              <a:buNone/>
            </a:pPr>
            <a:endParaRPr lang="en-CA"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34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B1F2-8F82-F4C6-844A-3154B4E3318A}"/>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endParaRPr lang="en-CA" dirty="0"/>
          </a:p>
        </p:txBody>
      </p:sp>
      <p:sp>
        <p:nvSpPr>
          <p:cNvPr id="3" name="Content Placeholder 2">
            <a:extLst>
              <a:ext uri="{FF2B5EF4-FFF2-40B4-BE49-F238E27FC236}">
                <a16:creationId xmlns:a16="http://schemas.microsoft.com/office/drawing/2014/main" id="{75052399-C070-522C-113B-6959C245AFD0}"/>
              </a:ext>
            </a:extLst>
          </p:cNvPr>
          <p:cNvSpPr>
            <a:spLocks noGrp="1"/>
          </p:cNvSpPr>
          <p:nvPr>
            <p:ph idx="1"/>
          </p:nvPr>
        </p:nvSpPr>
        <p:spPr/>
        <p:txBody>
          <a:bodyPr>
            <a:normAutofit/>
          </a:bodyPr>
          <a:lstStyle/>
          <a:p>
            <a:pPr marL="0" indent="0" algn="just">
              <a:buNone/>
            </a:pPr>
            <a:r>
              <a:rPr lang="en-CA" sz="2000" dirty="0">
                <a:latin typeface="Times New Roman" panose="02020603050405020304" pitchFamily="18" charset="0"/>
                <a:cs typeface="Times New Roman" panose="02020603050405020304" pitchFamily="18" charset="0"/>
              </a:rPr>
              <a:t>For the Bifurcation Diagram I used different methods but by using the following method I found the most similarities between the image of bifurcation diagram in project file and my simulation.</a:t>
            </a:r>
          </a:p>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Line 56: </a:t>
            </a:r>
            <a:r>
              <a:rPr lang="en-CA" sz="2000" dirty="0">
                <a:latin typeface="Times New Roman" panose="02020603050405020304" pitchFamily="18" charset="0"/>
                <a:cs typeface="Times New Roman" panose="02020603050405020304" pitchFamily="18" charset="0"/>
              </a:rPr>
              <a:t>We need to determine a scale for level of rounding </a:t>
            </a:r>
            <a:r>
              <a:rPr lang="en-US" sz="2000" dirty="0">
                <a:latin typeface="Times New Roman" panose="02020603050405020304" pitchFamily="18" charset="0"/>
                <a:cs typeface="Times New Roman" panose="02020603050405020304" pitchFamily="18" charset="0"/>
              </a:rPr>
              <a:t>to a certain precision. It makes the chaotic values easier to compare. I choose 700 because it rounds the points and plot the figure clearly enough. </a:t>
            </a:r>
          </a:p>
          <a:p>
            <a:pPr marL="0" indent="0" algn="just">
              <a:buNone/>
            </a:pPr>
            <a:r>
              <a:rPr lang="en-US" sz="2000" dirty="0">
                <a:latin typeface="Times New Roman" panose="02020603050405020304" pitchFamily="18" charset="0"/>
                <a:cs typeface="Times New Roman" panose="02020603050405020304" pitchFamily="18" charset="0"/>
              </a:rPr>
              <a:t>Comparing scale = 700                                                                             and scale = 100: </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62F3A4-F325-EBBA-89CF-924205B124E6}"/>
              </a:ext>
            </a:extLst>
          </p:cNvPr>
          <p:cNvPicPr>
            <a:picLocks noChangeAspect="1"/>
          </p:cNvPicPr>
          <p:nvPr/>
        </p:nvPicPr>
        <p:blipFill>
          <a:blip r:embed="rId2"/>
          <a:stretch>
            <a:fillRect/>
          </a:stretch>
        </p:blipFill>
        <p:spPr>
          <a:xfrm>
            <a:off x="1342204" y="3923715"/>
            <a:ext cx="4600507" cy="2769693"/>
          </a:xfrm>
          <a:prstGeom prst="rect">
            <a:avLst/>
          </a:prstGeom>
        </p:spPr>
      </p:pic>
      <p:pic>
        <p:nvPicPr>
          <p:cNvPr id="7" name="Picture 6">
            <a:extLst>
              <a:ext uri="{FF2B5EF4-FFF2-40B4-BE49-F238E27FC236}">
                <a16:creationId xmlns:a16="http://schemas.microsoft.com/office/drawing/2014/main" id="{FCEF4A0D-C76B-0BB1-260E-5835DEC9E366}"/>
              </a:ext>
            </a:extLst>
          </p:cNvPr>
          <p:cNvPicPr>
            <a:picLocks noChangeAspect="1"/>
          </p:cNvPicPr>
          <p:nvPr/>
        </p:nvPicPr>
        <p:blipFill>
          <a:blip r:embed="rId3"/>
          <a:stretch>
            <a:fillRect/>
          </a:stretch>
        </p:blipFill>
        <p:spPr>
          <a:xfrm>
            <a:off x="6708405" y="3923715"/>
            <a:ext cx="4516295" cy="2769693"/>
          </a:xfrm>
          <a:prstGeom prst="rect">
            <a:avLst/>
          </a:prstGeom>
        </p:spPr>
      </p:pic>
    </p:spTree>
    <p:extLst>
      <p:ext uri="{BB962C8B-B14F-4D97-AF65-F5344CB8AC3E}">
        <p14:creationId xmlns:p14="http://schemas.microsoft.com/office/powerpoint/2010/main" val="402701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2FD4-0BF5-B8A7-3B18-81189BF06C14}"/>
              </a:ext>
            </a:extLst>
          </p:cNvPr>
          <p:cNvSpPr>
            <a:spLocks noGrp="1"/>
          </p:cNvSpPr>
          <p:nvPr>
            <p:ph type="title"/>
          </p:nvPr>
        </p:nvSpPr>
        <p:spPr/>
        <p:txBody>
          <a:bodyPr/>
          <a:lstStyle/>
          <a:p>
            <a:pPr algn="ctr"/>
            <a:r>
              <a:rPr lang="en-CA" dirty="0">
                <a:latin typeface="Times New Roman" panose="02020603050405020304" pitchFamily="18" charset="0"/>
                <a:cs typeface="Times New Roman" panose="02020603050405020304" pitchFamily="18" charset="0"/>
              </a:rPr>
              <a:t>Code Explanation</a:t>
            </a:r>
            <a:endParaRPr lang="en-CA" dirty="0"/>
          </a:p>
        </p:txBody>
      </p:sp>
      <p:sp>
        <p:nvSpPr>
          <p:cNvPr id="3" name="Content Placeholder 2">
            <a:extLst>
              <a:ext uri="{FF2B5EF4-FFF2-40B4-BE49-F238E27FC236}">
                <a16:creationId xmlns:a16="http://schemas.microsoft.com/office/drawing/2014/main" id="{B7BE40A4-CD2E-D7F1-0576-7C0CDFA79ECA}"/>
              </a:ext>
            </a:extLst>
          </p:cNvPr>
          <p:cNvSpPr>
            <a:spLocks noGrp="1"/>
          </p:cNvSpPr>
          <p:nvPr>
            <p:ph idx="1"/>
          </p:nvPr>
        </p:nvSpPr>
        <p:spPr/>
        <p:txBody>
          <a:bodyPr>
            <a:normAutofit lnSpcReduction="10000"/>
          </a:bodyPr>
          <a:lstStyle/>
          <a:p>
            <a:pPr marL="0" indent="0" algn="just">
              <a:buNone/>
            </a:pPr>
            <a:r>
              <a:rPr lang="en-CA" sz="2000" dirty="0">
                <a:solidFill>
                  <a:srgbClr val="FF0000"/>
                </a:solidFill>
                <a:latin typeface="Times New Roman" panose="02020603050405020304" pitchFamily="18" charset="0"/>
                <a:cs typeface="Times New Roman" panose="02020603050405020304" pitchFamily="18" charset="0"/>
              </a:rPr>
              <a:t>Line 57 to 59: </a:t>
            </a:r>
            <a:r>
              <a:rPr lang="en-US" sz="2000" dirty="0">
                <a:latin typeface="Times New Roman" panose="02020603050405020304" pitchFamily="18" charset="0"/>
                <a:cs typeface="Times New Roman" panose="02020603050405020304" pitchFamily="18" charset="0"/>
              </a:rPr>
              <a:t>We set the plot to display the last 200 iterations because we are interested in the system's behavior after it has "settled down," ignoring the initial values. Additionally, we will run 500 iterations for each bifurcation value, with the initial value set to 0.35.</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61 to 70: </a:t>
            </a:r>
            <a:r>
              <a:rPr lang="en-US" sz="2000" dirty="0">
                <a:latin typeface="Times New Roman" panose="02020603050405020304" pitchFamily="18" charset="0"/>
                <a:cs typeface="Times New Roman" panose="02020603050405020304" pitchFamily="18" charset="0"/>
              </a:rPr>
              <a:t>First we create a list as data[], this will store the results of the logistic map for each bifurcation value. Then, we have an outer “for” loop over different bifurcation values, and an inner loop that run the logistic map over each bifurcation values.</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72 to 74: </a:t>
            </a:r>
            <a:r>
              <a:rPr lang="en-US" sz="2000" dirty="0">
                <a:latin typeface="Times New Roman" panose="02020603050405020304" pitchFamily="18" charset="0"/>
                <a:cs typeface="Times New Roman" panose="02020603050405020304" pitchFamily="18" charset="0"/>
              </a:rPr>
              <a:t>In these lines we will store the last 200 points, the reason for this is the system might stabilize after some time. By looking only at the last 200 points, we focus on what the system is doing after it has settled down. So, we will take these last 200 points and rounding them using scale and remove any duplicates because the same values might repeat. At the end we store them.</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75 to 85: </a:t>
            </a:r>
            <a:r>
              <a:rPr lang="en-US" sz="2000" dirty="0">
                <a:latin typeface="Times New Roman" panose="02020603050405020304" pitchFamily="18" charset="0"/>
                <a:cs typeface="Times New Roman" panose="02020603050405020304" pitchFamily="18" charset="0"/>
              </a:rPr>
              <a:t>These lines are for plotting; I won't go through it because it’s the same procedure as before.</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Line 77:</a:t>
            </a:r>
            <a:r>
              <a:rPr lang="en-US" sz="2000" dirty="0">
                <a:latin typeface="Times New Roman" panose="02020603050405020304" pitchFamily="18" charset="0"/>
                <a:cs typeface="Times New Roman" panose="02020603050405020304" pitchFamily="18" charset="0"/>
              </a:rPr>
              <a:t> This line plots bifurcation values against the corresponding l(n) values. We divide by scale because we had scaled up the values earlier.</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7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TotalTime>
  <Words>1209</Words>
  <Application>Microsoft Office PowerPoint</Application>
  <PresentationFormat>Widescreen</PresentationFormat>
  <Paragraphs>51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Menlo</vt:lpstr>
      <vt:lpstr>Times New Roman</vt:lpstr>
      <vt:lpstr>Office Theme</vt:lpstr>
      <vt:lpstr>Project 1</vt:lpstr>
      <vt:lpstr>Simulation Result</vt:lpstr>
      <vt:lpstr>Result Explanation</vt:lpstr>
      <vt:lpstr>Code Explanation</vt:lpstr>
      <vt:lpstr>Code Explanation</vt:lpstr>
      <vt:lpstr>Code Explanation</vt:lpstr>
      <vt:lpstr>Code Explanation</vt:lpstr>
      <vt:lpstr>Code Explanation</vt:lpstr>
      <vt:lpstr>Code 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 Zandvakili</dc:creator>
  <cp:lastModifiedBy>Mana Zandvakili</cp:lastModifiedBy>
  <cp:revision>5</cp:revision>
  <dcterms:created xsi:type="dcterms:W3CDTF">2024-09-30T19:16:09Z</dcterms:created>
  <dcterms:modified xsi:type="dcterms:W3CDTF">2024-10-01T00:27:42Z</dcterms:modified>
</cp:coreProperties>
</file>