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7" r:id="rId5"/>
    <p:sldId id="269" r:id="rId6"/>
    <p:sldId id="270" r:id="rId7"/>
    <p:sldId id="268" r:id="rId8"/>
    <p:sldId id="263" r:id="rId9"/>
    <p:sldId id="271" r:id="rId10"/>
    <p:sldId id="272" r:id="rId11"/>
    <p:sldId id="273" r:id="rId12"/>
    <p:sldId id="264" r:id="rId13"/>
    <p:sldId id="265" r:id="rId14"/>
    <p:sldId id="266" r:id="rId15"/>
    <p:sldId id="274" r:id="rId16"/>
    <p:sldId id="275" r:id="rId17"/>
    <p:sldId id="276" r:id="rId18"/>
    <p:sldId id="278" r:id="rId19"/>
    <p:sldId id="277" r:id="rId20"/>
    <p:sldId id="280" r:id="rId21"/>
    <p:sldId id="281" r:id="rId22"/>
    <p:sldId id="282"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2"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B023-D889-4BAC-BC68-B53D770DA62A}" type="datetimeFigureOut">
              <a:rPr lang="en-CA" smtClean="0"/>
              <a:t>2024-11-17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DD5F2-7D79-4C8A-8654-DD9964FC8A14}" type="slidenum">
              <a:rPr lang="en-CA" smtClean="0"/>
              <a:t>‹#›</a:t>
            </a:fld>
            <a:endParaRPr lang="en-CA"/>
          </a:p>
        </p:txBody>
      </p:sp>
    </p:spTree>
    <p:extLst>
      <p:ext uri="{BB962C8B-B14F-4D97-AF65-F5344CB8AC3E}">
        <p14:creationId xmlns:p14="http://schemas.microsoft.com/office/powerpoint/2010/main" val="242616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12DD5F2-7D79-4C8A-8654-DD9964FC8A14}" type="slidenum">
              <a:rPr lang="en-CA" smtClean="0"/>
              <a:t>12</a:t>
            </a:fld>
            <a:endParaRPr lang="en-CA"/>
          </a:p>
        </p:txBody>
      </p:sp>
    </p:spTree>
    <p:extLst>
      <p:ext uri="{BB962C8B-B14F-4D97-AF65-F5344CB8AC3E}">
        <p14:creationId xmlns:p14="http://schemas.microsoft.com/office/powerpoint/2010/main" val="373263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ADF-3E5E-75ED-60E1-9D046DE4F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F16420B-38D6-4592-547E-21FB2B015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71FA06F-26E4-8737-32AA-40ACD6625E18}"/>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5" name="Footer Placeholder 4">
            <a:extLst>
              <a:ext uri="{FF2B5EF4-FFF2-40B4-BE49-F238E27FC236}">
                <a16:creationId xmlns:a16="http://schemas.microsoft.com/office/drawing/2014/main" id="{BC016170-1C1F-8814-629E-AD2F5C9BEB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A3B91F-05B0-7DE5-30A4-9051C99F60EE}"/>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63065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4A92-393A-4E34-76B9-AEDBDB95969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B0E9E-9365-EDA5-568D-F73F25F72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D76089-FB31-C263-704D-EBB054C34D14}"/>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5" name="Footer Placeholder 4">
            <a:extLst>
              <a:ext uri="{FF2B5EF4-FFF2-40B4-BE49-F238E27FC236}">
                <a16:creationId xmlns:a16="http://schemas.microsoft.com/office/drawing/2014/main" id="{4AC16A2E-5610-5BE5-4878-5773D2D426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F99E42-52C3-25C8-86C4-C822F0C6290A}"/>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11987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08553-4981-9B34-163E-91FF9DF13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CA03A5-0B4B-F7AD-19CE-B1E2D092F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F6D4C-62A3-3C9A-33B9-C9D4C7DBC0E7}"/>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5" name="Footer Placeholder 4">
            <a:extLst>
              <a:ext uri="{FF2B5EF4-FFF2-40B4-BE49-F238E27FC236}">
                <a16:creationId xmlns:a16="http://schemas.microsoft.com/office/drawing/2014/main" id="{2370909D-88E2-6925-327E-684E42B645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240905-B53F-C0C3-350E-019D27B945A5}"/>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97765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D7EA-CF52-697D-D096-C6A0340FC2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D49E67-7F27-0A01-60AA-52145B86E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D03C5C-8451-16B5-0D7F-07AB12955FFA}"/>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5" name="Footer Placeholder 4">
            <a:extLst>
              <a:ext uri="{FF2B5EF4-FFF2-40B4-BE49-F238E27FC236}">
                <a16:creationId xmlns:a16="http://schemas.microsoft.com/office/drawing/2014/main" id="{E6341FBB-6F3C-B80A-B1FF-E7B4AF5132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5E87F2-C68E-26F0-7D9B-FCF55BA5122F}"/>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81983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DE7-8240-07FA-329D-2F096520A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B445BC-2B24-E500-ED9C-E59C2573C7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85875-D889-A583-03DB-7ED8A5D6D247}"/>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5" name="Footer Placeholder 4">
            <a:extLst>
              <a:ext uri="{FF2B5EF4-FFF2-40B4-BE49-F238E27FC236}">
                <a16:creationId xmlns:a16="http://schemas.microsoft.com/office/drawing/2014/main" id="{DDB9C572-F706-0AE3-3C7E-3AD9CF88B2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8F578F-AFB4-CC1E-F0EB-7DC9BEF6491E}"/>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44992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4857-F539-7E47-5006-2B6A82B56B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1BC6089-24EF-166D-C7FA-7905A9EA1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DB2BF99-59AE-D6C7-F975-85855004A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F57490-EED3-5AC0-77DD-57D58DC81A7E}"/>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6" name="Footer Placeholder 5">
            <a:extLst>
              <a:ext uri="{FF2B5EF4-FFF2-40B4-BE49-F238E27FC236}">
                <a16:creationId xmlns:a16="http://schemas.microsoft.com/office/drawing/2014/main" id="{C60783B7-278E-4A3E-0F1B-020EC4AC4D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048040E-5AFA-EFF8-274E-B89F5C49BAFC}"/>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1759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E3A-F0AA-50A8-12D0-AC666FAA32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B68156-4DE8-14CC-48B4-63A824469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36D46-8961-FEE1-919C-9D9984D0F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1599560-E3A4-8A89-BB3C-7741F3A44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87F84-361A-F3D1-25B1-126FB1CD6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54219AA-E412-5A5B-DA58-6F53F93783F9}"/>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8" name="Footer Placeholder 7">
            <a:extLst>
              <a:ext uri="{FF2B5EF4-FFF2-40B4-BE49-F238E27FC236}">
                <a16:creationId xmlns:a16="http://schemas.microsoft.com/office/drawing/2014/main" id="{5DCB2453-8A3F-D99F-3D78-2AA86F68A7D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013ED2-2400-6B1C-FC52-B584CE225584}"/>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34611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54A-E5FC-1D8F-AD86-13FEBF2D68B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F3CB622-052E-46C8-CDB5-522038D3920B}"/>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4" name="Footer Placeholder 3">
            <a:extLst>
              <a:ext uri="{FF2B5EF4-FFF2-40B4-BE49-F238E27FC236}">
                <a16:creationId xmlns:a16="http://schemas.microsoft.com/office/drawing/2014/main" id="{A61934B4-C229-C118-8A71-16EA08BCC3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CC669C-7A8D-7148-531E-CE004DACE6AC}"/>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48886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9C5E7-C795-1C74-F3B3-71AD5D3E3062}"/>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3" name="Footer Placeholder 2">
            <a:extLst>
              <a:ext uri="{FF2B5EF4-FFF2-40B4-BE49-F238E27FC236}">
                <a16:creationId xmlns:a16="http://schemas.microsoft.com/office/drawing/2014/main" id="{17A5D647-744A-EC0F-3799-DB72AD99A2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39BF465-7C56-B763-73DD-2347C566EDCA}"/>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67831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B162-0288-68C1-4F81-D39794D62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4F6AB2-A73B-CDE5-E8D4-B56A6D9A9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9EFD3A1-7AC4-CDB5-DF15-87B762D9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B02F6-70B1-25E6-8897-953AC5B40312}"/>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6" name="Footer Placeholder 5">
            <a:extLst>
              <a:ext uri="{FF2B5EF4-FFF2-40B4-BE49-F238E27FC236}">
                <a16:creationId xmlns:a16="http://schemas.microsoft.com/office/drawing/2014/main" id="{39A15053-00EE-6E11-CC5D-56E73AE5AA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86FEB9-09CE-3741-F892-DCF2F4EA346F}"/>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41927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3A5-3AA8-1E29-21C8-2788A0F2B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568C5F-E364-9E87-C7FB-B424A7F30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86E4F6D-8D22-6168-0CA9-250360C14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FBCB2-E9B7-8C64-45A8-6557DC76545F}"/>
              </a:ext>
            </a:extLst>
          </p:cNvPr>
          <p:cNvSpPr>
            <a:spLocks noGrp="1"/>
          </p:cNvSpPr>
          <p:nvPr>
            <p:ph type="dt" sz="half" idx="10"/>
          </p:nvPr>
        </p:nvSpPr>
        <p:spPr/>
        <p:txBody>
          <a:bodyPr/>
          <a:lstStyle/>
          <a:p>
            <a:fld id="{9A7687F3-45D4-4297-8888-9083ECCE52FE}" type="datetimeFigureOut">
              <a:rPr lang="en-CA" smtClean="0"/>
              <a:t>2024-11-17</a:t>
            </a:fld>
            <a:endParaRPr lang="en-CA"/>
          </a:p>
        </p:txBody>
      </p:sp>
      <p:sp>
        <p:nvSpPr>
          <p:cNvPr id="6" name="Footer Placeholder 5">
            <a:extLst>
              <a:ext uri="{FF2B5EF4-FFF2-40B4-BE49-F238E27FC236}">
                <a16:creationId xmlns:a16="http://schemas.microsoft.com/office/drawing/2014/main" id="{D7BCD5BB-762B-FAAD-C89B-5872A83F58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AEDF3F-64A5-3764-7030-A4303C243AFD}"/>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93423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D81D9-3377-D8DA-36E7-9E40A21CA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5C6AF-26AE-88F1-F9D9-8492CCEB3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921C1B-7533-4FE2-BCF5-9F598FF2A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687F3-45D4-4297-8888-9083ECCE52FE}" type="datetimeFigureOut">
              <a:rPr lang="en-CA" smtClean="0"/>
              <a:t>2024-11-17</a:t>
            </a:fld>
            <a:endParaRPr lang="en-CA"/>
          </a:p>
        </p:txBody>
      </p:sp>
      <p:sp>
        <p:nvSpPr>
          <p:cNvPr id="5" name="Footer Placeholder 4">
            <a:extLst>
              <a:ext uri="{FF2B5EF4-FFF2-40B4-BE49-F238E27FC236}">
                <a16:creationId xmlns:a16="http://schemas.microsoft.com/office/drawing/2014/main" id="{D81A3BB6-977D-6B80-DD29-026233334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6F38D42-A802-8DF1-38A0-8845E06E3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026E47-93A5-46C8-9641-490CF2BF1B8F}" type="slidenum">
              <a:rPr lang="en-CA" smtClean="0"/>
              <a:t>‹#›</a:t>
            </a:fld>
            <a:endParaRPr lang="en-CA"/>
          </a:p>
        </p:txBody>
      </p:sp>
    </p:spTree>
    <p:extLst>
      <p:ext uri="{BB962C8B-B14F-4D97-AF65-F5344CB8AC3E}">
        <p14:creationId xmlns:p14="http://schemas.microsoft.com/office/powerpoint/2010/main" val="280769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thworks.com/help/stats/fitcsvm.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University of Manitoba | UniversityStudy.ca">
            <a:extLst>
              <a:ext uri="{FF2B5EF4-FFF2-40B4-BE49-F238E27FC236}">
                <a16:creationId xmlns:a16="http://schemas.microsoft.com/office/drawing/2014/main" id="{73050DDA-D413-B7BD-4D77-ECBE1867C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463" r="-1" b="3845"/>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062" name="Freeform: Shape 2061">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065" name="Freeform: Shape 2064">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BACA8964-F396-4073-BBF0-8AF330FF09F1}"/>
              </a:ext>
            </a:extLst>
          </p:cNvPr>
          <p:cNvSpPr>
            <a:spLocks noGrp="1"/>
          </p:cNvSpPr>
          <p:nvPr>
            <p:ph type="ctrTitle"/>
          </p:nvPr>
        </p:nvSpPr>
        <p:spPr>
          <a:xfrm>
            <a:off x="804672" y="4551037"/>
            <a:ext cx="5021782" cy="1509931"/>
          </a:xfrm>
        </p:spPr>
        <p:txBody>
          <a:bodyPr vert="horz" lIns="91440" tIns="45720" rIns="91440" bIns="45720" rtlCol="0" anchor="ctr">
            <a:normAutofit/>
          </a:bodyPr>
          <a:lstStyle/>
          <a:p>
            <a:pPr algn="l"/>
            <a:r>
              <a:rPr lang="en-US" altLang="en-US" sz="3600" dirty="0">
                <a:solidFill>
                  <a:schemeClr val="tx2"/>
                </a:solidFill>
                <a:latin typeface="Times New Roman" panose="02020603050405020304" pitchFamily="18" charset="0"/>
                <a:cs typeface="Times New Roman" panose="02020603050405020304" pitchFamily="18" charset="0"/>
              </a:rPr>
              <a:t>Project 3</a:t>
            </a:r>
            <a:endParaRPr lang="en-US" sz="36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26A8D8-8C41-7F3D-1788-329DB090D92C}"/>
              </a:ext>
            </a:extLst>
          </p:cNvPr>
          <p:cNvSpPr>
            <a:spLocks noGrp="1"/>
          </p:cNvSpPr>
          <p:nvPr>
            <p:ph type="subTitle" idx="1"/>
          </p:nvPr>
        </p:nvSpPr>
        <p:spPr>
          <a:xfrm>
            <a:off x="3886201" y="4445265"/>
            <a:ext cx="7510458" cy="1615708"/>
          </a:xfrm>
        </p:spPr>
        <p:txBody>
          <a:bodyPr vert="horz" lIns="91440" tIns="45720" rIns="91440" bIns="45720" rtlCol="0" anchor="ctr">
            <a:normAutofit fontScale="92500" lnSpcReduction="20000"/>
          </a:bodyPr>
          <a:lstStyle/>
          <a:p>
            <a:r>
              <a:rPr lang="en-US" sz="1800" dirty="0">
                <a:solidFill>
                  <a:schemeClr val="tx2"/>
                </a:solidFill>
                <a:latin typeface="Times New Roman" panose="02020603050405020304" pitchFamily="18" charset="0"/>
                <a:cs typeface="Times New Roman" panose="02020603050405020304" pitchFamily="18" charset="0"/>
              </a:rPr>
              <a:t>Course : Applied Computational Intelligence</a:t>
            </a:r>
          </a:p>
          <a:p>
            <a:r>
              <a:rPr lang="en-US" sz="1800" dirty="0">
                <a:solidFill>
                  <a:schemeClr val="tx2"/>
                </a:solidFill>
                <a:latin typeface="Times New Roman" panose="02020603050405020304" pitchFamily="18" charset="0"/>
                <a:cs typeface="Times New Roman" panose="02020603050405020304" pitchFamily="18" charset="0"/>
              </a:rPr>
              <a:t>Instructor name: Dr. Ken Ferens</a:t>
            </a:r>
          </a:p>
          <a:p>
            <a:r>
              <a:rPr lang="en-US" sz="1800" dirty="0">
                <a:solidFill>
                  <a:schemeClr val="tx2"/>
                </a:solidFill>
                <a:latin typeface="Times New Roman" panose="02020603050405020304" pitchFamily="18" charset="0"/>
                <a:cs typeface="Times New Roman" panose="02020603050405020304" pitchFamily="18" charset="0"/>
              </a:rPr>
              <a:t>Student name: Mana Zandvakili</a:t>
            </a:r>
          </a:p>
          <a:p>
            <a:r>
              <a:rPr lang="en-US" sz="1800" dirty="0">
                <a:solidFill>
                  <a:schemeClr val="tx2"/>
                </a:solidFill>
                <a:latin typeface="Times New Roman" panose="02020603050405020304" pitchFamily="18" charset="0"/>
                <a:cs typeface="Times New Roman" panose="02020603050405020304" pitchFamily="18" charset="0"/>
              </a:rPr>
              <a:t>Student ID: 8034630</a:t>
            </a:r>
          </a:p>
          <a:p>
            <a:r>
              <a:rPr lang="en-US" sz="1800" dirty="0">
                <a:solidFill>
                  <a:schemeClr val="tx2"/>
                </a:solidFill>
                <a:latin typeface="Times New Roman" panose="02020603050405020304" pitchFamily="18" charset="0"/>
                <a:cs typeface="Times New Roman" panose="02020603050405020304" pitchFamily="18" charset="0"/>
              </a:rPr>
              <a:t>Department: Electrical and Computer Engineering</a:t>
            </a:r>
          </a:p>
        </p:txBody>
      </p:sp>
    </p:spTree>
    <p:extLst>
      <p:ext uri="{BB962C8B-B14F-4D97-AF65-F5344CB8AC3E}">
        <p14:creationId xmlns:p14="http://schemas.microsoft.com/office/powerpoint/2010/main" val="25073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5EAA6-7250-CD72-ACFB-F411B55E25AC}"/>
              </a:ext>
            </a:extLst>
          </p:cNvPr>
          <p:cNvSpPr>
            <a:spLocks noGrp="1"/>
          </p:cNvSpPr>
          <p:nvPr>
            <p:ph idx="1"/>
          </p:nvPr>
        </p:nvSpPr>
        <p:spPr>
          <a:xfrm>
            <a:off x="210312" y="164592"/>
            <a:ext cx="11823192" cy="6537960"/>
          </a:xfrm>
        </p:spPr>
        <p:txBody>
          <a:bodyPr>
            <a:normAutofit/>
          </a:bodyPr>
          <a:lstStyle/>
          <a:p>
            <a:pPr marL="0" indent="0">
              <a:buNone/>
            </a:pPr>
            <a:r>
              <a:rPr lang="en-US" sz="1800" dirty="0">
                <a:solidFill>
                  <a:srgbClr val="0070C0"/>
                </a:solidFill>
                <a:latin typeface="Times New Roman" panose="02020603050405020304" pitchFamily="18" charset="0"/>
                <a:cs typeface="Times New Roman" panose="02020603050405020304" pitchFamily="18" charset="0"/>
              </a:rPr>
              <a:t>Then, </a:t>
            </a:r>
            <a:r>
              <a:rPr lang="en-US" sz="1800" b="0" i="0" dirty="0">
                <a:solidFill>
                  <a:srgbClr val="0070C0"/>
                </a:solidFill>
                <a:effectLst/>
                <a:latin typeface="Times New Roman" panose="02020603050405020304" pitchFamily="18" charset="0"/>
                <a:cs typeface="Times New Roman" panose="02020603050405020304" pitchFamily="18" charset="0"/>
              </a:rPr>
              <a:t>I check if the midpoint lies on the decision boundary. I calculate this using the equation of a line, which is the decision boundary equation: 𝑤′∗𝑥+𝑏=0.</a:t>
            </a:r>
          </a:p>
          <a:p>
            <a:pPr marL="0" indent="0">
              <a:buNone/>
            </a:pPr>
            <a:r>
              <a:rPr lang="en-US" sz="1500" b="0" i="0" dirty="0">
                <a:solidFill>
                  <a:srgbClr val="008013"/>
                </a:solidFill>
                <a:effectLst/>
                <a:latin typeface="Menlo"/>
              </a:rPr>
              <a:t>% Check if the midpoint is on the decision boundary</a:t>
            </a:r>
            <a:endParaRPr lang="en-US" sz="1500" b="0" i="0" dirty="0">
              <a:effectLst/>
              <a:latin typeface="Menlo"/>
            </a:endParaRPr>
          </a:p>
          <a:p>
            <a:pPr marL="0" indent="0">
              <a:buNone/>
            </a:pPr>
            <a:r>
              <a:rPr lang="en-US" sz="1500" b="0" i="0" dirty="0">
                <a:solidFill>
                  <a:srgbClr val="008013"/>
                </a:solidFill>
                <a:effectLst/>
                <a:latin typeface="Menlo"/>
              </a:rPr>
              <a:t>% The decision boundary equation: w'*x + b = 0</a:t>
            </a:r>
            <a:endParaRPr lang="en-US" sz="1500" b="0" i="0" dirty="0">
              <a:effectLst/>
              <a:latin typeface="Menlo"/>
            </a:endParaRPr>
          </a:p>
          <a:p>
            <a:pPr marL="0" indent="0">
              <a:buNone/>
            </a:pPr>
            <a:r>
              <a:rPr lang="en-US" sz="1500" b="0" i="0" dirty="0">
                <a:effectLst/>
                <a:latin typeface="Menlo"/>
              </a:rPr>
              <a:t>w = </a:t>
            </a:r>
            <a:r>
              <a:rPr lang="en-US" sz="1500" b="0" i="0" dirty="0" err="1">
                <a:effectLst/>
                <a:latin typeface="Menlo"/>
              </a:rPr>
              <a:t>SVMModel.Beta</a:t>
            </a:r>
            <a:r>
              <a:rPr lang="en-US" sz="1500" b="0" i="0" dirty="0">
                <a:effectLst/>
                <a:latin typeface="Menlo"/>
              </a:rPr>
              <a:t>; </a:t>
            </a:r>
            <a:r>
              <a:rPr lang="en-US" sz="1500" b="0" i="0" dirty="0">
                <a:solidFill>
                  <a:srgbClr val="008013"/>
                </a:solidFill>
                <a:effectLst/>
                <a:latin typeface="Menlo"/>
              </a:rPr>
              <a:t>% Weight vector</a:t>
            </a:r>
            <a:endParaRPr lang="en-US" sz="1500" b="0" i="0" dirty="0">
              <a:effectLst/>
              <a:latin typeface="Menlo"/>
            </a:endParaRPr>
          </a:p>
          <a:p>
            <a:pPr marL="0" indent="0">
              <a:buNone/>
            </a:pPr>
            <a:r>
              <a:rPr lang="en-US" sz="1500" b="0" i="0" dirty="0">
                <a:effectLst/>
                <a:latin typeface="Menlo"/>
              </a:rPr>
              <a:t>b = </a:t>
            </a:r>
            <a:r>
              <a:rPr lang="en-US" sz="1500" b="0" i="0" dirty="0" err="1">
                <a:effectLst/>
                <a:latin typeface="Menlo"/>
              </a:rPr>
              <a:t>SVMModel.Bias</a:t>
            </a:r>
            <a:r>
              <a:rPr lang="en-US" sz="1500" b="0" i="0" dirty="0">
                <a:effectLst/>
                <a:latin typeface="Menlo"/>
              </a:rPr>
              <a:t>; </a:t>
            </a:r>
            <a:r>
              <a:rPr lang="en-US" sz="1500" b="0" i="0" dirty="0">
                <a:solidFill>
                  <a:srgbClr val="008013"/>
                </a:solidFill>
                <a:effectLst/>
                <a:latin typeface="Menlo"/>
              </a:rPr>
              <a:t>% Bias term</a:t>
            </a:r>
            <a:endParaRPr lang="en-US" sz="1500" b="0" i="0" dirty="0">
              <a:effectLst/>
              <a:latin typeface="Menlo"/>
            </a:endParaRPr>
          </a:p>
          <a:p>
            <a:pPr marL="0" indent="0">
              <a:buNone/>
            </a:pPr>
            <a:r>
              <a:rPr lang="en-US" sz="1500" b="0" i="0" dirty="0" err="1">
                <a:effectLst/>
                <a:latin typeface="Menlo"/>
              </a:rPr>
              <a:t>decisionValue</a:t>
            </a:r>
            <a:r>
              <a:rPr lang="en-US" sz="1500" b="0" i="0" dirty="0">
                <a:effectLst/>
                <a:latin typeface="Menlo"/>
              </a:rPr>
              <a:t> = dot(w, midpoint) + b;</a:t>
            </a:r>
          </a:p>
          <a:p>
            <a:pPr marL="0" indent="0">
              <a:buNone/>
            </a:pPr>
            <a:r>
              <a:rPr lang="en-US" sz="1800" b="0" i="0" dirty="0">
                <a:effectLst/>
                <a:latin typeface="Times New Roman" panose="02020603050405020304" pitchFamily="18" charset="0"/>
                <a:cs typeface="Times New Roman" panose="02020603050405020304" pitchFamily="18" charset="0"/>
              </a:rPr>
              <a:t>Finally, in lines, I check and display whether the point is on the decision boundary line found in Step (c).</a:t>
            </a:r>
          </a:p>
          <a:p>
            <a:pPr marL="0" indent="0">
              <a:buNone/>
            </a:pPr>
            <a:r>
              <a:rPr lang="en-US" sz="1500" b="0" i="0" dirty="0">
                <a:solidFill>
                  <a:srgbClr val="0E00FF"/>
                </a:solidFill>
                <a:effectLst/>
                <a:latin typeface="Menlo"/>
              </a:rPr>
              <a:t>if </a:t>
            </a:r>
            <a:r>
              <a:rPr lang="en-US" sz="1500" b="0" i="0" dirty="0">
                <a:effectLst/>
                <a:latin typeface="Menlo"/>
              </a:rPr>
              <a:t>abs(</a:t>
            </a:r>
            <a:r>
              <a:rPr lang="en-US" sz="1500" b="0" i="0" dirty="0" err="1">
                <a:effectLst/>
                <a:latin typeface="Menlo"/>
              </a:rPr>
              <a:t>decisionValue</a:t>
            </a:r>
            <a:r>
              <a:rPr lang="en-US" sz="1500" b="0" i="0" dirty="0">
                <a:effectLst/>
                <a:latin typeface="Menlo"/>
              </a:rPr>
              <a:t>) &lt; 1e-6 </a:t>
            </a:r>
            <a:r>
              <a:rPr lang="en-US" sz="1500" b="0" i="0" dirty="0">
                <a:solidFill>
                  <a:srgbClr val="008013"/>
                </a:solidFill>
                <a:effectLst/>
                <a:latin typeface="Menlo"/>
              </a:rPr>
              <a:t>% Close to zero, allowing a small tolerance</a:t>
            </a:r>
            <a:endParaRPr lang="en-US" sz="1500" b="0" i="0" dirty="0">
              <a:effectLst/>
              <a:latin typeface="Menlo"/>
            </a:endParaRPr>
          </a:p>
          <a:p>
            <a:pPr marL="0" indent="0">
              <a:buNone/>
            </a:pPr>
            <a:r>
              <a:rPr lang="en-US" sz="1500" b="0" i="0" dirty="0" err="1">
                <a:effectLst/>
                <a:latin typeface="Menlo"/>
              </a:rPr>
              <a:t>disp</a:t>
            </a:r>
            <a:r>
              <a:rPr lang="en-US" sz="1500" b="0" i="0" dirty="0">
                <a:effectLst/>
                <a:latin typeface="Menlo"/>
              </a:rPr>
              <a:t>(</a:t>
            </a:r>
            <a:r>
              <a:rPr lang="en-US" sz="1500" b="0" i="0" dirty="0">
                <a:solidFill>
                  <a:srgbClr val="A709F5"/>
                </a:solidFill>
                <a:effectLst/>
                <a:latin typeface="Menlo"/>
              </a:rPr>
              <a:t>'The midpoint lies on the decision boundary.'</a:t>
            </a:r>
            <a:r>
              <a:rPr lang="en-US" sz="1500" b="0" i="0" dirty="0">
                <a:effectLst/>
                <a:latin typeface="Menlo"/>
              </a:rPr>
              <a:t>);</a:t>
            </a:r>
          </a:p>
          <a:p>
            <a:pPr marL="0" indent="0">
              <a:buNone/>
            </a:pPr>
            <a:r>
              <a:rPr lang="en-US" sz="1500" b="0" i="0" dirty="0">
                <a:solidFill>
                  <a:srgbClr val="0E00FF"/>
                </a:solidFill>
                <a:effectLst/>
                <a:latin typeface="Menlo"/>
              </a:rPr>
              <a:t>else</a:t>
            </a:r>
            <a:endParaRPr lang="en-US" sz="1500" b="0" i="0" dirty="0">
              <a:effectLst/>
              <a:latin typeface="Menlo"/>
            </a:endParaRPr>
          </a:p>
          <a:p>
            <a:pPr marL="0" indent="0">
              <a:buNone/>
            </a:pPr>
            <a:r>
              <a:rPr lang="en-US" sz="1500" b="0" i="0" dirty="0" err="1">
                <a:effectLst/>
                <a:latin typeface="Menlo"/>
              </a:rPr>
              <a:t>disp</a:t>
            </a:r>
            <a:r>
              <a:rPr lang="en-US" sz="1500" b="0" i="0" dirty="0">
                <a:effectLst/>
                <a:latin typeface="Menlo"/>
              </a:rPr>
              <a:t>(</a:t>
            </a:r>
            <a:r>
              <a:rPr lang="en-US" sz="1500" b="0" i="0" dirty="0">
                <a:solidFill>
                  <a:srgbClr val="A709F5"/>
                </a:solidFill>
                <a:effectLst/>
                <a:latin typeface="Menlo"/>
              </a:rPr>
              <a:t>'The midpoint does not lie on the decision boundary.'</a:t>
            </a:r>
            <a:r>
              <a:rPr lang="en-US" sz="1500" b="0" i="0" dirty="0">
                <a:effectLst/>
                <a:latin typeface="Menlo"/>
              </a:rPr>
              <a:t>);</a:t>
            </a:r>
          </a:p>
          <a:p>
            <a:pPr marL="0" indent="0">
              <a:buNone/>
            </a:pPr>
            <a:r>
              <a:rPr lang="en-US" sz="1500" b="0" i="0" dirty="0">
                <a:solidFill>
                  <a:srgbClr val="0E00FF"/>
                </a:solidFill>
                <a:effectLst/>
                <a:latin typeface="Menlo"/>
              </a:rPr>
              <a:t>end</a:t>
            </a:r>
            <a:endParaRPr lang="en-US" sz="1500" b="0" i="0" dirty="0">
              <a:effectLst/>
              <a:latin typeface="Menlo"/>
            </a:endParaRPr>
          </a:p>
          <a:p>
            <a:pPr marL="0" indent="0">
              <a:buNone/>
            </a:pPr>
            <a:r>
              <a:rPr lang="en-US" sz="1800" b="0" i="0" dirty="0">
                <a:solidFill>
                  <a:srgbClr val="0070C0"/>
                </a:solidFill>
                <a:effectLst/>
                <a:latin typeface="Times New Roman" panose="02020603050405020304" pitchFamily="18" charset="0"/>
                <a:cs typeface="Times New Roman" panose="02020603050405020304" pitchFamily="18" charset="0"/>
              </a:rPr>
              <a:t>It will be seen that the midpoint does not lie on the decision boundary. We can also see this visually using the code in: </a:t>
            </a:r>
          </a:p>
          <a:p>
            <a:pPr marL="0" indent="0">
              <a:buNone/>
            </a:pPr>
            <a:endParaRPr lang="en-CA" sz="1500" dirty="0">
              <a:solidFill>
                <a:srgbClr val="0070C0"/>
              </a:solidFill>
              <a:latin typeface="Menlo"/>
            </a:endParaRPr>
          </a:p>
          <a:p>
            <a:pPr marL="0" indent="0">
              <a:buNone/>
            </a:pPr>
            <a:endParaRPr lang="en-CA" sz="1500" b="0" i="0" dirty="0">
              <a:effectLst/>
              <a:latin typeface="Menlo"/>
            </a:endParaRPr>
          </a:p>
          <a:p>
            <a:pPr marL="0" indent="0">
              <a:buNone/>
            </a:pPr>
            <a:endParaRPr lang="en-CA" sz="15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76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5EAA6-7250-CD72-ACFB-F411B55E25AC}"/>
              </a:ext>
            </a:extLst>
          </p:cNvPr>
          <p:cNvSpPr>
            <a:spLocks noGrp="1"/>
          </p:cNvSpPr>
          <p:nvPr>
            <p:ph idx="1"/>
          </p:nvPr>
        </p:nvSpPr>
        <p:spPr>
          <a:xfrm>
            <a:off x="146304" y="173736"/>
            <a:ext cx="11676888" cy="5934456"/>
          </a:xfrm>
        </p:spPr>
        <p:txBody>
          <a:bodyPr>
            <a:normAutofit/>
          </a:bodyPr>
          <a:lstStyle/>
          <a:p>
            <a:pPr marL="0" indent="0">
              <a:buNone/>
            </a:pPr>
            <a:r>
              <a:rPr lang="en-US" sz="1800" b="0" i="0" dirty="0">
                <a:effectLst/>
                <a:latin typeface="Times New Roman" panose="02020603050405020304" pitchFamily="18" charset="0"/>
                <a:cs typeface="Times New Roman" panose="02020603050405020304" pitchFamily="18" charset="0"/>
              </a:rPr>
              <a:t>We ca</a:t>
            </a:r>
            <a:r>
              <a:rPr lang="en-US" sz="1800" dirty="0">
                <a:latin typeface="Times New Roman" panose="02020603050405020304" pitchFamily="18" charset="0"/>
                <a:cs typeface="Times New Roman" panose="02020603050405020304" pitchFamily="18" charset="0"/>
              </a:rPr>
              <a:t>n also see this results in the figure below:</a:t>
            </a:r>
          </a:p>
          <a:p>
            <a:pPr marL="0" indent="0">
              <a:buNone/>
            </a:pPr>
            <a:endParaRPr lang="en-CA" sz="1500" b="0" i="0" dirty="0">
              <a:effectLst/>
              <a:latin typeface="Menlo"/>
            </a:endParaRPr>
          </a:p>
          <a:p>
            <a:pPr marL="0" indent="0">
              <a:buNone/>
            </a:pPr>
            <a:endParaRPr lang="en-CA" sz="15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70130D-1F01-DFE0-A8B0-8D5B2AD7743C}"/>
              </a:ext>
            </a:extLst>
          </p:cNvPr>
          <p:cNvPicPr>
            <a:picLocks noChangeAspect="1"/>
          </p:cNvPicPr>
          <p:nvPr/>
        </p:nvPicPr>
        <p:blipFill>
          <a:blip r:embed="rId2"/>
          <a:stretch>
            <a:fillRect/>
          </a:stretch>
        </p:blipFill>
        <p:spPr>
          <a:xfrm>
            <a:off x="-482042" y="238252"/>
            <a:ext cx="12933580" cy="6857492"/>
          </a:xfrm>
          <a:prstGeom prst="rect">
            <a:avLst/>
          </a:prstGeom>
        </p:spPr>
      </p:pic>
      <p:sp>
        <p:nvSpPr>
          <p:cNvPr id="2" name="Oval 1">
            <a:extLst>
              <a:ext uri="{FF2B5EF4-FFF2-40B4-BE49-F238E27FC236}">
                <a16:creationId xmlns:a16="http://schemas.microsoft.com/office/drawing/2014/main" id="{3D56B3E4-FADD-5C1C-226B-FB29A2956F65}"/>
              </a:ext>
            </a:extLst>
          </p:cNvPr>
          <p:cNvSpPr/>
          <p:nvPr/>
        </p:nvSpPr>
        <p:spPr>
          <a:xfrm>
            <a:off x="9305544" y="173736"/>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svm9.m</a:t>
            </a:r>
          </a:p>
        </p:txBody>
      </p:sp>
    </p:spTree>
    <p:extLst>
      <p:ext uri="{BB962C8B-B14F-4D97-AF65-F5344CB8AC3E}">
        <p14:creationId xmlns:p14="http://schemas.microsoft.com/office/powerpoint/2010/main" val="253355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AEE1-4A7B-C374-468D-B588A7E181F2}"/>
              </a:ext>
            </a:extLst>
          </p:cNvPr>
          <p:cNvSpPr>
            <a:spLocks noGrp="1"/>
          </p:cNvSpPr>
          <p:nvPr>
            <p:ph type="title"/>
          </p:nvPr>
        </p:nvSpPr>
        <p:spPr>
          <a:xfrm>
            <a:off x="838200" y="365125"/>
            <a:ext cx="10515600" cy="659003"/>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 Suggest a method for finding the slope and intercept, given the midpoint of the line that joins the centers of gravity, as found in Step d?</a:t>
            </a:r>
            <a:br>
              <a:rPr lang="en-CA"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1DD45E-4093-995C-6649-819EAD035479}"/>
                  </a:ext>
                </a:extLst>
              </p:cNvPr>
              <p:cNvSpPr>
                <a:spLocks noGrp="1"/>
              </p:cNvSpPr>
              <p:nvPr>
                <p:ph idx="1"/>
              </p:nvPr>
            </p:nvSpPr>
            <p:spPr>
              <a:xfrm>
                <a:off x="256032" y="722376"/>
                <a:ext cx="11097768" cy="5454587"/>
              </a:xfrm>
            </p:spPr>
            <p:txBody>
              <a:bodyPr>
                <a:normAutofit/>
              </a:bodyPr>
              <a:lstStyle/>
              <a:p>
                <a:pPr marL="0" indent="0">
                  <a:buNone/>
                </a:pPr>
                <a:r>
                  <a:rPr lang="en-US" sz="1800" dirty="0">
                    <a:solidFill>
                      <a:srgbClr val="0070C0"/>
                    </a:solidFill>
                    <a:latin typeface="Times New Roman" panose="02020603050405020304" pitchFamily="18" charset="0"/>
                    <a:cs typeface="Times New Roman" panose="02020603050405020304" pitchFamily="18" charset="0"/>
                  </a:rPr>
                  <a:t>we can use basic geometry for calculating the slope and the intercept.</a:t>
                </a:r>
              </a:p>
              <a:p>
                <a:pPr marL="0" indent="0">
                  <a:buNone/>
                </a:pPr>
                <a:endParaRPr lang="en-US" sz="1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For calculating the Slope: We have the two points of (𝑥1,𝑦1) and (𝑥2,𝑦2), which are the centroids of positive class and the negative class. So, by having these two points we can calculate the slope (m) using the below equation:</a:t>
                </a:r>
              </a:p>
              <a:p>
                <a:pPr marL="0" indent="0" algn="ctr">
                  <a:buNone/>
                </a:pPr>
                <a14:m>
                  <m:oMathPara xmlns:m="http://schemas.openxmlformats.org/officeDocument/2006/math">
                    <m:oMathParaPr>
                      <m:jc m:val="centerGroup"/>
                    </m:oMathParaPr>
                    <m:oMath xmlns:m="http://schemas.openxmlformats.org/officeDocument/2006/math">
                      <m:r>
                        <a:rPr lang="en-US" sz="1800" i="1">
                          <a:solidFill>
                            <a:srgbClr val="0070C0"/>
                          </a:solidFill>
                          <a:latin typeface="Cambria Math" panose="02040503050406030204" pitchFamily="18" charset="0"/>
                        </a:rPr>
                        <m:t>𝑚</m:t>
                      </m:r>
                      <m:r>
                        <a:rPr lang="en-US" sz="1800" i="1">
                          <a:solidFill>
                            <a:srgbClr val="0070C0"/>
                          </a:solidFill>
                          <a:latin typeface="Cambria Math" panose="02040503050406030204" pitchFamily="18" charset="0"/>
                        </a:rPr>
                        <m:t>=</m:t>
                      </m:r>
                      <m:f>
                        <m:fPr>
                          <m:ctrlPr>
                            <a:rPr lang="en-US" sz="1800" i="1">
                              <a:solidFill>
                                <a:srgbClr val="0070C0"/>
                              </a:solidFill>
                              <a:latin typeface="Cambria Math" panose="02040503050406030204" pitchFamily="18" charset="0"/>
                            </a:rPr>
                          </m:ctrlPr>
                        </m:fPr>
                        <m:num>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𝑦</m:t>
                              </m:r>
                            </m:e>
                            <m:sub>
                              <m:r>
                                <a:rPr lang="en-CA" sz="1800" b="0" i="1" smtClean="0">
                                  <a:solidFill>
                                    <a:srgbClr val="0070C0"/>
                                  </a:solidFill>
                                  <a:latin typeface="Cambria Math" panose="02040503050406030204" pitchFamily="18" charset="0"/>
                                </a:rPr>
                                <m:t>2</m:t>
                              </m:r>
                            </m:sub>
                          </m:sSub>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𝑦</m:t>
                              </m:r>
                            </m:e>
                            <m:sub>
                              <m:r>
                                <a:rPr lang="en-CA" sz="1800" b="0" i="1" smtClean="0">
                                  <a:solidFill>
                                    <a:srgbClr val="0070C0"/>
                                  </a:solidFill>
                                  <a:latin typeface="Cambria Math" panose="02040503050406030204" pitchFamily="18" charset="0"/>
                                </a:rPr>
                                <m:t>1</m:t>
                              </m:r>
                            </m:sub>
                          </m:sSub>
                        </m:num>
                        <m:den>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𝑥</m:t>
                              </m:r>
                            </m:e>
                            <m:sub>
                              <m:r>
                                <a:rPr lang="en-CA" sz="1800" b="0" i="1" smtClean="0">
                                  <a:solidFill>
                                    <a:srgbClr val="0070C0"/>
                                  </a:solidFill>
                                  <a:latin typeface="Cambria Math" panose="02040503050406030204" pitchFamily="18" charset="0"/>
                                </a:rPr>
                                <m:t>2</m:t>
                              </m:r>
                            </m:sub>
                          </m:sSub>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𝑥</m:t>
                              </m:r>
                            </m:e>
                            <m:sub>
                              <m:r>
                                <a:rPr lang="en-CA" sz="1800" b="0" i="1" smtClean="0">
                                  <a:solidFill>
                                    <a:srgbClr val="0070C0"/>
                                  </a:solidFill>
                                  <a:latin typeface="Cambria Math" panose="02040503050406030204" pitchFamily="18" charset="0"/>
                                </a:rPr>
                                <m:t>1</m:t>
                              </m:r>
                            </m:sub>
                          </m:sSub>
                        </m:den>
                      </m:f>
                    </m:oMath>
                  </m:oMathPara>
                </a14:m>
                <a:endParaRPr lang="en-US" sz="1800"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a:solidFill>
                      <a:srgbClr val="0070C0"/>
                    </a:solidFill>
                    <a:latin typeface="Times New Roman" panose="02020603050405020304" pitchFamily="18" charset="0"/>
                    <a:cs typeface="Times New Roman" panose="02020603050405020304" pitchFamily="18" charset="0"/>
                  </a:rPr>
                  <a:t>For calculating the Intercept: We have the midpoint (</a:t>
                </a:r>
                <a14:m>
                  <m:oMath xmlns:m="http://schemas.openxmlformats.org/officeDocument/2006/math">
                    <m:sSub>
                      <m:sSubPr>
                        <m:ctrlPr>
                          <a:rPr lang="en-US" sz="1800" i="1" smtClean="0">
                            <a:solidFill>
                              <a:srgbClr val="0070C0"/>
                            </a:solidFill>
                            <a:latin typeface="Cambria Math" panose="02040503050406030204" pitchFamily="18" charset="0"/>
                          </a:rPr>
                        </m:ctrlPr>
                      </m:sSubPr>
                      <m:e>
                        <m:r>
                          <a:rPr lang="en-US" sz="1800" i="1" smtClean="0">
                            <a:solidFill>
                              <a:srgbClr val="0070C0"/>
                            </a:solidFill>
                            <a:latin typeface="Cambria Math" panose="02040503050406030204" pitchFamily="18" charset="0"/>
                          </a:rPr>
                          <m:t>𝑥</m:t>
                        </m:r>
                      </m:e>
                      <m:sub>
                        <m:r>
                          <a:rPr lang="en-US" sz="1800" i="1" smtClean="0">
                            <a:solidFill>
                              <a:srgbClr val="0070C0"/>
                            </a:solidFill>
                            <a:latin typeface="Cambria Math" panose="02040503050406030204" pitchFamily="18" charset="0"/>
                          </a:rPr>
                          <m:t>𝑚</m:t>
                        </m:r>
                      </m:sub>
                    </m:sSub>
                  </m:oMath>
                </a14:m>
                <a:r>
                  <a:rPr lang="en-US" sz="1800" dirty="0">
                    <a:solidFill>
                      <a:srgbClr val="0070C0"/>
                    </a:solidFill>
                    <a:latin typeface="Times New Roman" panose="02020603050405020304" pitchFamily="18" charset="0"/>
                    <a:cs typeface="Times New Roman" panose="02020603050405020304" pitchFamily="18" charset="0"/>
                  </a:rPr>
                  <a:t>,</a:t>
                </a:r>
                <a:r>
                  <a:rPr lang="en-US" sz="1800" dirty="0">
                    <a:solidFill>
                      <a:srgbClr val="0070C0"/>
                    </a:solidFill>
                  </a:rPr>
                  <a:t> </a:t>
                </a:r>
                <a14:m>
                  <m:oMath xmlns:m="http://schemas.openxmlformats.org/officeDocument/2006/math">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𝑦</m:t>
                        </m:r>
                      </m:e>
                      <m:sub>
                        <m:r>
                          <a:rPr lang="en-US" sz="1800" i="1">
                            <a:solidFill>
                              <a:srgbClr val="0070C0"/>
                            </a:solidFill>
                            <a:latin typeface="Cambria Math" panose="02040503050406030204" pitchFamily="18" charset="0"/>
                          </a:rPr>
                          <m:t>𝑚</m:t>
                        </m:r>
                      </m:sub>
                    </m:sSub>
                  </m:oMath>
                </a14:m>
                <a:r>
                  <a:rPr lang="en-US" sz="1800" dirty="0">
                    <a:solidFill>
                      <a:srgbClr val="0070C0"/>
                    </a:solidFill>
                    <a:latin typeface="Times New Roman" panose="02020603050405020304" pitchFamily="18" charset="0"/>
                    <a:cs typeface="Times New Roman" panose="02020603050405020304" pitchFamily="18" charset="0"/>
                  </a:rPr>
                  <a:t>) (found in Step d) and also, we just calculated the slope 𝑚 so using the below equation we can find the intercept. </a:t>
                </a:r>
              </a:p>
              <a:p>
                <a:pPr marL="0" indent="0">
                  <a:buNone/>
                </a:pPr>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0070C0"/>
                              </a:solidFill>
                              <a:latin typeface="Cambria Math" panose="02040503050406030204" pitchFamily="18" charset="0"/>
                            </a:rPr>
                          </m:ctrlPr>
                        </m:sSubPr>
                        <m:e>
                          <m:r>
                            <a:rPr lang="en-US" sz="1800" i="1" smtClean="0">
                              <a:solidFill>
                                <a:srgbClr val="0070C0"/>
                              </a:solidFill>
                              <a:latin typeface="Cambria Math" panose="02040503050406030204" pitchFamily="18" charset="0"/>
                            </a:rPr>
                            <m:t>𝑦</m:t>
                          </m:r>
                        </m:e>
                        <m:sub>
                          <m:r>
                            <a:rPr lang="en-US" sz="1800" i="1" smtClean="0">
                              <a:solidFill>
                                <a:srgbClr val="0070C0"/>
                              </a:solidFill>
                              <a:latin typeface="Cambria Math" panose="02040503050406030204" pitchFamily="18" charset="0"/>
                            </a:rPr>
                            <m:t>𝑚</m:t>
                          </m:r>
                        </m:sub>
                      </m:sSub>
                      <m:r>
                        <a:rPr lang="en-US" sz="1800" i="1" smtClean="0">
                          <a:solidFill>
                            <a:srgbClr val="0070C0"/>
                          </a:solidFill>
                          <a:latin typeface="Cambria Math" panose="02040503050406030204" pitchFamily="18" charset="0"/>
                        </a:rPr>
                        <m:t>=</m:t>
                      </m:r>
                      <m:r>
                        <a:rPr lang="en-US" sz="1800" i="1" smtClean="0">
                          <a:solidFill>
                            <a:srgbClr val="0070C0"/>
                          </a:solidFill>
                          <a:latin typeface="Cambria Math" panose="02040503050406030204" pitchFamily="18" charset="0"/>
                        </a:rPr>
                        <m:t>𝑚</m:t>
                      </m:r>
                      <m:r>
                        <a:rPr lang="en-US" sz="1800" i="1" smtClean="0">
                          <a:solidFill>
                            <a:srgbClr val="0070C0"/>
                          </a:solidFill>
                          <a:latin typeface="Cambria Math" panose="02040503050406030204" pitchFamily="18" charset="0"/>
                        </a:rPr>
                        <m:t>×</m:t>
                      </m:r>
                      <m:sSub>
                        <m:sSubPr>
                          <m:ctrlPr>
                            <a:rPr lang="en-US" sz="1800" i="1" smtClean="0">
                              <a:solidFill>
                                <a:srgbClr val="0070C0"/>
                              </a:solidFill>
                              <a:latin typeface="Cambria Math" panose="02040503050406030204" pitchFamily="18" charset="0"/>
                            </a:rPr>
                          </m:ctrlPr>
                        </m:sSubPr>
                        <m:e>
                          <m:r>
                            <a:rPr lang="en-US" sz="1800" i="1" smtClean="0">
                              <a:solidFill>
                                <a:srgbClr val="0070C0"/>
                              </a:solidFill>
                              <a:latin typeface="Cambria Math" panose="02040503050406030204" pitchFamily="18" charset="0"/>
                            </a:rPr>
                            <m:t>𝑥</m:t>
                          </m:r>
                        </m:e>
                        <m:sub>
                          <m:r>
                            <a:rPr lang="en-US" sz="1800" i="1" smtClean="0">
                              <a:solidFill>
                                <a:srgbClr val="0070C0"/>
                              </a:solidFill>
                              <a:latin typeface="Cambria Math" panose="02040503050406030204" pitchFamily="18" charset="0"/>
                            </a:rPr>
                            <m:t>𝑚</m:t>
                          </m:r>
                        </m:sub>
                      </m:sSub>
                      <m:r>
                        <a:rPr lang="en-US" sz="1800" i="1" smtClean="0">
                          <a:solidFill>
                            <a:srgbClr val="0070C0"/>
                          </a:solidFill>
                          <a:latin typeface="Cambria Math" panose="02040503050406030204" pitchFamily="18" charset="0"/>
                        </a:rPr>
                        <m:t>+</m:t>
                      </m:r>
                      <m:r>
                        <a:rPr lang="en-US" sz="1800" i="1" smtClean="0">
                          <a:solidFill>
                            <a:srgbClr val="0070C0"/>
                          </a:solidFill>
                          <a:latin typeface="Cambria Math" panose="02040503050406030204" pitchFamily="18" charset="0"/>
                        </a:rPr>
                        <m:t>𝑏</m:t>
                      </m:r>
                      <m:r>
                        <a:rPr lang="en-CA" sz="1800" b="0" i="1" smtClean="0">
                          <a:solidFill>
                            <a:srgbClr val="0070C0"/>
                          </a:solidFill>
                          <a:latin typeface="Cambria Math" panose="02040503050406030204" pitchFamily="18" charset="0"/>
                        </a:rPr>
                        <m:t> </m:t>
                      </m:r>
                      <m:r>
                        <a:rPr lang="en-CA" sz="1800" b="0" i="1" smtClean="0">
                          <a:solidFill>
                            <a:srgbClr val="0070C0"/>
                          </a:solidFill>
                          <a:latin typeface="Cambria Math" panose="02040503050406030204" pitchFamily="18" charset="0"/>
                          <a:ea typeface="Cambria Math" panose="02040503050406030204" pitchFamily="18" charset="0"/>
                        </a:rPr>
                        <m:t>→</m:t>
                      </m:r>
                      <m:r>
                        <a:rPr lang="en-CA" sz="1800" b="0" i="1" smtClean="0">
                          <a:solidFill>
                            <a:srgbClr val="0070C0"/>
                          </a:solidFill>
                          <a:latin typeface="Cambria Math" panose="02040503050406030204" pitchFamily="18" charset="0"/>
                          <a:ea typeface="Cambria Math" panose="02040503050406030204" pitchFamily="18" charset="0"/>
                        </a:rPr>
                        <m:t>𝑏</m:t>
                      </m:r>
                      <m:r>
                        <a:rPr lang="en-CA" sz="1800" b="0" i="1" smtClean="0">
                          <a:solidFill>
                            <a:srgbClr val="0070C0"/>
                          </a:solidFill>
                          <a:latin typeface="Cambria Math" panose="02040503050406030204" pitchFamily="18" charset="0"/>
                          <a:ea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𝑦</m:t>
                          </m:r>
                        </m:e>
                        <m:sub>
                          <m:r>
                            <a:rPr lang="en-US" sz="1800" i="1">
                              <a:solidFill>
                                <a:srgbClr val="0070C0"/>
                              </a:solidFill>
                              <a:latin typeface="Cambria Math" panose="02040503050406030204" pitchFamily="18" charset="0"/>
                            </a:rPr>
                            <m:t>𝑚</m:t>
                          </m:r>
                        </m:sub>
                      </m:sSub>
                      <m:r>
                        <a:rPr lang="en-CA" sz="1800" b="0" i="0" smtClean="0">
                          <a:solidFill>
                            <a:srgbClr val="0070C0"/>
                          </a:solidFill>
                          <a:latin typeface="Cambria Math" panose="02040503050406030204" pitchFamily="18" charset="0"/>
                        </a:rPr>
                        <m:t>−</m:t>
                      </m:r>
                      <m:r>
                        <a:rPr lang="en-US" sz="1800" i="1">
                          <a:solidFill>
                            <a:srgbClr val="0070C0"/>
                          </a:solidFill>
                          <a:latin typeface="Cambria Math" panose="02040503050406030204" pitchFamily="18" charset="0"/>
                        </a:rPr>
                        <m:t>𝑚</m:t>
                      </m:r>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𝑥</m:t>
                          </m:r>
                        </m:e>
                        <m:sub>
                          <m:r>
                            <a:rPr lang="en-US" sz="1800" i="1">
                              <a:solidFill>
                                <a:srgbClr val="0070C0"/>
                              </a:solidFill>
                              <a:latin typeface="Cambria Math" panose="02040503050406030204" pitchFamily="18" charset="0"/>
                            </a:rPr>
                            <m:t>𝑚</m:t>
                          </m:r>
                        </m:sub>
                      </m:sSub>
                    </m:oMath>
                  </m:oMathPara>
                </a14:m>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a:solidFill>
                      <a:srgbClr val="0070C0"/>
                    </a:solidFill>
                    <a:latin typeface="Times New Roman" panose="02020603050405020304" pitchFamily="18" charset="0"/>
                    <a:cs typeface="Times New Roman" panose="02020603050405020304" pitchFamily="18" charset="0"/>
                  </a:rPr>
                  <a:t>So, by having these two numbers, we can find the linear equation. </a:t>
                </a:r>
              </a:p>
              <a:p>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a:solidFill>
                      <a:srgbClr val="0070C0"/>
                    </a:solidFill>
                    <a:latin typeface="Times New Roman" panose="02020603050405020304" pitchFamily="18" charset="0"/>
                    <a:cs typeface="Times New Roman" panose="02020603050405020304" pitchFamily="18" charset="0"/>
                  </a:rPr>
                  <a:t>which we are also able to write a MATLAB code for that.</a:t>
                </a:r>
              </a:p>
              <a:p>
                <a:endParaRPr lang="en-CA"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F1DD45E-4093-995C-6649-819EAD035479}"/>
                  </a:ext>
                </a:extLst>
              </p:cNvPr>
              <p:cNvSpPr>
                <a:spLocks noGrp="1" noRot="1" noChangeAspect="1" noMove="1" noResize="1" noEditPoints="1" noAdjustHandles="1" noChangeArrowheads="1" noChangeShapeType="1" noTextEdit="1"/>
              </p:cNvSpPr>
              <p:nvPr>
                <p:ph idx="1"/>
              </p:nvPr>
            </p:nvSpPr>
            <p:spPr>
              <a:xfrm>
                <a:off x="256032" y="722376"/>
                <a:ext cx="11097768" cy="5454587"/>
              </a:xfrm>
              <a:blipFill>
                <a:blip r:embed="rId3"/>
                <a:stretch>
                  <a:fillRect l="-439" t="-1119" r="-384"/>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45F6E7E-742B-A771-E9F4-58D12330EF67}"/>
              </a:ext>
            </a:extLst>
          </p:cNvPr>
          <p:cNvPicPr>
            <a:picLocks noChangeAspect="1"/>
          </p:cNvPicPr>
          <p:nvPr/>
        </p:nvPicPr>
        <p:blipFill>
          <a:blip r:embed="rId4"/>
          <a:stretch>
            <a:fillRect/>
          </a:stretch>
        </p:blipFill>
        <p:spPr>
          <a:xfrm>
            <a:off x="6529300" y="5632507"/>
            <a:ext cx="5237699" cy="933081"/>
          </a:xfrm>
          <a:prstGeom prst="rect">
            <a:avLst/>
          </a:prstGeom>
        </p:spPr>
      </p:pic>
      <p:sp>
        <p:nvSpPr>
          <p:cNvPr id="4" name="Oval 3">
            <a:extLst>
              <a:ext uri="{FF2B5EF4-FFF2-40B4-BE49-F238E27FC236}">
                <a16:creationId xmlns:a16="http://schemas.microsoft.com/office/drawing/2014/main" id="{C4B3F5FF-C985-3A1E-F200-AC2945B4C2E3}"/>
              </a:ext>
            </a:extLst>
          </p:cNvPr>
          <p:cNvSpPr/>
          <p:nvPr/>
        </p:nvSpPr>
        <p:spPr>
          <a:xfrm>
            <a:off x="8606888" y="3977640"/>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svm4.m</a:t>
            </a:r>
          </a:p>
        </p:txBody>
      </p:sp>
    </p:spTree>
    <p:extLst>
      <p:ext uri="{BB962C8B-B14F-4D97-AF65-F5344CB8AC3E}">
        <p14:creationId xmlns:p14="http://schemas.microsoft.com/office/powerpoint/2010/main" val="274977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7DD4-CE18-E92A-0414-56A7C6229381}"/>
              </a:ext>
            </a:extLst>
          </p:cNvPr>
          <p:cNvSpPr>
            <a:spLocks noGrp="1"/>
          </p:cNvSpPr>
          <p:nvPr>
            <p:ph type="title"/>
          </p:nvPr>
        </p:nvSpPr>
        <p:spPr>
          <a:xfrm>
            <a:off x="838200" y="18255"/>
            <a:ext cx="10515600" cy="1417353"/>
          </a:xfrm>
        </p:spPr>
        <p:txBody>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f) </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Add 1000 positive training examples as follows: choosing the point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clusterCenter</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 (40.0, 50.0) and generate 1000 neighbors by randomly permuting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clusterCenter</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by +-2.0.</a:t>
            </a:r>
            <a:br>
              <a:rPr lang="en-CA"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970ED53F-093C-F7FF-A42F-7317CB755E08}"/>
              </a:ext>
            </a:extLst>
          </p:cNvPr>
          <p:cNvSpPr>
            <a:spLocks noGrp="1"/>
          </p:cNvSpPr>
          <p:nvPr>
            <p:ph idx="1"/>
          </p:nvPr>
        </p:nvSpPr>
        <p:spPr>
          <a:xfrm>
            <a:off x="246888" y="731519"/>
            <a:ext cx="12079224" cy="6108225"/>
          </a:xfrm>
        </p:spPr>
        <p:txBody>
          <a:bodyPr>
            <a:normAutofit fontScale="77500" lnSpcReduction="20000"/>
          </a:bodyPr>
          <a:lstStyle/>
          <a:p>
            <a:pPr marL="0" indent="0">
              <a:buNone/>
            </a:pPr>
            <a:r>
              <a:rPr lang="en-CA" sz="1500" dirty="0">
                <a:solidFill>
                  <a:srgbClr val="0070C0"/>
                </a:solidFill>
                <a:latin typeface="Times New Roman" panose="02020603050405020304" pitchFamily="18" charset="0"/>
                <a:cs typeface="Times New Roman" panose="02020603050405020304" pitchFamily="18" charset="0"/>
              </a:rPr>
              <a:t>To add this 1000 new positive examples around (40.0, 50.0) we have to first load the original dataset.</a:t>
            </a:r>
          </a:p>
          <a:p>
            <a:pPr marL="0" indent="0">
              <a:buNone/>
            </a:pPr>
            <a:r>
              <a:rPr lang="en-US" sz="1500" b="0" i="0" dirty="0">
                <a:solidFill>
                  <a:srgbClr val="008013"/>
                </a:solidFill>
                <a:effectLst/>
                <a:latin typeface="Menlo"/>
              </a:rPr>
              <a:t>% Load the original dataset</a:t>
            </a:r>
            <a:endParaRPr lang="en-US" sz="1500" b="0" i="0" dirty="0">
              <a:effectLst/>
              <a:latin typeface="Menlo"/>
            </a:endParaRPr>
          </a:p>
          <a:p>
            <a:pPr marL="0" indent="0">
              <a:buNone/>
            </a:pPr>
            <a:r>
              <a:rPr lang="en-US" sz="1500" b="0" i="0" dirty="0" err="1">
                <a:effectLst/>
                <a:latin typeface="Menlo"/>
              </a:rPr>
              <a:t>originalData</a:t>
            </a:r>
            <a:r>
              <a:rPr lang="en-US" sz="1500" b="0" i="0" dirty="0">
                <a:effectLst/>
                <a:latin typeface="Menlo"/>
              </a:rPr>
              <a:t> = load(</a:t>
            </a:r>
            <a:r>
              <a:rPr lang="en-US" sz="1500" b="0" i="0" dirty="0">
                <a:solidFill>
                  <a:srgbClr val="A709F5"/>
                </a:solidFill>
                <a:effectLst/>
                <a:latin typeface="Menlo"/>
              </a:rPr>
              <a:t>'Downloads/DataSetv1.txt’</a:t>
            </a:r>
            <a:r>
              <a:rPr lang="en-US" sz="1500" b="0" i="0" dirty="0">
                <a:effectLst/>
                <a:latin typeface="Menlo"/>
              </a:rPr>
              <a:t>);</a:t>
            </a:r>
          </a:p>
          <a:p>
            <a:pPr marL="0" indent="0">
              <a:buNone/>
            </a:pPr>
            <a:r>
              <a:rPr lang="en-CA" sz="1500" dirty="0">
                <a:solidFill>
                  <a:srgbClr val="0070C0"/>
                </a:solidFill>
                <a:latin typeface="Times New Roman" panose="02020603050405020304" pitchFamily="18" charset="0"/>
                <a:cs typeface="Times New Roman" panose="02020603050405020304" pitchFamily="18" charset="0"/>
              </a:rPr>
              <a:t>Then we define the center of the cluster which is (40.0, 50.0) and also define the number of samples as 1000 which is the 1000 neighbors we want to create around the cluster center.</a:t>
            </a:r>
          </a:p>
          <a:p>
            <a:pPr marL="0" indent="0">
              <a:buNone/>
            </a:pPr>
            <a:r>
              <a:rPr lang="en-US" sz="1500" b="0" i="0" dirty="0">
                <a:solidFill>
                  <a:srgbClr val="008013"/>
                </a:solidFill>
                <a:effectLst/>
                <a:latin typeface="Menlo"/>
              </a:rPr>
              <a:t>% Define the cluster center and number of new samples</a:t>
            </a:r>
            <a:endParaRPr lang="en-US" sz="1500" b="0" i="0" dirty="0">
              <a:effectLst/>
              <a:latin typeface="Menlo"/>
            </a:endParaRPr>
          </a:p>
          <a:p>
            <a:pPr marL="0" indent="0">
              <a:buNone/>
            </a:pPr>
            <a:r>
              <a:rPr lang="en-US" sz="1500" b="0" i="0" dirty="0" err="1">
                <a:effectLst/>
                <a:latin typeface="Menlo"/>
              </a:rPr>
              <a:t>clusterCenter</a:t>
            </a:r>
            <a:r>
              <a:rPr lang="en-US" sz="1500" b="0" i="0" dirty="0">
                <a:effectLst/>
                <a:latin typeface="Menlo"/>
              </a:rPr>
              <a:t> = [40.0, 50.0];</a:t>
            </a:r>
          </a:p>
          <a:p>
            <a:pPr marL="0" indent="0">
              <a:buNone/>
            </a:pPr>
            <a:r>
              <a:rPr lang="en-US" sz="1500" b="0" i="0" dirty="0" err="1">
                <a:effectLst/>
                <a:latin typeface="Menlo"/>
              </a:rPr>
              <a:t>numSamples</a:t>
            </a:r>
            <a:r>
              <a:rPr lang="en-US" sz="1500" b="0" i="0" dirty="0">
                <a:effectLst/>
                <a:latin typeface="Menlo"/>
              </a:rPr>
              <a:t> = 1000;</a:t>
            </a:r>
          </a:p>
          <a:p>
            <a:pPr marL="0" indent="0">
              <a:buNone/>
            </a:pPr>
            <a:r>
              <a:rPr lang="en-US" sz="1500" b="0" i="0" dirty="0">
                <a:solidFill>
                  <a:srgbClr val="0070C0"/>
                </a:solidFill>
                <a:effectLst/>
                <a:latin typeface="Times New Roman" panose="02020603050405020304" pitchFamily="18" charset="0"/>
                <a:cs typeface="Times New Roman" panose="02020603050405020304" pitchFamily="18" charset="0"/>
              </a:rPr>
              <a:t>To generate </a:t>
            </a:r>
            <a:r>
              <a:rPr lang="en-US" sz="1500" dirty="0">
                <a:solidFill>
                  <a:srgbClr val="0070C0"/>
                </a:solidFill>
                <a:latin typeface="Times New Roman" panose="02020603050405020304" pitchFamily="18" charset="0"/>
                <a:cs typeface="Times New Roman" panose="02020603050405020304" pitchFamily="18" charset="0"/>
              </a:rPr>
              <a:t>random variation in the range of [-2, 2] around the cluster center we will use the rand function. However, this function generates random numbers between [0, 1] so it needs an offset. By multiplying it by 4 and subtracting -2 we can get our desired range.</a:t>
            </a:r>
          </a:p>
          <a:p>
            <a:pPr marL="0" indent="0">
              <a:buNone/>
            </a:pPr>
            <a:r>
              <a:rPr lang="en-US" sz="1500" dirty="0">
                <a:solidFill>
                  <a:srgbClr val="0070C0"/>
                </a:solidFill>
                <a:latin typeface="Times New Roman" panose="02020603050405020304" pitchFamily="18" charset="0"/>
                <a:cs typeface="Times New Roman" panose="02020603050405020304" pitchFamily="18" charset="0"/>
              </a:rPr>
              <a:t>After that our new positive examples will be around the cluster center point and the random offsets.</a:t>
            </a:r>
          </a:p>
          <a:p>
            <a:pPr marL="0" indent="0">
              <a:buNone/>
            </a:pPr>
            <a:r>
              <a:rPr lang="en-US" sz="1500" b="0" i="0" dirty="0">
                <a:solidFill>
                  <a:srgbClr val="008013"/>
                </a:solidFill>
                <a:effectLst/>
                <a:latin typeface="Menlo"/>
              </a:rPr>
              <a:t>% Generate random variations in the range [-2, 2] for each coordinate</a:t>
            </a:r>
            <a:endParaRPr lang="en-US" sz="1500" b="0" i="0" dirty="0">
              <a:effectLst/>
              <a:latin typeface="Menlo"/>
            </a:endParaRPr>
          </a:p>
          <a:p>
            <a:pPr marL="0" indent="0">
              <a:buNone/>
            </a:pPr>
            <a:r>
              <a:rPr lang="en-US" sz="1500" b="0" i="0" dirty="0" err="1">
                <a:effectLst/>
                <a:latin typeface="Menlo"/>
              </a:rPr>
              <a:t>randomOffsets</a:t>
            </a:r>
            <a:r>
              <a:rPr lang="en-US" sz="1500" b="0" i="0" dirty="0">
                <a:effectLst/>
                <a:latin typeface="Menlo"/>
              </a:rPr>
              <a:t> = (rand(</a:t>
            </a:r>
            <a:r>
              <a:rPr lang="en-US" sz="1500" b="0" i="0" dirty="0" err="1">
                <a:effectLst/>
                <a:latin typeface="Menlo"/>
              </a:rPr>
              <a:t>numSamples</a:t>
            </a:r>
            <a:r>
              <a:rPr lang="en-US" sz="1500" b="0" i="0" dirty="0">
                <a:effectLst/>
                <a:latin typeface="Menlo"/>
              </a:rPr>
              <a:t>, 2) * 4) - 2; </a:t>
            </a:r>
            <a:r>
              <a:rPr lang="en-US" sz="1500" b="0" i="0" dirty="0">
                <a:solidFill>
                  <a:srgbClr val="008013"/>
                </a:solidFill>
                <a:effectLst/>
                <a:latin typeface="Menlo"/>
              </a:rPr>
              <a:t>% Generates values in [-2, 2]</a:t>
            </a:r>
            <a:endParaRPr lang="en-US" sz="1500" b="0" i="0" dirty="0">
              <a:effectLst/>
              <a:latin typeface="Menlo"/>
            </a:endParaRPr>
          </a:p>
          <a:p>
            <a:pPr marL="0" indent="0">
              <a:buNone/>
            </a:pPr>
            <a:r>
              <a:rPr lang="en-US" sz="1500" b="0" i="0" dirty="0">
                <a:solidFill>
                  <a:srgbClr val="008013"/>
                </a:solidFill>
                <a:effectLst/>
                <a:latin typeface="Menlo"/>
              </a:rPr>
              <a:t>% Create new positive examples by adding the random offsets to the cluster center</a:t>
            </a:r>
            <a:endParaRPr lang="en-US" sz="1500" b="0" i="0" dirty="0">
              <a:effectLst/>
              <a:latin typeface="Menlo"/>
            </a:endParaRPr>
          </a:p>
          <a:p>
            <a:pPr marL="0" indent="0">
              <a:buNone/>
            </a:pPr>
            <a:r>
              <a:rPr lang="en-US" sz="1500" b="0" i="0" dirty="0" err="1">
                <a:effectLst/>
                <a:latin typeface="Menlo"/>
              </a:rPr>
              <a:t>newPositiveExamples</a:t>
            </a:r>
            <a:r>
              <a:rPr lang="en-US" sz="1500" b="0" i="0" dirty="0">
                <a:effectLst/>
                <a:latin typeface="Menlo"/>
              </a:rPr>
              <a:t> = </a:t>
            </a:r>
            <a:r>
              <a:rPr lang="en-US" sz="1500" b="0" i="0" dirty="0" err="1">
                <a:effectLst/>
                <a:latin typeface="Menlo"/>
              </a:rPr>
              <a:t>clusterCenter</a:t>
            </a:r>
            <a:r>
              <a:rPr lang="en-US" sz="1500" b="0" i="0" dirty="0">
                <a:effectLst/>
                <a:latin typeface="Menlo"/>
              </a:rPr>
              <a:t> + </a:t>
            </a:r>
            <a:r>
              <a:rPr lang="en-US" sz="1500" b="0" i="0" dirty="0" err="1">
                <a:effectLst/>
                <a:latin typeface="Menlo"/>
              </a:rPr>
              <a:t>randomOffsets</a:t>
            </a:r>
            <a:r>
              <a:rPr lang="en-US" sz="1500" b="0" i="0" dirty="0">
                <a:effectLst/>
                <a:latin typeface="Menlo"/>
              </a:rPr>
              <a:t>;</a:t>
            </a:r>
          </a:p>
          <a:p>
            <a:pPr marL="0" indent="0">
              <a:buNone/>
            </a:pPr>
            <a:r>
              <a:rPr lang="en-US" sz="1500" b="0" i="0" dirty="0">
                <a:solidFill>
                  <a:srgbClr val="0070C0"/>
                </a:solidFill>
                <a:effectLst/>
                <a:latin typeface="Times New Roman" panose="02020603050405020304" pitchFamily="18" charset="0"/>
                <a:cs typeface="Times New Roman" panose="02020603050405020304" pitchFamily="18" charset="0"/>
              </a:rPr>
              <a:t>Then we need to assign the </a:t>
            </a:r>
            <a:r>
              <a:rPr lang="en-US" sz="1500" dirty="0">
                <a:solidFill>
                  <a:srgbClr val="0070C0"/>
                </a:solidFill>
                <a:latin typeface="Times New Roman" panose="02020603050405020304" pitchFamily="18" charset="0"/>
                <a:cs typeface="Times New Roman" panose="02020603050405020304" pitchFamily="18" charset="0"/>
              </a:rPr>
              <a:t>target +1 to these new positive examples and combine new examples and target (+1).</a:t>
            </a:r>
          </a:p>
          <a:p>
            <a:pPr marL="0" indent="0">
              <a:buNone/>
            </a:pPr>
            <a:r>
              <a:rPr lang="en-US" sz="1500" b="0" i="0" dirty="0">
                <a:solidFill>
                  <a:srgbClr val="008013"/>
                </a:solidFill>
                <a:effectLst/>
                <a:latin typeface="Menlo"/>
              </a:rPr>
              <a:t>% Assign label +1 to each of the new examples</a:t>
            </a:r>
            <a:endParaRPr lang="en-US" sz="1500" b="0" i="0" dirty="0">
              <a:effectLst/>
              <a:latin typeface="Menlo"/>
            </a:endParaRPr>
          </a:p>
          <a:p>
            <a:pPr marL="0" indent="0">
              <a:buNone/>
            </a:pPr>
            <a:r>
              <a:rPr lang="en-US" sz="1500" b="0" i="0" dirty="0" err="1">
                <a:effectLst/>
                <a:latin typeface="Menlo"/>
              </a:rPr>
              <a:t>newLabels</a:t>
            </a:r>
            <a:r>
              <a:rPr lang="en-US" sz="1500" b="0" i="0" dirty="0">
                <a:effectLst/>
                <a:latin typeface="Menlo"/>
              </a:rPr>
              <a:t> = ones(</a:t>
            </a:r>
            <a:r>
              <a:rPr lang="en-US" sz="1500" b="0" i="0" dirty="0" err="1">
                <a:effectLst/>
                <a:latin typeface="Menlo"/>
              </a:rPr>
              <a:t>numSamples</a:t>
            </a:r>
            <a:r>
              <a:rPr lang="en-US" sz="1500" b="0" i="0" dirty="0">
                <a:effectLst/>
                <a:latin typeface="Menlo"/>
              </a:rPr>
              <a:t>, 1);</a:t>
            </a:r>
          </a:p>
          <a:p>
            <a:pPr marL="0" indent="0">
              <a:buNone/>
            </a:pPr>
            <a:r>
              <a:rPr lang="en-US" sz="1500" b="0" i="0" dirty="0">
                <a:solidFill>
                  <a:srgbClr val="008013"/>
                </a:solidFill>
                <a:effectLst/>
                <a:latin typeface="Menlo"/>
              </a:rPr>
              <a:t>% Combine the new examples with targets</a:t>
            </a:r>
            <a:endParaRPr lang="en-US" sz="1500" b="0" i="0" dirty="0">
              <a:effectLst/>
              <a:latin typeface="Menlo"/>
            </a:endParaRPr>
          </a:p>
          <a:p>
            <a:pPr marL="0" indent="0">
              <a:buNone/>
            </a:pPr>
            <a:r>
              <a:rPr lang="en-US" sz="1500" b="0" i="0" dirty="0" err="1">
                <a:effectLst/>
                <a:latin typeface="Menlo"/>
              </a:rPr>
              <a:t>newData</a:t>
            </a:r>
            <a:r>
              <a:rPr lang="en-US" sz="1500" b="0" i="0" dirty="0">
                <a:effectLst/>
                <a:latin typeface="Menlo"/>
              </a:rPr>
              <a:t> = [</a:t>
            </a:r>
            <a:r>
              <a:rPr lang="en-US" sz="1500" b="0" i="0" dirty="0" err="1">
                <a:effectLst/>
                <a:latin typeface="Menlo"/>
              </a:rPr>
              <a:t>newPositiveExamples</a:t>
            </a:r>
            <a:r>
              <a:rPr lang="en-US" sz="1500" b="0" i="0" dirty="0">
                <a:effectLst/>
                <a:latin typeface="Menlo"/>
              </a:rPr>
              <a:t>, </a:t>
            </a:r>
            <a:r>
              <a:rPr lang="en-US" sz="1500" b="0" i="0" dirty="0" err="1">
                <a:effectLst/>
                <a:latin typeface="Menlo"/>
              </a:rPr>
              <a:t>newtargets</a:t>
            </a:r>
            <a:r>
              <a:rPr lang="en-US" sz="1500" b="0" i="0" dirty="0">
                <a:effectLst/>
                <a:latin typeface="Menlo"/>
              </a:rPr>
              <a:t>];</a:t>
            </a:r>
          </a:p>
          <a:p>
            <a:pPr marL="0" indent="0">
              <a:buNone/>
            </a:pPr>
            <a:r>
              <a:rPr lang="en-US" sz="1500" b="0" i="0" dirty="0">
                <a:solidFill>
                  <a:srgbClr val="0070C0"/>
                </a:solidFill>
                <a:effectLst/>
                <a:latin typeface="Times New Roman" panose="02020603050405020304" pitchFamily="18" charset="0"/>
                <a:cs typeface="Times New Roman" panose="02020603050405020304" pitchFamily="18" charset="0"/>
              </a:rPr>
              <a:t>At the end all we need to do is to add the new positive examples to the old positive examples and save it to a new text file named</a:t>
            </a:r>
            <a:r>
              <a:rPr lang="en-US" sz="1500" b="0" i="0" dirty="0">
                <a:effectLst/>
                <a:latin typeface="Times New Roman" panose="02020603050405020304" pitchFamily="18" charset="0"/>
                <a:cs typeface="Times New Roman" panose="02020603050405020304" pitchFamily="18" charset="0"/>
              </a:rPr>
              <a:t> </a:t>
            </a:r>
            <a:r>
              <a:rPr lang="en-CA" sz="1500" b="0" i="0" dirty="0">
                <a:solidFill>
                  <a:srgbClr val="A709F5"/>
                </a:solidFill>
                <a:effectLst/>
                <a:latin typeface="Menlo"/>
              </a:rPr>
              <a:t>NewDataSetv1.txt.</a:t>
            </a:r>
          </a:p>
          <a:p>
            <a:pPr marL="0" indent="0">
              <a:buNone/>
            </a:pPr>
            <a:r>
              <a:rPr lang="en-US" sz="1500" b="0" i="0" dirty="0">
                <a:solidFill>
                  <a:srgbClr val="008013"/>
                </a:solidFill>
                <a:effectLst/>
                <a:latin typeface="Menlo"/>
              </a:rPr>
              <a:t>% Append the new data to the original data</a:t>
            </a:r>
            <a:endParaRPr lang="en-US" sz="1500" b="0" i="0" dirty="0">
              <a:effectLst/>
              <a:latin typeface="Menlo"/>
            </a:endParaRPr>
          </a:p>
          <a:p>
            <a:pPr marL="0" indent="0">
              <a:buNone/>
            </a:pPr>
            <a:r>
              <a:rPr lang="en-US" sz="1500" b="0" i="0" dirty="0" err="1">
                <a:effectLst/>
                <a:latin typeface="Menlo"/>
              </a:rPr>
              <a:t>addedData</a:t>
            </a:r>
            <a:r>
              <a:rPr lang="en-US" sz="1500" b="0" i="0" dirty="0">
                <a:effectLst/>
                <a:latin typeface="Menlo"/>
              </a:rPr>
              <a:t> = [</a:t>
            </a:r>
            <a:r>
              <a:rPr lang="en-US" sz="1500" b="0" i="0" dirty="0" err="1">
                <a:effectLst/>
                <a:latin typeface="Menlo"/>
              </a:rPr>
              <a:t>originalData</a:t>
            </a:r>
            <a:r>
              <a:rPr lang="en-US" sz="1500" b="0" i="0" dirty="0">
                <a:effectLst/>
                <a:latin typeface="Menlo"/>
              </a:rPr>
              <a:t>; </a:t>
            </a:r>
            <a:r>
              <a:rPr lang="en-US" sz="1500" b="0" i="0" dirty="0" err="1">
                <a:effectLst/>
                <a:latin typeface="Menlo"/>
              </a:rPr>
              <a:t>newData</a:t>
            </a:r>
            <a:r>
              <a:rPr lang="en-US" sz="1500" b="0" i="0" dirty="0">
                <a:effectLst/>
                <a:latin typeface="Menlo"/>
              </a:rPr>
              <a:t>];</a:t>
            </a:r>
          </a:p>
          <a:p>
            <a:pPr marL="0" indent="0">
              <a:buNone/>
            </a:pPr>
            <a:r>
              <a:rPr lang="en-US" sz="1500" b="0" i="0" dirty="0">
                <a:solidFill>
                  <a:srgbClr val="008013"/>
                </a:solidFill>
                <a:effectLst/>
                <a:latin typeface="Menlo"/>
              </a:rPr>
              <a:t>% Save the new dataset to a new file</a:t>
            </a:r>
            <a:endParaRPr lang="en-US" sz="1500" b="0" i="0" dirty="0">
              <a:effectLst/>
              <a:latin typeface="Menlo"/>
            </a:endParaRPr>
          </a:p>
          <a:p>
            <a:pPr marL="0" indent="0">
              <a:buNone/>
            </a:pPr>
            <a:r>
              <a:rPr lang="en-US" sz="1500" b="0" i="0" dirty="0">
                <a:effectLst/>
                <a:latin typeface="Menlo"/>
              </a:rPr>
              <a:t>save(</a:t>
            </a:r>
            <a:r>
              <a:rPr lang="en-US" sz="1500" b="0" i="0" dirty="0">
                <a:solidFill>
                  <a:srgbClr val="A709F5"/>
                </a:solidFill>
                <a:effectLst/>
                <a:latin typeface="Menlo"/>
              </a:rPr>
              <a:t>'NewDataSetv1.txt'</a:t>
            </a:r>
            <a:r>
              <a:rPr lang="en-US" sz="1500" b="0" i="0" dirty="0">
                <a:effectLst/>
                <a:latin typeface="Menlo"/>
              </a:rPr>
              <a:t>, </a:t>
            </a:r>
            <a:r>
              <a:rPr lang="en-US" sz="1500" b="0" i="0" dirty="0">
                <a:solidFill>
                  <a:srgbClr val="A709F5"/>
                </a:solidFill>
                <a:effectLst/>
                <a:latin typeface="Menlo"/>
              </a:rPr>
              <a:t>'</a:t>
            </a:r>
            <a:r>
              <a:rPr lang="en-US" sz="1500" b="0" i="0" dirty="0" err="1">
                <a:solidFill>
                  <a:srgbClr val="A709F5"/>
                </a:solidFill>
                <a:effectLst/>
                <a:latin typeface="Menlo"/>
              </a:rPr>
              <a:t>addedData</a:t>
            </a:r>
            <a:r>
              <a:rPr lang="en-US" sz="1500" b="0" i="0" dirty="0">
                <a:solidFill>
                  <a:srgbClr val="A709F5"/>
                </a:solidFill>
                <a:effectLst/>
                <a:latin typeface="Menlo"/>
              </a:rPr>
              <a:t>'</a:t>
            </a:r>
            <a:r>
              <a:rPr lang="en-US" sz="1500" b="0" i="0" dirty="0">
                <a:effectLst/>
                <a:latin typeface="Menlo"/>
              </a:rPr>
              <a:t>, </a:t>
            </a:r>
            <a:r>
              <a:rPr lang="en-US" sz="1500" b="0" i="0" dirty="0">
                <a:solidFill>
                  <a:srgbClr val="A709F5"/>
                </a:solidFill>
                <a:effectLst/>
                <a:latin typeface="Menlo"/>
              </a:rPr>
              <a:t>'-ascii'</a:t>
            </a:r>
            <a:r>
              <a:rPr lang="en-US" sz="1500" b="0" i="0" dirty="0">
                <a:effectLst/>
                <a:latin typeface="Menlo"/>
              </a:rPr>
              <a:t>);</a:t>
            </a:r>
          </a:p>
          <a:p>
            <a:pPr marL="0" indent="0">
              <a:buNone/>
            </a:pPr>
            <a:endParaRPr lang="en-CA" sz="1800" b="0" i="0" dirty="0">
              <a:effectLst/>
              <a:latin typeface="Menlo"/>
            </a:endParaRPr>
          </a:p>
          <a:p>
            <a:pPr marL="0" indent="0">
              <a:buNone/>
            </a:pPr>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CA" sz="15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0AB9BD92-48E4-E005-C4B6-1B1B7AAF8681}"/>
              </a:ext>
            </a:extLst>
          </p:cNvPr>
          <p:cNvSpPr/>
          <p:nvPr/>
        </p:nvSpPr>
        <p:spPr>
          <a:xfrm>
            <a:off x="8903208" y="3557016"/>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svm5.m</a:t>
            </a:r>
          </a:p>
        </p:txBody>
      </p:sp>
    </p:spTree>
    <p:extLst>
      <p:ext uri="{BB962C8B-B14F-4D97-AF65-F5344CB8AC3E}">
        <p14:creationId xmlns:p14="http://schemas.microsoft.com/office/powerpoint/2010/main" val="418333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F847-D80C-1C13-A31D-ACB4333974F6}"/>
              </a:ext>
            </a:extLst>
          </p:cNvPr>
          <p:cNvSpPr>
            <a:spLocks noGrp="1"/>
          </p:cNvSpPr>
          <p:nvPr>
            <p:ph type="title"/>
          </p:nvPr>
        </p:nvSpPr>
        <p:spPr>
          <a:xfrm>
            <a:off x="774192" y="18255"/>
            <a:ext cx="10515600" cy="1380777"/>
          </a:xfrm>
        </p:spPr>
        <p:txBody>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g) Plot your new training set to verify you have created a cluster of positive training examples far away for the original cluster.</a:t>
            </a:r>
            <a:br>
              <a:rPr lang="en-CA"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A40062E3-E479-4459-A6C7-B314E904F8AD}"/>
              </a:ext>
            </a:extLst>
          </p:cNvPr>
          <p:cNvSpPr>
            <a:spLocks noGrp="1"/>
          </p:cNvSpPr>
          <p:nvPr>
            <p:ph idx="1"/>
          </p:nvPr>
        </p:nvSpPr>
        <p:spPr>
          <a:xfrm>
            <a:off x="429768" y="777240"/>
            <a:ext cx="11457432" cy="5788152"/>
          </a:xfrm>
        </p:spPr>
        <p:txBody>
          <a:bodyPr>
            <a:normAutofit fontScale="85000" lnSpcReduction="20000"/>
          </a:bodyPr>
          <a:lstStyle/>
          <a:p>
            <a:pPr marL="0" indent="0" algn="just">
              <a:buNone/>
            </a:pPr>
            <a:r>
              <a:rPr lang="en-CA" sz="1800" dirty="0">
                <a:solidFill>
                  <a:srgbClr val="0070C0"/>
                </a:solidFill>
                <a:latin typeface="Times New Roman" panose="02020603050405020304" pitchFamily="18" charset="0"/>
                <a:cs typeface="Times New Roman" panose="02020603050405020304" pitchFamily="18" charset="0"/>
              </a:rPr>
              <a:t>MATLAB code explanation: </a:t>
            </a:r>
          </a:p>
          <a:p>
            <a:pPr marL="0" indent="0" algn="just">
              <a:buNone/>
            </a:pPr>
            <a:r>
              <a:rPr lang="en-CA" sz="1800" dirty="0">
                <a:solidFill>
                  <a:srgbClr val="0070C0"/>
                </a:solidFill>
                <a:latin typeface="Times New Roman" panose="02020603050405020304" pitchFamily="18" charset="0"/>
                <a:cs typeface="Times New Roman" panose="02020603050405020304" pitchFamily="18" charset="0"/>
              </a:rPr>
              <a:t>We can easily plot these new data. We just need to load the new NewDataSetv1.txt file to MATLAB and then again separate the features from targets. Now, we can plot the old data and new data at the same time, and for better visualization, we can highlight the center of the cluster which is (40.0, 50.0).</a:t>
            </a:r>
          </a:p>
          <a:p>
            <a:pPr marL="0" indent="0">
              <a:buNone/>
            </a:pPr>
            <a:r>
              <a:rPr lang="en-CA" sz="1800" b="0" i="0" dirty="0">
                <a:solidFill>
                  <a:srgbClr val="008013"/>
                </a:solidFill>
                <a:effectLst/>
                <a:latin typeface="Menlo"/>
              </a:rPr>
              <a:t>% Load the augmented dataset</a:t>
            </a:r>
            <a:endParaRPr lang="en-CA" sz="1800" b="0" i="0" dirty="0">
              <a:effectLst/>
              <a:latin typeface="Menlo"/>
            </a:endParaRPr>
          </a:p>
          <a:p>
            <a:pPr marL="0" indent="0">
              <a:buNone/>
            </a:pPr>
            <a:r>
              <a:rPr lang="en-CA" sz="1800" b="0" i="0" dirty="0" err="1">
                <a:effectLst/>
                <a:latin typeface="Menlo"/>
              </a:rPr>
              <a:t>addedData</a:t>
            </a:r>
            <a:r>
              <a:rPr lang="en-CA" sz="1800" b="0" i="0" dirty="0">
                <a:effectLst/>
                <a:latin typeface="Menlo"/>
              </a:rPr>
              <a:t> = load(</a:t>
            </a:r>
            <a:r>
              <a:rPr lang="en-CA" sz="1800" b="0" i="0" dirty="0">
                <a:solidFill>
                  <a:srgbClr val="A709F5"/>
                </a:solidFill>
                <a:effectLst/>
                <a:latin typeface="Menlo"/>
              </a:rPr>
              <a:t>'Desktop\NewDataSetv1.txt'</a:t>
            </a:r>
            <a:r>
              <a:rPr lang="en-CA" sz="1800" b="0" i="0" dirty="0">
                <a:effectLst/>
                <a:latin typeface="Menlo"/>
              </a:rPr>
              <a:t>);</a:t>
            </a:r>
          </a:p>
          <a:p>
            <a:pPr marL="0" indent="0">
              <a:buNone/>
            </a:pPr>
            <a:r>
              <a:rPr lang="en-CA" sz="1800" b="0" i="0" dirty="0">
                <a:solidFill>
                  <a:srgbClr val="008013"/>
                </a:solidFill>
                <a:effectLst/>
                <a:latin typeface="Menlo"/>
              </a:rPr>
              <a:t>% Separate features and labels</a:t>
            </a:r>
            <a:endParaRPr lang="en-CA" sz="1800" b="0" i="0" dirty="0">
              <a:effectLst/>
              <a:latin typeface="Menlo"/>
            </a:endParaRPr>
          </a:p>
          <a:p>
            <a:pPr marL="0" indent="0">
              <a:buNone/>
            </a:pPr>
            <a:r>
              <a:rPr lang="en-CA" sz="1800" b="0" i="0" dirty="0">
                <a:effectLst/>
                <a:latin typeface="Menlo"/>
              </a:rPr>
              <a:t>features = </a:t>
            </a:r>
            <a:r>
              <a:rPr lang="en-CA" sz="1800" b="0" i="0" dirty="0" err="1">
                <a:effectLst/>
                <a:latin typeface="Menlo"/>
              </a:rPr>
              <a:t>addedData</a:t>
            </a:r>
            <a:r>
              <a:rPr lang="en-CA" sz="1800" b="0" i="0" dirty="0">
                <a:effectLst/>
                <a:latin typeface="Menlo"/>
              </a:rPr>
              <a:t>(:, 1:2);</a:t>
            </a:r>
          </a:p>
          <a:p>
            <a:pPr marL="0" indent="0">
              <a:buNone/>
            </a:pPr>
            <a:r>
              <a:rPr lang="en-CA" sz="1800" b="0" i="0" dirty="0">
                <a:effectLst/>
                <a:latin typeface="Menlo"/>
              </a:rPr>
              <a:t>labels = </a:t>
            </a:r>
            <a:r>
              <a:rPr lang="en-CA" sz="1800" b="0" i="0" dirty="0" err="1">
                <a:effectLst/>
                <a:latin typeface="Menlo"/>
              </a:rPr>
              <a:t>addedData</a:t>
            </a:r>
            <a:r>
              <a:rPr lang="en-CA" sz="1800" b="0" i="0" dirty="0">
                <a:effectLst/>
                <a:latin typeface="Menlo"/>
              </a:rPr>
              <a:t>(:, 3);</a:t>
            </a:r>
          </a:p>
          <a:p>
            <a:pPr marL="0" indent="0">
              <a:buNone/>
            </a:pPr>
            <a:r>
              <a:rPr lang="en-CA" sz="1800" b="0" i="0" dirty="0">
                <a:solidFill>
                  <a:srgbClr val="008013"/>
                </a:solidFill>
                <a:effectLst/>
                <a:latin typeface="Menlo"/>
              </a:rPr>
              <a:t>% Plot the original and new data points</a:t>
            </a:r>
            <a:endParaRPr lang="en-CA" sz="1800" b="0" i="0" dirty="0">
              <a:effectLst/>
              <a:latin typeface="Menlo"/>
            </a:endParaRPr>
          </a:p>
          <a:p>
            <a:pPr marL="0" indent="0">
              <a:buNone/>
            </a:pPr>
            <a:r>
              <a:rPr lang="en-CA" sz="1800" b="0" i="0" dirty="0">
                <a:effectLst/>
                <a:latin typeface="Menlo"/>
              </a:rPr>
              <a:t>figure;</a:t>
            </a:r>
          </a:p>
          <a:p>
            <a:pPr marL="0" indent="0">
              <a:buNone/>
            </a:pPr>
            <a:r>
              <a:rPr lang="en-CA" sz="1800" b="0" i="0" dirty="0" err="1">
                <a:effectLst/>
                <a:latin typeface="Menlo"/>
              </a:rPr>
              <a:t>gscatter</a:t>
            </a:r>
            <a:r>
              <a:rPr lang="en-CA" sz="1800" b="0" i="0" dirty="0">
                <a:effectLst/>
                <a:latin typeface="Menlo"/>
              </a:rPr>
              <a:t>(features(:,1), features(:,2), labels, </a:t>
            </a:r>
            <a:r>
              <a:rPr lang="en-CA" sz="1800" b="0" i="0" dirty="0">
                <a:solidFill>
                  <a:srgbClr val="A709F5"/>
                </a:solidFill>
                <a:effectLst/>
                <a:latin typeface="Menlo"/>
              </a:rPr>
              <a:t>'</a:t>
            </a:r>
            <a:r>
              <a:rPr lang="en-CA" sz="1800" b="0" i="0" dirty="0" err="1">
                <a:solidFill>
                  <a:srgbClr val="A709F5"/>
                </a:solidFill>
                <a:effectLst/>
                <a:latin typeface="Menlo"/>
              </a:rPr>
              <a:t>rb</a:t>
            </a:r>
            <a:r>
              <a:rPr lang="en-CA" sz="1800" b="0" i="0" dirty="0">
                <a:solidFill>
                  <a:srgbClr val="A709F5"/>
                </a:solidFill>
                <a:effectLst/>
                <a:latin typeface="Menlo"/>
              </a:rPr>
              <a:t>'</a:t>
            </a:r>
            <a:r>
              <a:rPr lang="en-CA" sz="1800" b="0" i="0" dirty="0">
                <a:effectLst/>
                <a:latin typeface="Menlo"/>
              </a:rPr>
              <a:t>, </a:t>
            </a:r>
            <a:r>
              <a:rPr lang="en-CA" sz="1800" b="0" i="0" dirty="0">
                <a:solidFill>
                  <a:srgbClr val="A709F5"/>
                </a:solidFill>
                <a:effectLst/>
                <a:latin typeface="Menlo"/>
              </a:rPr>
              <a:t>'xo'</a:t>
            </a:r>
            <a:r>
              <a:rPr lang="en-CA" sz="1800" b="0" i="0" dirty="0">
                <a:effectLst/>
                <a:latin typeface="Menlo"/>
              </a:rPr>
              <a:t>);</a:t>
            </a:r>
          </a:p>
          <a:p>
            <a:pPr marL="0" indent="0">
              <a:buNone/>
            </a:pPr>
            <a:r>
              <a:rPr lang="en-CA" sz="1800" b="0" i="0" dirty="0">
                <a:effectLst/>
                <a:latin typeface="Menlo"/>
              </a:rPr>
              <a:t>hold </a:t>
            </a:r>
            <a:r>
              <a:rPr lang="en-CA" sz="1800" b="0" i="0" dirty="0">
                <a:solidFill>
                  <a:srgbClr val="A709F5"/>
                </a:solidFill>
                <a:effectLst/>
                <a:latin typeface="Menlo"/>
              </a:rPr>
              <a:t>on</a:t>
            </a:r>
            <a:r>
              <a:rPr lang="en-CA" sz="1800" b="0" i="0" dirty="0">
                <a:effectLst/>
                <a:latin typeface="Menlo"/>
              </a:rPr>
              <a:t>;</a:t>
            </a:r>
          </a:p>
          <a:p>
            <a:pPr marL="0" indent="0">
              <a:buNone/>
            </a:pPr>
            <a:r>
              <a:rPr lang="en-CA" sz="1800" b="0" i="0" dirty="0">
                <a:solidFill>
                  <a:srgbClr val="008013"/>
                </a:solidFill>
                <a:effectLst/>
                <a:latin typeface="Menlo"/>
              </a:rPr>
              <a:t>% Highlight the new positive cluster center</a:t>
            </a:r>
            <a:endParaRPr lang="en-CA" sz="1800" b="0" i="0" dirty="0">
              <a:effectLst/>
              <a:latin typeface="Menlo"/>
            </a:endParaRPr>
          </a:p>
          <a:p>
            <a:pPr marL="0" indent="0">
              <a:buNone/>
            </a:pPr>
            <a:r>
              <a:rPr lang="en-CA" sz="1800" b="0" i="0" dirty="0">
                <a:effectLst/>
                <a:latin typeface="Menlo"/>
              </a:rPr>
              <a:t>plot(40, 50, </a:t>
            </a:r>
            <a:r>
              <a:rPr lang="en-CA" sz="1800" b="0" i="0" dirty="0">
                <a:solidFill>
                  <a:srgbClr val="A709F5"/>
                </a:solidFill>
                <a:effectLst/>
                <a:latin typeface="Menlo"/>
              </a:rPr>
              <a:t>'</a:t>
            </a:r>
            <a:r>
              <a:rPr lang="en-CA" sz="1800" b="0" i="0" dirty="0" err="1">
                <a:solidFill>
                  <a:srgbClr val="A709F5"/>
                </a:solidFill>
                <a:effectLst/>
                <a:latin typeface="Menlo"/>
              </a:rPr>
              <a:t>ks</a:t>
            </a:r>
            <a:r>
              <a:rPr lang="en-CA" sz="1800" b="0" i="0" dirty="0">
                <a:solidFill>
                  <a:srgbClr val="A709F5"/>
                </a:solidFill>
                <a:effectLst/>
                <a:latin typeface="Menlo"/>
              </a:rPr>
              <a:t>'</a:t>
            </a:r>
            <a:r>
              <a:rPr lang="en-CA" sz="1800" b="0" i="0" dirty="0">
                <a:effectLst/>
                <a:latin typeface="Menlo"/>
              </a:rPr>
              <a:t>, </a:t>
            </a:r>
            <a:r>
              <a:rPr lang="en-CA" sz="1800" b="0" i="0" dirty="0">
                <a:solidFill>
                  <a:srgbClr val="A709F5"/>
                </a:solidFill>
                <a:effectLst/>
                <a:latin typeface="Menlo"/>
              </a:rPr>
              <a:t>'</a:t>
            </a:r>
            <a:r>
              <a:rPr lang="en-CA" sz="1800" b="0" i="0" dirty="0" err="1">
                <a:solidFill>
                  <a:srgbClr val="A709F5"/>
                </a:solidFill>
                <a:effectLst/>
                <a:latin typeface="Menlo"/>
              </a:rPr>
              <a:t>MarkerSize</a:t>
            </a:r>
            <a:r>
              <a:rPr lang="en-CA" sz="1800" b="0" i="0" dirty="0">
                <a:solidFill>
                  <a:srgbClr val="A709F5"/>
                </a:solidFill>
                <a:effectLst/>
                <a:latin typeface="Menlo"/>
              </a:rPr>
              <a:t>'</a:t>
            </a:r>
            <a:r>
              <a:rPr lang="en-CA" sz="1800" b="0" i="0" dirty="0">
                <a:effectLst/>
                <a:latin typeface="Menlo"/>
              </a:rPr>
              <a:t>, 10, </a:t>
            </a:r>
            <a:r>
              <a:rPr lang="en-CA" sz="1800" b="0" i="0" dirty="0">
                <a:solidFill>
                  <a:srgbClr val="A709F5"/>
                </a:solidFill>
                <a:effectLst/>
                <a:latin typeface="Menlo"/>
              </a:rPr>
              <a:t>'</a:t>
            </a:r>
            <a:r>
              <a:rPr lang="en-CA" sz="1800" b="0" i="0" dirty="0" err="1">
                <a:solidFill>
                  <a:srgbClr val="A709F5"/>
                </a:solidFill>
                <a:effectLst/>
                <a:latin typeface="Menlo"/>
              </a:rPr>
              <a:t>MarkerFaceColor</a:t>
            </a:r>
            <a:r>
              <a:rPr lang="en-CA" sz="1800" b="0" i="0" dirty="0">
                <a:solidFill>
                  <a:srgbClr val="A709F5"/>
                </a:solidFill>
                <a:effectLst/>
                <a:latin typeface="Menlo"/>
              </a:rPr>
              <a:t>'</a:t>
            </a:r>
            <a:r>
              <a:rPr lang="en-CA" sz="1800" b="0" i="0" dirty="0">
                <a:effectLst/>
                <a:latin typeface="Menlo"/>
              </a:rPr>
              <a:t>, </a:t>
            </a:r>
            <a:r>
              <a:rPr lang="en-CA" sz="1800" b="0" i="0" dirty="0">
                <a:solidFill>
                  <a:srgbClr val="A709F5"/>
                </a:solidFill>
                <a:effectLst/>
                <a:latin typeface="Menlo"/>
              </a:rPr>
              <a:t>'k'</a:t>
            </a:r>
            <a:r>
              <a:rPr lang="en-CA" sz="1800" b="0" i="0" dirty="0">
                <a:effectLst/>
                <a:latin typeface="Menlo"/>
              </a:rPr>
              <a:t>); </a:t>
            </a:r>
            <a:r>
              <a:rPr lang="en-CA" sz="1800" b="0" i="0" dirty="0">
                <a:solidFill>
                  <a:srgbClr val="008013"/>
                </a:solidFill>
                <a:effectLst/>
                <a:latin typeface="Menlo"/>
              </a:rPr>
              <a:t>% Cluster center</a:t>
            </a:r>
            <a:endParaRPr lang="en-CA" sz="1800" b="0" i="0" dirty="0">
              <a:effectLst/>
              <a:latin typeface="Menlo"/>
            </a:endParaRPr>
          </a:p>
          <a:p>
            <a:pPr marL="0" indent="0">
              <a:buNone/>
            </a:pPr>
            <a:r>
              <a:rPr lang="en-CA" sz="1800" b="0" i="0" dirty="0">
                <a:solidFill>
                  <a:srgbClr val="008013"/>
                </a:solidFill>
                <a:effectLst/>
                <a:latin typeface="Menlo"/>
              </a:rPr>
              <a:t>% Add labels and legend</a:t>
            </a:r>
            <a:endParaRPr lang="en-CA" sz="1800" b="0" i="0" dirty="0">
              <a:effectLst/>
              <a:latin typeface="Menlo"/>
            </a:endParaRPr>
          </a:p>
          <a:p>
            <a:pPr marL="0" indent="0">
              <a:buNone/>
            </a:pPr>
            <a:r>
              <a:rPr lang="en-CA" sz="1800" b="0" i="0" dirty="0">
                <a:effectLst/>
                <a:latin typeface="Menlo"/>
              </a:rPr>
              <a:t>title(</a:t>
            </a:r>
            <a:r>
              <a:rPr lang="en-CA" sz="1800" b="0" i="0" dirty="0">
                <a:solidFill>
                  <a:srgbClr val="A709F5"/>
                </a:solidFill>
                <a:effectLst/>
                <a:latin typeface="Menlo"/>
              </a:rPr>
              <a:t>'Added Training Set'</a:t>
            </a:r>
            <a:r>
              <a:rPr lang="en-CA" sz="1800" b="0" i="0" dirty="0">
                <a:effectLst/>
                <a:latin typeface="Menlo"/>
              </a:rPr>
              <a:t>);</a:t>
            </a:r>
          </a:p>
          <a:p>
            <a:pPr marL="0" indent="0">
              <a:buNone/>
            </a:pPr>
            <a:r>
              <a:rPr lang="en-CA" sz="1800" b="0" i="0" dirty="0" err="1">
                <a:effectLst/>
                <a:latin typeface="Menlo"/>
              </a:rPr>
              <a:t>xlabel</a:t>
            </a:r>
            <a:r>
              <a:rPr lang="en-CA" sz="1800" b="0" i="0" dirty="0">
                <a:effectLst/>
                <a:latin typeface="Menlo"/>
              </a:rPr>
              <a:t>(</a:t>
            </a:r>
            <a:r>
              <a:rPr lang="en-CA" sz="1800" b="0" i="0" dirty="0">
                <a:solidFill>
                  <a:srgbClr val="A709F5"/>
                </a:solidFill>
                <a:effectLst/>
                <a:latin typeface="Menlo"/>
              </a:rPr>
              <a:t>'Feature 1'</a:t>
            </a:r>
            <a:r>
              <a:rPr lang="en-CA" sz="1800" b="0" i="0" dirty="0">
                <a:effectLst/>
                <a:latin typeface="Menlo"/>
              </a:rPr>
              <a:t>);</a:t>
            </a:r>
          </a:p>
          <a:p>
            <a:pPr marL="0" indent="0">
              <a:buNone/>
            </a:pPr>
            <a:r>
              <a:rPr lang="en-CA" sz="1800" b="0" i="0" dirty="0" err="1">
                <a:effectLst/>
                <a:latin typeface="Menlo"/>
              </a:rPr>
              <a:t>ylabel</a:t>
            </a:r>
            <a:r>
              <a:rPr lang="en-CA" sz="1800" b="0" i="0" dirty="0">
                <a:effectLst/>
                <a:latin typeface="Menlo"/>
              </a:rPr>
              <a:t>(</a:t>
            </a:r>
            <a:r>
              <a:rPr lang="en-CA" sz="1800" b="0" i="0" dirty="0">
                <a:solidFill>
                  <a:srgbClr val="A709F5"/>
                </a:solidFill>
                <a:effectLst/>
                <a:latin typeface="Menlo"/>
              </a:rPr>
              <a:t>'Feature 2'</a:t>
            </a:r>
            <a:r>
              <a:rPr lang="en-CA" sz="1800" b="0" i="0" dirty="0">
                <a:effectLst/>
                <a:latin typeface="Menlo"/>
              </a:rPr>
              <a:t>);</a:t>
            </a:r>
          </a:p>
          <a:p>
            <a:pPr marL="0" indent="0">
              <a:buNone/>
            </a:pPr>
            <a:r>
              <a:rPr lang="en-CA" sz="1800" b="0" i="0" dirty="0">
                <a:effectLst/>
                <a:latin typeface="Menlo"/>
              </a:rPr>
              <a:t>legend({</a:t>
            </a:r>
            <a:r>
              <a:rPr lang="en-CA" sz="1800" b="0" i="0" dirty="0">
                <a:solidFill>
                  <a:srgbClr val="A709F5"/>
                </a:solidFill>
                <a:effectLst/>
                <a:latin typeface="Menlo"/>
              </a:rPr>
              <a:t>'Class +1'</a:t>
            </a:r>
            <a:r>
              <a:rPr lang="en-CA" sz="1800" b="0" i="0" dirty="0">
                <a:effectLst/>
                <a:latin typeface="Menlo"/>
              </a:rPr>
              <a:t>, </a:t>
            </a:r>
            <a:r>
              <a:rPr lang="en-CA" sz="1800" b="0" i="0" dirty="0">
                <a:solidFill>
                  <a:srgbClr val="A709F5"/>
                </a:solidFill>
                <a:effectLst/>
                <a:latin typeface="Menlo"/>
              </a:rPr>
              <a:t>'Class -1'</a:t>
            </a:r>
            <a:r>
              <a:rPr lang="en-CA" sz="1800" b="0" i="0" dirty="0">
                <a:effectLst/>
                <a:latin typeface="Menlo"/>
              </a:rPr>
              <a:t>, </a:t>
            </a:r>
            <a:r>
              <a:rPr lang="en-CA" sz="1800" b="0" i="0" dirty="0">
                <a:solidFill>
                  <a:srgbClr val="A709F5"/>
                </a:solidFill>
                <a:effectLst/>
                <a:latin typeface="Menlo"/>
              </a:rPr>
              <a:t>'Cluster Center (40, 50)'</a:t>
            </a:r>
            <a:r>
              <a:rPr lang="en-CA" sz="1800" b="0" i="0" dirty="0">
                <a:effectLst/>
                <a:latin typeface="Menlo"/>
              </a:rPr>
              <a:t>}, </a:t>
            </a:r>
            <a:r>
              <a:rPr lang="en-CA" sz="1800" b="0" i="0" dirty="0">
                <a:solidFill>
                  <a:srgbClr val="A709F5"/>
                </a:solidFill>
                <a:effectLst/>
                <a:latin typeface="Menlo"/>
              </a:rPr>
              <a:t>'Location'</a:t>
            </a:r>
            <a:r>
              <a:rPr lang="en-CA" sz="1800" b="0" i="0" dirty="0">
                <a:effectLst/>
                <a:latin typeface="Menlo"/>
              </a:rPr>
              <a:t>, </a:t>
            </a:r>
            <a:r>
              <a:rPr lang="en-CA" sz="1800" b="0" i="0" dirty="0">
                <a:solidFill>
                  <a:srgbClr val="A709F5"/>
                </a:solidFill>
                <a:effectLst/>
                <a:latin typeface="Menlo"/>
              </a:rPr>
              <a:t>'best'</a:t>
            </a:r>
            <a:r>
              <a:rPr lang="en-CA" sz="1800" b="0" i="0" dirty="0">
                <a:effectLst/>
                <a:latin typeface="Menlo"/>
              </a:rPr>
              <a:t>);</a:t>
            </a:r>
          </a:p>
          <a:p>
            <a:pPr marL="0" indent="0">
              <a:buNone/>
            </a:pPr>
            <a:r>
              <a:rPr lang="en-CA" sz="1800" b="0" i="0" dirty="0">
                <a:effectLst/>
                <a:latin typeface="Menlo"/>
              </a:rPr>
              <a:t>hold </a:t>
            </a:r>
            <a:r>
              <a:rPr lang="en-CA" sz="1800" b="0" i="0" dirty="0">
                <a:solidFill>
                  <a:srgbClr val="A709F5"/>
                </a:solidFill>
                <a:effectLst/>
                <a:latin typeface="Menlo"/>
              </a:rPr>
              <a:t>off</a:t>
            </a:r>
            <a:r>
              <a:rPr lang="en-CA" sz="1800" b="0" i="0" dirty="0">
                <a:effectLst/>
                <a:latin typeface="Menlo"/>
              </a:rPr>
              <a:t>;</a:t>
            </a:r>
          </a:p>
          <a:p>
            <a:pPr marL="0" indent="0">
              <a:buNone/>
            </a:pPr>
            <a:endParaRPr lang="en-CA" sz="18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06FA15F2-7A8B-6B1C-6A5A-94280B444139}"/>
              </a:ext>
            </a:extLst>
          </p:cNvPr>
          <p:cNvSpPr/>
          <p:nvPr/>
        </p:nvSpPr>
        <p:spPr>
          <a:xfrm>
            <a:off x="8244840" y="2468880"/>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svm6.m</a:t>
            </a:r>
          </a:p>
        </p:txBody>
      </p:sp>
    </p:spTree>
    <p:extLst>
      <p:ext uri="{BB962C8B-B14F-4D97-AF65-F5344CB8AC3E}">
        <p14:creationId xmlns:p14="http://schemas.microsoft.com/office/powerpoint/2010/main" val="332812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2E77-A32F-FD77-3D73-7E71F4484A1E}"/>
              </a:ext>
            </a:extLst>
          </p:cNvPr>
          <p:cNvSpPr>
            <a:spLocks noGrp="1"/>
          </p:cNvSpPr>
          <p:nvPr>
            <p:ph type="title"/>
          </p:nvPr>
        </p:nvSpPr>
        <p:spPr>
          <a:xfrm>
            <a:off x="765048" y="99950"/>
            <a:ext cx="10515600" cy="581088"/>
          </a:xfrm>
        </p:spPr>
        <p:txBody>
          <a:bodyPr>
            <a:normAutofit/>
          </a:bodyPr>
          <a:lstStyle/>
          <a:p>
            <a:pPr algn="ctr"/>
            <a:r>
              <a:rPr lang="en-CA" sz="1800" dirty="0">
                <a:latin typeface="Times New Roman" panose="02020603050405020304" pitchFamily="18" charset="0"/>
                <a:cs typeface="Times New Roman" panose="02020603050405020304" pitchFamily="18" charset="0"/>
              </a:rPr>
              <a:t>Final result: </a:t>
            </a:r>
          </a:p>
        </p:txBody>
      </p:sp>
      <p:pic>
        <p:nvPicPr>
          <p:cNvPr id="5" name="Content Placeholder 4">
            <a:extLst>
              <a:ext uri="{FF2B5EF4-FFF2-40B4-BE49-F238E27FC236}">
                <a16:creationId xmlns:a16="http://schemas.microsoft.com/office/drawing/2014/main" id="{1D7FF346-7D3E-4DB1-6F78-A5A7DD80548B}"/>
              </a:ext>
            </a:extLst>
          </p:cNvPr>
          <p:cNvPicPr>
            <a:picLocks noGrp="1" noChangeAspect="1"/>
          </p:cNvPicPr>
          <p:nvPr>
            <p:ph idx="1"/>
          </p:nvPr>
        </p:nvPicPr>
        <p:blipFill>
          <a:blip r:embed="rId2"/>
          <a:stretch>
            <a:fillRect/>
          </a:stretch>
        </p:blipFill>
        <p:spPr>
          <a:xfrm>
            <a:off x="-493776" y="294244"/>
            <a:ext cx="12795504" cy="6784284"/>
          </a:xfrm>
        </p:spPr>
      </p:pic>
    </p:spTree>
    <p:extLst>
      <p:ext uri="{BB962C8B-B14F-4D97-AF65-F5344CB8AC3E}">
        <p14:creationId xmlns:p14="http://schemas.microsoft.com/office/powerpoint/2010/main" val="229084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2E77-A32F-FD77-3D73-7E71F4484A1E}"/>
              </a:ext>
            </a:extLst>
          </p:cNvPr>
          <p:cNvSpPr>
            <a:spLocks noGrp="1"/>
          </p:cNvSpPr>
          <p:nvPr>
            <p:ph type="title"/>
          </p:nvPr>
        </p:nvSpPr>
        <p:spPr>
          <a:xfrm>
            <a:off x="765048" y="99950"/>
            <a:ext cx="10515600" cy="581088"/>
          </a:xfrm>
        </p:spPr>
        <p:txBody>
          <a:bodyPr>
            <a:normAutofit/>
          </a:bodyPr>
          <a:lstStyle/>
          <a:p>
            <a:pPr algn="ctr"/>
            <a:r>
              <a:rPr lang="en-CA" sz="1800" dirty="0">
                <a:latin typeface="Times New Roman" panose="02020603050405020304" pitchFamily="18" charset="0"/>
                <a:cs typeface="Times New Roman" panose="02020603050405020304" pitchFamily="18" charset="0"/>
              </a:rPr>
              <a:t>Zoomed picture of the cluster with center (40.0, 50.0): </a:t>
            </a:r>
          </a:p>
        </p:txBody>
      </p:sp>
      <p:pic>
        <p:nvPicPr>
          <p:cNvPr id="7" name="Content Placeholder 6">
            <a:extLst>
              <a:ext uri="{FF2B5EF4-FFF2-40B4-BE49-F238E27FC236}">
                <a16:creationId xmlns:a16="http://schemas.microsoft.com/office/drawing/2014/main" id="{2587B2B1-FDBF-AE45-9812-463B9C6059B5}"/>
              </a:ext>
            </a:extLst>
          </p:cNvPr>
          <p:cNvPicPr>
            <a:picLocks noGrp="1" noChangeAspect="1"/>
          </p:cNvPicPr>
          <p:nvPr>
            <p:ph idx="1"/>
          </p:nvPr>
        </p:nvPicPr>
        <p:blipFill>
          <a:blip r:embed="rId2"/>
          <a:stretch>
            <a:fillRect/>
          </a:stretch>
        </p:blipFill>
        <p:spPr>
          <a:xfrm>
            <a:off x="-527304" y="299061"/>
            <a:ext cx="12719304" cy="6743883"/>
          </a:xfrm>
        </p:spPr>
      </p:pic>
    </p:spTree>
    <p:extLst>
      <p:ext uri="{BB962C8B-B14F-4D97-AF65-F5344CB8AC3E}">
        <p14:creationId xmlns:p14="http://schemas.microsoft.com/office/powerpoint/2010/main" val="228239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9C15-5F80-A2B7-11CD-1488A474BF0B}"/>
              </a:ext>
            </a:extLst>
          </p:cNvPr>
          <p:cNvSpPr>
            <a:spLocks noGrp="1"/>
          </p:cNvSpPr>
          <p:nvPr>
            <p:ph type="title"/>
          </p:nvPr>
        </p:nvSpPr>
        <p:spPr>
          <a:xfrm>
            <a:off x="838200" y="118237"/>
            <a:ext cx="10515600" cy="1325563"/>
          </a:xfrm>
        </p:spPr>
        <p:txBody>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h) Perform SVM (with no regularization) on this new training set, and compare the resulting decision boundary with that obtained by Step c. Are they the same? Explain why they are the same or why they are not the same.</a:t>
            </a:r>
            <a:br>
              <a:rPr lang="en-CA"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D0C6AD6D-9AC6-9CF9-C6E7-9F3A59689FA5}"/>
              </a:ext>
            </a:extLst>
          </p:cNvPr>
          <p:cNvSpPr>
            <a:spLocks noGrp="1"/>
          </p:cNvSpPr>
          <p:nvPr>
            <p:ph idx="1"/>
          </p:nvPr>
        </p:nvSpPr>
        <p:spPr>
          <a:xfrm>
            <a:off x="329184" y="877824"/>
            <a:ext cx="11649456" cy="5861939"/>
          </a:xfrm>
        </p:spPr>
        <p:txBody>
          <a:bodyPr>
            <a:normAutofit/>
          </a:bodyPr>
          <a:lstStyle/>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I won’t go through the entire procedure of performing SVM without regularization on the new training set again, as the steps are like those already explained; the only difference here is the training set itself. In this step, we’ll plot the decision boundaries and margins for both the old and new data sets simultaneously. Since the decision boundaries and margins are identical in both cases, they will be shown on top of each other in the plot.</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The reason that decision boundaries are the same is that.</a:t>
            </a:r>
          </a:p>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Since we performed SVM without regularization, the algorithm only focuses on maximizing the margin between classes, using only the support vectors to define the decision boundary. So here we do not have any trade-off between margin maximization and error minimization on the training data. Also, when we don’t have any regularization we don’t allow any misclassification, and the decision boundary will primarily depend on the points closest to the boundary (support vectors), not on the distribution of points further from it.</a:t>
            </a:r>
          </a:p>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In other words, we know that the decision boundary depends on the support vectors, and since by adding new data we don’t change the support vectors, the decision boundary doesn’t change either. As long as the support vectors remain the same, the decision boundary won’t change, even if we add more points far from the boundary.</a:t>
            </a:r>
            <a:endParaRPr lang="en-CA" sz="1800" dirty="0">
              <a:solidFill>
                <a:srgbClr val="0070C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13E35ADB-D555-2AA1-E823-CED8A8F02F79}"/>
              </a:ext>
            </a:extLst>
          </p:cNvPr>
          <p:cNvSpPr/>
          <p:nvPr/>
        </p:nvSpPr>
        <p:spPr>
          <a:xfrm>
            <a:off x="8400288" y="5230368"/>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svm7.m</a:t>
            </a:r>
          </a:p>
        </p:txBody>
      </p:sp>
    </p:spTree>
    <p:extLst>
      <p:ext uri="{BB962C8B-B14F-4D97-AF65-F5344CB8AC3E}">
        <p14:creationId xmlns:p14="http://schemas.microsoft.com/office/powerpoint/2010/main" val="135708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2E77-A32F-FD77-3D73-7E71F4484A1E}"/>
              </a:ext>
            </a:extLst>
          </p:cNvPr>
          <p:cNvSpPr>
            <a:spLocks noGrp="1"/>
          </p:cNvSpPr>
          <p:nvPr>
            <p:ph type="title"/>
          </p:nvPr>
        </p:nvSpPr>
        <p:spPr>
          <a:xfrm>
            <a:off x="765048" y="99950"/>
            <a:ext cx="10515600" cy="581088"/>
          </a:xfrm>
        </p:spPr>
        <p:txBody>
          <a:bodyPr>
            <a:normAutofit/>
          </a:bodyPr>
          <a:lstStyle/>
          <a:p>
            <a:pPr algn="ctr"/>
            <a:r>
              <a:rPr lang="en-CA" sz="1800" dirty="0">
                <a:latin typeface="Times New Roman" panose="02020603050405020304" pitchFamily="18" charset="0"/>
                <a:cs typeface="Times New Roman" panose="02020603050405020304" pitchFamily="18" charset="0"/>
              </a:rPr>
              <a:t>Final result: </a:t>
            </a:r>
          </a:p>
        </p:txBody>
      </p:sp>
      <p:pic>
        <p:nvPicPr>
          <p:cNvPr id="7" name="Content Placeholder 6">
            <a:extLst>
              <a:ext uri="{FF2B5EF4-FFF2-40B4-BE49-F238E27FC236}">
                <a16:creationId xmlns:a16="http://schemas.microsoft.com/office/drawing/2014/main" id="{2C588AEA-6C78-52C6-44D3-482E9C8B6BF7}"/>
              </a:ext>
            </a:extLst>
          </p:cNvPr>
          <p:cNvPicPr>
            <a:picLocks noGrp="1" noChangeAspect="1"/>
          </p:cNvPicPr>
          <p:nvPr>
            <p:ph idx="1"/>
          </p:nvPr>
        </p:nvPicPr>
        <p:blipFill>
          <a:blip r:embed="rId2"/>
          <a:stretch>
            <a:fillRect/>
          </a:stretch>
        </p:blipFill>
        <p:spPr>
          <a:xfrm>
            <a:off x="-438912" y="301749"/>
            <a:ext cx="12812202" cy="6793138"/>
          </a:xfrm>
        </p:spPr>
      </p:pic>
    </p:spTree>
    <p:extLst>
      <p:ext uri="{BB962C8B-B14F-4D97-AF65-F5344CB8AC3E}">
        <p14:creationId xmlns:p14="http://schemas.microsoft.com/office/powerpoint/2010/main" val="101552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9C15-5F80-A2B7-11CD-1488A474BF0B}"/>
              </a:ext>
            </a:extLst>
          </p:cNvPr>
          <p:cNvSpPr>
            <a:spLocks noGrp="1"/>
          </p:cNvSpPr>
          <p:nvPr>
            <p:ph type="title"/>
          </p:nvPr>
        </p:nvSpPr>
        <p:spPr>
          <a:xfrm>
            <a:off x="838200" y="118237"/>
            <a:ext cx="10515600" cy="1325563"/>
          </a:xfrm>
        </p:spPr>
        <p:txBody>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i</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Do Step h again: this time perform SVM with a significant amount of regularization. Explain.</a:t>
            </a:r>
            <a:br>
              <a:rPr lang="en-CA"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D0C6AD6D-9AC6-9CF9-C6E7-9F3A59689FA5}"/>
              </a:ext>
            </a:extLst>
          </p:cNvPr>
          <p:cNvSpPr>
            <a:spLocks noGrp="1"/>
          </p:cNvSpPr>
          <p:nvPr>
            <p:ph idx="1"/>
          </p:nvPr>
        </p:nvSpPr>
        <p:spPr>
          <a:xfrm>
            <a:off x="329184" y="877824"/>
            <a:ext cx="11649456" cy="5861939"/>
          </a:xfrm>
        </p:spPr>
        <p:txBody>
          <a:bodyPr>
            <a:normAutofit lnSpcReduction="10000"/>
          </a:bodyPr>
          <a:lstStyle/>
          <a:p>
            <a:pPr marL="0" indent="0" algn="just">
              <a:buNone/>
            </a:pPr>
            <a:r>
              <a:rPr lang="en-CA" sz="1600" dirty="0">
                <a:solidFill>
                  <a:srgbClr val="0070C0"/>
                </a:solidFill>
                <a:latin typeface="Times New Roman" panose="02020603050405020304" pitchFamily="18" charset="0"/>
                <a:cs typeface="Times New Roman" panose="02020603050405020304" pitchFamily="18" charset="0"/>
              </a:rPr>
              <a:t>In this question, we want to </a:t>
            </a:r>
            <a:r>
              <a:rPr lang="en-US" sz="1600" dirty="0">
                <a:solidFill>
                  <a:srgbClr val="0070C0"/>
                </a:solidFill>
                <a:latin typeface="Times New Roman" panose="02020603050405020304" pitchFamily="18" charset="0"/>
                <a:cs typeface="Times New Roman" panose="02020603050405020304" pitchFamily="18" charset="0"/>
              </a:rPr>
              <a:t>perform SVM (with hard regularization) on this new training set and compare the resulting decision boundary with that obtained by Step c.</a:t>
            </a:r>
            <a:endParaRPr lang="en-CA" sz="16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CA" sz="1600" dirty="0">
                <a:solidFill>
                  <a:srgbClr val="0070C0"/>
                </a:solidFill>
                <a:latin typeface="Times New Roman" panose="02020603050405020304" pitchFamily="18" charset="0"/>
                <a:cs typeface="Times New Roman" panose="02020603050405020304" pitchFamily="18" charset="0"/>
              </a:rPr>
              <a:t>MATLAB code explanation: </a:t>
            </a:r>
          </a:p>
          <a:p>
            <a:pPr marL="0" indent="0" algn="just">
              <a:buNone/>
            </a:pPr>
            <a:r>
              <a:rPr lang="en-US" sz="1600" dirty="0">
                <a:solidFill>
                  <a:srgbClr val="0070C0"/>
                </a:solidFill>
                <a:latin typeface="Times New Roman" panose="02020603050405020304" pitchFamily="18" charset="0"/>
                <a:cs typeface="Times New Roman" panose="02020603050405020304" pitchFamily="18" charset="0"/>
              </a:rPr>
              <a:t>First, we need to load the new dataset into MATLAB and separate the features from the targets in this dataset. Then, to apply regularization, we use the </a:t>
            </a:r>
            <a:r>
              <a:rPr lang="en-US" sz="1600" dirty="0" err="1">
                <a:solidFill>
                  <a:srgbClr val="0070C0"/>
                </a:solidFill>
                <a:latin typeface="Times New Roman" panose="02020603050405020304" pitchFamily="18" charset="0"/>
                <a:cs typeface="Times New Roman" panose="02020603050405020304" pitchFamily="18" charset="0"/>
              </a:rPr>
              <a:t>fitcsvm</a:t>
            </a:r>
            <a:r>
              <a:rPr lang="en-US" sz="1600" dirty="0">
                <a:solidFill>
                  <a:srgbClr val="0070C0"/>
                </a:solidFill>
                <a:latin typeface="Times New Roman" panose="02020603050405020304" pitchFamily="18" charset="0"/>
                <a:cs typeface="Times New Roman" panose="02020603050405020304" pitchFamily="18" charset="0"/>
              </a:rPr>
              <a:t> function again, but this time, we set the '</a:t>
            </a:r>
            <a:r>
              <a:rPr lang="en-US" sz="1600" dirty="0" err="1">
                <a:solidFill>
                  <a:srgbClr val="0070C0"/>
                </a:solidFill>
                <a:latin typeface="Times New Roman" panose="02020603050405020304" pitchFamily="18" charset="0"/>
                <a:cs typeface="Times New Roman" panose="02020603050405020304" pitchFamily="18" charset="0"/>
              </a:rPr>
              <a:t>BoxConstraint</a:t>
            </a:r>
            <a:r>
              <a:rPr lang="en-US" sz="1600" dirty="0">
                <a:solidFill>
                  <a:srgbClr val="0070C0"/>
                </a:solidFill>
                <a:latin typeface="Times New Roman" panose="02020603050405020304" pitchFamily="18" charset="0"/>
                <a:cs typeface="Times New Roman" panose="02020603050405020304" pitchFamily="18" charset="0"/>
              </a:rPr>
              <a:t>' parameter to 0.0000001 to ensure a significant amount of regularization. Then, we plot it to see the results.</a:t>
            </a:r>
            <a:endParaRPr lang="en-CA" sz="1600" dirty="0">
              <a:solidFill>
                <a:srgbClr val="0070C0"/>
              </a:solidFill>
              <a:latin typeface="Times New Roman" panose="02020603050405020304" pitchFamily="18" charset="0"/>
              <a:cs typeface="Times New Roman" panose="02020603050405020304" pitchFamily="18" charset="0"/>
            </a:endParaRPr>
          </a:p>
          <a:p>
            <a:pPr marL="0" indent="0">
              <a:buNone/>
            </a:pPr>
            <a:r>
              <a:rPr lang="en-CA" sz="1600" b="0" i="0" dirty="0">
                <a:solidFill>
                  <a:srgbClr val="008013"/>
                </a:solidFill>
                <a:effectLst/>
                <a:latin typeface="Menlo"/>
              </a:rPr>
              <a:t>% Load the added dataset</a:t>
            </a:r>
            <a:endParaRPr lang="en-CA" sz="1600" b="0" i="0" dirty="0">
              <a:effectLst/>
              <a:latin typeface="Menlo"/>
            </a:endParaRPr>
          </a:p>
          <a:p>
            <a:pPr marL="0" indent="0">
              <a:buNone/>
            </a:pPr>
            <a:r>
              <a:rPr lang="en-CA" sz="1600" b="0" i="0" dirty="0" err="1">
                <a:effectLst/>
                <a:latin typeface="Menlo"/>
              </a:rPr>
              <a:t>addedData</a:t>
            </a:r>
            <a:r>
              <a:rPr lang="en-CA" sz="1600" b="0" i="0" dirty="0">
                <a:effectLst/>
                <a:latin typeface="Menlo"/>
              </a:rPr>
              <a:t> = load(</a:t>
            </a:r>
            <a:r>
              <a:rPr lang="en-CA" sz="1600" b="0" i="0" dirty="0">
                <a:solidFill>
                  <a:srgbClr val="A709F5"/>
                </a:solidFill>
                <a:effectLst/>
                <a:latin typeface="Menlo"/>
              </a:rPr>
              <a:t>'Desktop/NewDataSetv1.txt'</a:t>
            </a:r>
            <a:r>
              <a:rPr lang="en-CA" sz="1600" b="0" i="0" dirty="0">
                <a:effectLst/>
                <a:latin typeface="Menlo"/>
              </a:rPr>
              <a:t>);</a:t>
            </a:r>
          </a:p>
          <a:p>
            <a:pPr marL="0" indent="0">
              <a:buNone/>
            </a:pPr>
            <a:r>
              <a:rPr lang="en-CA" sz="1600" b="0" i="0" dirty="0">
                <a:solidFill>
                  <a:srgbClr val="008013"/>
                </a:solidFill>
                <a:effectLst/>
                <a:latin typeface="Menlo"/>
              </a:rPr>
              <a:t>% Separate features and labels</a:t>
            </a:r>
            <a:endParaRPr lang="en-CA" sz="1600" b="0" i="0" dirty="0">
              <a:effectLst/>
              <a:latin typeface="Menlo"/>
            </a:endParaRPr>
          </a:p>
          <a:p>
            <a:pPr marL="0" indent="0">
              <a:buNone/>
            </a:pPr>
            <a:r>
              <a:rPr lang="en-CA" sz="1600" b="0" i="0" dirty="0">
                <a:effectLst/>
                <a:latin typeface="Menlo"/>
              </a:rPr>
              <a:t>features = </a:t>
            </a:r>
            <a:r>
              <a:rPr lang="en-CA" sz="1600" b="0" i="0" dirty="0" err="1">
                <a:effectLst/>
                <a:latin typeface="Menlo"/>
              </a:rPr>
              <a:t>addedData</a:t>
            </a:r>
            <a:r>
              <a:rPr lang="en-CA" sz="1600" b="0" i="0" dirty="0">
                <a:effectLst/>
                <a:latin typeface="Menlo"/>
              </a:rPr>
              <a:t>(:, 1:2);</a:t>
            </a:r>
          </a:p>
          <a:p>
            <a:pPr marL="0" indent="0">
              <a:buNone/>
            </a:pPr>
            <a:r>
              <a:rPr lang="en-CA" sz="1600" b="0" i="0" dirty="0">
                <a:effectLst/>
                <a:latin typeface="Menlo"/>
              </a:rPr>
              <a:t>targets = </a:t>
            </a:r>
            <a:r>
              <a:rPr lang="en-CA" sz="1600" b="0" i="0" dirty="0" err="1">
                <a:effectLst/>
                <a:latin typeface="Menlo"/>
              </a:rPr>
              <a:t>addedData</a:t>
            </a:r>
            <a:r>
              <a:rPr lang="en-CA" sz="1600" b="0" i="0" dirty="0">
                <a:effectLst/>
                <a:latin typeface="Menlo"/>
              </a:rPr>
              <a:t>(:, 3);</a:t>
            </a:r>
          </a:p>
          <a:p>
            <a:pPr marL="0" indent="0">
              <a:buNone/>
            </a:pPr>
            <a:r>
              <a:rPr lang="en-CA" sz="1600" b="0" i="0" dirty="0">
                <a:solidFill>
                  <a:srgbClr val="008013"/>
                </a:solidFill>
                <a:effectLst/>
                <a:latin typeface="Menlo"/>
              </a:rPr>
              <a:t>% Train SVM on the new dataset with regularization</a:t>
            </a:r>
            <a:endParaRPr lang="en-CA" sz="1600" b="0" i="0" dirty="0">
              <a:effectLst/>
              <a:latin typeface="Menlo"/>
            </a:endParaRPr>
          </a:p>
          <a:p>
            <a:pPr marL="0" indent="0">
              <a:buNone/>
            </a:pPr>
            <a:r>
              <a:rPr lang="en-CA" sz="1600" b="0" i="0" dirty="0" err="1">
                <a:effectLst/>
                <a:latin typeface="Menlo"/>
              </a:rPr>
              <a:t>newSVMModel</a:t>
            </a:r>
            <a:r>
              <a:rPr lang="en-CA" sz="1600" b="0" i="0" dirty="0">
                <a:effectLst/>
                <a:latin typeface="Menlo"/>
              </a:rPr>
              <a:t> = </a:t>
            </a:r>
            <a:r>
              <a:rPr lang="en-CA" sz="1600" b="0" i="0" dirty="0" err="1">
                <a:effectLst/>
                <a:latin typeface="Menlo"/>
              </a:rPr>
              <a:t>fitcsvm</a:t>
            </a:r>
            <a:r>
              <a:rPr lang="en-CA" sz="1600" b="0" i="0" dirty="0">
                <a:effectLst/>
                <a:latin typeface="Menlo"/>
              </a:rPr>
              <a:t>(features, targets, </a:t>
            </a:r>
            <a:r>
              <a:rPr lang="en-CA" sz="1600" b="0" i="0" dirty="0">
                <a:solidFill>
                  <a:srgbClr val="A709F5"/>
                </a:solidFill>
                <a:effectLst/>
                <a:latin typeface="Menlo"/>
              </a:rPr>
              <a:t>'</a:t>
            </a:r>
            <a:r>
              <a:rPr lang="en-CA" sz="1600" b="0" i="0" dirty="0" err="1">
                <a:solidFill>
                  <a:srgbClr val="A709F5"/>
                </a:solidFill>
                <a:effectLst/>
                <a:latin typeface="Menlo"/>
              </a:rPr>
              <a:t>BoxConstraint</a:t>
            </a:r>
            <a:r>
              <a:rPr lang="en-CA" sz="1600" b="0" i="0" dirty="0">
                <a:solidFill>
                  <a:srgbClr val="A709F5"/>
                </a:solidFill>
                <a:effectLst/>
                <a:latin typeface="Menlo"/>
              </a:rPr>
              <a:t>'</a:t>
            </a:r>
            <a:r>
              <a:rPr lang="en-CA" sz="1600" b="0" i="0" dirty="0">
                <a:effectLst/>
                <a:latin typeface="Menlo"/>
              </a:rPr>
              <a:t>, 0.0000001, </a:t>
            </a:r>
            <a:r>
              <a:rPr lang="en-CA" sz="1600" b="0" i="0" dirty="0">
                <a:solidFill>
                  <a:srgbClr val="A709F5"/>
                </a:solidFill>
                <a:effectLst/>
                <a:latin typeface="Menlo"/>
              </a:rPr>
              <a:t>'</a:t>
            </a:r>
            <a:r>
              <a:rPr lang="en-CA" sz="1600" b="0" i="0" dirty="0" err="1">
                <a:solidFill>
                  <a:srgbClr val="A709F5"/>
                </a:solidFill>
                <a:effectLst/>
                <a:latin typeface="Menlo"/>
              </a:rPr>
              <a:t>KernelFunction</a:t>
            </a:r>
            <a:r>
              <a:rPr lang="en-CA" sz="1600" b="0" i="0" dirty="0">
                <a:solidFill>
                  <a:srgbClr val="A709F5"/>
                </a:solidFill>
                <a:effectLst/>
                <a:latin typeface="Menlo"/>
              </a:rPr>
              <a:t>'</a:t>
            </a:r>
            <a:r>
              <a:rPr lang="en-CA" sz="1600" b="0" i="0" dirty="0">
                <a:effectLst/>
                <a:latin typeface="Menlo"/>
              </a:rPr>
              <a:t>, </a:t>
            </a:r>
            <a:r>
              <a:rPr lang="en-CA" sz="1600" b="0" i="0" dirty="0">
                <a:solidFill>
                  <a:srgbClr val="A709F5"/>
                </a:solidFill>
                <a:effectLst/>
                <a:latin typeface="Menlo"/>
              </a:rPr>
              <a:t>'linear'</a:t>
            </a:r>
            <a:r>
              <a:rPr lang="en-CA" sz="1600" b="0" i="0" dirty="0">
                <a:effectLst/>
                <a:latin typeface="Menlo"/>
              </a:rPr>
              <a:t>);</a:t>
            </a:r>
          </a:p>
          <a:p>
            <a:pPr marL="0" indent="0">
              <a:buNone/>
            </a:pPr>
            <a:r>
              <a:rPr lang="en-US" sz="1600" b="0" i="0" dirty="0">
                <a:solidFill>
                  <a:srgbClr val="008013"/>
                </a:solidFill>
                <a:effectLst/>
                <a:latin typeface="Menlo"/>
              </a:rPr>
              <a:t>% Plot the added data</a:t>
            </a:r>
            <a:endParaRPr lang="en-US" sz="1600" b="0" i="0" dirty="0">
              <a:effectLst/>
              <a:latin typeface="Menlo"/>
            </a:endParaRPr>
          </a:p>
          <a:p>
            <a:pPr marL="0" indent="0">
              <a:buNone/>
            </a:pPr>
            <a:r>
              <a:rPr lang="en-US" sz="1600" b="0" i="0" dirty="0">
                <a:effectLst/>
                <a:latin typeface="Menlo"/>
              </a:rPr>
              <a:t>figure;</a:t>
            </a:r>
          </a:p>
          <a:p>
            <a:pPr marL="0" indent="0">
              <a:buNone/>
            </a:pPr>
            <a:r>
              <a:rPr lang="en-US" sz="1600" b="0" i="0" dirty="0" err="1">
                <a:effectLst/>
                <a:latin typeface="Menlo"/>
              </a:rPr>
              <a:t>gscatter</a:t>
            </a:r>
            <a:r>
              <a:rPr lang="en-US" sz="1600" b="0" i="0" dirty="0">
                <a:effectLst/>
                <a:latin typeface="Menlo"/>
              </a:rPr>
              <a:t>(features(:,1), features(:,2), targets, </a:t>
            </a:r>
            <a:r>
              <a:rPr lang="en-US" sz="1600" b="0" i="0" dirty="0">
                <a:solidFill>
                  <a:srgbClr val="A709F5"/>
                </a:solidFill>
                <a:effectLst/>
                <a:latin typeface="Menlo"/>
              </a:rPr>
              <a:t>'mb'</a:t>
            </a:r>
            <a:r>
              <a:rPr lang="en-US" sz="1600" b="0" i="0" dirty="0">
                <a:effectLst/>
                <a:latin typeface="Menlo"/>
              </a:rPr>
              <a:t>, </a:t>
            </a:r>
            <a:r>
              <a:rPr lang="en-US" sz="1600" b="0" i="0" dirty="0">
                <a:solidFill>
                  <a:srgbClr val="A709F5"/>
                </a:solidFill>
                <a:effectLst/>
                <a:latin typeface="Menlo"/>
              </a:rPr>
              <a:t>'^+'</a:t>
            </a:r>
            <a:r>
              <a:rPr lang="en-US" sz="1600" b="0" i="0" dirty="0">
                <a:effectLst/>
                <a:latin typeface="Menlo"/>
              </a:rPr>
              <a:t>);</a:t>
            </a:r>
          </a:p>
          <a:p>
            <a:pPr marL="0" indent="0">
              <a:buNone/>
            </a:pPr>
            <a:r>
              <a:rPr lang="en-US" sz="1600" b="0" i="0" dirty="0">
                <a:effectLst/>
                <a:latin typeface="Menlo"/>
              </a:rPr>
              <a:t>hold </a:t>
            </a:r>
            <a:r>
              <a:rPr lang="en-US" sz="1600" b="0" i="0" dirty="0">
                <a:solidFill>
                  <a:srgbClr val="A709F5"/>
                </a:solidFill>
                <a:effectLst/>
                <a:latin typeface="Menlo"/>
              </a:rPr>
              <a:t>on</a:t>
            </a:r>
            <a:r>
              <a:rPr lang="en-US" sz="1600" b="0" i="0" dirty="0">
                <a:effectLst/>
                <a:latin typeface="Menlo"/>
              </a:rPr>
              <a:t>;</a:t>
            </a:r>
          </a:p>
          <a:p>
            <a:pPr marL="0" indent="0">
              <a:buNone/>
            </a:pPr>
            <a:r>
              <a:rPr lang="en-US" sz="1600" b="0" i="0" dirty="0">
                <a:solidFill>
                  <a:srgbClr val="0070C0"/>
                </a:solidFill>
                <a:effectLst/>
                <a:latin typeface="Times New Roman" panose="02020603050405020304" pitchFamily="18" charset="0"/>
                <a:cs typeface="Times New Roman" panose="02020603050405020304" pitchFamily="18" charset="0"/>
              </a:rPr>
              <a:t>Here, we highlight the </a:t>
            </a:r>
            <a:r>
              <a:rPr lang="en-US" sz="1600" dirty="0">
                <a:solidFill>
                  <a:srgbClr val="0070C0"/>
                </a:solidFill>
                <a:latin typeface="Times New Roman" panose="02020603050405020304" pitchFamily="18" charset="0"/>
                <a:cs typeface="Times New Roman" panose="02020603050405020304" pitchFamily="18" charset="0"/>
              </a:rPr>
              <a:t>c</a:t>
            </a:r>
            <a:r>
              <a:rPr lang="en-US" sz="1600" b="0" i="0" dirty="0">
                <a:solidFill>
                  <a:srgbClr val="0070C0"/>
                </a:solidFill>
                <a:effectLst/>
                <a:latin typeface="Times New Roman" panose="02020603050405020304" pitchFamily="18" charset="0"/>
                <a:cs typeface="Times New Roman" panose="02020603050405020304" pitchFamily="18" charset="0"/>
              </a:rPr>
              <a:t>enter of the cluster just to make sure that it is visible and after that, we define the decision boundary and margins, for new data set. (This procedure is the same as the earlier parts).</a:t>
            </a:r>
          </a:p>
          <a:p>
            <a:pPr marL="0" indent="0">
              <a:buNone/>
            </a:pPr>
            <a:endParaRPr lang="en-US" sz="1400" b="0" i="0" dirty="0">
              <a:solidFill>
                <a:srgbClr val="0070C0"/>
              </a:solidFill>
              <a:effectLst/>
              <a:latin typeface="Times New Roman" panose="02020603050405020304" pitchFamily="18" charset="0"/>
              <a:cs typeface="Times New Roman" panose="02020603050405020304" pitchFamily="18" charset="0"/>
            </a:endParaRPr>
          </a:p>
          <a:p>
            <a:pPr marL="0" indent="0">
              <a:buNone/>
            </a:pPr>
            <a:endParaRPr lang="en-CA" sz="18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AD79C73C-6E62-2546-48E6-0E0E4933709C}"/>
              </a:ext>
            </a:extLst>
          </p:cNvPr>
          <p:cNvSpPr/>
          <p:nvPr/>
        </p:nvSpPr>
        <p:spPr>
          <a:xfrm>
            <a:off x="8482584" y="2788761"/>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svm8.m</a:t>
            </a:r>
          </a:p>
        </p:txBody>
      </p:sp>
    </p:spTree>
    <p:extLst>
      <p:ext uri="{BB962C8B-B14F-4D97-AF65-F5344CB8AC3E}">
        <p14:creationId xmlns:p14="http://schemas.microsoft.com/office/powerpoint/2010/main" val="16697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8B85-5198-6DF8-8BBC-4EE980861B49}"/>
              </a:ext>
            </a:extLst>
          </p:cNvPr>
          <p:cNvSpPr>
            <a:spLocks noGrp="1"/>
          </p:cNvSpPr>
          <p:nvPr>
            <p:ph type="title"/>
          </p:nvPr>
        </p:nvSpPr>
        <p:spPr>
          <a:xfrm>
            <a:off x="838199" y="904621"/>
            <a:ext cx="10515600" cy="1325563"/>
          </a:xfrm>
        </p:spPr>
        <p:txBody>
          <a:bodyPr/>
          <a:lstStyle/>
          <a:p>
            <a:r>
              <a:rPr lang="en-CA"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a</a:t>
            </a:r>
            <a:r>
              <a:rPr lang="en-CA"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 </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Given: training set DataSetv1.txt: Each training example (row) has two features and a class label (+1 or -1)</a:t>
            </a:r>
            <a:br>
              <a:rPr lang="en-CA"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br>
            <a:endParaRPr lang="en-CA" dirty="0">
              <a:highlight>
                <a:srgbClr val="FFFF00"/>
              </a:highlight>
            </a:endParaRPr>
          </a:p>
        </p:txBody>
      </p:sp>
      <p:pic>
        <p:nvPicPr>
          <p:cNvPr id="5" name="Content Placeholder 4">
            <a:extLst>
              <a:ext uri="{FF2B5EF4-FFF2-40B4-BE49-F238E27FC236}">
                <a16:creationId xmlns:a16="http://schemas.microsoft.com/office/drawing/2014/main" id="{B52CEFA5-A4BD-BCDF-BA89-569929CB98BB}"/>
              </a:ext>
            </a:extLst>
          </p:cNvPr>
          <p:cNvPicPr>
            <a:picLocks noGrp="1" noChangeAspect="1"/>
          </p:cNvPicPr>
          <p:nvPr>
            <p:ph idx="1"/>
          </p:nvPr>
        </p:nvPicPr>
        <p:blipFill>
          <a:blip r:embed="rId2"/>
          <a:stretch>
            <a:fillRect/>
          </a:stretch>
        </p:blipFill>
        <p:spPr>
          <a:xfrm>
            <a:off x="4207665" y="1940123"/>
            <a:ext cx="3776669" cy="4378495"/>
          </a:xfrm>
        </p:spPr>
      </p:pic>
    </p:spTree>
    <p:extLst>
      <p:ext uri="{BB962C8B-B14F-4D97-AF65-F5344CB8AC3E}">
        <p14:creationId xmlns:p14="http://schemas.microsoft.com/office/powerpoint/2010/main" val="4289159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6AD6D-9AC6-9CF9-C6E7-9F3A59689FA5}"/>
              </a:ext>
            </a:extLst>
          </p:cNvPr>
          <p:cNvSpPr>
            <a:spLocks noGrp="1"/>
          </p:cNvSpPr>
          <p:nvPr>
            <p:ph idx="1"/>
          </p:nvPr>
        </p:nvSpPr>
        <p:spPr>
          <a:xfrm>
            <a:off x="237744" y="173736"/>
            <a:ext cx="11740896" cy="6566027"/>
          </a:xfrm>
        </p:spPr>
        <p:txBody>
          <a:bodyPr>
            <a:normAutofit/>
          </a:bodyPr>
          <a:lstStyle/>
          <a:p>
            <a:pPr marL="0" indent="0">
              <a:buNone/>
            </a:pPr>
            <a:r>
              <a:rPr lang="en-CA" sz="1500" dirty="0">
                <a:solidFill>
                  <a:srgbClr val="008013"/>
                </a:solidFill>
                <a:latin typeface="Menlo"/>
              </a:rPr>
              <a:t>%</a:t>
            </a:r>
            <a:r>
              <a:rPr lang="en-CA" sz="1500" b="0" i="0" dirty="0">
                <a:solidFill>
                  <a:srgbClr val="008013"/>
                </a:solidFill>
                <a:effectLst/>
                <a:latin typeface="Menlo"/>
              </a:rPr>
              <a:t> Highlight the new positive cluster center for reference</a:t>
            </a:r>
            <a:endParaRPr lang="en-CA" sz="1500" b="0" i="0" dirty="0">
              <a:effectLst/>
              <a:latin typeface="Menlo"/>
            </a:endParaRPr>
          </a:p>
          <a:p>
            <a:pPr marL="0" indent="0">
              <a:buNone/>
            </a:pPr>
            <a:r>
              <a:rPr lang="en-CA" sz="1500" b="0" i="0" dirty="0">
                <a:effectLst/>
                <a:latin typeface="Menlo"/>
              </a:rPr>
              <a:t>plot(40, 50, </a:t>
            </a:r>
            <a:r>
              <a:rPr lang="en-CA" sz="1500" b="0" i="0" dirty="0">
                <a:solidFill>
                  <a:srgbClr val="A709F5"/>
                </a:solidFill>
                <a:effectLst/>
                <a:latin typeface="Menlo"/>
              </a:rPr>
              <a:t>'cs'</a:t>
            </a:r>
            <a:r>
              <a:rPr lang="en-CA" sz="1500" b="0" i="0" dirty="0">
                <a:effectLst/>
                <a:latin typeface="Menlo"/>
              </a:rPr>
              <a:t>, </a:t>
            </a:r>
            <a:r>
              <a:rPr lang="en-CA" sz="1500" b="0" i="0" dirty="0">
                <a:solidFill>
                  <a:srgbClr val="A709F5"/>
                </a:solidFill>
                <a:effectLst/>
                <a:latin typeface="Menlo"/>
              </a:rPr>
              <a:t>'</a:t>
            </a:r>
            <a:r>
              <a:rPr lang="en-CA" sz="1500" b="0" i="0" dirty="0" err="1">
                <a:solidFill>
                  <a:srgbClr val="A709F5"/>
                </a:solidFill>
                <a:effectLst/>
                <a:latin typeface="Menlo"/>
              </a:rPr>
              <a:t>MarkerSize</a:t>
            </a:r>
            <a:r>
              <a:rPr lang="en-CA" sz="1500" b="0" i="0" dirty="0">
                <a:solidFill>
                  <a:srgbClr val="A709F5"/>
                </a:solidFill>
                <a:effectLst/>
                <a:latin typeface="Menlo"/>
              </a:rPr>
              <a:t>'</a:t>
            </a:r>
            <a:r>
              <a:rPr lang="en-CA" sz="1500" b="0" i="0" dirty="0">
                <a:effectLst/>
                <a:latin typeface="Menlo"/>
              </a:rPr>
              <a:t>, 10, </a:t>
            </a:r>
            <a:r>
              <a:rPr lang="en-CA" sz="1500" b="0" i="0" dirty="0">
                <a:solidFill>
                  <a:srgbClr val="A709F5"/>
                </a:solidFill>
                <a:effectLst/>
                <a:latin typeface="Menlo"/>
              </a:rPr>
              <a:t>'</a:t>
            </a:r>
            <a:r>
              <a:rPr lang="en-CA" sz="1500" b="0" i="0" dirty="0" err="1">
                <a:solidFill>
                  <a:srgbClr val="A709F5"/>
                </a:solidFill>
                <a:effectLst/>
                <a:latin typeface="Menlo"/>
              </a:rPr>
              <a:t>MarkerFaceColor</a:t>
            </a:r>
            <a:r>
              <a:rPr lang="en-CA" sz="1500" b="0" i="0" dirty="0">
                <a:solidFill>
                  <a:srgbClr val="A709F5"/>
                </a:solidFill>
                <a:effectLst/>
                <a:latin typeface="Menlo"/>
              </a:rPr>
              <a:t>'</a:t>
            </a:r>
            <a:r>
              <a:rPr lang="en-CA" sz="1500" b="0" i="0" dirty="0">
                <a:effectLst/>
                <a:latin typeface="Menlo"/>
              </a:rPr>
              <a:t>, </a:t>
            </a:r>
            <a:r>
              <a:rPr lang="en-CA" sz="1500" b="0" i="0" dirty="0">
                <a:solidFill>
                  <a:srgbClr val="A709F5"/>
                </a:solidFill>
                <a:effectLst/>
                <a:latin typeface="Menlo"/>
              </a:rPr>
              <a:t>'c'</a:t>
            </a:r>
            <a:r>
              <a:rPr lang="en-CA" sz="1500" b="0" i="0" dirty="0">
                <a:effectLst/>
                <a:latin typeface="Menlo"/>
              </a:rPr>
              <a:t>); </a:t>
            </a:r>
            <a:r>
              <a:rPr lang="en-CA" sz="1500" b="0" i="0" dirty="0">
                <a:solidFill>
                  <a:srgbClr val="008013"/>
                </a:solidFill>
                <a:effectLst/>
                <a:latin typeface="Menlo"/>
              </a:rPr>
              <a:t>% Cluster center</a:t>
            </a:r>
            <a:endParaRPr lang="en-CA" sz="1500" b="0" i="0" dirty="0">
              <a:effectLst/>
              <a:latin typeface="Menlo"/>
            </a:endParaRPr>
          </a:p>
          <a:p>
            <a:pPr marL="0" indent="0">
              <a:buNone/>
            </a:pPr>
            <a:r>
              <a:rPr lang="en-CA" sz="1500" b="0" i="0" dirty="0">
                <a:solidFill>
                  <a:srgbClr val="008013"/>
                </a:solidFill>
                <a:effectLst/>
                <a:latin typeface="Menlo"/>
              </a:rPr>
              <a:t>% Plot the new decision boundary and margins</a:t>
            </a:r>
            <a:endParaRPr lang="en-CA" sz="1500" b="0" i="0" dirty="0">
              <a:effectLst/>
              <a:latin typeface="Menlo"/>
            </a:endParaRPr>
          </a:p>
          <a:p>
            <a:pPr marL="0" indent="0">
              <a:buNone/>
            </a:pPr>
            <a:r>
              <a:rPr lang="en-CA" sz="1500" b="0" i="0" dirty="0" err="1">
                <a:effectLst/>
                <a:latin typeface="Menlo"/>
              </a:rPr>
              <a:t>xlim</a:t>
            </a:r>
            <a:r>
              <a:rPr lang="en-CA" sz="1500" b="0" i="0" dirty="0">
                <a:effectLst/>
                <a:latin typeface="Menlo"/>
              </a:rPr>
              <a:t> = get(</a:t>
            </a:r>
            <a:r>
              <a:rPr lang="en-CA" sz="1500" b="0" i="0" dirty="0" err="1">
                <a:effectLst/>
                <a:latin typeface="Menlo"/>
              </a:rPr>
              <a:t>gca</a:t>
            </a:r>
            <a:r>
              <a:rPr lang="en-CA" sz="1500" b="0" i="0" dirty="0">
                <a:effectLst/>
                <a:latin typeface="Menlo"/>
              </a:rPr>
              <a:t>, </a:t>
            </a:r>
            <a:r>
              <a:rPr lang="en-CA" sz="1500" b="0" i="0" dirty="0">
                <a:solidFill>
                  <a:srgbClr val="A709F5"/>
                </a:solidFill>
                <a:effectLst/>
                <a:latin typeface="Menlo"/>
              </a:rPr>
              <a:t>'</a:t>
            </a:r>
            <a:r>
              <a:rPr lang="en-CA" sz="1500" b="0" i="0" dirty="0" err="1">
                <a:solidFill>
                  <a:srgbClr val="A709F5"/>
                </a:solidFill>
                <a:effectLst/>
                <a:latin typeface="Menlo"/>
              </a:rPr>
              <a:t>XLim</a:t>
            </a:r>
            <a:r>
              <a:rPr lang="en-CA" sz="1500" b="0" i="0" dirty="0">
                <a:solidFill>
                  <a:srgbClr val="A709F5"/>
                </a:solidFill>
                <a:effectLst/>
                <a:latin typeface="Menlo"/>
              </a:rPr>
              <a:t>'</a:t>
            </a:r>
            <a:r>
              <a:rPr lang="en-CA" sz="1500" b="0" i="0" dirty="0">
                <a:effectLst/>
                <a:latin typeface="Menlo"/>
              </a:rPr>
              <a:t>);</a:t>
            </a:r>
          </a:p>
          <a:p>
            <a:pPr marL="0" indent="0">
              <a:buNone/>
            </a:pPr>
            <a:r>
              <a:rPr lang="en-CA" sz="1500" b="0" i="0" dirty="0" err="1">
                <a:effectLst/>
                <a:latin typeface="Menlo"/>
              </a:rPr>
              <a:t>ylim</a:t>
            </a:r>
            <a:r>
              <a:rPr lang="en-CA" sz="1500" b="0" i="0" dirty="0">
                <a:effectLst/>
                <a:latin typeface="Menlo"/>
              </a:rPr>
              <a:t> = get(</a:t>
            </a:r>
            <a:r>
              <a:rPr lang="en-CA" sz="1500" b="0" i="0" dirty="0" err="1">
                <a:effectLst/>
                <a:latin typeface="Menlo"/>
              </a:rPr>
              <a:t>gca</a:t>
            </a:r>
            <a:r>
              <a:rPr lang="en-CA" sz="1500" b="0" i="0" dirty="0">
                <a:effectLst/>
                <a:latin typeface="Menlo"/>
              </a:rPr>
              <a:t>, </a:t>
            </a:r>
            <a:r>
              <a:rPr lang="en-CA" sz="1500" b="0" i="0" dirty="0">
                <a:solidFill>
                  <a:srgbClr val="A709F5"/>
                </a:solidFill>
                <a:effectLst/>
                <a:latin typeface="Menlo"/>
              </a:rPr>
              <a:t>'</a:t>
            </a:r>
            <a:r>
              <a:rPr lang="en-CA" sz="1500" b="0" i="0" dirty="0" err="1">
                <a:solidFill>
                  <a:srgbClr val="A709F5"/>
                </a:solidFill>
                <a:effectLst/>
                <a:latin typeface="Menlo"/>
              </a:rPr>
              <a:t>YLim</a:t>
            </a:r>
            <a:r>
              <a:rPr lang="en-CA" sz="1500" b="0" i="0" dirty="0">
                <a:solidFill>
                  <a:srgbClr val="A709F5"/>
                </a:solidFill>
                <a:effectLst/>
                <a:latin typeface="Menlo"/>
              </a:rPr>
              <a:t>'</a:t>
            </a:r>
            <a:r>
              <a:rPr lang="en-CA" sz="1500" b="0" i="0" dirty="0">
                <a:effectLst/>
                <a:latin typeface="Menlo"/>
              </a:rPr>
              <a:t>);</a:t>
            </a:r>
          </a:p>
          <a:p>
            <a:pPr marL="0" indent="0">
              <a:buNone/>
            </a:pPr>
            <a:r>
              <a:rPr lang="en-CA" sz="1500" b="0" i="0" dirty="0">
                <a:effectLst/>
                <a:latin typeface="Menlo"/>
              </a:rPr>
              <a:t>[x, y] = </a:t>
            </a:r>
            <a:r>
              <a:rPr lang="en-CA" sz="1500" b="0" i="0" dirty="0" err="1">
                <a:effectLst/>
                <a:latin typeface="Menlo"/>
              </a:rPr>
              <a:t>meshgrid</a:t>
            </a:r>
            <a:r>
              <a:rPr lang="en-CA" sz="1500" b="0" i="0" dirty="0">
                <a:effectLst/>
                <a:latin typeface="Menlo"/>
              </a:rPr>
              <a:t>(</a:t>
            </a:r>
            <a:r>
              <a:rPr lang="en-CA" sz="1500" b="0" i="0" dirty="0" err="1">
                <a:effectLst/>
                <a:latin typeface="Menlo"/>
              </a:rPr>
              <a:t>linspace</a:t>
            </a:r>
            <a:r>
              <a:rPr lang="en-CA" sz="1500" b="0" i="0" dirty="0">
                <a:effectLst/>
                <a:latin typeface="Menlo"/>
              </a:rPr>
              <a:t>(</a:t>
            </a:r>
            <a:r>
              <a:rPr lang="en-CA" sz="1500" b="0" i="0" dirty="0" err="1">
                <a:effectLst/>
                <a:latin typeface="Menlo"/>
              </a:rPr>
              <a:t>xlim</a:t>
            </a:r>
            <a:r>
              <a:rPr lang="en-CA" sz="1500" b="0" i="0" dirty="0">
                <a:effectLst/>
                <a:latin typeface="Menlo"/>
              </a:rPr>
              <a:t>(1), </a:t>
            </a:r>
            <a:r>
              <a:rPr lang="en-CA" sz="1500" b="0" i="0" dirty="0" err="1">
                <a:effectLst/>
                <a:latin typeface="Menlo"/>
              </a:rPr>
              <a:t>xlim</a:t>
            </a:r>
            <a:r>
              <a:rPr lang="en-CA" sz="1500" b="0" i="0" dirty="0">
                <a:effectLst/>
                <a:latin typeface="Menlo"/>
              </a:rPr>
              <a:t>(2), 100), </a:t>
            </a:r>
            <a:r>
              <a:rPr lang="en-CA" sz="1500" b="0" i="0" dirty="0" err="1">
                <a:effectLst/>
                <a:latin typeface="Menlo"/>
              </a:rPr>
              <a:t>linspace</a:t>
            </a:r>
            <a:r>
              <a:rPr lang="en-CA" sz="1500" b="0" i="0" dirty="0">
                <a:effectLst/>
                <a:latin typeface="Menlo"/>
              </a:rPr>
              <a:t>(</a:t>
            </a:r>
            <a:r>
              <a:rPr lang="en-CA" sz="1500" b="0" i="0" dirty="0" err="1">
                <a:effectLst/>
                <a:latin typeface="Menlo"/>
              </a:rPr>
              <a:t>ylim</a:t>
            </a:r>
            <a:r>
              <a:rPr lang="en-CA" sz="1500" b="0" i="0" dirty="0">
                <a:effectLst/>
                <a:latin typeface="Menlo"/>
              </a:rPr>
              <a:t>(1), </a:t>
            </a:r>
            <a:r>
              <a:rPr lang="en-CA" sz="1500" b="0" i="0" dirty="0" err="1">
                <a:effectLst/>
                <a:latin typeface="Menlo"/>
              </a:rPr>
              <a:t>ylim</a:t>
            </a:r>
            <a:r>
              <a:rPr lang="en-CA" sz="1500" b="0" i="0" dirty="0">
                <a:effectLst/>
                <a:latin typeface="Menlo"/>
              </a:rPr>
              <a:t>(2), 100));</a:t>
            </a:r>
          </a:p>
          <a:p>
            <a:pPr marL="0" indent="0">
              <a:buNone/>
            </a:pPr>
            <a:r>
              <a:rPr lang="en-CA" sz="1500" b="0" i="0" dirty="0" err="1">
                <a:effectLst/>
                <a:latin typeface="Menlo"/>
              </a:rPr>
              <a:t>xy</a:t>
            </a:r>
            <a:r>
              <a:rPr lang="en-CA" sz="1500" b="0" i="0" dirty="0">
                <a:effectLst/>
                <a:latin typeface="Menlo"/>
              </a:rPr>
              <a:t> = [x(:), y(:)];</a:t>
            </a:r>
          </a:p>
          <a:p>
            <a:pPr marL="0" indent="0">
              <a:buNone/>
            </a:pPr>
            <a:r>
              <a:rPr lang="en-CA" sz="1500" b="0" i="0" dirty="0">
                <a:solidFill>
                  <a:srgbClr val="008013"/>
                </a:solidFill>
                <a:effectLst/>
                <a:latin typeface="Menlo"/>
              </a:rPr>
              <a:t>% Get the decision scores for each point in the grid for the new model</a:t>
            </a:r>
            <a:endParaRPr lang="en-CA" sz="1500" b="0" i="0" dirty="0">
              <a:effectLst/>
              <a:latin typeface="Menlo"/>
            </a:endParaRPr>
          </a:p>
          <a:p>
            <a:pPr marL="0" indent="0">
              <a:buNone/>
            </a:pPr>
            <a:r>
              <a:rPr lang="en-CA" sz="1500" b="0" i="0" dirty="0">
                <a:effectLst/>
                <a:latin typeface="Menlo"/>
              </a:rPr>
              <a:t>[~, score] = predict(</a:t>
            </a:r>
            <a:r>
              <a:rPr lang="en-CA" sz="1500" b="0" i="0" dirty="0" err="1">
                <a:effectLst/>
                <a:latin typeface="Menlo"/>
              </a:rPr>
              <a:t>newSVMModel</a:t>
            </a:r>
            <a:r>
              <a:rPr lang="en-CA" sz="1500" b="0" i="0" dirty="0">
                <a:effectLst/>
                <a:latin typeface="Menlo"/>
              </a:rPr>
              <a:t>, </a:t>
            </a:r>
            <a:r>
              <a:rPr lang="en-CA" sz="1500" b="0" i="0" dirty="0" err="1">
                <a:effectLst/>
                <a:latin typeface="Menlo"/>
              </a:rPr>
              <a:t>xy</a:t>
            </a:r>
            <a:r>
              <a:rPr lang="en-CA" sz="1500" b="0" i="0" dirty="0">
                <a:effectLst/>
                <a:latin typeface="Menlo"/>
              </a:rPr>
              <a:t>);</a:t>
            </a:r>
          </a:p>
          <a:p>
            <a:pPr marL="0" indent="0">
              <a:buNone/>
            </a:pPr>
            <a:r>
              <a:rPr lang="en-CA" sz="1500" b="0" i="0" dirty="0" err="1">
                <a:effectLst/>
                <a:latin typeface="Menlo"/>
              </a:rPr>
              <a:t>scoreGrid</a:t>
            </a:r>
            <a:r>
              <a:rPr lang="en-CA" sz="1500" b="0" i="0" dirty="0">
                <a:effectLst/>
                <a:latin typeface="Menlo"/>
              </a:rPr>
              <a:t> = reshape(score(:, 2), size(x));</a:t>
            </a:r>
          </a:p>
          <a:p>
            <a:pPr marL="0" indent="0">
              <a:buNone/>
            </a:pPr>
            <a:r>
              <a:rPr lang="en-CA" sz="1500" b="0" i="0" dirty="0">
                <a:effectLst/>
                <a:latin typeface="Menlo"/>
              </a:rPr>
              <a:t>contour(x, y, </a:t>
            </a:r>
            <a:r>
              <a:rPr lang="en-CA" sz="1500" b="0" i="0" dirty="0" err="1">
                <a:effectLst/>
                <a:latin typeface="Menlo"/>
              </a:rPr>
              <a:t>scoreGrid</a:t>
            </a:r>
            <a:r>
              <a:rPr lang="en-CA" sz="1500" b="0" i="0" dirty="0">
                <a:effectLst/>
                <a:latin typeface="Menlo"/>
              </a:rPr>
              <a:t>, [0 0], </a:t>
            </a:r>
            <a:r>
              <a:rPr lang="en-CA" sz="1500" b="0" i="0" dirty="0">
                <a:solidFill>
                  <a:srgbClr val="A709F5"/>
                </a:solidFill>
                <a:effectLst/>
                <a:latin typeface="Menlo"/>
              </a:rPr>
              <a:t>'b'</a:t>
            </a:r>
            <a:r>
              <a:rPr lang="en-CA" sz="1500" b="0" i="0" dirty="0">
                <a:effectLst/>
                <a:latin typeface="Menlo"/>
              </a:rPr>
              <a:t>, </a:t>
            </a:r>
            <a:r>
              <a:rPr lang="en-CA" sz="1500" b="0" i="0" dirty="0">
                <a:solidFill>
                  <a:srgbClr val="A709F5"/>
                </a:solidFill>
                <a:effectLst/>
                <a:latin typeface="Menlo"/>
              </a:rPr>
              <a:t>'</a:t>
            </a:r>
            <a:r>
              <a:rPr lang="en-CA" sz="1500" b="0" i="0" dirty="0" err="1">
                <a:solidFill>
                  <a:srgbClr val="A709F5"/>
                </a:solidFill>
                <a:effectLst/>
                <a:latin typeface="Menlo"/>
              </a:rPr>
              <a:t>LineWidth</a:t>
            </a:r>
            <a:r>
              <a:rPr lang="en-CA" sz="1500" b="0" i="0" dirty="0">
                <a:solidFill>
                  <a:srgbClr val="A709F5"/>
                </a:solidFill>
                <a:effectLst/>
                <a:latin typeface="Menlo"/>
              </a:rPr>
              <a:t>'</a:t>
            </a:r>
            <a:r>
              <a:rPr lang="en-CA" sz="1500" b="0" i="0" dirty="0">
                <a:effectLst/>
                <a:latin typeface="Menlo"/>
              </a:rPr>
              <a:t>, 2); </a:t>
            </a:r>
            <a:r>
              <a:rPr lang="en-CA" sz="1500" b="0" i="0" dirty="0">
                <a:solidFill>
                  <a:srgbClr val="008013"/>
                </a:solidFill>
                <a:effectLst/>
                <a:latin typeface="Menlo"/>
              </a:rPr>
              <a:t>% New decision boundary</a:t>
            </a:r>
            <a:endParaRPr lang="en-CA" sz="1500" b="0" i="0" dirty="0">
              <a:effectLst/>
              <a:latin typeface="Menlo"/>
            </a:endParaRPr>
          </a:p>
          <a:p>
            <a:pPr marL="0" indent="0">
              <a:buNone/>
            </a:pPr>
            <a:r>
              <a:rPr lang="en-CA" sz="1500" b="0" i="0" dirty="0">
                <a:effectLst/>
                <a:latin typeface="Menlo"/>
              </a:rPr>
              <a:t>contour(x, y, </a:t>
            </a:r>
            <a:r>
              <a:rPr lang="en-CA" sz="1500" b="0" i="0" dirty="0" err="1">
                <a:effectLst/>
                <a:latin typeface="Menlo"/>
              </a:rPr>
              <a:t>scoreGrid</a:t>
            </a:r>
            <a:r>
              <a:rPr lang="en-CA" sz="1500" b="0" i="0" dirty="0">
                <a:effectLst/>
                <a:latin typeface="Menlo"/>
              </a:rPr>
              <a:t>, [-1 1], </a:t>
            </a:r>
            <a:r>
              <a:rPr lang="en-CA" sz="1500" b="0" i="0" dirty="0">
                <a:solidFill>
                  <a:srgbClr val="A709F5"/>
                </a:solidFill>
                <a:effectLst/>
                <a:latin typeface="Menlo"/>
              </a:rPr>
              <a:t>'--b'</a:t>
            </a:r>
            <a:r>
              <a:rPr lang="en-CA" sz="1500" b="0" i="0" dirty="0">
                <a:effectLst/>
                <a:latin typeface="Menlo"/>
              </a:rPr>
              <a:t>, </a:t>
            </a:r>
            <a:r>
              <a:rPr lang="en-CA" sz="1500" b="0" i="0" dirty="0">
                <a:solidFill>
                  <a:srgbClr val="A709F5"/>
                </a:solidFill>
                <a:effectLst/>
                <a:latin typeface="Menlo"/>
              </a:rPr>
              <a:t>'</a:t>
            </a:r>
            <a:r>
              <a:rPr lang="en-CA" sz="1500" b="0" i="0" dirty="0" err="1">
                <a:solidFill>
                  <a:srgbClr val="A709F5"/>
                </a:solidFill>
                <a:effectLst/>
                <a:latin typeface="Menlo"/>
              </a:rPr>
              <a:t>LineWidth</a:t>
            </a:r>
            <a:r>
              <a:rPr lang="en-CA" sz="1500" b="0" i="0" dirty="0">
                <a:solidFill>
                  <a:srgbClr val="A709F5"/>
                </a:solidFill>
                <a:effectLst/>
                <a:latin typeface="Menlo"/>
              </a:rPr>
              <a:t>'</a:t>
            </a:r>
            <a:r>
              <a:rPr lang="en-CA" sz="1500" b="0" i="0" dirty="0">
                <a:effectLst/>
                <a:latin typeface="Menlo"/>
              </a:rPr>
              <a:t>, 1); </a:t>
            </a:r>
            <a:r>
              <a:rPr lang="en-CA" sz="1500" b="0" i="0" dirty="0">
                <a:solidFill>
                  <a:srgbClr val="008013"/>
                </a:solidFill>
                <a:effectLst/>
                <a:latin typeface="Menlo"/>
              </a:rPr>
              <a:t>% New margins</a:t>
            </a:r>
            <a:endParaRPr lang="en-CA" sz="1500" b="0" i="0" dirty="0">
              <a:effectLst/>
              <a:latin typeface="Menlo"/>
            </a:endParaRPr>
          </a:p>
          <a:p>
            <a:pPr marL="0" indent="0">
              <a:buNone/>
            </a:pPr>
            <a:r>
              <a:rPr lang="en-US" sz="1500" b="0" i="0" dirty="0">
                <a:solidFill>
                  <a:srgbClr val="0070C0"/>
                </a:solidFill>
                <a:effectLst/>
                <a:latin typeface="Times New Roman" panose="02020603050405020304" pitchFamily="18" charset="0"/>
                <a:cs typeface="Times New Roman" panose="02020603050405020304" pitchFamily="18" charset="0"/>
              </a:rPr>
              <a:t>Here, we plot the decision boundary for the previous data set based on the calculation we did in step C.</a:t>
            </a:r>
          </a:p>
          <a:p>
            <a:pPr marL="0" indent="0">
              <a:buNone/>
            </a:pPr>
            <a:r>
              <a:rPr lang="en-CA" sz="1600" b="0" i="0" dirty="0">
                <a:solidFill>
                  <a:srgbClr val="008013"/>
                </a:solidFill>
                <a:effectLst/>
                <a:latin typeface="Menlo"/>
              </a:rPr>
              <a:t>%Plot the original decision boundary (if saved from Step c)</a:t>
            </a:r>
            <a:endParaRPr lang="en-CA" sz="1600" b="0" i="0" dirty="0">
              <a:effectLst/>
              <a:latin typeface="Menlo"/>
            </a:endParaRPr>
          </a:p>
          <a:p>
            <a:pPr marL="0" indent="0">
              <a:buNone/>
            </a:pPr>
            <a:r>
              <a:rPr lang="en-CA" sz="1600" b="0" i="0" dirty="0">
                <a:solidFill>
                  <a:srgbClr val="008013"/>
                </a:solidFill>
                <a:effectLst/>
                <a:latin typeface="Menlo"/>
              </a:rPr>
              <a:t>%Here we assume that `</a:t>
            </a:r>
            <a:r>
              <a:rPr lang="en-CA" sz="1600" b="0" i="0" dirty="0" err="1">
                <a:solidFill>
                  <a:srgbClr val="008013"/>
                </a:solidFill>
                <a:effectLst/>
                <a:latin typeface="Menlo"/>
              </a:rPr>
              <a:t>SVMModel</a:t>
            </a:r>
            <a:r>
              <a:rPr lang="en-CA" sz="1600" b="0" i="0" dirty="0">
                <a:solidFill>
                  <a:srgbClr val="008013"/>
                </a:solidFill>
                <a:effectLst/>
                <a:latin typeface="Menlo"/>
              </a:rPr>
              <a:t>` from Step c is already available in the workspace</a:t>
            </a:r>
            <a:endParaRPr lang="en-CA" sz="1600" b="0" i="0" dirty="0">
              <a:effectLst/>
              <a:latin typeface="Menlo"/>
            </a:endParaRPr>
          </a:p>
          <a:p>
            <a:pPr marL="0" indent="0">
              <a:buNone/>
            </a:pPr>
            <a:r>
              <a:rPr lang="en-CA" sz="1600" b="0" i="0" dirty="0">
                <a:effectLst/>
                <a:latin typeface="Menlo"/>
              </a:rPr>
              <a:t>[~, </a:t>
            </a:r>
            <a:r>
              <a:rPr lang="en-CA" sz="1600" b="0" i="0" dirty="0" err="1">
                <a:effectLst/>
                <a:latin typeface="Menlo"/>
              </a:rPr>
              <a:t>origScore</a:t>
            </a:r>
            <a:r>
              <a:rPr lang="en-CA" sz="1600" b="0" i="0" dirty="0">
                <a:effectLst/>
                <a:latin typeface="Menlo"/>
              </a:rPr>
              <a:t>] = predict(</a:t>
            </a:r>
            <a:r>
              <a:rPr lang="en-CA" sz="1600" b="0" i="0" dirty="0" err="1">
                <a:effectLst/>
                <a:latin typeface="Menlo"/>
              </a:rPr>
              <a:t>SVMModel</a:t>
            </a:r>
            <a:r>
              <a:rPr lang="en-CA" sz="1600" b="0" i="0" dirty="0">
                <a:effectLst/>
                <a:latin typeface="Menlo"/>
              </a:rPr>
              <a:t>, </a:t>
            </a:r>
            <a:r>
              <a:rPr lang="en-CA" sz="1600" b="0" i="0" dirty="0" err="1">
                <a:effectLst/>
                <a:latin typeface="Menlo"/>
              </a:rPr>
              <a:t>xy</a:t>
            </a:r>
            <a:r>
              <a:rPr lang="en-CA" sz="1600" b="0" i="0" dirty="0">
                <a:effectLst/>
                <a:latin typeface="Menlo"/>
              </a:rPr>
              <a:t>);</a:t>
            </a:r>
          </a:p>
          <a:p>
            <a:pPr marL="0" indent="0">
              <a:buNone/>
            </a:pPr>
            <a:r>
              <a:rPr lang="en-CA" sz="1600" b="0" i="0" dirty="0" err="1">
                <a:effectLst/>
                <a:latin typeface="Menlo"/>
              </a:rPr>
              <a:t>origScoreGrid</a:t>
            </a:r>
            <a:r>
              <a:rPr lang="en-CA" sz="1600" b="0" i="0" dirty="0">
                <a:effectLst/>
                <a:latin typeface="Menlo"/>
              </a:rPr>
              <a:t> = reshape(</a:t>
            </a:r>
            <a:r>
              <a:rPr lang="en-CA" sz="1600" b="0" i="0" dirty="0" err="1">
                <a:effectLst/>
                <a:latin typeface="Menlo"/>
              </a:rPr>
              <a:t>origScore</a:t>
            </a:r>
            <a:r>
              <a:rPr lang="en-CA" sz="1600" b="0" i="0" dirty="0">
                <a:effectLst/>
                <a:latin typeface="Menlo"/>
              </a:rPr>
              <a:t>(:, 2), size(x));</a:t>
            </a:r>
          </a:p>
          <a:p>
            <a:pPr marL="0" indent="0">
              <a:buNone/>
            </a:pPr>
            <a:r>
              <a:rPr lang="en-CA" sz="1600" b="0" i="0" dirty="0">
                <a:effectLst/>
                <a:latin typeface="Menlo"/>
              </a:rPr>
              <a:t>contour(x, y, </a:t>
            </a:r>
            <a:r>
              <a:rPr lang="en-CA" sz="1600" b="0" i="0" dirty="0" err="1">
                <a:effectLst/>
                <a:latin typeface="Menlo"/>
              </a:rPr>
              <a:t>origScoreGrid</a:t>
            </a:r>
            <a:r>
              <a:rPr lang="en-CA" sz="1600" b="0" i="0" dirty="0">
                <a:effectLst/>
                <a:latin typeface="Menlo"/>
              </a:rPr>
              <a:t>, [0 0], </a:t>
            </a:r>
            <a:r>
              <a:rPr lang="en-CA" sz="1600" b="0" i="0" dirty="0">
                <a:solidFill>
                  <a:srgbClr val="A709F5"/>
                </a:solidFill>
                <a:effectLst/>
                <a:latin typeface="Menlo"/>
              </a:rPr>
              <a:t>'k'</a:t>
            </a:r>
            <a:r>
              <a:rPr lang="en-CA" sz="1600" b="0" i="0" dirty="0">
                <a:effectLst/>
                <a:latin typeface="Menlo"/>
              </a:rPr>
              <a:t>, </a:t>
            </a:r>
            <a:r>
              <a:rPr lang="en-CA" sz="1600" b="0" i="0" dirty="0">
                <a:solidFill>
                  <a:srgbClr val="A709F5"/>
                </a:solidFill>
                <a:effectLst/>
                <a:latin typeface="Menlo"/>
              </a:rPr>
              <a:t>'</a:t>
            </a:r>
            <a:r>
              <a:rPr lang="en-CA" sz="1600" b="0" i="0" dirty="0" err="1">
                <a:solidFill>
                  <a:srgbClr val="A709F5"/>
                </a:solidFill>
                <a:effectLst/>
                <a:latin typeface="Menlo"/>
              </a:rPr>
              <a:t>LineWidth</a:t>
            </a:r>
            <a:r>
              <a:rPr lang="en-CA" sz="1600" b="0" i="0" dirty="0">
                <a:solidFill>
                  <a:srgbClr val="A709F5"/>
                </a:solidFill>
                <a:effectLst/>
                <a:latin typeface="Menlo"/>
              </a:rPr>
              <a:t>'</a:t>
            </a:r>
            <a:r>
              <a:rPr lang="en-CA" sz="1600" b="0" i="0" dirty="0">
                <a:effectLst/>
                <a:latin typeface="Menlo"/>
              </a:rPr>
              <a:t>, 2); </a:t>
            </a:r>
            <a:r>
              <a:rPr lang="en-CA" sz="1600" b="0" i="0" dirty="0">
                <a:solidFill>
                  <a:srgbClr val="008013"/>
                </a:solidFill>
                <a:effectLst/>
                <a:latin typeface="Menlo"/>
              </a:rPr>
              <a:t>% Original decision boundary</a:t>
            </a:r>
            <a:endParaRPr lang="en-CA" sz="1600" b="0" i="0" dirty="0">
              <a:effectLst/>
              <a:latin typeface="Menlo"/>
            </a:endParaRPr>
          </a:p>
          <a:p>
            <a:pPr marL="0" indent="0">
              <a:buNone/>
            </a:pPr>
            <a:r>
              <a:rPr lang="en-CA" sz="1600" b="0" i="0" dirty="0">
                <a:effectLst/>
                <a:latin typeface="Menlo"/>
              </a:rPr>
              <a:t>contour(x, y, </a:t>
            </a:r>
            <a:r>
              <a:rPr lang="en-CA" sz="1600" b="0" i="0" dirty="0" err="1">
                <a:effectLst/>
                <a:latin typeface="Menlo"/>
              </a:rPr>
              <a:t>origScoreGrid</a:t>
            </a:r>
            <a:r>
              <a:rPr lang="en-CA" sz="1600" b="0" i="0" dirty="0">
                <a:effectLst/>
                <a:latin typeface="Menlo"/>
              </a:rPr>
              <a:t>, [-1 1], </a:t>
            </a:r>
            <a:r>
              <a:rPr lang="en-CA" sz="1600" b="0" i="0" dirty="0">
                <a:solidFill>
                  <a:srgbClr val="A709F5"/>
                </a:solidFill>
                <a:effectLst/>
                <a:latin typeface="Menlo"/>
              </a:rPr>
              <a:t>'--k'</a:t>
            </a:r>
            <a:r>
              <a:rPr lang="en-CA" sz="1600" b="0" i="0" dirty="0">
                <a:effectLst/>
                <a:latin typeface="Menlo"/>
              </a:rPr>
              <a:t>, </a:t>
            </a:r>
            <a:r>
              <a:rPr lang="en-CA" sz="1600" b="0" i="0" dirty="0">
                <a:solidFill>
                  <a:srgbClr val="A709F5"/>
                </a:solidFill>
                <a:effectLst/>
                <a:latin typeface="Menlo"/>
              </a:rPr>
              <a:t>'</a:t>
            </a:r>
            <a:r>
              <a:rPr lang="en-CA" sz="1600" b="0" i="0" dirty="0" err="1">
                <a:solidFill>
                  <a:srgbClr val="A709F5"/>
                </a:solidFill>
                <a:effectLst/>
                <a:latin typeface="Menlo"/>
              </a:rPr>
              <a:t>LineWidth</a:t>
            </a:r>
            <a:r>
              <a:rPr lang="en-CA" sz="1600" b="0" i="0" dirty="0">
                <a:solidFill>
                  <a:srgbClr val="A709F5"/>
                </a:solidFill>
                <a:effectLst/>
                <a:latin typeface="Menlo"/>
              </a:rPr>
              <a:t>'</a:t>
            </a:r>
            <a:r>
              <a:rPr lang="en-CA" sz="1600" b="0" i="0" dirty="0">
                <a:effectLst/>
                <a:latin typeface="Menlo"/>
              </a:rPr>
              <a:t>, 1); </a:t>
            </a:r>
            <a:r>
              <a:rPr lang="en-CA" sz="1600" b="0" i="0" dirty="0">
                <a:solidFill>
                  <a:srgbClr val="008013"/>
                </a:solidFill>
                <a:effectLst/>
                <a:latin typeface="Menlo"/>
              </a:rPr>
              <a:t>% Original margins</a:t>
            </a:r>
            <a:endParaRPr lang="en-CA" sz="1600" b="0" i="0" dirty="0">
              <a:effectLst/>
              <a:latin typeface="Menlo"/>
            </a:endParaRPr>
          </a:p>
          <a:p>
            <a:pPr marL="0" indent="0">
              <a:buNone/>
            </a:pPr>
            <a:endParaRPr lang="en-CA" sz="18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6AD6D-9AC6-9CF9-C6E7-9F3A59689FA5}"/>
              </a:ext>
            </a:extLst>
          </p:cNvPr>
          <p:cNvSpPr>
            <a:spLocks noGrp="1"/>
          </p:cNvSpPr>
          <p:nvPr>
            <p:ph idx="1"/>
          </p:nvPr>
        </p:nvSpPr>
        <p:spPr>
          <a:xfrm>
            <a:off x="237744" y="173736"/>
            <a:ext cx="11740896" cy="6566027"/>
          </a:xfrm>
        </p:spPr>
        <p:txBody>
          <a:bodyPr>
            <a:normAutofit/>
          </a:bodyPr>
          <a:lstStyle/>
          <a:p>
            <a:pPr marL="0" indent="0">
              <a:buNone/>
            </a:pPr>
            <a:r>
              <a:rPr lang="en-CA" sz="1500" dirty="0">
                <a:latin typeface="Times New Roman" panose="02020603050405020304" pitchFamily="18" charset="0"/>
                <a:cs typeface="Times New Roman" panose="02020603050405020304" pitchFamily="18" charset="0"/>
              </a:rPr>
              <a:t>In the last part we only need to show the title, legends of the result plot. </a:t>
            </a:r>
            <a:endParaRPr lang="en-CA" sz="1500" b="0" i="0" dirty="0">
              <a:effectLst/>
              <a:latin typeface="Times New Roman" panose="02020603050405020304" pitchFamily="18" charset="0"/>
              <a:cs typeface="Times New Roman" panose="02020603050405020304" pitchFamily="18" charset="0"/>
            </a:endParaRPr>
          </a:p>
          <a:p>
            <a:pPr marL="0" indent="0">
              <a:buNone/>
            </a:pPr>
            <a:r>
              <a:rPr lang="en-US" sz="1500" b="0" i="0" dirty="0">
                <a:solidFill>
                  <a:srgbClr val="008013"/>
                </a:solidFill>
                <a:effectLst/>
                <a:latin typeface="Menlo"/>
              </a:rPr>
              <a:t>% Labels and legend</a:t>
            </a:r>
            <a:endParaRPr lang="en-US" sz="1500" b="0" i="0" dirty="0">
              <a:effectLst/>
              <a:latin typeface="Menlo"/>
            </a:endParaRPr>
          </a:p>
          <a:p>
            <a:pPr marL="0" indent="0">
              <a:buNone/>
            </a:pPr>
            <a:r>
              <a:rPr lang="en-US" sz="1500" b="0" i="0" dirty="0">
                <a:effectLst/>
                <a:latin typeface="Menlo"/>
              </a:rPr>
              <a:t>title(</a:t>
            </a:r>
            <a:r>
              <a:rPr lang="en-US" sz="1500" b="0" i="0" dirty="0">
                <a:solidFill>
                  <a:srgbClr val="A709F5"/>
                </a:solidFill>
                <a:effectLst/>
                <a:latin typeface="Menlo"/>
              </a:rPr>
              <a:t>'Comparing of Decision Boundaries for Original and Added </a:t>
            </a:r>
            <a:r>
              <a:rPr lang="en-US" sz="1500" b="0" i="0" dirty="0" err="1">
                <a:solidFill>
                  <a:srgbClr val="A709F5"/>
                </a:solidFill>
                <a:effectLst/>
                <a:latin typeface="Menlo"/>
              </a:rPr>
              <a:t>Datasets'</a:t>
            </a:r>
            <a:r>
              <a:rPr lang="en-US" sz="1500" b="0" i="0" dirty="0">
                <a:effectLst/>
                <a:latin typeface="Menlo"/>
              </a:rPr>
              <a:t>);</a:t>
            </a:r>
          </a:p>
          <a:p>
            <a:pPr marL="0" indent="0">
              <a:buNone/>
            </a:pPr>
            <a:r>
              <a:rPr lang="en-US" sz="1500" b="0" i="0" dirty="0" err="1">
                <a:effectLst/>
                <a:latin typeface="Menlo"/>
              </a:rPr>
              <a:t>xlabel</a:t>
            </a:r>
            <a:r>
              <a:rPr lang="en-US" sz="1500" b="0" i="0" dirty="0">
                <a:effectLst/>
                <a:latin typeface="Menlo"/>
              </a:rPr>
              <a:t>(</a:t>
            </a:r>
            <a:r>
              <a:rPr lang="en-US" sz="1500" b="0" i="0" dirty="0">
                <a:solidFill>
                  <a:srgbClr val="A709F5"/>
                </a:solidFill>
                <a:effectLst/>
                <a:latin typeface="Menlo"/>
              </a:rPr>
              <a:t>'Feature 1'</a:t>
            </a:r>
            <a:r>
              <a:rPr lang="en-US" sz="1500" b="0" i="0" dirty="0">
                <a:effectLst/>
                <a:latin typeface="Menlo"/>
              </a:rPr>
              <a:t>);</a:t>
            </a:r>
          </a:p>
          <a:p>
            <a:pPr marL="0" indent="0">
              <a:buNone/>
            </a:pPr>
            <a:r>
              <a:rPr lang="en-US" sz="1500" b="0" i="0" dirty="0" err="1">
                <a:effectLst/>
                <a:latin typeface="Menlo"/>
              </a:rPr>
              <a:t>ylabel</a:t>
            </a:r>
            <a:r>
              <a:rPr lang="en-US" sz="1500" b="0" i="0" dirty="0">
                <a:effectLst/>
                <a:latin typeface="Menlo"/>
              </a:rPr>
              <a:t>(</a:t>
            </a:r>
            <a:r>
              <a:rPr lang="en-US" sz="1500" b="0" i="0" dirty="0">
                <a:solidFill>
                  <a:srgbClr val="A709F5"/>
                </a:solidFill>
                <a:effectLst/>
                <a:latin typeface="Menlo"/>
              </a:rPr>
              <a:t>'Feature 2'</a:t>
            </a:r>
            <a:r>
              <a:rPr lang="en-US" sz="1500" b="0" i="0" dirty="0">
                <a:effectLst/>
                <a:latin typeface="Menlo"/>
              </a:rPr>
              <a:t>);</a:t>
            </a:r>
          </a:p>
          <a:p>
            <a:pPr marL="0" indent="0">
              <a:buNone/>
            </a:pPr>
            <a:r>
              <a:rPr lang="en-US" sz="1500" b="0" i="0" dirty="0">
                <a:effectLst/>
                <a:latin typeface="Menlo"/>
              </a:rPr>
              <a:t>legend({</a:t>
            </a:r>
            <a:r>
              <a:rPr lang="en-US" sz="1500" b="0" i="0" dirty="0">
                <a:solidFill>
                  <a:srgbClr val="A709F5"/>
                </a:solidFill>
                <a:effectLst/>
                <a:latin typeface="Menlo"/>
              </a:rPr>
              <a:t>'Class +1'</a:t>
            </a:r>
            <a:r>
              <a:rPr lang="en-US" sz="1500" b="0" i="0" dirty="0">
                <a:effectLst/>
                <a:latin typeface="Menlo"/>
              </a:rPr>
              <a:t>, </a:t>
            </a:r>
            <a:r>
              <a:rPr lang="en-US" sz="1500" b="0" i="0" dirty="0">
                <a:solidFill>
                  <a:srgbClr val="A709F5"/>
                </a:solidFill>
                <a:effectLst/>
                <a:latin typeface="Menlo"/>
              </a:rPr>
              <a:t>'Class -1'</a:t>
            </a:r>
            <a:r>
              <a:rPr lang="en-US" sz="1500" b="0" i="0" dirty="0">
                <a:effectLst/>
                <a:latin typeface="Menlo"/>
              </a:rPr>
              <a:t>, </a:t>
            </a:r>
            <a:r>
              <a:rPr lang="en-US" sz="1500" b="0" i="0" dirty="0">
                <a:solidFill>
                  <a:srgbClr val="A709F5"/>
                </a:solidFill>
                <a:effectLst/>
                <a:latin typeface="Menlo"/>
              </a:rPr>
              <a:t>'Cluster Center (40, 50)'</a:t>
            </a:r>
            <a:r>
              <a:rPr lang="en-US" sz="1500" b="0" i="0" dirty="0">
                <a:effectLst/>
                <a:latin typeface="Menlo"/>
              </a:rPr>
              <a:t>, </a:t>
            </a:r>
            <a:r>
              <a:rPr lang="en-US" sz="1500" b="0" i="0" dirty="0">
                <a:solidFill>
                  <a:srgbClr val="A709F5"/>
                </a:solidFill>
                <a:effectLst/>
                <a:latin typeface="Menlo"/>
              </a:rPr>
              <a:t>'New Decision Boundary'</a:t>
            </a:r>
            <a:r>
              <a:rPr lang="en-US" sz="1500" b="0" i="0" dirty="0">
                <a:effectLst/>
                <a:latin typeface="Menlo"/>
              </a:rPr>
              <a:t>, </a:t>
            </a:r>
            <a:r>
              <a:rPr lang="en-US" sz="1500" b="0" i="0" dirty="0">
                <a:solidFill>
                  <a:srgbClr val="A709F5"/>
                </a:solidFill>
                <a:effectLst/>
                <a:latin typeface="Menlo"/>
              </a:rPr>
              <a:t>'Original Decision Boundary'</a:t>
            </a:r>
            <a:r>
              <a:rPr lang="en-US" sz="1500" b="0" i="0" dirty="0">
                <a:effectLst/>
                <a:latin typeface="Menlo"/>
              </a:rPr>
              <a:t>}, </a:t>
            </a:r>
            <a:r>
              <a:rPr lang="en-US" sz="1500" b="0" i="0" dirty="0">
                <a:solidFill>
                  <a:srgbClr val="A709F5"/>
                </a:solidFill>
                <a:effectLst/>
                <a:latin typeface="Menlo"/>
              </a:rPr>
              <a:t>'Location'</a:t>
            </a:r>
            <a:r>
              <a:rPr lang="en-US" sz="1500" b="0" i="0" dirty="0">
                <a:effectLst/>
                <a:latin typeface="Menlo"/>
              </a:rPr>
              <a:t>, </a:t>
            </a:r>
            <a:r>
              <a:rPr lang="en-US" sz="1500" b="0" i="0" dirty="0">
                <a:solidFill>
                  <a:srgbClr val="A709F5"/>
                </a:solidFill>
                <a:effectLst/>
                <a:latin typeface="Menlo"/>
              </a:rPr>
              <a:t>'best'</a:t>
            </a:r>
            <a:r>
              <a:rPr lang="en-US" sz="1500" b="0" i="0" dirty="0">
                <a:effectLst/>
                <a:latin typeface="Menlo"/>
              </a:rPr>
              <a:t>);</a:t>
            </a:r>
          </a:p>
          <a:p>
            <a:pPr marL="0" indent="0">
              <a:buNone/>
            </a:pPr>
            <a:r>
              <a:rPr lang="en-US" sz="1500" b="0" i="0" dirty="0">
                <a:effectLst/>
                <a:latin typeface="Menlo"/>
              </a:rPr>
              <a:t>hold </a:t>
            </a:r>
            <a:r>
              <a:rPr lang="en-US" sz="1500" b="0" i="0" dirty="0">
                <a:solidFill>
                  <a:srgbClr val="A709F5"/>
                </a:solidFill>
                <a:effectLst/>
                <a:latin typeface="Menlo"/>
              </a:rPr>
              <a:t>off</a:t>
            </a:r>
            <a:r>
              <a:rPr lang="en-US" sz="1500" b="0" i="0" dirty="0">
                <a:effectLst/>
                <a:latin typeface="Menlo"/>
              </a:rPr>
              <a:t>;</a:t>
            </a:r>
          </a:p>
          <a:p>
            <a:pPr marL="0" indent="0">
              <a:buNone/>
            </a:pPr>
            <a:endParaRPr lang="en-CA" sz="18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396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6946-7753-780C-DDE2-D00D71E411CC}"/>
              </a:ext>
            </a:extLst>
          </p:cNvPr>
          <p:cNvSpPr>
            <a:spLocks noGrp="1"/>
          </p:cNvSpPr>
          <p:nvPr>
            <p:ph type="title"/>
          </p:nvPr>
        </p:nvSpPr>
        <p:spPr>
          <a:xfrm>
            <a:off x="838200" y="0"/>
            <a:ext cx="10515600" cy="594360"/>
          </a:xfrm>
        </p:spPr>
        <p:txBody>
          <a:bodyPr>
            <a:normAutofit/>
          </a:bodyPr>
          <a:lstStyle/>
          <a:p>
            <a:pPr algn="ctr"/>
            <a:r>
              <a:rPr lang="en-CA" sz="1800" dirty="0">
                <a:latin typeface="Times New Roman" panose="02020603050405020304" pitchFamily="18" charset="0"/>
                <a:cs typeface="Times New Roman" panose="02020603050405020304" pitchFamily="18" charset="0"/>
              </a:rPr>
              <a:t>Final result:</a:t>
            </a:r>
          </a:p>
        </p:txBody>
      </p:sp>
      <p:pic>
        <p:nvPicPr>
          <p:cNvPr id="7" name="Content Placeholder 6">
            <a:extLst>
              <a:ext uri="{FF2B5EF4-FFF2-40B4-BE49-F238E27FC236}">
                <a16:creationId xmlns:a16="http://schemas.microsoft.com/office/drawing/2014/main" id="{A8D4EB49-14EF-7C3D-5557-815EC5A46A68}"/>
              </a:ext>
            </a:extLst>
          </p:cNvPr>
          <p:cNvPicPr>
            <a:picLocks noGrp="1" noChangeAspect="1"/>
          </p:cNvPicPr>
          <p:nvPr>
            <p:ph idx="1"/>
          </p:nvPr>
        </p:nvPicPr>
        <p:blipFill>
          <a:blip r:embed="rId2"/>
          <a:stretch>
            <a:fillRect/>
          </a:stretch>
        </p:blipFill>
        <p:spPr>
          <a:xfrm>
            <a:off x="-316866" y="297180"/>
            <a:ext cx="12825732" cy="6800310"/>
          </a:xfrm>
        </p:spPr>
      </p:pic>
    </p:spTree>
    <p:extLst>
      <p:ext uri="{BB962C8B-B14F-4D97-AF65-F5344CB8AC3E}">
        <p14:creationId xmlns:p14="http://schemas.microsoft.com/office/powerpoint/2010/main" val="364495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6946-7753-780C-DDE2-D00D71E411CC}"/>
              </a:ext>
            </a:extLst>
          </p:cNvPr>
          <p:cNvSpPr>
            <a:spLocks noGrp="1"/>
          </p:cNvSpPr>
          <p:nvPr>
            <p:ph type="title"/>
          </p:nvPr>
        </p:nvSpPr>
        <p:spPr>
          <a:xfrm>
            <a:off x="838200" y="0"/>
            <a:ext cx="10515600" cy="594360"/>
          </a:xfrm>
        </p:spPr>
        <p:txBody>
          <a:bodyPr>
            <a:normAutofit/>
          </a:bodyPr>
          <a:lstStyle/>
          <a:p>
            <a:pPr algn="ctr"/>
            <a:r>
              <a:rPr lang="en-CA" sz="1800" dirty="0">
                <a:latin typeface="Times New Roman" panose="02020603050405020304" pitchFamily="18" charset="0"/>
                <a:cs typeface="Times New Roman" panose="02020603050405020304" pitchFamily="18" charset="0"/>
              </a:rPr>
              <a:t>Explanation:</a:t>
            </a:r>
          </a:p>
        </p:txBody>
      </p:sp>
      <p:sp>
        <p:nvSpPr>
          <p:cNvPr id="3" name="TextBox 2">
            <a:extLst>
              <a:ext uri="{FF2B5EF4-FFF2-40B4-BE49-F238E27FC236}">
                <a16:creationId xmlns:a16="http://schemas.microsoft.com/office/drawing/2014/main" id="{94DD1EF8-B920-CFD4-75DA-2122F472B7CD}"/>
              </a:ext>
            </a:extLst>
          </p:cNvPr>
          <p:cNvSpPr txBox="1"/>
          <p:nvPr/>
        </p:nvSpPr>
        <p:spPr>
          <a:xfrm>
            <a:off x="350520" y="594360"/>
            <a:ext cx="11490960" cy="3139321"/>
          </a:xfrm>
          <a:prstGeom prst="rect">
            <a:avLst/>
          </a:prstGeom>
          <a:noFill/>
        </p:spPr>
        <p:txBody>
          <a:bodyPr wrap="square" rtlCol="0">
            <a:spAutoFit/>
          </a:bodyPr>
          <a:lstStyle/>
          <a:p>
            <a:pPr algn="just"/>
            <a:r>
              <a:rPr lang="en-CA" dirty="0">
                <a:solidFill>
                  <a:srgbClr val="0070C0"/>
                </a:solidFill>
                <a:latin typeface="Times New Roman" panose="02020603050405020304" pitchFamily="18" charset="0"/>
                <a:cs typeface="Times New Roman" panose="02020603050405020304" pitchFamily="18" charset="0"/>
              </a:rPr>
              <a:t>As you can see in the previous plot the decision boundary of the new data set (Blue line) with regularization is completely different from the decision boundary of the old data set (Black line). </a:t>
            </a:r>
          </a:p>
          <a:p>
            <a:pPr algn="just"/>
            <a:r>
              <a:rPr lang="en-CA" dirty="0">
                <a:solidFill>
                  <a:srgbClr val="0070C0"/>
                </a:solidFill>
                <a:latin typeface="Times New Roman" panose="02020603050405020304" pitchFamily="18" charset="0"/>
                <a:cs typeface="Times New Roman" panose="02020603050405020304" pitchFamily="18" charset="0"/>
              </a:rPr>
              <a:t>The fact that these two decision boundaries are the same may have several reasons:</a:t>
            </a:r>
            <a:endParaRPr lang="en-US" dirty="0">
              <a:solidFill>
                <a:srgbClr val="0070C0"/>
              </a:solidFill>
              <a:latin typeface="Times New Roman" panose="02020603050405020304" pitchFamily="18" charset="0"/>
              <a:cs typeface="Times New Roman" panose="02020603050405020304" pitchFamily="18" charset="0"/>
            </a:endParaRPr>
          </a:p>
          <a:p>
            <a:pPr algn="just"/>
            <a:endParaRPr lang="en-CA" dirty="0">
              <a:solidFill>
                <a:srgbClr val="0070C0"/>
              </a:solidFill>
              <a:latin typeface="Times New Roman" panose="02020603050405020304" pitchFamily="18" charset="0"/>
              <a:cs typeface="Times New Roman" panose="02020603050405020304" pitchFamily="18" charset="0"/>
            </a:endParaRPr>
          </a:p>
          <a:p>
            <a:pPr algn="just"/>
            <a:r>
              <a:rPr lang="en-CA" dirty="0">
                <a:solidFill>
                  <a:srgbClr val="0070C0"/>
                </a:solidFill>
                <a:latin typeface="Times New Roman" panose="02020603050405020304" pitchFamily="18" charset="0"/>
                <a:cs typeface="Times New Roman" panose="02020603050405020304" pitchFamily="18" charset="0"/>
              </a:rPr>
              <a:t>First, here we can see that </a:t>
            </a:r>
            <a:r>
              <a:rPr lang="en-US" dirty="0">
                <a:solidFill>
                  <a:srgbClr val="0070C0"/>
                </a:solidFill>
                <a:latin typeface="Times New Roman" panose="02020603050405020304" pitchFamily="18" charset="0"/>
                <a:cs typeface="Times New Roman" panose="02020603050405020304" pitchFamily="18" charset="0"/>
              </a:rPr>
              <a:t>increasing regularization would yield an increasing margin for the support vectors, at the cost of misclassifying the outlier training example. this is a better solution, since the support vectors would be farther away from the decision boundary, and noisy versions of those may still be properly classified, thus leading to improved generalization </a:t>
            </a:r>
          </a:p>
          <a:p>
            <a:pPr algn="just"/>
            <a:r>
              <a:rPr lang="en-US" dirty="0">
                <a:solidFill>
                  <a:srgbClr val="0070C0"/>
                </a:solidFill>
                <a:latin typeface="Times New Roman" panose="02020603050405020304" pitchFamily="18" charset="0"/>
                <a:cs typeface="Times New Roman" panose="02020603050405020304" pitchFamily="18" charset="0"/>
              </a:rPr>
              <a:t>Also, the incorrectly classified training example may be an outlier and should be ignored.</a:t>
            </a:r>
          </a:p>
          <a:p>
            <a:pPr algn="just"/>
            <a:endParaRPr lang="en-US" dirty="0">
              <a:solidFill>
                <a:srgbClr val="0070C0"/>
              </a:solidFill>
              <a:latin typeface="Times New Roman" panose="02020603050405020304" pitchFamily="18" charset="0"/>
              <a:cs typeface="Times New Roman" panose="02020603050405020304" pitchFamily="18" charset="0"/>
            </a:endParaRPr>
          </a:p>
          <a:p>
            <a:pPr algn="just"/>
            <a:r>
              <a:rPr lang="en-US" dirty="0">
                <a:solidFill>
                  <a:srgbClr val="0070C0"/>
                </a:solidFill>
                <a:latin typeface="Times New Roman" panose="02020603050405020304" pitchFamily="18" charset="0"/>
                <a:cs typeface="Times New Roman" panose="02020603050405020304" pitchFamily="18" charset="0"/>
              </a:rPr>
              <a:t>Second, if we find the support vectors for the new data set we can see that now these support vectors are different from the support vectors that we found it step c. Therefore, the decision boundary will be different too. </a:t>
            </a:r>
            <a:endParaRPr lang="en-CA"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61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76A6-4896-7500-67D0-4ED75E177515}"/>
              </a:ext>
            </a:extLst>
          </p:cNvPr>
          <p:cNvSpPr>
            <a:spLocks noGrp="1"/>
          </p:cNvSpPr>
          <p:nvPr>
            <p:ph type="title"/>
          </p:nvPr>
        </p:nvSpPr>
        <p:spPr>
          <a:xfrm>
            <a:off x="838200" y="145669"/>
            <a:ext cx="10515600" cy="1325563"/>
          </a:xfrm>
        </p:spPr>
        <p:txBody>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b) Using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Matlab’s</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SVM library (</a:t>
            </a:r>
            <a:r>
              <a:rPr lang="en-US" sz="1800" u="sng" dirty="0" err="1">
                <a:solidFill>
                  <a:srgbClr val="0000FF"/>
                </a:solidFill>
                <a:effectLst/>
                <a:highlight>
                  <a:srgbClr val="FFFF00"/>
                </a:highlight>
                <a:latin typeface="Minion Pro" panose="02040503050306020203" pitchFamily="18" charset="0"/>
                <a:ea typeface="Times New Roman" panose="02020603050405020304" pitchFamily="18" charset="0"/>
                <a:cs typeface="Arial" panose="020B0604020202020204" pitchFamily="34" charset="0"/>
                <a:hlinkClick r:id="rId2"/>
              </a:rPr>
              <a:t>fitcsvm</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train an SVM (with no regularization) using the given (DataSetv1.txt) training data.</a:t>
            </a:r>
            <a:br>
              <a:rPr lang="en-US"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AAF20090-50A9-A9CC-C09E-81972B98E73A}"/>
              </a:ext>
            </a:extLst>
          </p:cNvPr>
          <p:cNvSpPr>
            <a:spLocks noGrp="1"/>
          </p:cNvSpPr>
          <p:nvPr>
            <p:ph idx="1"/>
          </p:nvPr>
        </p:nvSpPr>
        <p:spPr>
          <a:xfrm>
            <a:off x="493776" y="832103"/>
            <a:ext cx="11484864" cy="5880227"/>
          </a:xfrm>
        </p:spPr>
        <p:txBody>
          <a:bodyPr>
            <a:normAutofit lnSpcReduction="10000"/>
          </a:bodyPr>
          <a:lstStyle/>
          <a:p>
            <a:pPr marL="0" indent="0">
              <a:buNone/>
            </a:pPr>
            <a:r>
              <a:rPr lang="en-CA" sz="1600" dirty="0">
                <a:solidFill>
                  <a:srgbClr val="0070C0"/>
                </a:solidFill>
                <a:latin typeface="Times New Roman" panose="02020603050405020304" pitchFamily="18" charset="0"/>
                <a:cs typeface="Times New Roman" panose="02020603050405020304" pitchFamily="18" charset="0"/>
              </a:rPr>
              <a:t>MATLAB code explanation:</a:t>
            </a:r>
          </a:p>
          <a:p>
            <a:pPr marL="0" indent="0">
              <a:buNone/>
            </a:pPr>
            <a:r>
              <a:rPr lang="en-CA" sz="1600" dirty="0">
                <a:solidFill>
                  <a:srgbClr val="0070C0"/>
                </a:solidFill>
                <a:latin typeface="Times New Roman" panose="02020603050405020304" pitchFamily="18" charset="0"/>
                <a:cs typeface="Times New Roman" panose="02020603050405020304" pitchFamily="18" charset="0"/>
              </a:rPr>
              <a:t> </a:t>
            </a:r>
            <a:r>
              <a:rPr lang="en-US" sz="1600" dirty="0">
                <a:solidFill>
                  <a:srgbClr val="0070C0"/>
                </a:solidFill>
                <a:latin typeface="Times New Roman" panose="02020603050405020304" pitchFamily="18" charset="0"/>
                <a:cs typeface="Times New Roman" panose="02020603050405020304" pitchFamily="18" charset="0"/>
              </a:rPr>
              <a:t>First, we need to load the dataset into MATLAB. </a:t>
            </a:r>
          </a:p>
          <a:p>
            <a:pPr marL="0" indent="0">
              <a:buNone/>
            </a:pPr>
            <a:r>
              <a:rPr lang="en-CA" sz="1600" b="0" i="0" dirty="0">
                <a:solidFill>
                  <a:srgbClr val="008013"/>
                </a:solidFill>
                <a:effectLst/>
                <a:latin typeface="Menlo"/>
              </a:rPr>
              <a:t>% Load the dataset</a:t>
            </a:r>
            <a:endParaRPr lang="en-CA" sz="1600" b="0" i="0" dirty="0">
              <a:effectLst/>
              <a:latin typeface="Menlo"/>
            </a:endParaRPr>
          </a:p>
          <a:p>
            <a:pPr marL="0" indent="0">
              <a:buNone/>
            </a:pPr>
            <a:r>
              <a:rPr lang="en-CA" sz="1600" b="0" i="0" dirty="0">
                <a:effectLst/>
                <a:latin typeface="Menlo"/>
              </a:rPr>
              <a:t>data = load(</a:t>
            </a:r>
            <a:r>
              <a:rPr lang="en-CA" sz="1600" b="0" i="0" dirty="0">
                <a:solidFill>
                  <a:srgbClr val="A709F5"/>
                </a:solidFill>
                <a:effectLst/>
                <a:latin typeface="Menlo"/>
              </a:rPr>
              <a:t>'Desktop/DataSetv1.txt'</a:t>
            </a:r>
            <a:r>
              <a:rPr lang="en-CA" sz="1600" b="0" i="0" dirty="0">
                <a:effectLst/>
                <a:latin typeface="Menlo"/>
              </a:rPr>
              <a:t>);</a:t>
            </a:r>
          </a:p>
          <a:p>
            <a:pPr marL="0" indent="0">
              <a:buNone/>
            </a:pPr>
            <a:r>
              <a:rPr lang="en-US" sz="1600" dirty="0">
                <a:solidFill>
                  <a:srgbClr val="0070C0"/>
                </a:solidFill>
                <a:latin typeface="Times New Roman" panose="02020603050405020304" pitchFamily="18" charset="0"/>
                <a:cs typeface="Times New Roman" panose="02020603050405020304" pitchFamily="18" charset="0"/>
              </a:rPr>
              <a:t>Then, we define the features and targets within the dataset.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a:ln>
                  <a:noFill/>
                </a:ln>
                <a:solidFill>
                  <a:srgbClr val="008013"/>
                </a:solidFill>
                <a:effectLst/>
                <a:uLnTx/>
                <a:uFillTx/>
                <a:latin typeface="Menlo"/>
                <a:ea typeface="+mn-ea"/>
                <a:cs typeface="+mn-cs"/>
              </a:rPr>
              <a:t>% Separate features and targets</a:t>
            </a:r>
            <a:endParaRPr kumimoji="0" lang="en-CA" sz="16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a:ln>
                  <a:noFill/>
                </a:ln>
                <a:solidFill>
                  <a:prstClr val="black"/>
                </a:solidFill>
                <a:effectLst/>
                <a:uLnTx/>
                <a:uFillTx/>
                <a:latin typeface="Menlo"/>
                <a:ea typeface="+mn-ea"/>
                <a:cs typeface="+mn-cs"/>
              </a:rPr>
              <a:t>features = data(:, 1:2);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a:ln>
                  <a:noFill/>
                </a:ln>
                <a:solidFill>
                  <a:prstClr val="black"/>
                </a:solidFill>
                <a:effectLst/>
                <a:uLnTx/>
                <a:uFillTx/>
                <a:latin typeface="Menlo"/>
                <a:ea typeface="+mn-ea"/>
                <a:cs typeface="+mn-cs"/>
              </a:rPr>
              <a:t>targets = data(:, 3);</a:t>
            </a:r>
          </a:p>
          <a:p>
            <a:pPr marL="0" indent="0" algn="just">
              <a:buNone/>
            </a:pPr>
            <a:r>
              <a:rPr lang="en-US" sz="1600" dirty="0">
                <a:solidFill>
                  <a:srgbClr val="0070C0"/>
                </a:solidFill>
                <a:latin typeface="Times New Roman" panose="02020603050405020304" pitchFamily="18" charset="0"/>
                <a:cs typeface="Times New Roman" panose="02020603050405020304" pitchFamily="18" charset="0"/>
              </a:rPr>
              <a:t>Next, we train an SVM model on the data using </a:t>
            </a:r>
            <a:r>
              <a:rPr lang="en-US" sz="1600" dirty="0" err="1">
                <a:solidFill>
                  <a:srgbClr val="0070C0"/>
                </a:solidFill>
                <a:latin typeface="Times New Roman" panose="02020603050405020304" pitchFamily="18" charset="0"/>
                <a:cs typeface="Times New Roman" panose="02020603050405020304" pitchFamily="18" charset="0"/>
              </a:rPr>
              <a:t>fitcsvm</a:t>
            </a:r>
            <a:r>
              <a:rPr lang="en-US" sz="1600" dirty="0">
                <a:solidFill>
                  <a:srgbClr val="0070C0"/>
                </a:solidFill>
                <a:latin typeface="Times New Roman" panose="02020603050405020304" pitchFamily="18" charset="0"/>
                <a:cs typeface="Times New Roman" panose="02020603050405020304" pitchFamily="18" charset="0"/>
              </a:rPr>
              <a:t>. This function offers various options, allowing us to set parameters based on the problem’s </a:t>
            </a:r>
            <a:r>
              <a:rPr lang="en-US" sz="1600" dirty="0" err="1">
                <a:solidFill>
                  <a:srgbClr val="0070C0"/>
                </a:solidFill>
                <a:latin typeface="Times New Roman" panose="02020603050405020304" pitchFamily="18" charset="0"/>
                <a:cs typeface="Times New Roman" panose="02020603050405020304" pitchFamily="18" charset="0"/>
              </a:rPr>
              <a:t>requirements.In</a:t>
            </a:r>
            <a:r>
              <a:rPr lang="en-US" sz="1600" dirty="0">
                <a:solidFill>
                  <a:srgbClr val="0070C0"/>
                </a:solidFill>
                <a:latin typeface="Times New Roman" panose="02020603050405020304" pitchFamily="18" charset="0"/>
                <a:cs typeface="Times New Roman" panose="02020603050405020304" pitchFamily="18" charset="0"/>
              </a:rPr>
              <a:t> this part, we first define the features and targets, then set the “</a:t>
            </a:r>
            <a:r>
              <a:rPr lang="en-US" sz="1600" dirty="0" err="1">
                <a:solidFill>
                  <a:srgbClr val="0070C0"/>
                </a:solidFill>
                <a:latin typeface="Times New Roman" panose="02020603050405020304" pitchFamily="18" charset="0"/>
                <a:cs typeface="Times New Roman" panose="02020603050405020304" pitchFamily="18" charset="0"/>
              </a:rPr>
              <a:t>BoxConstraint</a:t>
            </a:r>
            <a:r>
              <a:rPr lang="en-US" sz="1600" dirty="0">
                <a:solidFill>
                  <a:srgbClr val="0070C0"/>
                </a:solidFill>
                <a:latin typeface="Times New Roman" panose="02020603050405020304" pitchFamily="18" charset="0"/>
                <a:cs typeface="Times New Roman" panose="02020603050405020304" pitchFamily="18" charset="0"/>
              </a:rPr>
              <a:t>” parameter to Inf. This parameter specifies the regularization strength, and setting it to Inf disables regularization, resulting in a hard-margin SVM that maximizes the margin without allowing for any </a:t>
            </a:r>
            <a:r>
              <a:rPr lang="en-US" sz="1600" dirty="0" err="1">
                <a:solidFill>
                  <a:srgbClr val="0070C0"/>
                </a:solidFill>
                <a:latin typeface="Times New Roman" panose="02020603050405020304" pitchFamily="18" charset="0"/>
                <a:cs typeface="Times New Roman" panose="02020603050405020304" pitchFamily="18" charset="0"/>
              </a:rPr>
              <a:t>misclassification.Another</a:t>
            </a:r>
            <a:r>
              <a:rPr lang="en-US" sz="1600" dirty="0">
                <a:solidFill>
                  <a:srgbClr val="0070C0"/>
                </a:solidFill>
                <a:latin typeface="Times New Roman" panose="02020603050405020304" pitchFamily="18" charset="0"/>
                <a:cs typeface="Times New Roman" panose="02020603050405020304" pitchFamily="18" charset="0"/>
              </a:rPr>
              <a:t> parameter in </a:t>
            </a:r>
            <a:r>
              <a:rPr lang="en-US" sz="1600" dirty="0" err="1">
                <a:solidFill>
                  <a:srgbClr val="0070C0"/>
                </a:solidFill>
                <a:latin typeface="Times New Roman" panose="02020603050405020304" pitchFamily="18" charset="0"/>
                <a:cs typeface="Times New Roman" panose="02020603050405020304" pitchFamily="18" charset="0"/>
              </a:rPr>
              <a:t>fitcsvm</a:t>
            </a:r>
            <a:r>
              <a:rPr lang="en-US" sz="1600" dirty="0">
                <a:solidFill>
                  <a:srgbClr val="0070C0"/>
                </a:solidFill>
                <a:latin typeface="Times New Roman" panose="02020603050405020304" pitchFamily="18" charset="0"/>
                <a:cs typeface="Times New Roman" panose="02020603050405020304" pitchFamily="18" charset="0"/>
              </a:rPr>
              <a:t> is “</a:t>
            </a:r>
            <a:r>
              <a:rPr lang="en-US" sz="1600" dirty="0" err="1">
                <a:solidFill>
                  <a:srgbClr val="0070C0"/>
                </a:solidFill>
                <a:latin typeface="Times New Roman" panose="02020603050405020304" pitchFamily="18" charset="0"/>
                <a:cs typeface="Times New Roman" panose="02020603050405020304" pitchFamily="18" charset="0"/>
              </a:rPr>
              <a:t>KernelFunction</a:t>
            </a:r>
            <a:r>
              <a:rPr lang="en-US" sz="1600" dirty="0">
                <a:solidFill>
                  <a:srgbClr val="0070C0"/>
                </a:solidFill>
                <a:latin typeface="Times New Roman" panose="02020603050405020304" pitchFamily="18" charset="0"/>
                <a:cs typeface="Times New Roman" panose="02020603050405020304" pitchFamily="18" charset="0"/>
              </a:rPr>
              <a:t>,” which defines the kernel function used by the SVM. Setting this to “linear” specifies that a linear kernel is used, meaning the SVM will search for a linear decision boundary. Other available kernel functions include “</a:t>
            </a:r>
            <a:r>
              <a:rPr lang="en-US" sz="1600" dirty="0" err="1">
                <a:solidFill>
                  <a:srgbClr val="0070C0"/>
                </a:solidFill>
                <a:latin typeface="Times New Roman" panose="02020603050405020304" pitchFamily="18" charset="0"/>
                <a:cs typeface="Times New Roman" panose="02020603050405020304" pitchFamily="18" charset="0"/>
              </a:rPr>
              <a:t>rbf</a:t>
            </a:r>
            <a:r>
              <a:rPr lang="en-US" sz="1600" dirty="0">
                <a:solidFill>
                  <a:srgbClr val="0070C0"/>
                </a:solidFill>
                <a:latin typeface="Times New Roman" panose="02020603050405020304" pitchFamily="18" charset="0"/>
                <a:cs typeface="Times New Roman" panose="02020603050405020304" pitchFamily="18" charset="0"/>
              </a:rPr>
              <a:t>” for radial basis function kernels and “polynomial” for polynomial kernels.</a:t>
            </a:r>
            <a:endParaRPr lang="en-CA" sz="1600"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a:ln>
                  <a:noFill/>
                </a:ln>
                <a:solidFill>
                  <a:srgbClr val="008013"/>
                </a:solidFill>
                <a:effectLst/>
                <a:uLnTx/>
                <a:uFillTx/>
                <a:latin typeface="Menlo"/>
                <a:ea typeface="+mn-ea"/>
                <a:cs typeface="+mn-cs"/>
              </a:rPr>
              <a:t>% Train SVM with no regularization</a:t>
            </a:r>
            <a:endParaRPr kumimoji="0" lang="en-CA" sz="16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err="1">
                <a:ln>
                  <a:noFill/>
                </a:ln>
                <a:solidFill>
                  <a:prstClr val="black"/>
                </a:solidFill>
                <a:effectLst/>
                <a:uLnTx/>
                <a:uFillTx/>
                <a:latin typeface="Menlo"/>
                <a:ea typeface="+mn-ea"/>
                <a:cs typeface="+mn-cs"/>
              </a:rPr>
              <a:t>SVMModel</a:t>
            </a:r>
            <a:r>
              <a:rPr kumimoji="0" lang="en-CA" sz="1600" b="0" i="0" u="none" strike="noStrike" kern="1200" cap="none" spc="0" normalizeH="0" baseline="0" noProof="0" dirty="0">
                <a:ln>
                  <a:noFill/>
                </a:ln>
                <a:solidFill>
                  <a:prstClr val="black"/>
                </a:solidFill>
                <a:effectLst/>
                <a:uLnTx/>
                <a:uFillTx/>
                <a:latin typeface="Menlo"/>
                <a:ea typeface="+mn-ea"/>
                <a:cs typeface="+mn-cs"/>
              </a:rPr>
              <a:t> = </a:t>
            </a:r>
            <a:r>
              <a:rPr kumimoji="0" lang="en-CA" sz="1600" b="0" i="0" u="none" strike="noStrike" kern="1200" cap="none" spc="0" normalizeH="0" baseline="0" noProof="0" dirty="0" err="1">
                <a:ln>
                  <a:noFill/>
                </a:ln>
                <a:solidFill>
                  <a:prstClr val="black"/>
                </a:solidFill>
                <a:effectLst/>
                <a:uLnTx/>
                <a:uFillTx/>
                <a:latin typeface="Menlo"/>
                <a:ea typeface="+mn-ea"/>
                <a:cs typeface="+mn-cs"/>
              </a:rPr>
              <a:t>fitcsvm</a:t>
            </a:r>
            <a:r>
              <a:rPr kumimoji="0" lang="en-CA" sz="1600" b="0" i="0" u="none" strike="noStrike" kern="1200" cap="none" spc="0" normalizeH="0" baseline="0" noProof="0" dirty="0">
                <a:ln>
                  <a:noFill/>
                </a:ln>
                <a:solidFill>
                  <a:prstClr val="black"/>
                </a:solidFill>
                <a:effectLst/>
                <a:uLnTx/>
                <a:uFillTx/>
                <a:latin typeface="Menlo"/>
                <a:ea typeface="+mn-ea"/>
                <a:cs typeface="+mn-cs"/>
              </a:rPr>
              <a:t>(features, targets, </a:t>
            </a:r>
            <a:r>
              <a:rPr kumimoji="0" lang="en-CA" sz="1600" b="0" i="0" u="none" strike="noStrike" kern="1200" cap="none" spc="0" normalizeH="0" baseline="0" noProof="0" dirty="0">
                <a:ln>
                  <a:noFill/>
                </a:ln>
                <a:solidFill>
                  <a:srgbClr val="A709F5"/>
                </a:solidFill>
                <a:effectLst/>
                <a:uLnTx/>
                <a:uFillTx/>
                <a:latin typeface="Menlo"/>
                <a:ea typeface="+mn-ea"/>
                <a:cs typeface="+mn-cs"/>
              </a:rPr>
              <a:t>'</a:t>
            </a:r>
            <a:r>
              <a:rPr kumimoji="0" lang="en-CA" sz="1600" b="0" i="0" u="none" strike="noStrike" kern="1200" cap="none" spc="0" normalizeH="0" baseline="0" noProof="0" dirty="0" err="1">
                <a:ln>
                  <a:noFill/>
                </a:ln>
                <a:solidFill>
                  <a:srgbClr val="A709F5"/>
                </a:solidFill>
                <a:effectLst/>
                <a:uLnTx/>
                <a:uFillTx/>
                <a:latin typeface="Menlo"/>
                <a:ea typeface="+mn-ea"/>
                <a:cs typeface="+mn-cs"/>
              </a:rPr>
              <a:t>BoxConstraint</a:t>
            </a:r>
            <a:r>
              <a:rPr kumimoji="0" lang="en-CA" sz="1600" b="0" i="0" u="none" strike="noStrike" kern="1200" cap="none" spc="0" normalizeH="0" baseline="0" noProof="0" dirty="0">
                <a:ln>
                  <a:noFill/>
                </a:ln>
                <a:solidFill>
                  <a:srgbClr val="A709F5"/>
                </a:solidFill>
                <a:effectLst/>
                <a:uLnTx/>
                <a:uFillTx/>
                <a:latin typeface="Menlo"/>
                <a:ea typeface="+mn-ea"/>
                <a:cs typeface="+mn-cs"/>
              </a:rPr>
              <a:t>'</a:t>
            </a:r>
            <a:r>
              <a:rPr kumimoji="0" lang="en-CA" sz="1600" b="0" i="0" u="none" strike="noStrike" kern="1200" cap="none" spc="0" normalizeH="0" baseline="0" noProof="0" dirty="0">
                <a:ln>
                  <a:noFill/>
                </a:ln>
                <a:solidFill>
                  <a:prstClr val="black"/>
                </a:solidFill>
                <a:effectLst/>
                <a:uLnTx/>
                <a:uFillTx/>
                <a:latin typeface="Menlo"/>
                <a:ea typeface="+mn-ea"/>
                <a:cs typeface="+mn-cs"/>
              </a:rPr>
              <a:t>, Inf, </a:t>
            </a:r>
            <a:r>
              <a:rPr kumimoji="0" lang="en-CA" sz="1600" b="0" i="0" u="none" strike="noStrike" kern="1200" cap="none" spc="0" normalizeH="0" baseline="0" noProof="0" dirty="0">
                <a:ln>
                  <a:noFill/>
                </a:ln>
                <a:solidFill>
                  <a:srgbClr val="A709F5"/>
                </a:solidFill>
                <a:effectLst/>
                <a:uLnTx/>
                <a:uFillTx/>
                <a:latin typeface="Menlo"/>
                <a:ea typeface="+mn-ea"/>
                <a:cs typeface="+mn-cs"/>
              </a:rPr>
              <a:t>'</a:t>
            </a:r>
            <a:r>
              <a:rPr kumimoji="0" lang="en-CA" sz="1600" b="0" i="0" u="none" strike="noStrike" kern="1200" cap="none" spc="0" normalizeH="0" baseline="0" noProof="0" dirty="0" err="1">
                <a:ln>
                  <a:noFill/>
                </a:ln>
                <a:solidFill>
                  <a:srgbClr val="A709F5"/>
                </a:solidFill>
                <a:effectLst/>
                <a:uLnTx/>
                <a:uFillTx/>
                <a:latin typeface="Menlo"/>
                <a:ea typeface="+mn-ea"/>
                <a:cs typeface="+mn-cs"/>
              </a:rPr>
              <a:t>KernelFunction</a:t>
            </a:r>
            <a:r>
              <a:rPr kumimoji="0" lang="en-CA" sz="1600" b="0" i="0" u="none" strike="noStrike" kern="1200" cap="none" spc="0" normalizeH="0" baseline="0" noProof="0" dirty="0">
                <a:ln>
                  <a:noFill/>
                </a:ln>
                <a:solidFill>
                  <a:srgbClr val="A709F5"/>
                </a:solidFill>
                <a:effectLst/>
                <a:uLnTx/>
                <a:uFillTx/>
                <a:latin typeface="Menlo"/>
                <a:ea typeface="+mn-ea"/>
                <a:cs typeface="+mn-cs"/>
              </a:rPr>
              <a:t>'</a:t>
            </a:r>
            <a:r>
              <a:rPr kumimoji="0" lang="en-CA" sz="1600" b="0" i="0" u="none" strike="noStrike" kern="1200" cap="none" spc="0" normalizeH="0" baseline="0" noProof="0" dirty="0">
                <a:ln>
                  <a:noFill/>
                </a:ln>
                <a:solidFill>
                  <a:prstClr val="black"/>
                </a:solidFill>
                <a:effectLst/>
                <a:uLnTx/>
                <a:uFillTx/>
                <a:latin typeface="Menlo"/>
                <a:ea typeface="+mn-ea"/>
                <a:cs typeface="+mn-cs"/>
              </a:rPr>
              <a:t>, </a:t>
            </a:r>
            <a:r>
              <a:rPr kumimoji="0" lang="en-CA" sz="1600" b="0" i="0" u="none" strike="noStrike" kern="1200" cap="none" spc="0" normalizeH="0" baseline="0" noProof="0" dirty="0">
                <a:ln>
                  <a:noFill/>
                </a:ln>
                <a:solidFill>
                  <a:srgbClr val="A709F5"/>
                </a:solidFill>
                <a:effectLst/>
                <a:uLnTx/>
                <a:uFillTx/>
                <a:latin typeface="Menlo"/>
                <a:ea typeface="+mn-ea"/>
                <a:cs typeface="+mn-cs"/>
              </a:rPr>
              <a:t>'linear’</a:t>
            </a:r>
            <a:r>
              <a:rPr kumimoji="0" lang="en-CA" sz="1600" b="0" i="0" u="none" strike="noStrike" kern="1200" cap="none" spc="0" normalizeH="0" baseline="0" noProof="0" dirty="0">
                <a:ln>
                  <a:noFill/>
                </a:ln>
                <a:solidFill>
                  <a:prstClr val="black"/>
                </a:solidFill>
                <a:effectLst/>
                <a:uLnTx/>
                <a:uFillTx/>
                <a:latin typeface="Menlo"/>
                <a:ea typeface="+mn-ea"/>
                <a:cs typeface="+mn-cs"/>
              </a:rPr>
              <a:t>);</a:t>
            </a:r>
          </a:p>
          <a:p>
            <a:pPr marL="0" indent="0">
              <a:buNone/>
            </a:pPr>
            <a:r>
              <a:rPr lang="en-CA" sz="1600" dirty="0">
                <a:solidFill>
                  <a:srgbClr val="0070C0"/>
                </a:solidFill>
                <a:latin typeface="Times New Roman" panose="02020603050405020304" pitchFamily="18" charset="0"/>
                <a:cs typeface="Times New Roman" panose="02020603050405020304" pitchFamily="18" charset="0"/>
              </a:rPr>
              <a:t>Displaying the model’s details: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a:ln>
                  <a:noFill/>
                </a:ln>
                <a:solidFill>
                  <a:srgbClr val="008013"/>
                </a:solidFill>
                <a:effectLst/>
                <a:uLnTx/>
                <a:uFillTx/>
                <a:latin typeface="Menlo"/>
                <a:ea typeface="+mn-ea"/>
                <a:cs typeface="+mn-cs"/>
              </a:rPr>
              <a:t>% Display the model details</a:t>
            </a:r>
            <a:endParaRPr kumimoji="0" lang="en-CA" sz="16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600" b="0" i="0" u="none" strike="noStrike" kern="1200" cap="none" spc="0" normalizeH="0" baseline="0" noProof="0" dirty="0" err="1">
                <a:ln>
                  <a:noFill/>
                </a:ln>
                <a:solidFill>
                  <a:prstClr val="black"/>
                </a:solidFill>
                <a:effectLst/>
                <a:uLnTx/>
                <a:uFillTx/>
                <a:latin typeface="Menlo"/>
                <a:ea typeface="+mn-ea"/>
                <a:cs typeface="+mn-cs"/>
              </a:rPr>
              <a:t>disp</a:t>
            </a:r>
            <a:r>
              <a:rPr kumimoji="0" lang="en-CA" sz="1600" b="0" i="0" u="none" strike="noStrike" kern="1200" cap="none" spc="0" normalizeH="0" baseline="0" noProof="0" dirty="0">
                <a:ln>
                  <a:noFill/>
                </a:ln>
                <a:solidFill>
                  <a:prstClr val="black"/>
                </a:solidFill>
                <a:effectLst/>
                <a:uLnTx/>
                <a:uFillTx/>
                <a:latin typeface="Menlo"/>
                <a:ea typeface="+mn-ea"/>
                <a:cs typeface="+mn-cs"/>
              </a:rPr>
              <a:t>(</a:t>
            </a:r>
            <a:r>
              <a:rPr kumimoji="0" lang="en-CA" sz="1600" b="0" i="0" u="none" strike="noStrike" kern="1200" cap="none" spc="0" normalizeH="0" baseline="0" noProof="0" dirty="0" err="1">
                <a:ln>
                  <a:noFill/>
                </a:ln>
                <a:solidFill>
                  <a:prstClr val="black"/>
                </a:solidFill>
                <a:effectLst/>
                <a:uLnTx/>
                <a:uFillTx/>
                <a:latin typeface="Menlo"/>
                <a:ea typeface="+mn-ea"/>
                <a:cs typeface="+mn-cs"/>
              </a:rPr>
              <a:t>SVMModel</a:t>
            </a:r>
            <a:r>
              <a:rPr kumimoji="0" lang="en-CA" sz="1600" b="0" i="0" u="none" strike="noStrike" kern="1200" cap="none" spc="0" normalizeH="0" baseline="0" noProof="0" dirty="0">
                <a:ln>
                  <a:noFill/>
                </a:ln>
                <a:solidFill>
                  <a:prstClr val="black"/>
                </a:solidFill>
                <a:effectLst/>
                <a:uLnTx/>
                <a:uFillTx/>
                <a:latin typeface="Menlo"/>
                <a:ea typeface="+mn-ea"/>
                <a:cs typeface="+mn-cs"/>
              </a:rPr>
              <a:t>);</a:t>
            </a:r>
          </a:p>
          <a:p>
            <a:pPr marL="0" indent="0">
              <a:buNone/>
            </a:pPr>
            <a:endParaRPr lang="en-CA" sz="18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40F13648-25FE-76FA-E2C5-55043FFC875D}"/>
              </a:ext>
            </a:extLst>
          </p:cNvPr>
          <p:cNvSpPr/>
          <p:nvPr/>
        </p:nvSpPr>
        <p:spPr>
          <a:xfrm>
            <a:off x="8400288" y="1572768"/>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svm1.m</a:t>
            </a:r>
          </a:p>
        </p:txBody>
      </p:sp>
    </p:spTree>
    <p:extLst>
      <p:ext uri="{BB962C8B-B14F-4D97-AF65-F5344CB8AC3E}">
        <p14:creationId xmlns:p14="http://schemas.microsoft.com/office/powerpoint/2010/main" val="299778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C4AC-9B01-8D1B-BCBF-0FBBC35E7FB0}"/>
              </a:ext>
            </a:extLst>
          </p:cNvPr>
          <p:cNvSpPr>
            <a:spLocks noGrp="1"/>
          </p:cNvSpPr>
          <p:nvPr>
            <p:ph type="title"/>
          </p:nvPr>
        </p:nvSpPr>
        <p:spPr>
          <a:xfrm>
            <a:off x="838200" y="0"/>
            <a:ext cx="10515600" cy="741299"/>
          </a:xfrm>
        </p:spPr>
        <p:txBody>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c) Plot the decision boundary, support vectors, margin, and all training examples. </a:t>
            </a:r>
            <a:endParaRPr lang="en-CA" dirty="0">
              <a:highlight>
                <a:srgbClr val="FFFF00"/>
              </a:highlight>
            </a:endParaRPr>
          </a:p>
        </p:txBody>
      </p:sp>
      <p:sp>
        <p:nvSpPr>
          <p:cNvPr id="3" name="Content Placeholder 2">
            <a:extLst>
              <a:ext uri="{FF2B5EF4-FFF2-40B4-BE49-F238E27FC236}">
                <a16:creationId xmlns:a16="http://schemas.microsoft.com/office/drawing/2014/main" id="{58CD88CF-EA65-0B1F-2D4C-60914B69D15D}"/>
              </a:ext>
            </a:extLst>
          </p:cNvPr>
          <p:cNvSpPr>
            <a:spLocks noGrp="1"/>
          </p:cNvSpPr>
          <p:nvPr>
            <p:ph idx="1"/>
          </p:nvPr>
        </p:nvSpPr>
        <p:spPr>
          <a:xfrm>
            <a:off x="246888" y="636905"/>
            <a:ext cx="11850624" cy="6111368"/>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CA"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MATLAB code explanation: </a:t>
            </a:r>
          </a:p>
          <a:p>
            <a:pPr marL="0" indent="0">
              <a:buNone/>
            </a:pPr>
            <a:r>
              <a:rPr lang="en-US" sz="1800" dirty="0">
                <a:solidFill>
                  <a:srgbClr val="0070C0"/>
                </a:solidFill>
                <a:latin typeface="Times New Roman" panose="02020603050405020304" pitchFamily="18" charset="0"/>
                <a:cs typeface="Times New Roman" panose="02020603050405020304" pitchFamily="18" charset="0"/>
              </a:rPr>
              <a:t>Now, we first need to define the support vectors. In this case, the SVM model is an object, allowing us to access its various attributes. To define the support vectors, we need to access the support vectors attribute from the SVM model object. This is done using dot notation.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08013"/>
                </a:solidFill>
                <a:effectLst/>
                <a:uLnTx/>
                <a:uFillTx/>
                <a:latin typeface="Menlo"/>
                <a:ea typeface="+mn-ea"/>
                <a:cs typeface="+mn-cs"/>
              </a:rPr>
              <a:t>% Get support vectors from the model</a:t>
            </a:r>
            <a:endParaRPr kumimoji="0" lang="en-CA" sz="15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 </a:t>
            </a:r>
            <a:r>
              <a:rPr kumimoji="0" lang="en-CA" sz="1500" b="0" i="0" u="none" strike="noStrike" kern="1200" cap="none" spc="0" normalizeH="0" baseline="0" noProof="0" dirty="0" err="1">
                <a:ln>
                  <a:noFill/>
                </a:ln>
                <a:solidFill>
                  <a:prstClr val="black"/>
                </a:solidFill>
                <a:effectLst/>
                <a:uLnTx/>
                <a:uFillTx/>
                <a:latin typeface="Menlo"/>
                <a:ea typeface="+mn-ea"/>
                <a:cs typeface="+mn-cs"/>
              </a:rPr>
              <a:t>SVMModel.SupportVectors</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indent="0">
              <a:buNone/>
            </a:pPr>
            <a:r>
              <a:rPr lang="en-US" sz="1800" dirty="0">
                <a:solidFill>
                  <a:srgbClr val="0070C0"/>
                </a:solidFill>
                <a:latin typeface="Times New Roman" panose="02020603050405020304" pitchFamily="18" charset="0"/>
                <a:cs typeface="Times New Roman" panose="02020603050405020304" pitchFamily="18" charset="0"/>
              </a:rPr>
              <a:t>However, when I accessed this attribute to identify the support vectors automatically, it only detected two support vectors, as shown in the figure below. </a:t>
            </a:r>
            <a:endParaRPr lang="en-CA" sz="1800"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DF90E-50D5-9547-E0CA-B438252E66C2}"/>
              </a:ext>
            </a:extLst>
          </p:cNvPr>
          <p:cNvPicPr>
            <a:picLocks noChangeAspect="1"/>
          </p:cNvPicPr>
          <p:nvPr/>
        </p:nvPicPr>
        <p:blipFill>
          <a:blip r:embed="rId2"/>
          <a:stretch>
            <a:fillRect/>
          </a:stretch>
        </p:blipFill>
        <p:spPr>
          <a:xfrm>
            <a:off x="2783682" y="2734057"/>
            <a:ext cx="8115966" cy="4303153"/>
          </a:xfrm>
          <a:prstGeom prst="rect">
            <a:avLst/>
          </a:prstGeom>
        </p:spPr>
      </p:pic>
      <p:sp>
        <p:nvSpPr>
          <p:cNvPr id="6" name="Oval 5">
            <a:extLst>
              <a:ext uri="{FF2B5EF4-FFF2-40B4-BE49-F238E27FC236}">
                <a16:creationId xmlns:a16="http://schemas.microsoft.com/office/drawing/2014/main" id="{E2765222-5FE1-694A-B8F4-0F847D659680}"/>
              </a:ext>
            </a:extLst>
          </p:cNvPr>
          <p:cNvSpPr/>
          <p:nvPr/>
        </p:nvSpPr>
        <p:spPr>
          <a:xfrm>
            <a:off x="365094" y="3692589"/>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svm2.m</a:t>
            </a:r>
          </a:p>
        </p:txBody>
      </p:sp>
    </p:spTree>
    <p:extLst>
      <p:ext uri="{BB962C8B-B14F-4D97-AF65-F5344CB8AC3E}">
        <p14:creationId xmlns:p14="http://schemas.microsoft.com/office/powerpoint/2010/main" val="124210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5743E-F9AA-0BA4-B838-534A24250217}"/>
              </a:ext>
            </a:extLst>
          </p:cNvPr>
          <p:cNvSpPr>
            <a:spLocks noGrp="1"/>
          </p:cNvSpPr>
          <p:nvPr>
            <p:ph idx="1"/>
          </p:nvPr>
        </p:nvSpPr>
        <p:spPr>
          <a:xfrm>
            <a:off x="146304" y="64008"/>
            <a:ext cx="11207496" cy="6700667"/>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However, we know that there should be four support vectors in this SVM model, as there are four vectors closest to the decision boundary. Therefore, in the following lines, I manually added these two missing support vectors.</a:t>
            </a:r>
            <a:endParaRPr kumimoji="0" lang="en-CA"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08013"/>
                </a:solidFill>
                <a:effectLst/>
                <a:uLnTx/>
                <a:uFillTx/>
                <a:latin typeface="Menlo"/>
                <a:ea typeface="+mn-ea"/>
                <a:cs typeface="+mn-cs"/>
              </a:rPr>
              <a:t>%Define the specific point (0, 2), (3, 1) as support vectors if it’s not already included</a:t>
            </a:r>
            <a:endParaRPr kumimoji="0" lang="en-CA" sz="15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err="1">
                <a:ln>
                  <a:noFill/>
                </a:ln>
                <a:solidFill>
                  <a:prstClr val="black"/>
                </a:solidFill>
                <a:effectLst/>
                <a:uLnTx/>
                <a:uFillTx/>
                <a:latin typeface="Menlo"/>
                <a:ea typeface="+mn-ea"/>
                <a:cs typeface="+mn-cs"/>
              </a:rPr>
              <a:t>pointToAdd</a:t>
            </a:r>
            <a:r>
              <a:rPr kumimoji="0" lang="en-CA" sz="1500" b="0" i="0" u="none" strike="noStrike" kern="1200" cap="none" spc="0" normalizeH="0" baseline="0" noProof="0" dirty="0">
                <a:ln>
                  <a:noFill/>
                </a:ln>
                <a:solidFill>
                  <a:prstClr val="black"/>
                </a:solidFill>
                <a:effectLst/>
                <a:uLnTx/>
                <a:uFillTx/>
                <a:latin typeface="Menlo"/>
                <a:ea typeface="+mn-ea"/>
                <a:cs typeface="+mn-cs"/>
              </a:rPr>
              <a:t> = [0,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E00FF"/>
                </a:solidFill>
                <a:effectLst/>
                <a:uLnTx/>
                <a:uFillTx/>
                <a:latin typeface="Menlo"/>
                <a:ea typeface="+mn-ea"/>
                <a:cs typeface="+mn-cs"/>
              </a:rPr>
              <a:t>if </a:t>
            </a:r>
            <a:r>
              <a:rPr kumimoji="0" lang="en-CA" sz="1500" b="0" i="0" u="none" strike="noStrike" kern="1200" cap="none" spc="0" normalizeH="0" baseline="0" noProof="0" dirty="0">
                <a:ln>
                  <a:noFill/>
                </a:ln>
                <a:solidFill>
                  <a:prstClr val="black"/>
                </a:solidFill>
                <a:effectLst/>
                <a:uLnTx/>
                <a:uFillTx/>
                <a:latin typeface="Menlo"/>
                <a:ea typeface="+mn-ea"/>
                <a:cs typeface="+mn-cs"/>
              </a:rPr>
              <a:t>~</a:t>
            </a:r>
            <a:r>
              <a:rPr kumimoji="0" lang="en-CA" sz="1500" b="0" i="0" u="none" strike="noStrike" kern="1200" cap="none" spc="0" normalizeH="0" baseline="0" noProof="0" dirty="0" err="1">
                <a:ln>
                  <a:noFill/>
                </a:ln>
                <a:solidFill>
                  <a:prstClr val="black"/>
                </a:solidFill>
                <a:effectLst/>
                <a:uLnTx/>
                <a:uFillTx/>
                <a:latin typeface="Menlo"/>
                <a:ea typeface="+mn-ea"/>
                <a:cs typeface="+mn-cs"/>
              </a:rPr>
              <a:t>ismember</a:t>
            </a:r>
            <a:r>
              <a:rPr kumimoji="0" lang="en-CA" sz="1500" b="0" i="0" u="none" strike="noStrike" kern="1200" cap="none" spc="0" normalizeH="0" baseline="0" noProof="0" dirty="0">
                <a:ln>
                  <a:noFill/>
                </a:ln>
                <a:solidFill>
                  <a:prstClr val="black"/>
                </a:solidFill>
                <a:effectLst/>
                <a:uLnTx/>
                <a:uFillTx/>
                <a:latin typeface="Menlo"/>
                <a:ea typeface="+mn-ea"/>
                <a:cs typeface="+mn-cs"/>
              </a:rPr>
              <a:t>(</a:t>
            </a:r>
            <a:r>
              <a:rPr kumimoji="0" lang="en-CA" sz="1500" b="0" i="0" u="none" strike="noStrike" kern="1200" cap="none" spc="0" normalizeH="0" baseline="0" noProof="0" dirty="0" err="1">
                <a:ln>
                  <a:noFill/>
                </a:ln>
                <a:solidFill>
                  <a:prstClr val="black"/>
                </a:solidFill>
                <a:effectLst/>
                <a:uLnTx/>
                <a:uFillTx/>
                <a:latin typeface="Menlo"/>
                <a:ea typeface="+mn-ea"/>
                <a:cs typeface="+mn-cs"/>
              </a:rPr>
              <a:t>pointToAdd</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a:ln>
                  <a:noFill/>
                </a:ln>
                <a:solidFill>
                  <a:srgbClr val="A709F5"/>
                </a:solidFill>
                <a:effectLst/>
                <a:uLnTx/>
                <a:uFillTx/>
                <a:latin typeface="Menlo"/>
                <a:ea typeface="+mn-ea"/>
                <a:cs typeface="+mn-cs"/>
              </a:rPr>
              <a:t>'rows'</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 [</a:t>
            </a: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err="1">
                <a:ln>
                  <a:noFill/>
                </a:ln>
                <a:solidFill>
                  <a:prstClr val="black"/>
                </a:solidFill>
                <a:effectLst/>
                <a:uLnTx/>
                <a:uFillTx/>
                <a:latin typeface="Menlo"/>
                <a:ea typeface="+mn-ea"/>
                <a:cs typeface="+mn-cs"/>
              </a:rPr>
              <a:t>pointToAdd</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E00FF"/>
                </a:solidFill>
                <a:effectLst/>
                <a:uLnTx/>
                <a:uFillTx/>
                <a:latin typeface="Menlo"/>
                <a:ea typeface="+mn-ea"/>
                <a:cs typeface="+mn-cs"/>
              </a:rPr>
              <a:t>end</a:t>
            </a:r>
            <a:endParaRPr kumimoji="0" lang="en-CA" sz="15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err="1">
                <a:ln>
                  <a:noFill/>
                </a:ln>
                <a:solidFill>
                  <a:prstClr val="black"/>
                </a:solidFill>
                <a:effectLst/>
                <a:uLnTx/>
                <a:uFillTx/>
                <a:latin typeface="Menlo"/>
                <a:ea typeface="+mn-ea"/>
                <a:cs typeface="+mn-cs"/>
              </a:rPr>
              <a:t>pointToAdd</a:t>
            </a:r>
            <a:r>
              <a:rPr kumimoji="0" lang="en-CA" sz="1500" b="0" i="0" u="none" strike="noStrike" kern="1200" cap="none" spc="0" normalizeH="0" baseline="0" noProof="0" dirty="0">
                <a:ln>
                  <a:noFill/>
                </a:ln>
                <a:solidFill>
                  <a:prstClr val="black"/>
                </a:solidFill>
                <a:effectLst/>
                <a:uLnTx/>
                <a:uFillTx/>
                <a:latin typeface="Menlo"/>
                <a:ea typeface="+mn-ea"/>
                <a:cs typeface="+mn-cs"/>
              </a:rPr>
              <a:t> = [3,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E00FF"/>
                </a:solidFill>
                <a:effectLst/>
                <a:uLnTx/>
                <a:uFillTx/>
                <a:latin typeface="Menlo"/>
                <a:ea typeface="+mn-ea"/>
                <a:cs typeface="+mn-cs"/>
              </a:rPr>
              <a:t>if </a:t>
            </a:r>
            <a:r>
              <a:rPr kumimoji="0" lang="en-CA" sz="1500" b="0" i="0" u="none" strike="noStrike" kern="1200" cap="none" spc="0" normalizeH="0" baseline="0" noProof="0" dirty="0">
                <a:ln>
                  <a:noFill/>
                </a:ln>
                <a:solidFill>
                  <a:prstClr val="black"/>
                </a:solidFill>
                <a:effectLst/>
                <a:uLnTx/>
                <a:uFillTx/>
                <a:latin typeface="Menlo"/>
                <a:ea typeface="+mn-ea"/>
                <a:cs typeface="+mn-cs"/>
              </a:rPr>
              <a:t>~</a:t>
            </a:r>
            <a:r>
              <a:rPr kumimoji="0" lang="en-CA" sz="1500" b="0" i="0" u="none" strike="noStrike" kern="1200" cap="none" spc="0" normalizeH="0" baseline="0" noProof="0" dirty="0" err="1">
                <a:ln>
                  <a:noFill/>
                </a:ln>
                <a:solidFill>
                  <a:prstClr val="black"/>
                </a:solidFill>
                <a:effectLst/>
                <a:uLnTx/>
                <a:uFillTx/>
                <a:latin typeface="Menlo"/>
                <a:ea typeface="+mn-ea"/>
                <a:cs typeface="+mn-cs"/>
              </a:rPr>
              <a:t>ismember</a:t>
            </a:r>
            <a:r>
              <a:rPr kumimoji="0" lang="en-CA" sz="1500" b="0" i="0" u="none" strike="noStrike" kern="1200" cap="none" spc="0" normalizeH="0" baseline="0" noProof="0" dirty="0">
                <a:ln>
                  <a:noFill/>
                </a:ln>
                <a:solidFill>
                  <a:prstClr val="black"/>
                </a:solidFill>
                <a:effectLst/>
                <a:uLnTx/>
                <a:uFillTx/>
                <a:latin typeface="Menlo"/>
                <a:ea typeface="+mn-ea"/>
                <a:cs typeface="+mn-cs"/>
              </a:rPr>
              <a:t>(</a:t>
            </a:r>
            <a:r>
              <a:rPr kumimoji="0" lang="en-CA" sz="1500" b="0" i="0" u="none" strike="noStrike" kern="1200" cap="none" spc="0" normalizeH="0" baseline="0" noProof="0" dirty="0" err="1">
                <a:ln>
                  <a:noFill/>
                </a:ln>
                <a:solidFill>
                  <a:prstClr val="black"/>
                </a:solidFill>
                <a:effectLst/>
                <a:uLnTx/>
                <a:uFillTx/>
                <a:latin typeface="Menlo"/>
                <a:ea typeface="+mn-ea"/>
                <a:cs typeface="+mn-cs"/>
              </a:rPr>
              <a:t>pointToAdd</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a:ln>
                  <a:noFill/>
                </a:ln>
                <a:solidFill>
                  <a:srgbClr val="A709F5"/>
                </a:solidFill>
                <a:effectLst/>
                <a:uLnTx/>
                <a:uFillTx/>
                <a:latin typeface="Menlo"/>
                <a:ea typeface="+mn-ea"/>
                <a:cs typeface="+mn-cs"/>
              </a:rPr>
              <a:t>'rows'</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 [</a:t>
            </a: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err="1">
                <a:ln>
                  <a:noFill/>
                </a:ln>
                <a:solidFill>
                  <a:prstClr val="black"/>
                </a:solidFill>
                <a:effectLst/>
                <a:uLnTx/>
                <a:uFillTx/>
                <a:latin typeface="Menlo"/>
                <a:ea typeface="+mn-ea"/>
                <a:cs typeface="+mn-cs"/>
              </a:rPr>
              <a:t>pointToAdd</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E00FF"/>
                </a:solidFill>
                <a:effectLst/>
                <a:uLnTx/>
                <a:uFillTx/>
                <a:latin typeface="Menlo"/>
                <a:ea typeface="+mn-ea"/>
                <a:cs typeface="+mn-cs"/>
              </a:rPr>
              <a:t>end</a:t>
            </a:r>
            <a:endParaRPr kumimoji="0" lang="en-CA" sz="15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1800" dirty="0">
                <a:solidFill>
                  <a:srgbClr val="0070C0"/>
                </a:solidFill>
                <a:latin typeface="Times New Roman" panose="02020603050405020304" pitchFamily="18" charset="0"/>
                <a:cs typeface="Times New Roman" panose="02020603050405020304" pitchFamily="18" charset="0"/>
              </a:rPr>
              <a:t>Then, </a:t>
            </a:r>
            <a:r>
              <a:rPr kumimoji="0" lang="en-US"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I plotted the dataset points, including the features and targets, and I displayed and plotted the support vectors.</a:t>
            </a:r>
            <a:endParaRPr kumimoji="0" lang="en-CA"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08013"/>
                </a:solidFill>
                <a:effectLst/>
                <a:uLnTx/>
                <a:uFillTx/>
                <a:latin typeface="Menlo"/>
                <a:ea typeface="+mn-ea"/>
                <a:cs typeface="+mn-cs"/>
              </a:rPr>
              <a:t>% Plot data points</a:t>
            </a:r>
            <a:endParaRPr kumimoji="0" lang="en-CA" sz="15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prstClr val="black"/>
                </a:solidFill>
                <a:effectLst/>
                <a:uLnTx/>
                <a:uFillTx/>
                <a:latin typeface="Menlo"/>
                <a:ea typeface="+mn-ea"/>
                <a:cs typeface="+mn-cs"/>
              </a:rPr>
              <a:t>figure;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err="1">
                <a:ln>
                  <a:noFill/>
                </a:ln>
                <a:solidFill>
                  <a:prstClr val="black"/>
                </a:solidFill>
                <a:effectLst/>
                <a:uLnTx/>
                <a:uFillTx/>
                <a:latin typeface="Menlo"/>
                <a:ea typeface="+mn-ea"/>
                <a:cs typeface="+mn-cs"/>
              </a:rPr>
              <a:t>gscatter</a:t>
            </a:r>
            <a:r>
              <a:rPr kumimoji="0" lang="en-CA" sz="1500" b="0" i="0" u="none" strike="noStrike" kern="1200" cap="none" spc="0" normalizeH="0" baseline="0" noProof="0" dirty="0">
                <a:ln>
                  <a:noFill/>
                </a:ln>
                <a:solidFill>
                  <a:prstClr val="black"/>
                </a:solidFill>
                <a:effectLst/>
                <a:uLnTx/>
                <a:uFillTx/>
                <a:latin typeface="Menlo"/>
                <a:ea typeface="+mn-ea"/>
                <a:cs typeface="+mn-cs"/>
              </a:rPr>
              <a:t>(features(:,1), features(:,2), targets, </a:t>
            </a:r>
            <a:r>
              <a:rPr kumimoji="0" lang="en-CA" sz="1500" b="0" i="0" u="none" strike="noStrike" kern="1200" cap="none" spc="0" normalizeH="0" baseline="0" noProof="0" dirty="0">
                <a:ln>
                  <a:noFill/>
                </a:ln>
                <a:solidFill>
                  <a:srgbClr val="A709F5"/>
                </a:solidFill>
                <a:effectLst/>
                <a:uLnTx/>
                <a:uFillTx/>
                <a:latin typeface="Menlo"/>
                <a:ea typeface="+mn-ea"/>
                <a:cs typeface="+mn-cs"/>
              </a:rPr>
              <a:t>'mb'</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a:ln>
                  <a:noFill/>
                </a:ln>
                <a:solidFill>
                  <a:srgbClr val="A709F5"/>
                </a:solidFill>
                <a:effectLst/>
                <a:uLnTx/>
                <a:uFillTx/>
                <a:latin typeface="Menlo"/>
                <a:ea typeface="+mn-ea"/>
                <a:cs typeface="+mn-cs"/>
              </a:rPr>
              <a:t>'^+'</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prstClr val="black"/>
                </a:solidFill>
                <a:effectLst/>
                <a:uLnTx/>
                <a:uFillTx/>
                <a:latin typeface="Menlo"/>
                <a:ea typeface="+mn-ea"/>
                <a:cs typeface="+mn-cs"/>
              </a:rPr>
              <a:t>hold </a:t>
            </a:r>
            <a:r>
              <a:rPr kumimoji="0" lang="en-CA" sz="1500" b="0" i="0" u="none" strike="noStrike" kern="1200" cap="none" spc="0" normalizeH="0" baseline="0" noProof="0" dirty="0">
                <a:ln>
                  <a:noFill/>
                </a:ln>
                <a:solidFill>
                  <a:srgbClr val="A709F5"/>
                </a:solidFill>
                <a:effectLst/>
                <a:uLnTx/>
                <a:uFillTx/>
                <a:latin typeface="Menlo"/>
                <a:ea typeface="+mn-ea"/>
                <a:cs typeface="+mn-cs"/>
              </a:rPr>
              <a:t>on</a:t>
            </a:r>
            <a:r>
              <a:rPr kumimoji="0" lang="en-CA" sz="15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srgbClr val="008013"/>
                </a:solidFill>
                <a:effectLst/>
                <a:uLnTx/>
                <a:uFillTx/>
                <a:latin typeface="Menlo"/>
                <a:ea typeface="+mn-ea"/>
                <a:cs typeface="+mn-cs"/>
              </a:rPr>
              <a:t>% Plot support vectors</a:t>
            </a:r>
            <a:endParaRPr kumimoji="0" lang="en-CA" sz="15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500" b="0" i="0" u="none" strike="noStrike" kern="1200" cap="none" spc="0" normalizeH="0" baseline="0" noProof="0" dirty="0">
                <a:ln>
                  <a:noFill/>
                </a:ln>
                <a:solidFill>
                  <a:prstClr val="black"/>
                </a:solidFill>
                <a:effectLst/>
                <a:uLnTx/>
                <a:uFillTx/>
                <a:latin typeface="Menlo"/>
                <a:ea typeface="+mn-ea"/>
                <a:cs typeface="+mn-cs"/>
              </a:rPr>
              <a:t>plot(</a:t>
            </a: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(:,1), </a:t>
            </a:r>
            <a:r>
              <a:rPr kumimoji="0" lang="en-CA" sz="1500" b="0" i="0" u="none" strike="noStrike" kern="1200" cap="none" spc="0" normalizeH="0" baseline="0" noProof="0" dirty="0" err="1">
                <a:ln>
                  <a:noFill/>
                </a:ln>
                <a:solidFill>
                  <a:prstClr val="black"/>
                </a:solidFill>
                <a:effectLst/>
                <a:uLnTx/>
                <a:uFillTx/>
                <a:latin typeface="Menlo"/>
                <a:ea typeface="+mn-ea"/>
                <a:cs typeface="+mn-cs"/>
              </a:rPr>
              <a:t>supportVec</a:t>
            </a:r>
            <a:r>
              <a:rPr kumimoji="0" lang="en-CA" sz="1500" b="0" i="0" u="none" strike="noStrike" kern="1200" cap="none" spc="0" normalizeH="0" baseline="0" noProof="0" dirty="0">
                <a:ln>
                  <a:noFill/>
                </a:ln>
                <a:solidFill>
                  <a:prstClr val="black"/>
                </a:solidFill>
                <a:effectLst/>
                <a:uLnTx/>
                <a:uFillTx/>
                <a:latin typeface="Menlo"/>
                <a:ea typeface="+mn-ea"/>
                <a:cs typeface="+mn-cs"/>
              </a:rPr>
              <a:t>(:,2), </a:t>
            </a:r>
            <a:r>
              <a:rPr kumimoji="0" lang="en-CA" sz="1500" b="0" i="0" u="none" strike="noStrike" kern="1200" cap="none" spc="0" normalizeH="0" baseline="0" noProof="0" dirty="0">
                <a:ln>
                  <a:noFill/>
                </a:ln>
                <a:solidFill>
                  <a:srgbClr val="A709F5"/>
                </a:solidFill>
                <a:effectLst/>
                <a:uLnTx/>
                <a:uFillTx/>
                <a:latin typeface="Menlo"/>
                <a:ea typeface="+mn-ea"/>
                <a:cs typeface="+mn-cs"/>
              </a:rPr>
              <a:t>'ko'</a:t>
            </a:r>
            <a:r>
              <a:rPr kumimoji="0" lang="en-CA" sz="1500" b="0" i="0" u="none" strike="noStrike" kern="1200" cap="none" spc="0" normalizeH="0" baseline="0" noProof="0" dirty="0">
                <a:ln>
                  <a:noFill/>
                </a:ln>
                <a:solidFill>
                  <a:prstClr val="black"/>
                </a:solidFill>
                <a:effectLst/>
                <a:uLnTx/>
                <a:uFillTx/>
                <a:latin typeface="Menlo"/>
                <a:ea typeface="+mn-ea"/>
                <a:cs typeface="+mn-cs"/>
              </a:rPr>
              <a:t>, </a:t>
            </a:r>
            <a:r>
              <a:rPr kumimoji="0" lang="en-CA" sz="1500" b="0" i="0" u="none" strike="noStrike" kern="1200" cap="none" spc="0" normalizeH="0" baseline="0" noProof="0" dirty="0">
                <a:ln>
                  <a:noFill/>
                </a:ln>
                <a:solidFill>
                  <a:srgbClr val="A709F5"/>
                </a:solidFill>
                <a:effectLst/>
                <a:uLnTx/>
                <a:uFillTx/>
                <a:latin typeface="Menlo"/>
                <a:ea typeface="+mn-ea"/>
                <a:cs typeface="+mn-cs"/>
              </a:rPr>
              <a:t>'</a:t>
            </a:r>
            <a:r>
              <a:rPr kumimoji="0" lang="en-CA" sz="1500" b="0" i="0" u="none" strike="noStrike" kern="1200" cap="none" spc="0" normalizeH="0" baseline="0" noProof="0" dirty="0" err="1">
                <a:ln>
                  <a:noFill/>
                </a:ln>
                <a:solidFill>
                  <a:srgbClr val="A709F5"/>
                </a:solidFill>
                <a:effectLst/>
                <a:uLnTx/>
                <a:uFillTx/>
                <a:latin typeface="Menlo"/>
                <a:ea typeface="+mn-ea"/>
                <a:cs typeface="+mn-cs"/>
              </a:rPr>
              <a:t>MarkerSize</a:t>
            </a:r>
            <a:r>
              <a:rPr kumimoji="0" lang="en-CA" sz="1500" b="0" i="0" u="none" strike="noStrike" kern="1200" cap="none" spc="0" normalizeH="0" baseline="0" noProof="0" dirty="0">
                <a:ln>
                  <a:noFill/>
                </a:ln>
                <a:solidFill>
                  <a:srgbClr val="A709F5"/>
                </a:solidFill>
                <a:effectLst/>
                <a:uLnTx/>
                <a:uFillTx/>
                <a:latin typeface="Menlo"/>
                <a:ea typeface="+mn-ea"/>
                <a:cs typeface="+mn-cs"/>
              </a:rPr>
              <a:t>'</a:t>
            </a:r>
            <a:r>
              <a:rPr kumimoji="0" lang="en-CA" sz="1500" b="0" i="0" u="none" strike="noStrike" kern="1200" cap="none" spc="0" normalizeH="0" baseline="0" noProof="0" dirty="0">
                <a:ln>
                  <a:noFill/>
                </a:ln>
                <a:solidFill>
                  <a:prstClr val="black"/>
                </a:solidFill>
                <a:effectLst/>
                <a:uLnTx/>
                <a:uFillTx/>
                <a:latin typeface="Menlo"/>
                <a:ea typeface="+mn-ea"/>
                <a:cs typeface="+mn-cs"/>
              </a:rPr>
              <a:t>, 10);</a:t>
            </a:r>
          </a:p>
          <a:p>
            <a:pPr marL="0" indent="0">
              <a:buNone/>
            </a:pPr>
            <a:endParaRPr lang="en-CA" dirty="0"/>
          </a:p>
        </p:txBody>
      </p:sp>
      <p:sp>
        <p:nvSpPr>
          <p:cNvPr id="4" name="Rectangle 1">
            <a:extLst>
              <a:ext uri="{FF2B5EF4-FFF2-40B4-BE49-F238E27FC236}">
                <a16:creationId xmlns:a16="http://schemas.microsoft.com/office/drawing/2014/main" id="{2AAC25D9-5EFA-5D9C-9BF0-DA39158E80AA}"/>
              </a:ext>
            </a:extLst>
          </p:cNvPr>
          <p:cNvSpPr>
            <a:spLocks noChangeArrowheads="1"/>
          </p:cNvSpPr>
          <p:nvPr/>
        </p:nvSpPr>
        <p:spPr bwMode="auto">
          <a:xfrm>
            <a:off x="6437376" y="1845139"/>
            <a:ext cx="439140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The code checks if the point (0,2) and (3,1) is already in the </a:t>
            </a:r>
            <a:r>
              <a:rPr kumimoji="0" lang="en-US" altLang="en-US" sz="1500" b="0" i="0" u="none" strike="noStrike" cap="none" normalizeH="0" baseline="0" dirty="0" err="1">
                <a:ln>
                  <a:noFill/>
                </a:ln>
                <a:solidFill>
                  <a:srgbClr val="0070C0"/>
                </a:solidFill>
                <a:effectLst/>
                <a:latin typeface="Times New Roman" panose="02020603050405020304" pitchFamily="18" charset="0"/>
                <a:cs typeface="Times New Roman" panose="02020603050405020304" pitchFamily="18" charset="0"/>
              </a:rPr>
              <a:t>supportVectors</a:t>
            </a:r>
            <a:r>
              <a:rPr kumimoji="0" lang="en-US" altLang="en-US" sz="15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matrix. If not, it appends this point to the list of support vectors and then plots the entire figure. </a:t>
            </a:r>
          </a:p>
        </p:txBody>
      </p:sp>
    </p:spTree>
    <p:extLst>
      <p:ext uri="{BB962C8B-B14F-4D97-AF65-F5344CB8AC3E}">
        <p14:creationId xmlns:p14="http://schemas.microsoft.com/office/powerpoint/2010/main" val="139048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D88CF-EA65-0B1F-2D4C-60914B69D15D}"/>
              </a:ext>
            </a:extLst>
          </p:cNvPr>
          <p:cNvSpPr>
            <a:spLocks noGrp="1"/>
          </p:cNvSpPr>
          <p:nvPr>
            <p:ph idx="1"/>
          </p:nvPr>
        </p:nvSpPr>
        <p:spPr>
          <a:xfrm>
            <a:off x="164592" y="128016"/>
            <a:ext cx="12027408" cy="6912864"/>
          </a:xfrm>
        </p:spPr>
        <p:txBody>
          <a:bodyPr>
            <a:normAutofit fontScale="92500" lnSpcReduction="10000"/>
          </a:bodyPr>
          <a:lstStyle/>
          <a:p>
            <a:pPr marL="0" marR="0" lvl="0" indent="0" algn="just" defTabSz="914400" rtl="0" eaLnBrk="1" fontAlgn="auto" latinLnBrk="0" hangingPunct="1">
              <a:lnSpc>
                <a:spcPct val="90000"/>
              </a:lnSpc>
              <a:spcBef>
                <a:spcPts val="1000"/>
              </a:spcBef>
              <a:spcAft>
                <a:spcPts val="0"/>
              </a:spcAft>
              <a:buClrTx/>
              <a:buSzTx/>
              <a:buNone/>
              <a:tabLst/>
              <a:defRPr/>
            </a:pPr>
            <a:r>
              <a:rPr lang="en-CA" sz="1400" dirty="0">
                <a:solidFill>
                  <a:srgbClr val="0070C0"/>
                </a:solidFill>
                <a:latin typeface="Times New Roman" panose="02020603050405020304" pitchFamily="18" charset="0"/>
                <a:cs typeface="Times New Roman" panose="02020603050405020304" pitchFamily="18" charset="0"/>
              </a:rPr>
              <a:t>After defining the support vectors, we need to define the margin and the decision boundary. </a:t>
            </a:r>
            <a:r>
              <a:rPr lang="en-US" sz="1400" dirty="0">
                <a:solidFill>
                  <a:srgbClr val="0070C0"/>
                </a:solidFill>
                <a:latin typeface="Times New Roman" panose="02020603050405020304" pitchFamily="18" charset="0"/>
                <a:cs typeface="Times New Roman" panose="02020603050405020304" pitchFamily="18" charset="0"/>
              </a:rPr>
              <a:t>For defining the decision </a:t>
            </a:r>
            <a:r>
              <a:rPr lang="en-US" sz="1400" dirty="0" err="1">
                <a:solidFill>
                  <a:srgbClr val="0070C0"/>
                </a:solidFill>
                <a:latin typeface="Times New Roman" panose="02020603050405020304" pitchFamily="18" charset="0"/>
                <a:cs typeface="Times New Roman" panose="02020603050405020304" pitchFamily="18" charset="0"/>
              </a:rPr>
              <a:t>boundry</a:t>
            </a:r>
            <a:r>
              <a:rPr lang="en-US" sz="1400" dirty="0">
                <a:solidFill>
                  <a:srgbClr val="0070C0"/>
                </a:solidFill>
                <a:latin typeface="Times New Roman" panose="02020603050405020304" pitchFamily="18" charset="0"/>
                <a:cs typeface="Times New Roman" panose="02020603050405020304" pitchFamily="18" charset="0"/>
              </a:rPr>
              <a:t>, the code defines a grid of points over the feature space to compute and plot the SVM decision boundary and margins. Then it retrieve the current x-axis and y-axis limits of the plot, respectively. “</a:t>
            </a:r>
            <a:r>
              <a:rPr lang="en-US" sz="1400" dirty="0" err="1">
                <a:solidFill>
                  <a:srgbClr val="0070C0"/>
                </a:solidFill>
                <a:latin typeface="Times New Roman" panose="02020603050405020304" pitchFamily="18" charset="0"/>
                <a:cs typeface="Times New Roman" panose="02020603050405020304" pitchFamily="18" charset="0"/>
              </a:rPr>
              <a:t>meshgrid</a:t>
            </a:r>
            <a:r>
              <a:rPr lang="en-US" sz="1400" dirty="0">
                <a:solidFill>
                  <a:srgbClr val="0070C0"/>
                </a:solidFill>
                <a:latin typeface="Times New Roman" panose="02020603050405020304" pitchFamily="18" charset="0"/>
                <a:cs typeface="Times New Roman" panose="02020603050405020304" pitchFamily="18" charset="0"/>
              </a:rPr>
              <a:t>” command generates a grid of points over the x and y ranges, which is needed to evaluate the SVM model’s decision function over the entire feature space.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srgbClr val="008013"/>
                </a:solidFill>
                <a:effectLst/>
                <a:uLnTx/>
                <a:uFillTx/>
                <a:latin typeface="Menlo"/>
                <a:ea typeface="+mn-ea"/>
                <a:cs typeface="+mn-cs"/>
              </a:rPr>
              <a:t>% Define a grid of points to plot the decision boundary</a:t>
            </a:r>
            <a:endParaRPr kumimoji="0" lang="en-CA" sz="14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err="1">
                <a:ln>
                  <a:noFill/>
                </a:ln>
                <a:solidFill>
                  <a:prstClr val="black"/>
                </a:solidFill>
                <a:effectLst/>
                <a:uLnTx/>
                <a:uFillTx/>
                <a:latin typeface="Menlo"/>
                <a:ea typeface="+mn-ea"/>
                <a:cs typeface="+mn-cs"/>
              </a:rPr>
              <a:t>xlim</a:t>
            </a:r>
            <a:r>
              <a:rPr kumimoji="0" lang="en-CA" sz="1400" b="0" i="0" u="none" strike="noStrike" kern="1200" cap="none" spc="0" normalizeH="0" baseline="0" noProof="0" dirty="0">
                <a:ln>
                  <a:noFill/>
                </a:ln>
                <a:solidFill>
                  <a:prstClr val="black"/>
                </a:solidFill>
                <a:effectLst/>
                <a:uLnTx/>
                <a:uFillTx/>
                <a:latin typeface="Menlo"/>
                <a:ea typeface="+mn-ea"/>
                <a:cs typeface="+mn-cs"/>
              </a:rPr>
              <a:t> = get(</a:t>
            </a:r>
            <a:r>
              <a:rPr kumimoji="0" lang="en-CA" sz="1400" b="0" i="0" u="none" strike="noStrike" kern="1200" cap="none" spc="0" normalizeH="0" baseline="0" noProof="0" dirty="0" err="1">
                <a:ln>
                  <a:noFill/>
                </a:ln>
                <a:solidFill>
                  <a:prstClr val="black"/>
                </a:solidFill>
                <a:effectLst/>
                <a:uLnTx/>
                <a:uFillTx/>
                <a:latin typeface="Menlo"/>
                <a:ea typeface="+mn-ea"/>
                <a:cs typeface="+mn-cs"/>
              </a:rPr>
              <a:t>gca</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err="1">
                <a:ln>
                  <a:noFill/>
                </a:ln>
                <a:solidFill>
                  <a:srgbClr val="A709F5"/>
                </a:solidFill>
                <a:effectLst/>
                <a:uLnTx/>
                <a:uFillTx/>
                <a:latin typeface="Menlo"/>
                <a:ea typeface="+mn-ea"/>
                <a:cs typeface="+mn-cs"/>
              </a:rPr>
              <a:t>XLim</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err="1">
                <a:ln>
                  <a:noFill/>
                </a:ln>
                <a:solidFill>
                  <a:prstClr val="black"/>
                </a:solidFill>
                <a:effectLst/>
                <a:uLnTx/>
                <a:uFillTx/>
                <a:latin typeface="Menlo"/>
                <a:ea typeface="+mn-ea"/>
                <a:cs typeface="+mn-cs"/>
              </a:rPr>
              <a:t>ylim</a:t>
            </a:r>
            <a:r>
              <a:rPr kumimoji="0" lang="en-CA" sz="1400" b="0" i="0" u="none" strike="noStrike" kern="1200" cap="none" spc="0" normalizeH="0" baseline="0" noProof="0" dirty="0">
                <a:ln>
                  <a:noFill/>
                </a:ln>
                <a:solidFill>
                  <a:prstClr val="black"/>
                </a:solidFill>
                <a:effectLst/>
                <a:uLnTx/>
                <a:uFillTx/>
                <a:latin typeface="Menlo"/>
                <a:ea typeface="+mn-ea"/>
                <a:cs typeface="+mn-cs"/>
              </a:rPr>
              <a:t> = get(</a:t>
            </a:r>
            <a:r>
              <a:rPr kumimoji="0" lang="en-CA" sz="1400" b="0" i="0" u="none" strike="noStrike" kern="1200" cap="none" spc="0" normalizeH="0" baseline="0" noProof="0" dirty="0" err="1">
                <a:ln>
                  <a:noFill/>
                </a:ln>
                <a:solidFill>
                  <a:prstClr val="black"/>
                </a:solidFill>
                <a:effectLst/>
                <a:uLnTx/>
                <a:uFillTx/>
                <a:latin typeface="Menlo"/>
                <a:ea typeface="+mn-ea"/>
                <a:cs typeface="+mn-cs"/>
              </a:rPr>
              <a:t>gca</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err="1">
                <a:ln>
                  <a:noFill/>
                </a:ln>
                <a:solidFill>
                  <a:srgbClr val="A709F5"/>
                </a:solidFill>
                <a:effectLst/>
                <a:uLnTx/>
                <a:uFillTx/>
                <a:latin typeface="Menlo"/>
                <a:ea typeface="+mn-ea"/>
                <a:cs typeface="+mn-cs"/>
              </a:rPr>
              <a:t>YLim</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[x, y] = </a:t>
            </a:r>
            <a:r>
              <a:rPr kumimoji="0" lang="en-CA" sz="1400" b="0" i="0" u="none" strike="noStrike" kern="1200" cap="none" spc="0" normalizeH="0" baseline="0" noProof="0" dirty="0" err="1">
                <a:ln>
                  <a:noFill/>
                </a:ln>
                <a:solidFill>
                  <a:prstClr val="black"/>
                </a:solidFill>
                <a:effectLst/>
                <a:uLnTx/>
                <a:uFillTx/>
                <a:latin typeface="Menlo"/>
                <a:ea typeface="+mn-ea"/>
                <a:cs typeface="+mn-cs"/>
              </a:rPr>
              <a:t>meshgrid</a:t>
            </a:r>
            <a:r>
              <a:rPr kumimoji="0" lang="en-CA" sz="1400" b="0" i="0" u="none" strike="noStrike" kern="1200" cap="none" spc="0" normalizeH="0" baseline="0" noProof="0" dirty="0">
                <a:ln>
                  <a:noFill/>
                </a:ln>
                <a:solidFill>
                  <a:prstClr val="black"/>
                </a:solidFill>
                <a:effectLst/>
                <a:uLnTx/>
                <a:uFillTx/>
                <a:latin typeface="Menlo"/>
                <a:ea typeface="+mn-ea"/>
                <a:cs typeface="+mn-cs"/>
              </a:rPr>
              <a:t>(</a:t>
            </a:r>
            <a:r>
              <a:rPr kumimoji="0" lang="en-CA" sz="1400" b="0" i="0" u="none" strike="noStrike" kern="1200" cap="none" spc="0" normalizeH="0" baseline="0" noProof="0" dirty="0" err="1">
                <a:ln>
                  <a:noFill/>
                </a:ln>
                <a:solidFill>
                  <a:prstClr val="black"/>
                </a:solidFill>
                <a:effectLst/>
                <a:uLnTx/>
                <a:uFillTx/>
                <a:latin typeface="Menlo"/>
                <a:ea typeface="+mn-ea"/>
                <a:cs typeface="+mn-cs"/>
              </a:rPr>
              <a:t>linspace</a:t>
            </a:r>
            <a:r>
              <a:rPr kumimoji="0" lang="en-CA" sz="1400" b="0" i="0" u="none" strike="noStrike" kern="1200" cap="none" spc="0" normalizeH="0" baseline="0" noProof="0" dirty="0">
                <a:ln>
                  <a:noFill/>
                </a:ln>
                <a:solidFill>
                  <a:prstClr val="black"/>
                </a:solidFill>
                <a:effectLst/>
                <a:uLnTx/>
                <a:uFillTx/>
                <a:latin typeface="Menlo"/>
                <a:ea typeface="+mn-ea"/>
                <a:cs typeface="+mn-cs"/>
              </a:rPr>
              <a:t>(</a:t>
            </a:r>
            <a:r>
              <a:rPr kumimoji="0" lang="en-CA" sz="1400" b="0" i="0" u="none" strike="noStrike" kern="1200" cap="none" spc="0" normalizeH="0" baseline="0" noProof="0" dirty="0" err="1">
                <a:ln>
                  <a:noFill/>
                </a:ln>
                <a:solidFill>
                  <a:prstClr val="black"/>
                </a:solidFill>
                <a:effectLst/>
                <a:uLnTx/>
                <a:uFillTx/>
                <a:latin typeface="Menlo"/>
                <a:ea typeface="+mn-ea"/>
                <a:cs typeface="+mn-cs"/>
              </a:rPr>
              <a:t>xlim</a:t>
            </a:r>
            <a:r>
              <a:rPr kumimoji="0" lang="en-CA" sz="1400" b="0" i="0" u="none" strike="noStrike" kern="1200" cap="none" spc="0" normalizeH="0" baseline="0" noProof="0" dirty="0">
                <a:ln>
                  <a:noFill/>
                </a:ln>
                <a:solidFill>
                  <a:prstClr val="black"/>
                </a:solidFill>
                <a:effectLst/>
                <a:uLnTx/>
                <a:uFillTx/>
                <a:latin typeface="Menlo"/>
                <a:ea typeface="+mn-ea"/>
                <a:cs typeface="+mn-cs"/>
              </a:rPr>
              <a:t>(1), </a:t>
            </a:r>
            <a:r>
              <a:rPr kumimoji="0" lang="en-CA" sz="1400" b="0" i="0" u="none" strike="noStrike" kern="1200" cap="none" spc="0" normalizeH="0" baseline="0" noProof="0" dirty="0" err="1">
                <a:ln>
                  <a:noFill/>
                </a:ln>
                <a:solidFill>
                  <a:prstClr val="black"/>
                </a:solidFill>
                <a:effectLst/>
                <a:uLnTx/>
                <a:uFillTx/>
                <a:latin typeface="Menlo"/>
                <a:ea typeface="+mn-ea"/>
                <a:cs typeface="+mn-cs"/>
              </a:rPr>
              <a:t>xlim</a:t>
            </a:r>
            <a:r>
              <a:rPr kumimoji="0" lang="en-CA" sz="1400" b="0" i="0" u="none" strike="noStrike" kern="1200" cap="none" spc="0" normalizeH="0" baseline="0" noProof="0" dirty="0">
                <a:ln>
                  <a:noFill/>
                </a:ln>
                <a:solidFill>
                  <a:prstClr val="black"/>
                </a:solidFill>
                <a:effectLst/>
                <a:uLnTx/>
                <a:uFillTx/>
                <a:latin typeface="Menlo"/>
                <a:ea typeface="+mn-ea"/>
                <a:cs typeface="+mn-cs"/>
              </a:rPr>
              <a:t>(2), 100), </a:t>
            </a:r>
            <a:r>
              <a:rPr kumimoji="0" lang="en-CA" sz="1400" b="0" i="0" u="none" strike="noStrike" kern="1200" cap="none" spc="0" normalizeH="0" baseline="0" noProof="0" dirty="0" err="1">
                <a:ln>
                  <a:noFill/>
                </a:ln>
                <a:solidFill>
                  <a:prstClr val="black"/>
                </a:solidFill>
                <a:effectLst/>
                <a:uLnTx/>
                <a:uFillTx/>
                <a:latin typeface="Menlo"/>
                <a:ea typeface="+mn-ea"/>
                <a:cs typeface="+mn-cs"/>
              </a:rPr>
              <a:t>linspace</a:t>
            </a:r>
            <a:r>
              <a:rPr kumimoji="0" lang="en-CA" sz="1400" b="0" i="0" u="none" strike="noStrike" kern="1200" cap="none" spc="0" normalizeH="0" baseline="0" noProof="0" dirty="0">
                <a:ln>
                  <a:noFill/>
                </a:ln>
                <a:solidFill>
                  <a:prstClr val="black"/>
                </a:solidFill>
                <a:effectLst/>
                <a:uLnTx/>
                <a:uFillTx/>
                <a:latin typeface="Menlo"/>
                <a:ea typeface="+mn-ea"/>
                <a:cs typeface="+mn-cs"/>
              </a:rPr>
              <a:t>(</a:t>
            </a:r>
            <a:r>
              <a:rPr kumimoji="0" lang="en-CA" sz="1400" b="0" i="0" u="none" strike="noStrike" kern="1200" cap="none" spc="0" normalizeH="0" baseline="0" noProof="0" dirty="0" err="1">
                <a:ln>
                  <a:noFill/>
                </a:ln>
                <a:solidFill>
                  <a:prstClr val="black"/>
                </a:solidFill>
                <a:effectLst/>
                <a:uLnTx/>
                <a:uFillTx/>
                <a:latin typeface="Menlo"/>
                <a:ea typeface="+mn-ea"/>
                <a:cs typeface="+mn-cs"/>
              </a:rPr>
              <a:t>ylim</a:t>
            </a:r>
            <a:r>
              <a:rPr kumimoji="0" lang="en-CA" sz="1400" b="0" i="0" u="none" strike="noStrike" kern="1200" cap="none" spc="0" normalizeH="0" baseline="0" noProof="0" dirty="0">
                <a:ln>
                  <a:noFill/>
                </a:ln>
                <a:solidFill>
                  <a:prstClr val="black"/>
                </a:solidFill>
                <a:effectLst/>
                <a:uLnTx/>
                <a:uFillTx/>
                <a:latin typeface="Menlo"/>
                <a:ea typeface="+mn-ea"/>
                <a:cs typeface="+mn-cs"/>
              </a:rPr>
              <a:t>(1), </a:t>
            </a:r>
            <a:r>
              <a:rPr kumimoji="0" lang="en-CA" sz="1400" b="0" i="0" u="none" strike="noStrike" kern="1200" cap="none" spc="0" normalizeH="0" baseline="0" noProof="0" dirty="0" err="1">
                <a:ln>
                  <a:noFill/>
                </a:ln>
                <a:solidFill>
                  <a:prstClr val="black"/>
                </a:solidFill>
                <a:effectLst/>
                <a:uLnTx/>
                <a:uFillTx/>
                <a:latin typeface="Menlo"/>
                <a:ea typeface="+mn-ea"/>
                <a:cs typeface="+mn-cs"/>
              </a:rPr>
              <a:t>ylim</a:t>
            </a:r>
            <a:r>
              <a:rPr kumimoji="0" lang="en-CA" sz="1400" b="0" i="0" u="none" strike="noStrike" kern="1200" cap="none" spc="0" normalizeH="0" baseline="0" noProof="0" dirty="0">
                <a:ln>
                  <a:noFill/>
                </a:ln>
                <a:solidFill>
                  <a:prstClr val="black"/>
                </a:solidFill>
                <a:effectLst/>
                <a:uLnTx/>
                <a:uFillTx/>
                <a:latin typeface="Menlo"/>
                <a:ea typeface="+mn-ea"/>
                <a:cs typeface="+mn-cs"/>
              </a:rPr>
              <a:t>(2), 100));</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This grid of points, </a:t>
            </a:r>
            <a:r>
              <a:rPr kumimoji="0" lang="en-US" sz="1400" b="0" i="0" u="none" strike="noStrike" kern="1200" cap="none" spc="0" normalizeH="0" baseline="0" noProof="0" dirty="0" err="1">
                <a:ln>
                  <a:noFill/>
                </a:ln>
                <a:solidFill>
                  <a:srgbClr val="0070C0"/>
                </a:solidFill>
                <a:effectLst/>
                <a:uLnTx/>
                <a:uFillTx/>
                <a:latin typeface="Times New Roman" panose="02020603050405020304" pitchFamily="18" charset="0"/>
                <a:cs typeface="Times New Roman" panose="02020603050405020304" pitchFamily="18" charset="0"/>
              </a:rPr>
              <a:t>xy</a:t>
            </a:r>
            <a:r>
              <a:rPr kumimoji="0" lang="en-US"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allows the SVM model to calculate decision scores across the feature space, which are then used to first plot the decision boundary (where the decision score is 0) and then plot the margins (where the decision score is −1 and +1). Also “predict” evaluates the </a:t>
            </a:r>
            <a:r>
              <a:rPr kumimoji="0" lang="en-US" sz="1400" b="0" i="0" u="none" strike="noStrike" kern="1200" cap="none" spc="0" normalizeH="0" baseline="0" noProof="0" dirty="0" err="1">
                <a:ln>
                  <a:noFill/>
                </a:ln>
                <a:solidFill>
                  <a:srgbClr val="0070C0"/>
                </a:solidFill>
                <a:effectLst/>
                <a:uLnTx/>
                <a:uFillTx/>
                <a:latin typeface="Times New Roman" panose="02020603050405020304" pitchFamily="18" charset="0"/>
                <a:cs typeface="Times New Roman" panose="02020603050405020304" pitchFamily="18" charset="0"/>
              </a:rPr>
              <a:t>SVMModel</a:t>
            </a:r>
            <a:r>
              <a:rPr kumimoji="0" lang="en-US"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on each point in </a:t>
            </a:r>
            <a:r>
              <a:rPr kumimoji="0" lang="en-US" sz="1400" b="0" i="0" u="none" strike="noStrike" kern="1200" cap="none" spc="0" normalizeH="0" baseline="0" noProof="0" dirty="0" err="1">
                <a:ln>
                  <a:noFill/>
                </a:ln>
                <a:solidFill>
                  <a:srgbClr val="0070C0"/>
                </a:solidFill>
                <a:effectLst/>
                <a:uLnTx/>
                <a:uFillTx/>
                <a:latin typeface="Times New Roman" panose="02020603050405020304" pitchFamily="18" charset="0"/>
                <a:cs typeface="Times New Roman" panose="02020603050405020304" pitchFamily="18" charset="0"/>
              </a:rPr>
              <a:t>xy</a:t>
            </a:r>
            <a:r>
              <a:rPr kumimoji="0" lang="en-US"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the grid of points generated earlier and based on the score indicates the distance of each point from the decision boundary</a:t>
            </a:r>
            <a:r>
              <a:rPr lang="en-US" sz="1400" dirty="0">
                <a:solidFill>
                  <a:srgbClr val="0070C0"/>
                </a:solidFill>
                <a:latin typeface="Times New Roman" panose="02020603050405020304" pitchFamily="18" charset="0"/>
                <a:cs typeface="Times New Roman" panose="02020603050405020304" pitchFamily="18" charset="0"/>
              </a:rPr>
              <a:t>. </a:t>
            </a:r>
            <a:r>
              <a:rPr kumimoji="0" lang="en-US"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Positive values mean the point is classified as +1. Negative values mean the point is classified as -1 and a score of 0 indicates that the point lies exactly on the decision boundary.</a:t>
            </a:r>
            <a:endParaRPr kumimoji="0" lang="en-CA"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err="1">
                <a:ln>
                  <a:noFill/>
                </a:ln>
                <a:solidFill>
                  <a:prstClr val="black"/>
                </a:solidFill>
                <a:effectLst/>
                <a:uLnTx/>
                <a:uFillTx/>
                <a:latin typeface="Menlo"/>
                <a:ea typeface="+mn-ea"/>
                <a:cs typeface="+mn-cs"/>
              </a:rPr>
              <a:t>xy</a:t>
            </a:r>
            <a:r>
              <a:rPr kumimoji="0" lang="en-CA" sz="1400" b="0" i="0" u="none" strike="noStrike" kern="1200" cap="none" spc="0" normalizeH="0" baseline="0" noProof="0" dirty="0">
                <a:ln>
                  <a:noFill/>
                </a:ln>
                <a:solidFill>
                  <a:prstClr val="black"/>
                </a:solidFill>
                <a:effectLst/>
                <a:uLnTx/>
                <a:uFillTx/>
                <a:latin typeface="Menlo"/>
                <a:ea typeface="+mn-ea"/>
                <a:cs typeface="+mn-cs"/>
              </a:rPr>
              <a:t> = [x(:), 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srgbClr val="008013"/>
                </a:solidFill>
                <a:effectLst/>
                <a:uLnTx/>
                <a:uFillTx/>
                <a:latin typeface="Menlo"/>
                <a:ea typeface="+mn-ea"/>
                <a:cs typeface="+mn-cs"/>
              </a:rPr>
              <a:t>% Get the decision scores for each point in the grid</a:t>
            </a:r>
            <a:endParaRPr kumimoji="0" lang="en-CA" sz="14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 score] = predict(</a:t>
            </a:r>
            <a:r>
              <a:rPr kumimoji="0" lang="en-CA" sz="1400" b="0" i="0" u="none" strike="noStrike" kern="1200" cap="none" spc="0" normalizeH="0" baseline="0" noProof="0" dirty="0" err="1">
                <a:ln>
                  <a:noFill/>
                </a:ln>
                <a:solidFill>
                  <a:prstClr val="black"/>
                </a:solidFill>
                <a:effectLst/>
                <a:uLnTx/>
                <a:uFillTx/>
                <a:latin typeface="Menlo"/>
                <a:ea typeface="+mn-ea"/>
                <a:cs typeface="+mn-cs"/>
              </a:rPr>
              <a:t>SVMModel</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err="1">
                <a:ln>
                  <a:noFill/>
                </a:ln>
                <a:solidFill>
                  <a:prstClr val="black"/>
                </a:solidFill>
                <a:effectLst/>
                <a:uLnTx/>
                <a:uFillTx/>
                <a:latin typeface="Menlo"/>
                <a:ea typeface="+mn-ea"/>
                <a:cs typeface="+mn-cs"/>
              </a:rPr>
              <a:t>xy</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The command reshape, </a:t>
            </a:r>
            <a:r>
              <a:rPr kumimoji="0" lang="en-US"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reshapes this vector back into a 2-dimensional grid, and the “Contour” commends plot the decision boundary and margins based on their scores. </a:t>
            </a:r>
            <a:endParaRPr kumimoji="0" lang="en-CA"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srgbClr val="008013"/>
                </a:solidFill>
                <a:effectLst/>
                <a:uLnTx/>
                <a:uFillTx/>
                <a:latin typeface="Menlo"/>
                <a:ea typeface="+mn-ea"/>
                <a:cs typeface="+mn-cs"/>
              </a:rPr>
              <a:t>% Reshape the scores to match the grid and plot the decision boundary</a:t>
            </a:r>
            <a:endParaRPr kumimoji="0" lang="en-CA" sz="14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err="1">
                <a:ln>
                  <a:noFill/>
                </a:ln>
                <a:solidFill>
                  <a:prstClr val="black"/>
                </a:solidFill>
                <a:effectLst/>
                <a:uLnTx/>
                <a:uFillTx/>
                <a:latin typeface="Menlo"/>
                <a:ea typeface="+mn-ea"/>
                <a:cs typeface="+mn-cs"/>
              </a:rPr>
              <a:t>scoreGrid</a:t>
            </a:r>
            <a:r>
              <a:rPr kumimoji="0" lang="en-CA" sz="1400" b="0" i="0" u="none" strike="noStrike" kern="1200" cap="none" spc="0" normalizeH="0" baseline="0" noProof="0" dirty="0">
                <a:ln>
                  <a:noFill/>
                </a:ln>
                <a:solidFill>
                  <a:prstClr val="black"/>
                </a:solidFill>
                <a:effectLst/>
                <a:uLnTx/>
                <a:uFillTx/>
                <a:latin typeface="Menlo"/>
                <a:ea typeface="+mn-ea"/>
                <a:cs typeface="+mn-cs"/>
              </a:rPr>
              <a:t> = reshape(score(:, 2), size(x));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contour(x, y, </a:t>
            </a:r>
            <a:r>
              <a:rPr kumimoji="0" lang="en-CA" sz="1400" b="0" i="0" u="none" strike="noStrike" kern="1200" cap="none" spc="0" normalizeH="0" baseline="0" noProof="0" dirty="0" err="1">
                <a:ln>
                  <a:noFill/>
                </a:ln>
                <a:solidFill>
                  <a:prstClr val="black"/>
                </a:solidFill>
                <a:effectLst/>
                <a:uLnTx/>
                <a:uFillTx/>
                <a:latin typeface="Menlo"/>
                <a:ea typeface="+mn-ea"/>
                <a:cs typeface="+mn-cs"/>
              </a:rPr>
              <a:t>scoreGrid</a:t>
            </a:r>
            <a:r>
              <a:rPr kumimoji="0" lang="en-CA" sz="1400" b="0" i="0" u="none" strike="noStrike" kern="1200" cap="none" spc="0" normalizeH="0" baseline="0" noProof="0" dirty="0">
                <a:ln>
                  <a:noFill/>
                </a:ln>
                <a:solidFill>
                  <a:prstClr val="black"/>
                </a:solidFill>
                <a:effectLst/>
                <a:uLnTx/>
                <a:uFillTx/>
                <a:latin typeface="Menlo"/>
                <a:ea typeface="+mn-ea"/>
                <a:cs typeface="+mn-cs"/>
              </a:rPr>
              <a:t>, [0 0], </a:t>
            </a:r>
            <a:r>
              <a:rPr kumimoji="0" lang="en-CA" sz="1400" b="0" i="0" u="none" strike="noStrike" kern="1200" cap="none" spc="0" normalizeH="0" baseline="0" noProof="0" dirty="0">
                <a:ln>
                  <a:noFill/>
                </a:ln>
                <a:solidFill>
                  <a:srgbClr val="A709F5"/>
                </a:solidFill>
                <a:effectLst/>
                <a:uLnTx/>
                <a:uFillTx/>
                <a:latin typeface="Menlo"/>
                <a:ea typeface="+mn-ea"/>
                <a:cs typeface="+mn-cs"/>
              </a:rPr>
              <a:t>'k'</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err="1">
                <a:ln>
                  <a:noFill/>
                </a:ln>
                <a:solidFill>
                  <a:srgbClr val="A709F5"/>
                </a:solidFill>
                <a:effectLst/>
                <a:uLnTx/>
                <a:uFillTx/>
                <a:latin typeface="Menlo"/>
                <a:ea typeface="+mn-ea"/>
                <a:cs typeface="+mn-cs"/>
              </a:rPr>
              <a:t>LineWidth</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a:ln>
                  <a:noFill/>
                </a:ln>
                <a:solidFill>
                  <a:prstClr val="black"/>
                </a:solidFill>
                <a:effectLst/>
                <a:uLnTx/>
                <a:uFillTx/>
                <a:latin typeface="Menlo"/>
                <a:ea typeface="+mn-ea"/>
                <a:cs typeface="+mn-cs"/>
              </a:rPr>
              <a:t>, 2); </a:t>
            </a:r>
            <a:r>
              <a:rPr kumimoji="0" lang="en-CA" sz="1400" b="0" i="0" u="none" strike="noStrike" kern="1200" cap="none" spc="0" normalizeH="0" baseline="0" noProof="0" dirty="0">
                <a:ln>
                  <a:noFill/>
                </a:ln>
                <a:solidFill>
                  <a:srgbClr val="008013"/>
                </a:solidFill>
                <a:effectLst/>
                <a:uLnTx/>
                <a:uFillTx/>
                <a:latin typeface="Menlo"/>
                <a:ea typeface="+mn-ea"/>
                <a:cs typeface="+mn-cs"/>
              </a:rPr>
              <a:t>% Decision boundary</a:t>
            </a:r>
            <a:endParaRPr kumimoji="0" lang="en-CA" sz="14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contour(x, y, </a:t>
            </a:r>
            <a:r>
              <a:rPr kumimoji="0" lang="en-CA" sz="1400" b="0" i="0" u="none" strike="noStrike" kern="1200" cap="none" spc="0" normalizeH="0" baseline="0" noProof="0" dirty="0" err="1">
                <a:ln>
                  <a:noFill/>
                </a:ln>
                <a:solidFill>
                  <a:prstClr val="black"/>
                </a:solidFill>
                <a:effectLst/>
                <a:uLnTx/>
                <a:uFillTx/>
                <a:latin typeface="Menlo"/>
                <a:ea typeface="+mn-ea"/>
                <a:cs typeface="+mn-cs"/>
              </a:rPr>
              <a:t>scoreGrid</a:t>
            </a:r>
            <a:r>
              <a:rPr kumimoji="0" lang="en-CA" sz="1400" b="0" i="0" u="none" strike="noStrike" kern="1200" cap="none" spc="0" normalizeH="0" baseline="0" noProof="0" dirty="0">
                <a:ln>
                  <a:noFill/>
                </a:ln>
                <a:solidFill>
                  <a:prstClr val="black"/>
                </a:solidFill>
                <a:effectLst/>
                <a:uLnTx/>
                <a:uFillTx/>
                <a:latin typeface="Menlo"/>
                <a:ea typeface="+mn-ea"/>
                <a:cs typeface="+mn-cs"/>
              </a:rPr>
              <a:t>, [-1 1], </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err="1">
                <a:ln>
                  <a:noFill/>
                </a:ln>
                <a:solidFill>
                  <a:srgbClr val="A709F5"/>
                </a:solidFill>
                <a:effectLst/>
                <a:uLnTx/>
                <a:uFillTx/>
                <a:latin typeface="Menlo"/>
                <a:ea typeface="+mn-ea"/>
                <a:cs typeface="+mn-cs"/>
              </a:rPr>
              <a:t>LineWidth</a:t>
            </a:r>
            <a:r>
              <a:rPr kumimoji="0" lang="en-CA" sz="1400" b="0" i="0" u="none" strike="noStrike" kern="1200" cap="none" spc="0" normalizeH="0" baseline="0" noProof="0" dirty="0">
                <a:ln>
                  <a:noFill/>
                </a:ln>
                <a:solidFill>
                  <a:srgbClr val="A709F5"/>
                </a:solidFill>
                <a:effectLst/>
                <a:uLnTx/>
                <a:uFillTx/>
                <a:latin typeface="Menlo"/>
                <a:ea typeface="+mn-ea"/>
                <a:cs typeface="+mn-cs"/>
              </a:rPr>
              <a:t>'</a:t>
            </a:r>
            <a:r>
              <a:rPr kumimoji="0" lang="en-CA" sz="1400" b="0" i="0" u="none" strike="noStrike" kern="1200" cap="none" spc="0" normalizeH="0" baseline="0" noProof="0" dirty="0">
                <a:ln>
                  <a:noFill/>
                </a:ln>
                <a:solidFill>
                  <a:prstClr val="black"/>
                </a:solidFill>
                <a:effectLst/>
                <a:uLnTx/>
                <a:uFillTx/>
                <a:latin typeface="Menlo"/>
                <a:ea typeface="+mn-ea"/>
                <a:cs typeface="+mn-cs"/>
              </a:rPr>
              <a:t>, 1); </a:t>
            </a:r>
            <a:r>
              <a:rPr kumimoji="0" lang="en-CA" sz="1400" b="0" i="0" u="none" strike="noStrike" kern="1200" cap="none" spc="0" normalizeH="0" baseline="0" noProof="0" dirty="0">
                <a:ln>
                  <a:noFill/>
                </a:ln>
                <a:solidFill>
                  <a:srgbClr val="008013"/>
                </a:solidFill>
                <a:effectLst/>
                <a:uLnTx/>
                <a:uFillTx/>
                <a:latin typeface="Menlo"/>
                <a:ea typeface="+mn-ea"/>
                <a:cs typeface="+mn-cs"/>
              </a:rPr>
              <a:t>% Margins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In</a:t>
            </a:r>
            <a:r>
              <a:rPr lang="en-CA" sz="1400" dirty="0">
                <a:solidFill>
                  <a:srgbClr val="0070C0"/>
                </a:solidFill>
                <a:latin typeface="Times New Roman" panose="02020603050405020304" pitchFamily="18" charset="0"/>
                <a:cs typeface="Times New Roman" panose="02020603050405020304" pitchFamily="18" charset="0"/>
              </a:rPr>
              <a:t> the last step, we set the labels and legends for the plot.</a:t>
            </a:r>
            <a:endParaRPr kumimoji="0" lang="en-CA" sz="1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srgbClr val="008013"/>
                </a:solidFill>
                <a:effectLst/>
                <a:uLnTx/>
                <a:uFillTx/>
                <a:latin typeface="Menlo"/>
                <a:ea typeface="+mn-ea"/>
                <a:cs typeface="+mn-cs"/>
              </a:rPr>
              <a:t>% Labels and legend</a:t>
            </a:r>
            <a:endParaRPr kumimoji="0" lang="en-CA" sz="1400" b="0" i="0" u="none" strike="noStrike" kern="1200" cap="none" spc="0" normalizeH="0" baseline="0" noProof="0" dirty="0">
              <a:ln>
                <a:noFill/>
              </a:ln>
              <a:solidFill>
                <a:prstClr val="black"/>
              </a:solidFill>
              <a:effectLst/>
              <a:uLnTx/>
              <a:uFillTx/>
              <a:latin typeface="Menl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title(</a:t>
            </a:r>
            <a:r>
              <a:rPr kumimoji="0" lang="en-CA" sz="1400" b="0" i="0" u="none" strike="noStrike" kern="1200" cap="none" spc="0" normalizeH="0" baseline="0" noProof="0" dirty="0">
                <a:ln>
                  <a:noFill/>
                </a:ln>
                <a:solidFill>
                  <a:srgbClr val="A709F5"/>
                </a:solidFill>
                <a:effectLst/>
                <a:uLnTx/>
                <a:uFillTx/>
                <a:latin typeface="Menlo"/>
                <a:ea typeface="+mn-ea"/>
                <a:cs typeface="+mn-cs"/>
              </a:rPr>
              <a:t>'SVM Decision Boundary with Support Vectors and Margins'</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err="1">
                <a:ln>
                  <a:noFill/>
                </a:ln>
                <a:solidFill>
                  <a:prstClr val="black"/>
                </a:solidFill>
                <a:effectLst/>
                <a:uLnTx/>
                <a:uFillTx/>
                <a:latin typeface="Menlo"/>
                <a:ea typeface="+mn-ea"/>
                <a:cs typeface="+mn-cs"/>
              </a:rPr>
              <a:t>xlabel</a:t>
            </a:r>
            <a:r>
              <a:rPr kumimoji="0" lang="en-CA" sz="1400" b="0" i="0" u="none" strike="noStrike" kern="1200" cap="none" spc="0" normalizeH="0" baseline="0" noProof="0" dirty="0">
                <a:ln>
                  <a:noFill/>
                </a:ln>
                <a:solidFill>
                  <a:prstClr val="black"/>
                </a:solidFill>
                <a:effectLst/>
                <a:uLnTx/>
                <a:uFillTx/>
                <a:latin typeface="Menlo"/>
                <a:ea typeface="+mn-ea"/>
                <a:cs typeface="+mn-cs"/>
              </a:rPr>
              <a:t>(</a:t>
            </a:r>
            <a:r>
              <a:rPr kumimoji="0" lang="en-CA" sz="1400" b="0" i="0" u="none" strike="noStrike" kern="1200" cap="none" spc="0" normalizeH="0" baseline="0" noProof="0" dirty="0">
                <a:ln>
                  <a:noFill/>
                </a:ln>
                <a:solidFill>
                  <a:srgbClr val="A709F5"/>
                </a:solidFill>
                <a:effectLst/>
                <a:uLnTx/>
                <a:uFillTx/>
                <a:latin typeface="Menlo"/>
                <a:ea typeface="+mn-ea"/>
                <a:cs typeface="+mn-cs"/>
              </a:rPr>
              <a:t>'Feature 1'</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err="1">
                <a:ln>
                  <a:noFill/>
                </a:ln>
                <a:solidFill>
                  <a:prstClr val="black"/>
                </a:solidFill>
                <a:effectLst/>
                <a:uLnTx/>
                <a:uFillTx/>
                <a:latin typeface="Menlo"/>
                <a:ea typeface="+mn-ea"/>
                <a:cs typeface="+mn-cs"/>
              </a:rPr>
              <a:t>ylabel</a:t>
            </a:r>
            <a:r>
              <a:rPr kumimoji="0" lang="en-CA" sz="1400" b="0" i="0" u="none" strike="noStrike" kern="1200" cap="none" spc="0" normalizeH="0" baseline="0" noProof="0" dirty="0">
                <a:ln>
                  <a:noFill/>
                </a:ln>
                <a:solidFill>
                  <a:prstClr val="black"/>
                </a:solidFill>
                <a:effectLst/>
                <a:uLnTx/>
                <a:uFillTx/>
                <a:latin typeface="Menlo"/>
                <a:ea typeface="+mn-ea"/>
                <a:cs typeface="+mn-cs"/>
              </a:rPr>
              <a:t>(</a:t>
            </a:r>
            <a:r>
              <a:rPr kumimoji="0" lang="en-CA" sz="1400" b="0" i="0" u="none" strike="noStrike" kern="1200" cap="none" spc="0" normalizeH="0" baseline="0" noProof="0" dirty="0">
                <a:ln>
                  <a:noFill/>
                </a:ln>
                <a:solidFill>
                  <a:srgbClr val="A709F5"/>
                </a:solidFill>
                <a:effectLst/>
                <a:uLnTx/>
                <a:uFillTx/>
                <a:latin typeface="Menlo"/>
                <a:ea typeface="+mn-ea"/>
                <a:cs typeface="+mn-cs"/>
              </a:rPr>
              <a:t>'Feature 2'</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legend({</a:t>
            </a:r>
            <a:r>
              <a:rPr kumimoji="0" lang="en-CA" sz="1400" b="0" i="0" u="none" strike="noStrike" kern="1200" cap="none" spc="0" normalizeH="0" baseline="0" noProof="0" dirty="0">
                <a:ln>
                  <a:noFill/>
                </a:ln>
                <a:solidFill>
                  <a:srgbClr val="A709F5"/>
                </a:solidFill>
                <a:effectLst/>
                <a:uLnTx/>
                <a:uFillTx/>
                <a:latin typeface="Menlo"/>
                <a:ea typeface="+mn-ea"/>
                <a:cs typeface="+mn-cs"/>
              </a:rPr>
              <a:t>'Class +1'</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'Class -1'</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'Support Vectors'</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'Location'</a:t>
            </a:r>
            <a:r>
              <a:rPr kumimoji="0" lang="en-CA" sz="1400" b="0" i="0" u="none" strike="noStrike" kern="1200" cap="none" spc="0" normalizeH="0" baseline="0" noProof="0" dirty="0">
                <a:ln>
                  <a:noFill/>
                </a:ln>
                <a:solidFill>
                  <a:prstClr val="black"/>
                </a:solidFill>
                <a:effectLst/>
                <a:uLnTx/>
                <a:uFillTx/>
                <a:latin typeface="Menlo"/>
                <a:ea typeface="+mn-ea"/>
                <a:cs typeface="+mn-cs"/>
              </a:rPr>
              <a:t>, </a:t>
            </a:r>
            <a:r>
              <a:rPr kumimoji="0" lang="en-CA" sz="1400" b="0" i="0" u="none" strike="noStrike" kern="1200" cap="none" spc="0" normalizeH="0" baseline="0" noProof="0" dirty="0">
                <a:ln>
                  <a:noFill/>
                </a:ln>
                <a:solidFill>
                  <a:srgbClr val="A709F5"/>
                </a:solidFill>
                <a:effectLst/>
                <a:uLnTx/>
                <a:uFillTx/>
                <a:latin typeface="Menlo"/>
                <a:ea typeface="+mn-ea"/>
                <a:cs typeface="+mn-cs"/>
              </a:rPr>
              <a:t>'best'</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0" i="0" u="none" strike="noStrike" kern="1200" cap="none" spc="0" normalizeH="0" baseline="0" noProof="0" dirty="0">
                <a:ln>
                  <a:noFill/>
                </a:ln>
                <a:solidFill>
                  <a:prstClr val="black"/>
                </a:solidFill>
                <a:effectLst/>
                <a:uLnTx/>
                <a:uFillTx/>
                <a:latin typeface="Menlo"/>
                <a:ea typeface="+mn-ea"/>
                <a:cs typeface="+mn-cs"/>
              </a:rPr>
              <a:t>hold </a:t>
            </a:r>
            <a:r>
              <a:rPr kumimoji="0" lang="en-CA" sz="1400" b="0" i="0" u="none" strike="noStrike" kern="1200" cap="none" spc="0" normalizeH="0" baseline="0" noProof="0" dirty="0">
                <a:ln>
                  <a:noFill/>
                </a:ln>
                <a:solidFill>
                  <a:srgbClr val="A709F5"/>
                </a:solidFill>
                <a:effectLst/>
                <a:uLnTx/>
                <a:uFillTx/>
                <a:latin typeface="Menlo"/>
                <a:ea typeface="+mn-ea"/>
                <a:cs typeface="+mn-cs"/>
              </a:rPr>
              <a:t>off</a:t>
            </a:r>
            <a:r>
              <a:rPr kumimoji="0" lang="en-CA" sz="1400" b="0" i="0" u="none" strike="noStrike" kern="1200" cap="none" spc="0" normalizeH="0" baseline="0" noProof="0" dirty="0">
                <a:ln>
                  <a:noFill/>
                </a:ln>
                <a:solidFill>
                  <a:prstClr val="black"/>
                </a:solidFill>
                <a:effectLst/>
                <a:uLnTx/>
                <a:uFillTx/>
                <a:latin typeface="Menlo"/>
                <a:ea typeface="+mn-ea"/>
                <a:cs typeface="+mn-cs"/>
              </a:rPr>
              <a:t>;</a:t>
            </a:r>
          </a:p>
          <a:p>
            <a:pPr marL="0" marR="0" lvl="0" indent="0" algn="l" defTabSz="914400" rtl="0" eaLnBrk="1" fontAlgn="auto" latinLnBrk="0" hangingPunct="1">
              <a:lnSpc>
                <a:spcPct val="90000"/>
              </a:lnSpc>
              <a:spcBef>
                <a:spcPts val="1000"/>
              </a:spcBef>
              <a:spcAft>
                <a:spcPts val="0"/>
              </a:spcAft>
              <a:buClrTx/>
              <a:buSzTx/>
              <a:buNone/>
              <a:tabLst/>
              <a:defRPr/>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CA"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EAD45A-6E4A-9F22-16D0-19816C3B1BA2}"/>
              </a:ext>
            </a:extLst>
          </p:cNvPr>
          <p:cNvPicPr>
            <a:picLocks noChangeAspect="1"/>
          </p:cNvPicPr>
          <p:nvPr/>
        </p:nvPicPr>
        <p:blipFill>
          <a:blip r:embed="rId2"/>
          <a:stretch>
            <a:fillRect/>
          </a:stretch>
        </p:blipFill>
        <p:spPr>
          <a:xfrm>
            <a:off x="5193791" y="5623704"/>
            <a:ext cx="6681075" cy="490973"/>
          </a:xfrm>
          <a:prstGeom prst="rect">
            <a:avLst/>
          </a:prstGeom>
        </p:spPr>
      </p:pic>
    </p:spTree>
    <p:extLst>
      <p:ext uri="{BB962C8B-B14F-4D97-AF65-F5344CB8AC3E}">
        <p14:creationId xmlns:p14="http://schemas.microsoft.com/office/powerpoint/2010/main" val="88517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8C02-B5CF-4443-1645-6F3331D44C86}"/>
              </a:ext>
            </a:extLst>
          </p:cNvPr>
          <p:cNvSpPr>
            <a:spLocks noGrp="1"/>
          </p:cNvSpPr>
          <p:nvPr>
            <p:ph type="title"/>
          </p:nvPr>
        </p:nvSpPr>
        <p:spPr>
          <a:xfrm>
            <a:off x="746760" y="18077"/>
            <a:ext cx="10515600" cy="430403"/>
          </a:xfrm>
        </p:spPr>
        <p:txBody>
          <a:bodyPr>
            <a:normAutofit/>
          </a:bodyPr>
          <a:lstStyle/>
          <a:p>
            <a:pPr algn="ctr"/>
            <a:r>
              <a:rPr lang="en-CA" sz="2400" dirty="0">
                <a:latin typeface="Times New Roman" panose="02020603050405020304" pitchFamily="18" charset="0"/>
                <a:cs typeface="Times New Roman" panose="02020603050405020304" pitchFamily="18" charset="0"/>
              </a:rPr>
              <a:t>Final result:</a:t>
            </a:r>
          </a:p>
        </p:txBody>
      </p:sp>
      <p:sp>
        <p:nvSpPr>
          <p:cNvPr id="3" name="Content Placeholder 2">
            <a:extLst>
              <a:ext uri="{FF2B5EF4-FFF2-40B4-BE49-F238E27FC236}">
                <a16:creationId xmlns:a16="http://schemas.microsoft.com/office/drawing/2014/main" id="{14913CB7-EB0D-5699-1402-AA337C2919AF}"/>
              </a:ext>
            </a:extLst>
          </p:cNvPr>
          <p:cNvSpPr>
            <a:spLocks noGrp="1"/>
          </p:cNvSpPr>
          <p:nvPr>
            <p:ph idx="1"/>
          </p:nvPr>
        </p:nvSpPr>
        <p:spPr/>
        <p:txBody>
          <a:bodyPr>
            <a:normAutofit/>
          </a:bodyPr>
          <a:lstStyle/>
          <a:p>
            <a:pPr marL="0" indent="0">
              <a:buNone/>
            </a:pPr>
            <a:br>
              <a:rPr lang="en-CA" sz="1800" b="0" i="0" dirty="0">
                <a:effectLst/>
                <a:latin typeface="Menlo"/>
              </a:rPr>
            </a:br>
            <a:endParaRPr lang="en-CA" sz="1800" b="0" i="0" dirty="0">
              <a:effectLst/>
              <a:latin typeface="Menlo"/>
            </a:endParaRPr>
          </a:p>
          <a:p>
            <a:pPr marL="0" indent="0">
              <a:buNone/>
            </a:pPr>
            <a:br>
              <a:rPr lang="en-CA" sz="1800" b="0" i="0" dirty="0">
                <a:effectLst/>
                <a:latin typeface="Menlo"/>
              </a:rPr>
            </a:br>
            <a:endParaRPr lang="en-CA" sz="1800" b="0" i="0" dirty="0">
              <a:effectLst/>
              <a:latin typeface="Menlo"/>
            </a:endParaRPr>
          </a:p>
          <a:p>
            <a:pPr marL="0" indent="0">
              <a:buNone/>
            </a:pPr>
            <a:br>
              <a:rPr lang="en-CA" sz="1800" b="0" i="0" dirty="0">
                <a:effectLst/>
                <a:latin typeface="Menlo"/>
              </a:rPr>
            </a:br>
            <a:endParaRPr lang="en-CA" sz="1800" b="0" i="0" dirty="0">
              <a:effectLst/>
              <a:latin typeface="Menlo"/>
            </a:endParaRPr>
          </a:p>
          <a:p>
            <a:endParaRPr lang="en-CA" dirty="0"/>
          </a:p>
        </p:txBody>
      </p:sp>
      <p:pic>
        <p:nvPicPr>
          <p:cNvPr id="11" name="Picture 10">
            <a:extLst>
              <a:ext uri="{FF2B5EF4-FFF2-40B4-BE49-F238E27FC236}">
                <a16:creationId xmlns:a16="http://schemas.microsoft.com/office/drawing/2014/main" id="{4B767CCA-A4B4-A6F4-E704-3D35D634396E}"/>
              </a:ext>
            </a:extLst>
          </p:cNvPr>
          <p:cNvPicPr>
            <a:picLocks noChangeAspect="1"/>
          </p:cNvPicPr>
          <p:nvPr/>
        </p:nvPicPr>
        <p:blipFill>
          <a:blip r:embed="rId2"/>
          <a:stretch>
            <a:fillRect/>
          </a:stretch>
        </p:blipFill>
        <p:spPr>
          <a:xfrm>
            <a:off x="-621792" y="223034"/>
            <a:ext cx="13066776" cy="6928114"/>
          </a:xfrm>
          <a:prstGeom prst="rect">
            <a:avLst/>
          </a:prstGeom>
        </p:spPr>
      </p:pic>
      <p:cxnSp>
        <p:nvCxnSpPr>
          <p:cNvPr id="13" name="Straight Arrow Connector 12">
            <a:extLst>
              <a:ext uri="{FF2B5EF4-FFF2-40B4-BE49-F238E27FC236}">
                <a16:creationId xmlns:a16="http://schemas.microsoft.com/office/drawing/2014/main" id="{4833C53A-E04E-F9B5-3A2A-489E4FABE139}"/>
              </a:ext>
            </a:extLst>
          </p:cNvPr>
          <p:cNvCxnSpPr>
            <a:cxnSpLocks/>
          </p:cNvCxnSpPr>
          <p:nvPr/>
        </p:nvCxnSpPr>
        <p:spPr>
          <a:xfrm flipV="1">
            <a:off x="3675888" y="2011330"/>
            <a:ext cx="1984248" cy="137792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0EF9693-BB6B-8CCE-0868-3C45DA526658}"/>
              </a:ext>
            </a:extLst>
          </p:cNvPr>
          <p:cNvSpPr txBox="1"/>
          <p:nvPr/>
        </p:nvSpPr>
        <p:spPr>
          <a:xfrm rot="19525028">
            <a:off x="3597957" y="2615184"/>
            <a:ext cx="1078992" cy="338554"/>
          </a:xfrm>
          <a:prstGeom prst="rect">
            <a:avLst/>
          </a:prstGeom>
          <a:noFill/>
        </p:spPr>
        <p:txBody>
          <a:bodyPr wrap="square" rtlCol="0">
            <a:spAutoFit/>
          </a:bodyPr>
          <a:lstStyle/>
          <a:p>
            <a:r>
              <a:rPr lang="en-CA" sz="1600" dirty="0"/>
              <a:t>margin</a:t>
            </a:r>
          </a:p>
        </p:txBody>
      </p:sp>
    </p:spTree>
    <p:extLst>
      <p:ext uri="{BB962C8B-B14F-4D97-AF65-F5344CB8AC3E}">
        <p14:creationId xmlns:p14="http://schemas.microsoft.com/office/powerpoint/2010/main" val="204730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8848-AF9E-EAF1-12B8-1EA75DD68D6A}"/>
              </a:ext>
            </a:extLst>
          </p:cNvPr>
          <p:cNvSpPr>
            <a:spLocks noGrp="1"/>
          </p:cNvSpPr>
          <p:nvPr>
            <p:ph type="title"/>
          </p:nvPr>
        </p:nvSpPr>
        <p:spPr>
          <a:xfrm>
            <a:off x="838200" y="54656"/>
            <a:ext cx="10515600" cy="125276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d) Find the center of gravity (average) of the positive training examples and the center of gravity of the negative training examples. Find the midpoint of the line that joins them. Is this point on the decision boundary line you found in Step c?</a:t>
            </a:r>
            <a:br>
              <a:rPr lang="en-CA" sz="1800" dirty="0">
                <a:effectLst/>
                <a:latin typeface="Minion Pro" panose="02040503050306020203" pitchFamily="18" charset="0"/>
                <a:ea typeface="Times New Roman" panose="02020603050405020304" pitchFamily="18" charset="0"/>
                <a:cs typeface="Arial" panose="020B0604020202020204" pitchFamily="34" charset="0"/>
              </a:rPr>
            </a:br>
            <a:endParaRPr lang="en-CA" dirty="0"/>
          </a:p>
        </p:txBody>
      </p:sp>
      <p:sp>
        <p:nvSpPr>
          <p:cNvPr id="3" name="Content Placeholder 2">
            <a:extLst>
              <a:ext uri="{FF2B5EF4-FFF2-40B4-BE49-F238E27FC236}">
                <a16:creationId xmlns:a16="http://schemas.microsoft.com/office/drawing/2014/main" id="{4B55EAA6-7250-CD72-ACFB-F411B55E25AC}"/>
              </a:ext>
            </a:extLst>
          </p:cNvPr>
          <p:cNvSpPr>
            <a:spLocks noGrp="1"/>
          </p:cNvSpPr>
          <p:nvPr>
            <p:ph idx="1"/>
          </p:nvPr>
        </p:nvSpPr>
        <p:spPr>
          <a:xfrm>
            <a:off x="356616" y="768096"/>
            <a:ext cx="11676888" cy="5934456"/>
          </a:xfrm>
        </p:spPr>
        <p:txBody>
          <a:bodyPr>
            <a:normAutofit fontScale="92500" lnSpcReduction="10000"/>
          </a:bodyPr>
          <a:lstStyle/>
          <a:p>
            <a:pPr marL="0" indent="0">
              <a:buNone/>
            </a:pPr>
            <a:r>
              <a:rPr lang="en-US" sz="1800" dirty="0">
                <a:solidFill>
                  <a:srgbClr val="0070C0"/>
                </a:solidFill>
                <a:latin typeface="Times New Roman" panose="02020603050405020304" pitchFamily="18" charset="0"/>
                <a:cs typeface="Times New Roman" panose="02020603050405020304" pitchFamily="18" charset="0"/>
              </a:rPr>
              <a:t>MATLAB code explanation: </a:t>
            </a:r>
          </a:p>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I completed this step using MATLAB, though it could also be done by hand. For this purpose, I loaded the dataset into MATLAB and separated the features and targets within the dataset. Then, I created the SVM model again using </a:t>
            </a:r>
            <a:r>
              <a:rPr lang="en-US" sz="1800" dirty="0" err="1">
                <a:solidFill>
                  <a:srgbClr val="0070C0"/>
                </a:solidFill>
                <a:latin typeface="Times New Roman" panose="02020603050405020304" pitchFamily="18" charset="0"/>
                <a:cs typeface="Times New Roman" panose="02020603050405020304" pitchFamily="18" charset="0"/>
              </a:rPr>
              <a:t>fitcsvm</a:t>
            </a:r>
            <a:r>
              <a:rPr lang="en-US" sz="1800" dirty="0">
                <a:solidFill>
                  <a:srgbClr val="0070C0"/>
                </a:solidFill>
                <a:latin typeface="Times New Roman" panose="02020603050405020304" pitchFamily="18" charset="0"/>
                <a:cs typeface="Times New Roman" panose="02020603050405020304" pitchFamily="18" charset="0"/>
              </a:rPr>
              <a:t> based on the description in part (b).</a:t>
            </a:r>
          </a:p>
          <a:p>
            <a:pPr marL="0" indent="0">
              <a:buNone/>
            </a:pPr>
            <a:r>
              <a:rPr lang="en-CA" sz="1500" b="0" i="0" dirty="0">
                <a:solidFill>
                  <a:srgbClr val="008013"/>
                </a:solidFill>
                <a:effectLst/>
                <a:latin typeface="Menlo"/>
              </a:rPr>
              <a:t>% Load the dataset</a:t>
            </a:r>
            <a:endParaRPr lang="en-CA" sz="1500" b="0" i="0" dirty="0">
              <a:effectLst/>
              <a:latin typeface="Menlo"/>
            </a:endParaRPr>
          </a:p>
          <a:p>
            <a:pPr marL="0" indent="0">
              <a:buNone/>
            </a:pPr>
            <a:r>
              <a:rPr lang="en-CA" sz="1500" b="0" i="0" dirty="0">
                <a:effectLst/>
                <a:latin typeface="Menlo"/>
              </a:rPr>
              <a:t>data = load(</a:t>
            </a:r>
            <a:r>
              <a:rPr lang="en-CA" sz="1500" b="0" i="0" dirty="0">
                <a:solidFill>
                  <a:srgbClr val="A709F5"/>
                </a:solidFill>
                <a:effectLst/>
                <a:latin typeface="Menlo"/>
              </a:rPr>
              <a:t>'Downloads/DataSetv1.txt'</a:t>
            </a:r>
            <a:r>
              <a:rPr lang="en-CA" sz="1500" b="0" i="0" dirty="0">
                <a:effectLst/>
                <a:latin typeface="Menlo"/>
              </a:rPr>
              <a:t>);</a:t>
            </a:r>
          </a:p>
          <a:p>
            <a:pPr marL="0" indent="0">
              <a:buNone/>
            </a:pPr>
            <a:r>
              <a:rPr lang="en-CA" sz="1500" b="0" i="0" dirty="0">
                <a:solidFill>
                  <a:srgbClr val="008013"/>
                </a:solidFill>
                <a:effectLst/>
                <a:latin typeface="Menlo"/>
              </a:rPr>
              <a:t>% Separate features and labels</a:t>
            </a:r>
            <a:endParaRPr lang="en-CA" sz="1500" b="0" i="0" dirty="0">
              <a:effectLst/>
              <a:latin typeface="Menlo"/>
            </a:endParaRPr>
          </a:p>
          <a:p>
            <a:pPr marL="0" indent="0">
              <a:buNone/>
            </a:pPr>
            <a:r>
              <a:rPr lang="en-CA" sz="1500" b="0" i="0" dirty="0">
                <a:effectLst/>
                <a:latin typeface="Menlo"/>
              </a:rPr>
              <a:t>features = data(:, 1:2);</a:t>
            </a:r>
          </a:p>
          <a:p>
            <a:pPr marL="0" indent="0">
              <a:buNone/>
            </a:pPr>
            <a:r>
              <a:rPr lang="en-CA" sz="1500" b="0" i="0" dirty="0">
                <a:effectLst/>
                <a:latin typeface="Menlo"/>
              </a:rPr>
              <a:t>targets = data(:, 3);</a:t>
            </a:r>
          </a:p>
          <a:p>
            <a:pPr marL="0" indent="0">
              <a:buNone/>
            </a:pPr>
            <a:r>
              <a:rPr lang="en-CA" sz="1500" b="0" i="0" dirty="0">
                <a:solidFill>
                  <a:srgbClr val="008013"/>
                </a:solidFill>
                <a:effectLst/>
                <a:latin typeface="Menlo"/>
              </a:rPr>
              <a:t>% Train SVM with no regularization</a:t>
            </a:r>
            <a:endParaRPr lang="en-CA" sz="1500" b="0" i="0" dirty="0">
              <a:effectLst/>
              <a:latin typeface="Menlo"/>
            </a:endParaRPr>
          </a:p>
          <a:p>
            <a:pPr marL="0" indent="0">
              <a:buNone/>
            </a:pPr>
            <a:r>
              <a:rPr lang="en-CA" sz="1500" b="0" i="0" dirty="0" err="1">
                <a:effectLst/>
                <a:latin typeface="Menlo"/>
              </a:rPr>
              <a:t>SVMModel</a:t>
            </a:r>
            <a:r>
              <a:rPr lang="en-CA" sz="1500" b="0" i="0" dirty="0">
                <a:effectLst/>
                <a:latin typeface="Menlo"/>
              </a:rPr>
              <a:t> = </a:t>
            </a:r>
            <a:r>
              <a:rPr lang="en-CA" sz="1500" b="0" i="0" dirty="0" err="1">
                <a:effectLst/>
                <a:latin typeface="Menlo"/>
              </a:rPr>
              <a:t>fitcsvm</a:t>
            </a:r>
            <a:r>
              <a:rPr lang="en-CA" sz="1500" b="0" i="0" dirty="0">
                <a:effectLst/>
                <a:latin typeface="Menlo"/>
              </a:rPr>
              <a:t>(features, targets, </a:t>
            </a:r>
            <a:r>
              <a:rPr lang="en-CA" sz="1500" b="0" i="0" dirty="0">
                <a:solidFill>
                  <a:srgbClr val="A709F5"/>
                </a:solidFill>
                <a:effectLst/>
                <a:latin typeface="Menlo"/>
              </a:rPr>
              <a:t>'</a:t>
            </a:r>
            <a:r>
              <a:rPr lang="en-CA" sz="1500" b="0" i="0" dirty="0" err="1">
                <a:solidFill>
                  <a:srgbClr val="A709F5"/>
                </a:solidFill>
                <a:effectLst/>
                <a:latin typeface="Menlo"/>
              </a:rPr>
              <a:t>BoxConstraint</a:t>
            </a:r>
            <a:r>
              <a:rPr lang="en-CA" sz="1500" b="0" i="0" dirty="0">
                <a:solidFill>
                  <a:srgbClr val="A709F5"/>
                </a:solidFill>
                <a:effectLst/>
                <a:latin typeface="Menlo"/>
              </a:rPr>
              <a:t>'</a:t>
            </a:r>
            <a:r>
              <a:rPr lang="en-CA" sz="1500" b="0" i="0" dirty="0">
                <a:effectLst/>
                <a:latin typeface="Menlo"/>
              </a:rPr>
              <a:t>, Inf, </a:t>
            </a:r>
            <a:r>
              <a:rPr lang="en-CA" sz="1500" b="0" i="0" dirty="0">
                <a:solidFill>
                  <a:srgbClr val="A709F5"/>
                </a:solidFill>
                <a:effectLst/>
                <a:latin typeface="Menlo"/>
              </a:rPr>
              <a:t>'</a:t>
            </a:r>
            <a:r>
              <a:rPr lang="en-CA" sz="1500" b="0" i="0" dirty="0" err="1">
                <a:solidFill>
                  <a:srgbClr val="A709F5"/>
                </a:solidFill>
                <a:effectLst/>
                <a:latin typeface="Menlo"/>
              </a:rPr>
              <a:t>KernelFunction</a:t>
            </a:r>
            <a:r>
              <a:rPr lang="en-CA" sz="1500" b="0" i="0" dirty="0">
                <a:solidFill>
                  <a:srgbClr val="A709F5"/>
                </a:solidFill>
                <a:effectLst/>
                <a:latin typeface="Menlo"/>
              </a:rPr>
              <a:t>'</a:t>
            </a:r>
            <a:r>
              <a:rPr lang="en-CA" sz="1500" b="0" i="0" dirty="0">
                <a:effectLst/>
                <a:latin typeface="Menlo"/>
              </a:rPr>
              <a:t>, </a:t>
            </a:r>
            <a:r>
              <a:rPr lang="en-CA" sz="1500" b="0" i="0" dirty="0">
                <a:solidFill>
                  <a:srgbClr val="A709F5"/>
                </a:solidFill>
                <a:effectLst/>
                <a:latin typeface="Menlo"/>
              </a:rPr>
              <a:t>'linear’</a:t>
            </a:r>
            <a:r>
              <a:rPr lang="en-CA" sz="1500" b="0" i="0" dirty="0">
                <a:effectLst/>
                <a:latin typeface="Menlo"/>
              </a:rPr>
              <a:t>);</a:t>
            </a:r>
          </a:p>
          <a:p>
            <a:pPr marL="0" indent="0" algn="just">
              <a:buNone/>
            </a:pPr>
            <a:r>
              <a:rPr lang="en-US" sz="1800" dirty="0">
                <a:solidFill>
                  <a:srgbClr val="0070C0"/>
                </a:solidFill>
                <a:latin typeface="Times New Roman" panose="02020603050405020304" pitchFamily="18" charset="0"/>
                <a:cs typeface="Times New Roman" panose="02020603050405020304" pitchFamily="18" charset="0"/>
              </a:rPr>
              <a:t>Next, we need to define the positive and negative training examples: the examples with a target of +1 are defined as positive examples, and those with a target of -1 as negative examples. Then, to find the center of gravity of the positive and negative training examples, I used the “mean” function, which averages the training examples to determine the center of gravity.</a:t>
            </a:r>
          </a:p>
          <a:p>
            <a:pPr marL="0" indent="0">
              <a:buNone/>
            </a:pPr>
            <a:r>
              <a:rPr lang="en-US" sz="1600" b="0" i="0" dirty="0">
                <a:solidFill>
                  <a:srgbClr val="008013"/>
                </a:solidFill>
                <a:effectLst/>
                <a:latin typeface="Menlo"/>
              </a:rPr>
              <a:t>% Separate positive and negative examples</a:t>
            </a:r>
            <a:endParaRPr lang="en-US" sz="1600" b="0" i="0" dirty="0">
              <a:effectLst/>
              <a:latin typeface="Menlo"/>
            </a:endParaRPr>
          </a:p>
          <a:p>
            <a:pPr marL="0" indent="0">
              <a:buNone/>
            </a:pPr>
            <a:r>
              <a:rPr lang="en-US" sz="1600" b="0" i="0" dirty="0" err="1">
                <a:effectLst/>
                <a:latin typeface="Menlo"/>
              </a:rPr>
              <a:t>positiveExamples</a:t>
            </a:r>
            <a:r>
              <a:rPr lang="en-US" sz="1600" b="0" i="0" dirty="0">
                <a:effectLst/>
                <a:latin typeface="Menlo"/>
              </a:rPr>
              <a:t> = features(targets == 1, :);</a:t>
            </a:r>
          </a:p>
          <a:p>
            <a:pPr marL="0" indent="0">
              <a:buNone/>
            </a:pPr>
            <a:r>
              <a:rPr lang="en-US" sz="1600" b="0" i="0" dirty="0" err="1">
                <a:effectLst/>
                <a:latin typeface="Menlo"/>
              </a:rPr>
              <a:t>negativeExamples</a:t>
            </a:r>
            <a:r>
              <a:rPr lang="en-US" sz="1600" b="0" i="0" dirty="0">
                <a:effectLst/>
                <a:latin typeface="Menlo"/>
              </a:rPr>
              <a:t> = features(targets == -1, :);</a:t>
            </a:r>
          </a:p>
          <a:p>
            <a:pPr marL="0" indent="0">
              <a:buNone/>
            </a:pPr>
            <a:r>
              <a:rPr lang="en-US" sz="1600" b="0" i="0" dirty="0">
                <a:solidFill>
                  <a:srgbClr val="008013"/>
                </a:solidFill>
                <a:effectLst/>
                <a:latin typeface="Menlo"/>
              </a:rPr>
              <a:t>% Compute centroids of positive and negative examples</a:t>
            </a:r>
            <a:endParaRPr lang="en-US" sz="1600" b="0" i="0" dirty="0">
              <a:effectLst/>
              <a:latin typeface="Menlo"/>
            </a:endParaRPr>
          </a:p>
          <a:p>
            <a:pPr marL="0" indent="0">
              <a:buNone/>
            </a:pPr>
            <a:r>
              <a:rPr lang="en-US" sz="1600" b="0" i="0" dirty="0" err="1">
                <a:effectLst/>
                <a:latin typeface="Menlo"/>
              </a:rPr>
              <a:t>centroidPositive</a:t>
            </a:r>
            <a:r>
              <a:rPr lang="en-US" sz="1600" b="0" i="0" dirty="0">
                <a:effectLst/>
                <a:latin typeface="Menlo"/>
              </a:rPr>
              <a:t> = mean(</a:t>
            </a:r>
            <a:r>
              <a:rPr lang="en-US" sz="1600" b="0" i="0" dirty="0" err="1">
                <a:effectLst/>
                <a:latin typeface="Menlo"/>
              </a:rPr>
              <a:t>positiveExamples</a:t>
            </a:r>
            <a:r>
              <a:rPr lang="en-US" sz="1600" b="0" i="0" dirty="0">
                <a:effectLst/>
                <a:latin typeface="Menlo"/>
              </a:rPr>
              <a:t>, 1);</a:t>
            </a:r>
          </a:p>
          <a:p>
            <a:pPr marL="0" indent="0">
              <a:buNone/>
            </a:pPr>
            <a:r>
              <a:rPr lang="en-US" sz="1600" b="0" i="0" dirty="0" err="1">
                <a:effectLst/>
                <a:latin typeface="Menlo"/>
              </a:rPr>
              <a:t>centroidNegative</a:t>
            </a:r>
            <a:r>
              <a:rPr lang="en-US" sz="1600" b="0" i="0" dirty="0">
                <a:effectLst/>
                <a:latin typeface="Menlo"/>
              </a:rPr>
              <a:t> = mean(</a:t>
            </a:r>
            <a:r>
              <a:rPr lang="en-US" sz="1600" b="0" i="0" dirty="0" err="1">
                <a:effectLst/>
                <a:latin typeface="Menlo"/>
              </a:rPr>
              <a:t>negativeExamples</a:t>
            </a:r>
            <a:r>
              <a:rPr lang="en-US" sz="1600" b="0" i="0" dirty="0">
                <a:effectLst/>
                <a:latin typeface="Menlo"/>
              </a:rPr>
              <a:t>, 1);</a:t>
            </a:r>
          </a:p>
          <a:p>
            <a:pPr marL="0" indent="0">
              <a:buNone/>
            </a:pPr>
            <a:endParaRPr lang="en-US" sz="16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44E2B189-446C-EC4B-1C0F-6EE7F45C729D}"/>
              </a:ext>
            </a:extLst>
          </p:cNvPr>
          <p:cNvSpPr/>
          <p:nvPr/>
        </p:nvSpPr>
        <p:spPr>
          <a:xfrm>
            <a:off x="7906512" y="1947672"/>
            <a:ext cx="2953512" cy="8686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MATLAB file name: svm3.m</a:t>
            </a:r>
          </a:p>
        </p:txBody>
      </p:sp>
    </p:spTree>
    <p:extLst>
      <p:ext uri="{BB962C8B-B14F-4D97-AF65-F5344CB8AC3E}">
        <p14:creationId xmlns:p14="http://schemas.microsoft.com/office/powerpoint/2010/main" val="181258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5EAA6-7250-CD72-ACFB-F411B55E25AC}"/>
              </a:ext>
            </a:extLst>
          </p:cNvPr>
          <p:cNvSpPr>
            <a:spLocks noGrp="1"/>
          </p:cNvSpPr>
          <p:nvPr>
            <p:ph idx="1"/>
          </p:nvPr>
        </p:nvSpPr>
        <p:spPr>
          <a:xfrm>
            <a:off x="256032" y="201168"/>
            <a:ext cx="11777472" cy="6501384"/>
          </a:xfrm>
        </p:spPr>
        <p:txBody>
          <a:bodyPr>
            <a:normAutofit/>
          </a:bodyPr>
          <a:lstStyle/>
          <a:p>
            <a:pPr marL="0" indent="0">
              <a:buNone/>
            </a:pPr>
            <a:r>
              <a:rPr lang="en-US" sz="1800" b="0" i="0" dirty="0">
                <a:solidFill>
                  <a:srgbClr val="0070C0"/>
                </a:solidFill>
                <a:effectLst/>
                <a:latin typeface="Times New Roman" panose="02020603050405020304" pitchFamily="18" charset="0"/>
                <a:cs typeface="Times New Roman" panose="02020603050405020304" pitchFamily="18" charset="0"/>
              </a:rPr>
              <a:t>To compute the midpoint of the line joining the centroids, we use the following equation:</a:t>
            </a:r>
          </a:p>
          <a:p>
            <a:pPr marL="0" indent="0">
              <a:buNone/>
            </a:pPr>
            <a:r>
              <a:rPr lang="en-US" sz="1500" b="0" i="0" dirty="0">
                <a:solidFill>
                  <a:srgbClr val="008013"/>
                </a:solidFill>
                <a:effectLst/>
                <a:latin typeface="Menlo"/>
              </a:rPr>
              <a:t>% Compute the midpoint of the line joining the centroids</a:t>
            </a:r>
            <a:endParaRPr lang="en-US" sz="1500" b="0" i="0" dirty="0">
              <a:effectLst/>
              <a:latin typeface="Menlo"/>
            </a:endParaRPr>
          </a:p>
          <a:p>
            <a:pPr marL="0" indent="0">
              <a:buNone/>
            </a:pPr>
            <a:r>
              <a:rPr lang="en-US" sz="1500" b="0" i="0" dirty="0">
                <a:effectLst/>
                <a:latin typeface="Menlo"/>
              </a:rPr>
              <a:t>midpoint = (</a:t>
            </a:r>
            <a:r>
              <a:rPr lang="en-US" sz="1500" b="0" i="0" dirty="0" err="1">
                <a:effectLst/>
                <a:latin typeface="Menlo"/>
              </a:rPr>
              <a:t>centroidPositive</a:t>
            </a:r>
            <a:r>
              <a:rPr lang="en-US" sz="1500" b="0" i="0" dirty="0">
                <a:effectLst/>
                <a:latin typeface="Menlo"/>
              </a:rPr>
              <a:t> + </a:t>
            </a:r>
            <a:r>
              <a:rPr lang="en-US" sz="1500" b="0" i="0" dirty="0" err="1">
                <a:effectLst/>
                <a:latin typeface="Menlo"/>
              </a:rPr>
              <a:t>centroidNegative</a:t>
            </a:r>
            <a:r>
              <a:rPr lang="en-US" sz="1500" b="0" i="0" dirty="0">
                <a:effectLst/>
                <a:latin typeface="Menlo"/>
              </a:rPr>
              <a:t>) / 2;</a:t>
            </a:r>
            <a:endParaRPr lang="en-CA"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70C0"/>
                </a:solidFill>
                <a:latin typeface="Times New Roman" panose="02020603050405020304" pitchFamily="18" charset="0"/>
                <a:cs typeface="Times New Roman" panose="02020603050405020304" pitchFamily="18" charset="0"/>
              </a:rPr>
              <a:t>I display the calculated results for the centroid of the positive examples, the centroid of the negative examples, and the midpoint between the centroids.</a:t>
            </a:r>
          </a:p>
          <a:p>
            <a:pPr marL="0" indent="0">
              <a:buNone/>
            </a:pPr>
            <a:r>
              <a:rPr lang="en-CA" sz="1500" b="0" i="0" dirty="0">
                <a:solidFill>
                  <a:srgbClr val="008013"/>
                </a:solidFill>
                <a:effectLst/>
                <a:latin typeface="Menlo"/>
              </a:rPr>
              <a:t>% Display centroids and midpoint</a:t>
            </a:r>
            <a:endParaRPr lang="en-CA" sz="1500" b="0" i="0" dirty="0">
              <a:effectLst/>
              <a:latin typeface="Menlo"/>
            </a:endParaRPr>
          </a:p>
          <a:p>
            <a:pPr marL="0" indent="0">
              <a:buNone/>
            </a:pPr>
            <a:r>
              <a:rPr lang="en-CA" sz="1500" b="0" i="0" dirty="0" err="1">
                <a:effectLst/>
                <a:latin typeface="Menlo"/>
              </a:rPr>
              <a:t>disp</a:t>
            </a:r>
            <a:r>
              <a:rPr lang="en-CA" sz="1500" b="0" i="0" dirty="0">
                <a:effectLst/>
                <a:latin typeface="Menlo"/>
              </a:rPr>
              <a:t>(</a:t>
            </a:r>
            <a:r>
              <a:rPr lang="en-CA" sz="1500" b="0" i="0" dirty="0">
                <a:solidFill>
                  <a:srgbClr val="A709F5"/>
                </a:solidFill>
                <a:effectLst/>
                <a:latin typeface="Menlo"/>
              </a:rPr>
              <a:t>'Centroid of positive examples:'</a:t>
            </a:r>
            <a:r>
              <a:rPr lang="en-CA" sz="1500" b="0" i="0" dirty="0">
                <a:effectLst/>
                <a:latin typeface="Menlo"/>
              </a:rPr>
              <a:t>);</a:t>
            </a:r>
          </a:p>
          <a:p>
            <a:pPr marL="0" indent="0">
              <a:buNone/>
            </a:pPr>
            <a:r>
              <a:rPr lang="en-CA" sz="1500" b="0" i="0" dirty="0" err="1">
                <a:effectLst/>
                <a:latin typeface="Menlo"/>
              </a:rPr>
              <a:t>disp</a:t>
            </a:r>
            <a:r>
              <a:rPr lang="en-CA" sz="1500" b="0" i="0" dirty="0">
                <a:effectLst/>
                <a:latin typeface="Menlo"/>
              </a:rPr>
              <a:t>(</a:t>
            </a:r>
            <a:r>
              <a:rPr lang="en-CA" sz="1500" b="0" i="0" dirty="0" err="1">
                <a:effectLst/>
                <a:latin typeface="Menlo"/>
              </a:rPr>
              <a:t>centroidPositive</a:t>
            </a:r>
            <a:r>
              <a:rPr lang="en-CA" sz="1500" b="0" i="0" dirty="0">
                <a:effectLst/>
                <a:latin typeface="Menlo"/>
              </a:rPr>
              <a:t>);</a:t>
            </a:r>
          </a:p>
          <a:p>
            <a:pPr marL="0" indent="0">
              <a:buNone/>
            </a:pPr>
            <a:r>
              <a:rPr lang="en-CA" sz="1500" b="0" i="0" dirty="0" err="1">
                <a:effectLst/>
                <a:latin typeface="Menlo"/>
              </a:rPr>
              <a:t>disp</a:t>
            </a:r>
            <a:r>
              <a:rPr lang="en-CA" sz="1500" b="0" i="0" dirty="0">
                <a:effectLst/>
                <a:latin typeface="Menlo"/>
              </a:rPr>
              <a:t>(</a:t>
            </a:r>
            <a:r>
              <a:rPr lang="en-CA" sz="1500" b="0" i="0" dirty="0">
                <a:solidFill>
                  <a:srgbClr val="A709F5"/>
                </a:solidFill>
                <a:effectLst/>
                <a:latin typeface="Menlo"/>
              </a:rPr>
              <a:t>'Centroid of negative examples:'</a:t>
            </a:r>
            <a:r>
              <a:rPr lang="en-CA" sz="1500" b="0" i="0" dirty="0">
                <a:effectLst/>
                <a:latin typeface="Menlo"/>
              </a:rPr>
              <a:t>);</a:t>
            </a:r>
          </a:p>
          <a:p>
            <a:pPr marL="0" indent="0">
              <a:buNone/>
            </a:pPr>
            <a:r>
              <a:rPr lang="en-CA" sz="1500" b="0" i="0" dirty="0" err="1">
                <a:effectLst/>
                <a:latin typeface="Menlo"/>
              </a:rPr>
              <a:t>disp</a:t>
            </a:r>
            <a:r>
              <a:rPr lang="en-CA" sz="1500" b="0" i="0" dirty="0">
                <a:effectLst/>
                <a:latin typeface="Menlo"/>
              </a:rPr>
              <a:t>(</a:t>
            </a:r>
            <a:r>
              <a:rPr lang="en-CA" sz="1500" b="0" i="0" dirty="0" err="1">
                <a:effectLst/>
                <a:latin typeface="Menlo"/>
              </a:rPr>
              <a:t>centroidNegative</a:t>
            </a:r>
            <a:r>
              <a:rPr lang="en-CA" sz="1500" b="0" i="0" dirty="0">
                <a:effectLst/>
                <a:latin typeface="Menlo"/>
              </a:rPr>
              <a:t>);</a:t>
            </a:r>
          </a:p>
          <a:p>
            <a:pPr marL="0" indent="0">
              <a:buNone/>
            </a:pPr>
            <a:r>
              <a:rPr lang="en-CA" sz="1500" b="0" i="0" dirty="0" err="1">
                <a:effectLst/>
                <a:latin typeface="Menlo"/>
              </a:rPr>
              <a:t>disp</a:t>
            </a:r>
            <a:r>
              <a:rPr lang="en-CA" sz="1500" b="0" i="0" dirty="0">
                <a:effectLst/>
                <a:latin typeface="Menlo"/>
              </a:rPr>
              <a:t>(</a:t>
            </a:r>
            <a:r>
              <a:rPr lang="en-CA" sz="1500" b="0" i="0" dirty="0">
                <a:solidFill>
                  <a:srgbClr val="A709F5"/>
                </a:solidFill>
                <a:effectLst/>
                <a:latin typeface="Menlo"/>
              </a:rPr>
              <a:t>'Midpoint of the centroids:'</a:t>
            </a:r>
            <a:r>
              <a:rPr lang="en-CA" sz="1500" b="0" i="0" dirty="0">
                <a:effectLst/>
                <a:latin typeface="Menlo"/>
              </a:rPr>
              <a:t>);</a:t>
            </a:r>
          </a:p>
          <a:p>
            <a:pPr marL="0" indent="0">
              <a:buNone/>
            </a:pPr>
            <a:r>
              <a:rPr lang="en-CA" sz="1500" b="0" i="0" dirty="0" err="1">
                <a:effectLst/>
                <a:latin typeface="Menlo"/>
              </a:rPr>
              <a:t>disp</a:t>
            </a:r>
            <a:r>
              <a:rPr lang="en-CA" sz="1500" b="0" i="0" dirty="0">
                <a:effectLst/>
                <a:latin typeface="Menlo"/>
              </a:rPr>
              <a:t>(midpoint);</a:t>
            </a:r>
          </a:p>
          <a:p>
            <a:pPr marL="0" indent="0">
              <a:buNone/>
            </a:pPr>
            <a:endParaRPr lang="en-CA" sz="1500" dirty="0">
              <a:latin typeface="Menlo"/>
            </a:endParaRPr>
          </a:p>
          <a:p>
            <a:pPr marL="0" indent="0">
              <a:buNone/>
            </a:pPr>
            <a:r>
              <a:rPr lang="en-CA" sz="1500" dirty="0">
                <a:latin typeface="Menlo"/>
              </a:rPr>
              <a:t>                                                                                                                      Results:</a:t>
            </a:r>
          </a:p>
          <a:p>
            <a:pPr marL="0" indent="0" algn="ctr">
              <a:buNone/>
            </a:pPr>
            <a:endParaRPr lang="en-CA" sz="1500" b="0" i="0" dirty="0">
              <a:effectLst/>
              <a:latin typeface="Menlo"/>
            </a:endParaRPr>
          </a:p>
          <a:p>
            <a:pPr marL="0" indent="0">
              <a:buNone/>
            </a:pPr>
            <a:endParaRPr lang="en-CA" sz="1500" b="0" i="0" dirty="0">
              <a:effectLst/>
              <a:latin typeface="Menlo"/>
            </a:endParaRP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EA12B9-9D8F-E586-30C8-A3335B569EDE}"/>
              </a:ext>
            </a:extLst>
          </p:cNvPr>
          <p:cNvPicPr>
            <a:picLocks noChangeAspect="1"/>
          </p:cNvPicPr>
          <p:nvPr/>
        </p:nvPicPr>
        <p:blipFill>
          <a:blip r:embed="rId2"/>
          <a:stretch>
            <a:fillRect/>
          </a:stretch>
        </p:blipFill>
        <p:spPr>
          <a:xfrm>
            <a:off x="6096000" y="3246120"/>
            <a:ext cx="5746589" cy="2809240"/>
          </a:xfrm>
          <a:prstGeom prst="rect">
            <a:avLst/>
          </a:prstGeom>
        </p:spPr>
      </p:pic>
    </p:spTree>
    <p:extLst>
      <p:ext uri="{BB962C8B-B14F-4D97-AF65-F5344CB8AC3E}">
        <p14:creationId xmlns:p14="http://schemas.microsoft.com/office/powerpoint/2010/main" val="125638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9584</TotalTime>
  <Words>3705</Words>
  <Application>Microsoft Office PowerPoint</Application>
  <PresentationFormat>Widescreen</PresentationFormat>
  <Paragraphs>253</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Cambria Math</vt:lpstr>
      <vt:lpstr>Menlo</vt:lpstr>
      <vt:lpstr>Minion Pro</vt:lpstr>
      <vt:lpstr>Times New Roman</vt:lpstr>
      <vt:lpstr>Office Theme</vt:lpstr>
      <vt:lpstr>Project 3</vt:lpstr>
      <vt:lpstr>a) Given: training set DataSetv1.txt: Each training example (row) has two features and a class label (+1 or -1) </vt:lpstr>
      <vt:lpstr>b) Using Matlab’s SVM library (fitcsvm), train an SVM (with no regularization) using the given (DataSetv1.txt) training data. </vt:lpstr>
      <vt:lpstr>c) Plot the decision boundary, support vectors, margin, and all training examples. </vt:lpstr>
      <vt:lpstr>PowerPoint Presentation</vt:lpstr>
      <vt:lpstr>PowerPoint Presentation</vt:lpstr>
      <vt:lpstr>Final result:</vt:lpstr>
      <vt:lpstr>d) Find the center of gravity (average) of the positive training examples and the center of gravity of the negative training examples. Find the midpoint of the line that joins them. Is this point on the decision boundary line you found in Step c? </vt:lpstr>
      <vt:lpstr>PowerPoint Presentation</vt:lpstr>
      <vt:lpstr>PowerPoint Presentation</vt:lpstr>
      <vt:lpstr>PowerPoint Presentation</vt:lpstr>
      <vt:lpstr>e) Suggest a method for finding the slope and intercept, given the midpoint of the line that joins the centers of gravity, as found in Step d? </vt:lpstr>
      <vt:lpstr>f) Add 1000 positive training examples as follows: choosing the point clusterCenter = (40.0, 50.0) and generate 1000 neighbors by randomly permuting clusterCenter by +-2.0. </vt:lpstr>
      <vt:lpstr>g) Plot your new training set to verify you have created a cluster of positive training examples far away for the original cluster. </vt:lpstr>
      <vt:lpstr>Final result: </vt:lpstr>
      <vt:lpstr>Zoomed picture of the cluster with center (40.0, 50.0): </vt:lpstr>
      <vt:lpstr>h) Perform SVM (with no regularization) on this new training set, and compare the resulting decision boundary with that obtained by Step c. Are they the same? Explain why they are the same or why they are not the same. </vt:lpstr>
      <vt:lpstr>Final result: </vt:lpstr>
      <vt:lpstr>i) Do Step h again: this time perform SVM with a significant amount of regularization. Explain. </vt:lpstr>
      <vt:lpstr>PowerPoint Presentation</vt:lpstr>
      <vt:lpstr>PowerPoint Presentation</vt:lpstr>
      <vt:lpstr>Final result:</vt:lpstr>
      <vt:lpstr>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 Zandvakili</dc:creator>
  <cp:lastModifiedBy>Mana Zandvakili</cp:lastModifiedBy>
  <cp:revision>30</cp:revision>
  <dcterms:created xsi:type="dcterms:W3CDTF">2024-09-30T19:16:09Z</dcterms:created>
  <dcterms:modified xsi:type="dcterms:W3CDTF">2024-11-18T01:50:22Z</dcterms:modified>
</cp:coreProperties>
</file>