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1" r:id="rId5"/>
    <p:sldId id="267" r:id="rId6"/>
    <p:sldId id="262" r:id="rId7"/>
    <p:sldId id="268" r:id="rId8"/>
    <p:sldId id="263" r:id="rId9"/>
    <p:sldId id="269" r:id="rId10"/>
    <p:sldId id="259" r:id="rId11"/>
    <p:sldId id="276" r:id="rId12"/>
    <p:sldId id="277" r:id="rId13"/>
    <p:sldId id="278" r:id="rId14"/>
    <p:sldId id="270" r:id="rId15"/>
    <p:sldId id="275" r:id="rId16"/>
    <p:sldId id="26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4660"/>
  </p:normalViewPr>
  <p:slideViewPr>
    <p:cSldViewPr snapToGrid="0">
      <p:cViewPr varScale="1">
        <p:scale>
          <a:sx n="70" d="100"/>
          <a:sy n="70" d="100"/>
        </p:scale>
        <p:origin x="3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B023-D889-4BAC-BC68-B53D770DA62A}" type="datetimeFigureOut">
              <a:rPr lang="en-CA" smtClean="0"/>
              <a:t>2024-12-01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2DD5F2-7D79-4C8A-8654-DD9964FC8A14}" type="slidenum">
              <a:rPr lang="en-CA" smtClean="0"/>
              <a:t>‹#›</a:t>
            </a:fld>
            <a:endParaRPr lang="en-CA"/>
          </a:p>
        </p:txBody>
      </p:sp>
    </p:spTree>
    <p:extLst>
      <p:ext uri="{BB962C8B-B14F-4D97-AF65-F5344CB8AC3E}">
        <p14:creationId xmlns:p14="http://schemas.microsoft.com/office/powerpoint/2010/main" val="242616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ADF-3E5E-75ED-60E1-9D046DE4F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F16420B-38D6-4592-547E-21FB2B015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71FA06F-26E4-8737-32AA-40ACD6625E18}"/>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BC016170-1C1F-8814-629E-AD2F5C9BEB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A3B91F-05B0-7DE5-30A4-9051C99F60E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63065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4A92-393A-4E34-76B9-AEDBDB95969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B0E9E-9365-EDA5-568D-F73F25F72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D76089-FB31-C263-704D-EBB054C34D14}"/>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4AC16A2E-5610-5BE5-4878-5773D2D42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F99E42-52C3-25C8-86C4-C822F0C6290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11987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08553-4981-9B34-163E-91FF9DF13B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CA03A5-0B4B-F7AD-19CE-B1E2D092F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6F6D4C-62A3-3C9A-33B9-C9D4C7DBC0E7}"/>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2370909D-88E2-6925-327E-684E42B645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B240905-B53F-C0C3-350E-019D27B945A5}"/>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97765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D7EA-CF52-697D-D096-C6A0340FC2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0D49E67-7F27-0A01-60AA-52145B86E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D03C5C-8451-16B5-0D7F-07AB12955FFA}"/>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E6341FBB-6F3C-B80A-B1FF-E7B4AF5132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5E87F2-C68E-26F0-7D9B-FCF55BA5122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81983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DE7-8240-07FA-329D-2F096520A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B445BC-2B24-E500-ED9C-E59C2573C7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85875-D889-A583-03DB-7ED8A5D6D247}"/>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DDB9C572-F706-0AE3-3C7E-3AD9CF88B2F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8F578F-AFB4-CC1E-F0EB-7DC9BEF6491E}"/>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4992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4857-F539-7E47-5006-2B6A82B56B0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BC6089-24EF-166D-C7FA-7905A9EA1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DB2BF99-59AE-D6C7-F975-85855004A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EF57490-EED3-5AC0-77DD-57D58DC81A7E}"/>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6" name="Footer Placeholder 5">
            <a:extLst>
              <a:ext uri="{FF2B5EF4-FFF2-40B4-BE49-F238E27FC236}">
                <a16:creationId xmlns:a16="http://schemas.microsoft.com/office/drawing/2014/main" id="{C60783B7-278E-4A3E-0F1B-020EC4AC4D7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048040E-5AFA-EFF8-274E-B89F5C49BAF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17594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E3A-F0AA-50A8-12D0-AC666FAA32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CB68156-4DE8-14CC-48B4-63A824469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336D46-8961-FEE1-919C-9D9984D0F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1599560-E3A4-8A89-BB3C-7741F3A44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87F84-361A-F3D1-25B1-126FB1CD6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54219AA-E412-5A5B-DA58-6F53F93783F9}"/>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8" name="Footer Placeholder 7">
            <a:extLst>
              <a:ext uri="{FF2B5EF4-FFF2-40B4-BE49-F238E27FC236}">
                <a16:creationId xmlns:a16="http://schemas.microsoft.com/office/drawing/2014/main" id="{5DCB2453-8A3F-D99F-3D78-2AA86F68A7D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013ED2-2400-6B1C-FC52-B584CE225584}"/>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34611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854A-E5FC-1D8F-AD86-13FEBF2D68B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F3CB622-052E-46C8-CDB5-522038D3920B}"/>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4" name="Footer Placeholder 3">
            <a:extLst>
              <a:ext uri="{FF2B5EF4-FFF2-40B4-BE49-F238E27FC236}">
                <a16:creationId xmlns:a16="http://schemas.microsoft.com/office/drawing/2014/main" id="{A61934B4-C229-C118-8A71-16EA08BCC30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BCC669C-7A8D-7148-531E-CE004DACE6AC}"/>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348886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39C5E7-C795-1C74-F3B3-71AD5D3E3062}"/>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3" name="Footer Placeholder 2">
            <a:extLst>
              <a:ext uri="{FF2B5EF4-FFF2-40B4-BE49-F238E27FC236}">
                <a16:creationId xmlns:a16="http://schemas.microsoft.com/office/drawing/2014/main" id="{17A5D647-744A-EC0F-3799-DB72AD99A23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39BF465-7C56-B763-73DD-2347C566EDCA}"/>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67831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162-0288-68C1-4F81-D39794D62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F4F6AB2-A73B-CDE5-E8D4-B56A6D9A9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9EFD3A1-7AC4-CDB5-DF15-87B762D9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B02F6-70B1-25E6-8897-953AC5B40312}"/>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6" name="Footer Placeholder 5">
            <a:extLst>
              <a:ext uri="{FF2B5EF4-FFF2-40B4-BE49-F238E27FC236}">
                <a16:creationId xmlns:a16="http://schemas.microsoft.com/office/drawing/2014/main" id="{39A15053-00EE-6E11-CC5D-56E73AE5AAA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86FEB9-09CE-3741-F892-DCF2F4EA346F}"/>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141927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3A5-3AA8-1E29-21C8-2788A0F2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568C5F-E364-9E87-C7FB-B424A7F30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86E4F6D-8D22-6168-0CA9-250360C14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2FBCB2-E9B7-8C64-45A8-6557DC76545F}"/>
              </a:ext>
            </a:extLst>
          </p:cNvPr>
          <p:cNvSpPr>
            <a:spLocks noGrp="1"/>
          </p:cNvSpPr>
          <p:nvPr>
            <p:ph type="dt" sz="half" idx="10"/>
          </p:nvPr>
        </p:nvSpPr>
        <p:spPr/>
        <p:txBody>
          <a:bodyPr/>
          <a:lstStyle/>
          <a:p>
            <a:fld id="{9A7687F3-45D4-4297-8888-9083ECCE52FE}" type="datetimeFigureOut">
              <a:rPr lang="en-CA" smtClean="0"/>
              <a:t>2024-12-01</a:t>
            </a:fld>
            <a:endParaRPr lang="en-CA"/>
          </a:p>
        </p:txBody>
      </p:sp>
      <p:sp>
        <p:nvSpPr>
          <p:cNvPr id="6" name="Footer Placeholder 5">
            <a:extLst>
              <a:ext uri="{FF2B5EF4-FFF2-40B4-BE49-F238E27FC236}">
                <a16:creationId xmlns:a16="http://schemas.microsoft.com/office/drawing/2014/main" id="{D7BCD5BB-762B-FAAD-C89B-5872A83F58D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FAEDF3F-64A5-3764-7030-A4303C243AFD}"/>
              </a:ext>
            </a:extLst>
          </p:cNvPr>
          <p:cNvSpPr>
            <a:spLocks noGrp="1"/>
          </p:cNvSpPr>
          <p:nvPr>
            <p:ph type="sldNum" sz="quarter" idx="12"/>
          </p:nvPr>
        </p:nvSpPr>
        <p:spPr/>
        <p:txBody>
          <a:bodyPr/>
          <a:lstStyle/>
          <a:p>
            <a:fld id="{2F026E47-93A5-46C8-9641-490CF2BF1B8F}" type="slidenum">
              <a:rPr lang="en-CA" smtClean="0"/>
              <a:t>‹#›</a:t>
            </a:fld>
            <a:endParaRPr lang="en-CA"/>
          </a:p>
        </p:txBody>
      </p:sp>
    </p:spTree>
    <p:extLst>
      <p:ext uri="{BB962C8B-B14F-4D97-AF65-F5344CB8AC3E}">
        <p14:creationId xmlns:p14="http://schemas.microsoft.com/office/powerpoint/2010/main" val="293423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D81D9-3377-D8DA-36E7-9E40A21CA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5C6AF-26AE-88F1-F9D9-8492CCEB3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921C1B-7533-4FE2-BCF5-9F598FF2A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7687F3-45D4-4297-8888-9083ECCE52FE}" type="datetimeFigureOut">
              <a:rPr lang="en-CA" smtClean="0"/>
              <a:t>2024-12-01</a:t>
            </a:fld>
            <a:endParaRPr lang="en-CA"/>
          </a:p>
        </p:txBody>
      </p:sp>
      <p:sp>
        <p:nvSpPr>
          <p:cNvPr id="5" name="Footer Placeholder 4">
            <a:extLst>
              <a:ext uri="{FF2B5EF4-FFF2-40B4-BE49-F238E27FC236}">
                <a16:creationId xmlns:a16="http://schemas.microsoft.com/office/drawing/2014/main" id="{D81A3BB6-977D-6B80-DD29-026233334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6F38D42-A802-8DF1-38A0-8845E06E3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026E47-93A5-46C8-9641-490CF2BF1B8F}" type="slidenum">
              <a:rPr lang="en-CA" smtClean="0"/>
              <a:t>‹#›</a:t>
            </a:fld>
            <a:endParaRPr lang="en-CA"/>
          </a:p>
        </p:txBody>
      </p:sp>
    </p:spTree>
    <p:extLst>
      <p:ext uri="{BB962C8B-B14F-4D97-AF65-F5344CB8AC3E}">
        <p14:creationId xmlns:p14="http://schemas.microsoft.com/office/powerpoint/2010/main" val="280769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mathworks.com/help/optim/ug/travelling-salesman-problem.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University of Manitoba | UniversityStudy.ca">
            <a:extLst>
              <a:ext uri="{FF2B5EF4-FFF2-40B4-BE49-F238E27FC236}">
                <a16:creationId xmlns:a16="http://schemas.microsoft.com/office/drawing/2014/main" id="{73050DDA-D413-B7BD-4D77-ECBE1867C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463" r="-1" b="3845"/>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062" name="Freeform: Shape 2061">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065" name="Freeform: Shape 2064">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ACA8964-F396-4073-BBF0-8AF330FF09F1}"/>
              </a:ext>
            </a:extLst>
          </p:cNvPr>
          <p:cNvSpPr>
            <a:spLocks noGrp="1"/>
          </p:cNvSpPr>
          <p:nvPr>
            <p:ph type="ctrTitle"/>
          </p:nvPr>
        </p:nvSpPr>
        <p:spPr>
          <a:xfrm>
            <a:off x="804672" y="4551037"/>
            <a:ext cx="5021782" cy="1509931"/>
          </a:xfrm>
        </p:spPr>
        <p:txBody>
          <a:bodyPr vert="horz" lIns="91440" tIns="45720" rIns="91440" bIns="45720" rtlCol="0" anchor="ctr">
            <a:normAutofit/>
          </a:bodyPr>
          <a:lstStyle/>
          <a:p>
            <a:pPr algn="l"/>
            <a:r>
              <a:rPr lang="en-US" altLang="en-US" sz="3600" dirty="0">
                <a:solidFill>
                  <a:schemeClr val="tx2"/>
                </a:solidFill>
                <a:latin typeface="Times New Roman" panose="02020603050405020304" pitchFamily="18" charset="0"/>
                <a:cs typeface="Times New Roman" panose="02020603050405020304" pitchFamily="18" charset="0"/>
              </a:rPr>
              <a:t>Project 4</a:t>
            </a:r>
            <a:endParaRPr lang="en-US" sz="36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C26A8D8-8C41-7F3D-1788-329DB090D92C}"/>
              </a:ext>
            </a:extLst>
          </p:cNvPr>
          <p:cNvSpPr>
            <a:spLocks noGrp="1"/>
          </p:cNvSpPr>
          <p:nvPr>
            <p:ph type="subTitle" idx="1"/>
          </p:nvPr>
        </p:nvSpPr>
        <p:spPr>
          <a:xfrm>
            <a:off x="3886201" y="4445265"/>
            <a:ext cx="7510458" cy="1615708"/>
          </a:xfrm>
        </p:spPr>
        <p:txBody>
          <a:bodyPr vert="horz" lIns="91440" tIns="45720" rIns="91440" bIns="45720" rtlCol="0" anchor="ctr">
            <a:normAutofit fontScale="92500" lnSpcReduction="20000"/>
          </a:bodyPr>
          <a:lstStyle/>
          <a:p>
            <a:r>
              <a:rPr lang="en-US" sz="1800" dirty="0">
                <a:solidFill>
                  <a:schemeClr val="tx2"/>
                </a:solidFill>
                <a:latin typeface="Times New Roman" panose="02020603050405020304" pitchFamily="18" charset="0"/>
                <a:cs typeface="Times New Roman" panose="02020603050405020304" pitchFamily="18" charset="0"/>
              </a:rPr>
              <a:t>Course: Applied Computational Intelligence</a:t>
            </a:r>
          </a:p>
          <a:p>
            <a:r>
              <a:rPr lang="en-US" sz="1800" dirty="0">
                <a:solidFill>
                  <a:schemeClr val="tx2"/>
                </a:solidFill>
                <a:latin typeface="Times New Roman" panose="02020603050405020304" pitchFamily="18" charset="0"/>
                <a:cs typeface="Times New Roman" panose="02020603050405020304" pitchFamily="18" charset="0"/>
              </a:rPr>
              <a:t>Instructor name: Dr. Ken Ferens</a:t>
            </a:r>
          </a:p>
          <a:p>
            <a:r>
              <a:rPr lang="en-US" sz="1800" dirty="0">
                <a:solidFill>
                  <a:schemeClr val="tx2"/>
                </a:solidFill>
                <a:latin typeface="Times New Roman" panose="02020603050405020304" pitchFamily="18" charset="0"/>
                <a:cs typeface="Times New Roman" panose="02020603050405020304" pitchFamily="18" charset="0"/>
              </a:rPr>
              <a:t>Student name: Mana Zandvakili</a:t>
            </a:r>
          </a:p>
          <a:p>
            <a:r>
              <a:rPr lang="en-US" sz="1800" dirty="0">
                <a:solidFill>
                  <a:schemeClr val="tx2"/>
                </a:solidFill>
                <a:latin typeface="Times New Roman" panose="02020603050405020304" pitchFamily="18" charset="0"/>
                <a:cs typeface="Times New Roman" panose="02020603050405020304" pitchFamily="18" charset="0"/>
              </a:rPr>
              <a:t>Student ID: 8034630</a:t>
            </a:r>
          </a:p>
          <a:p>
            <a:r>
              <a:rPr lang="en-US" sz="1800" dirty="0">
                <a:solidFill>
                  <a:schemeClr val="tx2"/>
                </a:solidFill>
                <a:latin typeface="Times New Roman" panose="02020603050405020304" pitchFamily="18" charset="0"/>
                <a:cs typeface="Times New Roman" panose="02020603050405020304" pitchFamily="18" charset="0"/>
              </a:rPr>
              <a:t>Department: Electrical and Computer Engineering</a:t>
            </a:r>
          </a:p>
        </p:txBody>
      </p:sp>
    </p:spTree>
    <p:extLst>
      <p:ext uri="{BB962C8B-B14F-4D97-AF65-F5344CB8AC3E}">
        <p14:creationId xmlns:p14="http://schemas.microsoft.com/office/powerpoint/2010/main" val="25073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Each of these ideas had an impact on the code:</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The second idea improved the code's execution speed.</a:t>
            </a: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The first, third, and fourth ideas reduced the total distance the traveling salesperson needs to travel.</a:t>
            </a:r>
          </a:p>
          <a:p>
            <a:pPr marL="0" indent="0" algn="just">
              <a:buNone/>
            </a:pPr>
            <a:r>
              <a:rPr lang="en-US" sz="1800" dirty="0">
                <a:latin typeface="Times New Roman" panose="02020603050405020304" pitchFamily="18" charset="0"/>
                <a:cs typeface="Times New Roman" panose="02020603050405020304" pitchFamily="18" charset="0"/>
              </a:rPr>
              <a:t>I will explain each of these in detail.</a:t>
            </a:r>
          </a:p>
          <a:p>
            <a:pPr marL="0" indent="0" algn="just">
              <a:buNone/>
            </a:pPr>
            <a:r>
              <a:rPr lang="en-US" sz="1800" b="1" dirty="0">
                <a:solidFill>
                  <a:schemeClr val="accent6"/>
                </a:solidFill>
                <a:latin typeface="Times New Roman" panose="02020603050405020304" pitchFamily="18" charset="0"/>
                <a:cs typeface="Times New Roman" panose="02020603050405020304" pitchFamily="18" charset="0"/>
              </a:rPr>
              <a:t>First Idea: </a:t>
            </a:r>
            <a:r>
              <a:rPr lang="en-US" sz="1800" dirty="0">
                <a:latin typeface="Times New Roman" panose="02020603050405020304" pitchFamily="18" charset="0"/>
                <a:cs typeface="Times New Roman" panose="02020603050405020304" pitchFamily="18" charset="0"/>
              </a:rPr>
              <a:t>The solution quality depends on the starting city. Starting from different cities can result in significantly different lengths. Also, a common improvement is to run NNA multiple times, starting from each city, and select the best route.</a:t>
            </a:r>
          </a:p>
          <a:p>
            <a:pPr marL="0" indent="0" algn="just">
              <a:buNone/>
            </a:pPr>
            <a:r>
              <a:rPr lang="en-US" sz="1800" b="1" dirty="0">
                <a:solidFill>
                  <a:schemeClr val="accent6"/>
                </a:solidFill>
                <a:latin typeface="Times New Roman" panose="02020603050405020304" pitchFamily="18" charset="0"/>
                <a:cs typeface="Times New Roman" panose="02020603050405020304" pitchFamily="18" charset="0"/>
              </a:rPr>
              <a:t>Second Idea: </a:t>
            </a:r>
            <a:r>
              <a:rPr lang="en-US" sz="1800" dirty="0">
                <a:latin typeface="Times New Roman" panose="02020603050405020304" pitchFamily="18" charset="0"/>
                <a:cs typeface="Times New Roman" panose="02020603050405020304" pitchFamily="18" charset="0"/>
              </a:rPr>
              <a:t>This new method has a big advantage: because the threshold stays constant during each equilibrium phase in a cooling cycle, the algorithm doesn’t have to calculate probabilities using the exponential function for every iteration. This makes the code run a lot faster.</a:t>
            </a:r>
          </a:p>
          <a:p>
            <a:pPr marL="0" indent="0" algn="just">
              <a:buNone/>
            </a:pPr>
            <a:r>
              <a:rPr lang="en-US" sz="1800" b="1" dirty="0">
                <a:solidFill>
                  <a:schemeClr val="accent6"/>
                </a:solidFill>
                <a:latin typeface="Times New Roman" panose="02020603050405020304" pitchFamily="18" charset="0"/>
                <a:cs typeface="Times New Roman" panose="02020603050405020304" pitchFamily="18" charset="0"/>
              </a:rPr>
              <a:t>Third Idea: </a:t>
            </a:r>
            <a:r>
              <a:rPr lang="en-US" sz="1800" dirty="0">
                <a:latin typeface="Times New Roman" panose="02020603050405020304" pitchFamily="18" charset="0"/>
                <a:cs typeface="Times New Roman" panose="02020603050405020304" pitchFamily="18" charset="0"/>
              </a:rPr>
              <a:t>By swapping segments, </a:t>
            </a:r>
            <a:r>
              <a:rPr lang="en-US" sz="1800" dirty="0" err="1">
                <a:latin typeface="Times New Roman" panose="02020603050405020304" pitchFamily="18" charset="0"/>
                <a:cs typeface="Times New Roman" panose="02020603050405020304" pitchFamily="18" charset="0"/>
              </a:rPr>
              <a:t>twoOptSwap</a:t>
            </a:r>
            <a:r>
              <a:rPr lang="en-US" sz="1800" dirty="0">
                <a:latin typeface="Times New Roman" panose="02020603050405020304" pitchFamily="18" charset="0"/>
                <a:cs typeface="Times New Roman" panose="02020603050405020304" pitchFamily="18" charset="0"/>
              </a:rPr>
              <a:t> removes unnecessary overlaps in the route and this results in a shorter overall distance, making the solution more efficient. Also, it helps the algorithm explore alternative paths and maybe escape local minima. Furthermore, </a:t>
            </a:r>
            <a:r>
              <a:rPr lang="en-US" sz="1800" dirty="0" err="1">
                <a:latin typeface="Times New Roman" panose="02020603050405020304" pitchFamily="18" charset="0"/>
                <a:cs typeface="Times New Roman" panose="02020603050405020304" pitchFamily="18" charset="0"/>
              </a:rPr>
              <a:t>TwoOptSwap</a:t>
            </a:r>
            <a:r>
              <a:rPr lang="en-US" sz="1800" dirty="0">
                <a:latin typeface="Times New Roman" panose="02020603050405020304" pitchFamily="18" charset="0"/>
                <a:cs typeface="Times New Roman" panose="02020603050405020304" pitchFamily="18" charset="0"/>
              </a:rPr>
              <a:t> makes small improvements to the route rather than huge changes which can be desirable for us.</a:t>
            </a:r>
          </a:p>
          <a:p>
            <a:pPr marL="0" indent="0" algn="just">
              <a:buNone/>
            </a:pPr>
            <a:r>
              <a:rPr lang="en-US" sz="1800" b="1" dirty="0">
                <a:solidFill>
                  <a:schemeClr val="accent6"/>
                </a:solidFill>
                <a:latin typeface="Times New Roman" panose="02020603050405020304" pitchFamily="18" charset="0"/>
                <a:cs typeface="Times New Roman" panose="02020603050405020304" pitchFamily="18" charset="0"/>
              </a:rPr>
              <a:t>Fourth Idea:</a:t>
            </a:r>
            <a:r>
              <a:rPr lang="en-US" sz="1800" dirty="0">
                <a:latin typeface="Times New Roman" panose="02020603050405020304" pitchFamily="18" charset="0"/>
                <a:cs typeface="Times New Roman" panose="02020603050405020304" pitchFamily="18" charset="0"/>
              </a:rPr>
              <a:t> In optimization algorithms like Simulated Annealing the search can get trapped in local minima, but by restarting, the algorithm escapes these traps and explores different parts of the solution space, which increases the possibility of finding a better route. Also, restarts "shake up" the search process, allowing the algorithm to consider entirely new possibilities (THE KICK). Furthermore, it can balance exploration and exploitation. This balance ensures that the algorithm doesn’t spend too much time refining a single suboptimal route.</a:t>
            </a:r>
          </a:p>
        </p:txBody>
      </p:sp>
    </p:spTree>
    <p:extLst>
      <p:ext uri="{BB962C8B-B14F-4D97-AF65-F5344CB8AC3E}">
        <p14:creationId xmlns:p14="http://schemas.microsoft.com/office/powerpoint/2010/main" val="258624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7A-2162-5EAC-2A29-6BB7C2BE67EC}"/>
              </a:ext>
            </a:extLst>
          </p:cNvPr>
          <p:cNvSpPr>
            <a:spLocks noGrp="1"/>
          </p:cNvSpPr>
          <p:nvPr>
            <p:ph type="title"/>
          </p:nvPr>
        </p:nvSpPr>
        <p:spPr>
          <a:xfrm>
            <a:off x="838200" y="365125"/>
            <a:ext cx="10515600" cy="503555"/>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name:TSPwithSAand</a:t>
            </a:r>
            <a:r>
              <a:rPr lang="en-US" sz="1800" dirty="0" err="1">
                <a:highlight>
                  <a:srgbClr val="FFFF00"/>
                </a:highlight>
                <a:latin typeface="Minion Pro" panose="02040503050306020203" pitchFamily="18" charset="0"/>
                <a:ea typeface="Times New Roman" panose="02020603050405020304" pitchFamily="18" charset="0"/>
                <a:cs typeface="Arial" panose="020B0604020202020204" pitchFamily="34" charset="0"/>
              </a:rPr>
              <a:t>PSO</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_ManaZandvakili.m</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 </a:t>
            </a:r>
            <a:endParaRPr lang="en-CA" sz="1800" dirty="0"/>
          </a:p>
        </p:txBody>
      </p:sp>
      <p:sp>
        <p:nvSpPr>
          <p:cNvPr id="3" name="Content Placeholder 2">
            <a:extLst>
              <a:ext uri="{FF2B5EF4-FFF2-40B4-BE49-F238E27FC236}">
                <a16:creationId xmlns:a16="http://schemas.microsoft.com/office/drawing/2014/main" id="{BF82DE69-D7C3-32CA-32D2-046D90C69770}"/>
              </a:ext>
            </a:extLst>
          </p:cNvPr>
          <p:cNvSpPr>
            <a:spLocks noGrp="1"/>
          </p:cNvSpPr>
          <p:nvPr>
            <p:ph idx="1"/>
          </p:nvPr>
        </p:nvSpPr>
        <p:spPr>
          <a:xfrm>
            <a:off x="274320" y="1014984"/>
            <a:ext cx="4818888" cy="5641848"/>
          </a:xfrm>
        </p:spPr>
        <p:txBody>
          <a:bodyPr>
            <a:normAutofit/>
          </a:bodyPr>
          <a:lstStyle/>
          <a:p>
            <a:pPr marL="0" indent="0">
              <a:buNone/>
            </a:pPr>
            <a:r>
              <a:rPr lang="en-US" sz="1800" b="1" i="0" dirty="0">
                <a:solidFill>
                  <a:srgbClr val="FF0000"/>
                </a:solidFill>
                <a:effectLst/>
                <a:latin typeface="Times New Roman" panose="02020603050405020304" pitchFamily="18" charset="0"/>
                <a:cs typeface="Times New Roman" panose="02020603050405020304" pitchFamily="18" charset="0"/>
              </a:rPr>
              <a:t>Fifth idea:  </a:t>
            </a:r>
            <a:r>
              <a:rPr lang="en-US" sz="1800" dirty="0">
                <a:effectLst/>
                <a:latin typeface="Minion Pro" panose="02040503050306020203" pitchFamily="18" charset="0"/>
                <a:ea typeface="Times New Roman" panose="02020603050405020304" pitchFamily="18" charset="0"/>
                <a:cs typeface="Arial" panose="020B0604020202020204" pitchFamily="34" charset="0"/>
              </a:rPr>
              <a:t>Employ the “PSO” idea.</a:t>
            </a:r>
            <a:endParaRPr lang="en-US" sz="1600" dirty="0">
              <a:solidFill>
                <a:srgbClr val="008013"/>
              </a:solidFill>
              <a:latin typeface="Menlo"/>
            </a:endParaRPr>
          </a:p>
          <a:p>
            <a:pPr marL="0" indent="0">
              <a:buNone/>
            </a:pPr>
            <a:endParaRPr lang="en-CA" sz="1800" b="0" i="0" dirty="0">
              <a:effectLst/>
              <a:latin typeface="Menlo"/>
            </a:endParaRPr>
          </a:p>
        </p:txBody>
      </p:sp>
      <p:sp>
        <p:nvSpPr>
          <p:cNvPr id="4" name="TextBox 3">
            <a:extLst>
              <a:ext uri="{FF2B5EF4-FFF2-40B4-BE49-F238E27FC236}">
                <a16:creationId xmlns:a16="http://schemas.microsoft.com/office/drawing/2014/main" id="{870EE234-6A67-E065-E8BB-C6923200DD74}"/>
              </a:ext>
            </a:extLst>
          </p:cNvPr>
          <p:cNvSpPr txBox="1"/>
          <p:nvPr/>
        </p:nvSpPr>
        <p:spPr>
          <a:xfrm>
            <a:off x="274320" y="1307592"/>
            <a:ext cx="11768328" cy="5355312"/>
          </a:xfrm>
          <a:prstGeom prst="rect">
            <a:avLst/>
          </a:prstGeom>
          <a:noFill/>
        </p:spPr>
        <p:txBody>
          <a:bodyPr wrap="square" rtlCol="0">
            <a:spAutoFit/>
          </a:bodyPr>
          <a:lstStyle/>
          <a:p>
            <a:pPr algn="just"/>
            <a:r>
              <a:rPr lang="en-CA" dirty="0">
                <a:latin typeface="Times New Roman" panose="02020603050405020304" pitchFamily="18" charset="0"/>
                <a:cs typeface="Times New Roman" panose="02020603050405020304" pitchFamily="18" charset="0"/>
              </a:rPr>
              <a:t>After I reached to the most optimal solution, I applied PSO to my code too to see if it give me a better results or not. However I got the same result as before only in more time.</a:t>
            </a:r>
          </a:p>
          <a:p>
            <a:pPr algn="just"/>
            <a:r>
              <a:rPr lang="en-CA" dirty="0">
                <a:latin typeface="Times New Roman" panose="02020603050405020304" pitchFamily="18" charset="0"/>
                <a:cs typeface="Times New Roman" panose="02020603050405020304" pitchFamily="18" charset="0"/>
              </a:rPr>
              <a:t>Here is how I used PSO: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PSO: Handles global exploration, where particles (candidate routes) explore the solution space to find promising regions.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 Refines each particle's route by locally optimizing it to escape local minima.</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approach, each particle represents a potential solution (a route) and keeps track of its own best route (</a:t>
            </a:r>
            <a:r>
              <a:rPr lang="en-US" dirty="0" err="1">
                <a:latin typeface="Times New Roman" panose="02020603050405020304" pitchFamily="18" charset="0"/>
                <a:cs typeface="Times New Roman" panose="02020603050405020304" pitchFamily="18" charset="0"/>
              </a:rPr>
              <a:t>localBest</a:t>
            </a:r>
            <a:r>
              <a:rPr lang="en-US" dirty="0">
                <a:latin typeface="Times New Roman" panose="02020603050405020304" pitchFamily="18" charset="0"/>
                <a:cs typeface="Times New Roman" panose="02020603050405020304" pitchFamily="18" charset="0"/>
              </a:rPr>
              <a:t>) as well as the best route found by the entire swarm (</a:t>
            </a:r>
            <a:r>
              <a:rPr lang="en-US" dirty="0" err="1">
                <a:latin typeface="Times New Roman" panose="02020603050405020304" pitchFamily="18" charset="0"/>
                <a:cs typeface="Times New Roman" panose="02020603050405020304" pitchFamily="18" charset="0"/>
              </a:rPr>
              <a:t>globalBest</a:t>
            </a:r>
            <a:r>
              <a:rPr lang="en-US" dirty="0">
                <a:latin typeface="Times New Roman" panose="02020603050405020304" pitchFamily="18" charset="0"/>
                <a:cs typeface="Times New Roman" panose="02020603050405020304" pitchFamily="18" charset="0"/>
              </a:rPr>
              <a:t>). These best routes help guide the search for an optimal solution. At the start, the particles are randomly assigned routes, which are just shuffled lists of city indices. The "fitness" of each route is calculated based on the total distance it covers. As the algorithm runs, each particle undergoes local refinement through Simulated Annealing (SA), where small changes to the route are made (using a method called </a:t>
            </a:r>
            <a:r>
              <a:rPr lang="en-US" dirty="0" err="1">
                <a:latin typeface="Times New Roman" panose="02020603050405020304" pitchFamily="18" charset="0"/>
                <a:cs typeface="Times New Roman" panose="02020603050405020304" pitchFamily="18" charset="0"/>
              </a:rPr>
              <a:t>twoOptSwap</a:t>
            </a:r>
            <a:r>
              <a:rPr lang="en-US" dirty="0">
                <a:latin typeface="Times New Roman" panose="02020603050405020304" pitchFamily="18" charset="0"/>
                <a:cs typeface="Times New Roman" panose="02020603050405020304" pitchFamily="18" charset="0"/>
              </a:rPr>
              <a:t>). These changes are accepted if they improve the route, but there's a cooling process that makes the algorithm less likely to accept worse solutions over </a:t>
            </a:r>
            <a:r>
              <a:rPr lang="en-US" dirty="0" err="1">
                <a:latin typeface="Times New Roman" panose="02020603050405020304" pitchFamily="18" charset="0"/>
                <a:cs typeface="Times New Roman" panose="02020603050405020304" pitchFamily="18" charset="0"/>
              </a:rPr>
              <a:t>time.The</a:t>
            </a:r>
            <a:r>
              <a:rPr lang="en-US" dirty="0">
                <a:latin typeface="Times New Roman" panose="02020603050405020304" pitchFamily="18" charset="0"/>
                <a:cs typeface="Times New Roman" panose="02020603050405020304" pitchFamily="18" charset="0"/>
              </a:rPr>
              <a:t> improved routes from SA are then used in the PSO process, where the particles adjust their positions, moving closer to their local best route and the global best route. PSO’s mechanism of inertia (momentum), cognitive (individual experience), and social (shared knowledge) components drive this movement. This combination of PSO’s ability to explore the solution space and SA’s ability to fine-tune solutions locally allows the algorithm to find a balance between finding new solutions and refining existing ones.</a:t>
            </a:r>
          </a:p>
          <a:p>
            <a:pPr algn="just"/>
            <a:endParaRPr lang="en-CA" dirty="0">
              <a:latin typeface="Times New Roman" panose="02020603050405020304" pitchFamily="18" charset="0"/>
              <a:cs typeface="Times New Roman" panose="02020603050405020304" pitchFamily="18" charset="0"/>
            </a:endParaRPr>
          </a:p>
          <a:p>
            <a:pPr algn="just"/>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98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7A-2162-5EAC-2A29-6BB7C2BE67EC}"/>
              </a:ext>
            </a:extLst>
          </p:cNvPr>
          <p:cNvSpPr>
            <a:spLocks noGrp="1"/>
          </p:cNvSpPr>
          <p:nvPr>
            <p:ph type="title"/>
          </p:nvPr>
        </p:nvSpPr>
        <p:spPr>
          <a:xfrm>
            <a:off x="838200" y="113347"/>
            <a:ext cx="10515600" cy="503555"/>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name:TSPwithSAand</a:t>
            </a:r>
            <a:r>
              <a:rPr lang="en-US" sz="1800" dirty="0" err="1">
                <a:highlight>
                  <a:srgbClr val="FFFF00"/>
                </a:highlight>
                <a:latin typeface="Minion Pro" panose="02040503050306020203" pitchFamily="18" charset="0"/>
                <a:ea typeface="Times New Roman" panose="02020603050405020304" pitchFamily="18" charset="0"/>
                <a:cs typeface="Arial" panose="020B0604020202020204" pitchFamily="34" charset="0"/>
              </a:rPr>
              <a:t>PSO</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_ManaZandvakili.m</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 </a:t>
            </a:r>
            <a:endParaRPr lang="en-CA" sz="1800" dirty="0"/>
          </a:p>
        </p:txBody>
      </p:sp>
      <p:sp>
        <p:nvSpPr>
          <p:cNvPr id="3" name="Content Placeholder 2">
            <a:extLst>
              <a:ext uri="{FF2B5EF4-FFF2-40B4-BE49-F238E27FC236}">
                <a16:creationId xmlns:a16="http://schemas.microsoft.com/office/drawing/2014/main" id="{BF82DE69-D7C3-32CA-32D2-046D90C69770}"/>
              </a:ext>
            </a:extLst>
          </p:cNvPr>
          <p:cNvSpPr>
            <a:spLocks noGrp="1"/>
          </p:cNvSpPr>
          <p:nvPr>
            <p:ph idx="1"/>
          </p:nvPr>
        </p:nvSpPr>
        <p:spPr>
          <a:xfrm>
            <a:off x="149352" y="365125"/>
            <a:ext cx="4818888" cy="5641848"/>
          </a:xfrm>
        </p:spPr>
        <p:txBody>
          <a:bodyPr>
            <a:normAutofit/>
          </a:bodyPr>
          <a:lstStyle/>
          <a:p>
            <a:pPr marL="0" indent="0">
              <a:buNone/>
            </a:pPr>
            <a:r>
              <a:rPr lang="en-US" sz="1800" b="1" dirty="0">
                <a:solidFill>
                  <a:srgbClr val="FF0000"/>
                </a:solidFill>
                <a:latin typeface="Times New Roman" panose="02020603050405020304" pitchFamily="18" charset="0"/>
                <a:cs typeface="Times New Roman" panose="02020603050405020304" pitchFamily="18" charset="0"/>
              </a:rPr>
              <a:t>Results: </a:t>
            </a:r>
            <a:endParaRPr lang="en-CA" sz="1800" b="0" i="0" dirty="0">
              <a:effectLst/>
              <a:latin typeface="Menlo"/>
            </a:endParaRPr>
          </a:p>
        </p:txBody>
      </p:sp>
      <p:sp>
        <p:nvSpPr>
          <p:cNvPr id="4" name="TextBox 3">
            <a:extLst>
              <a:ext uri="{FF2B5EF4-FFF2-40B4-BE49-F238E27FC236}">
                <a16:creationId xmlns:a16="http://schemas.microsoft.com/office/drawing/2014/main" id="{870EE234-6A67-E065-E8BB-C6923200DD74}"/>
              </a:ext>
            </a:extLst>
          </p:cNvPr>
          <p:cNvSpPr txBox="1"/>
          <p:nvPr/>
        </p:nvSpPr>
        <p:spPr>
          <a:xfrm>
            <a:off x="274320" y="648767"/>
            <a:ext cx="11768328" cy="646331"/>
          </a:xfrm>
          <a:prstGeom prst="rect">
            <a:avLst/>
          </a:prstGeom>
          <a:noFill/>
        </p:spPr>
        <p:txBody>
          <a:bodyPr wrap="square" rtlCol="0">
            <a:spAutoFit/>
          </a:bodyPr>
          <a:lstStyle/>
          <a:p>
            <a:pPr algn="just"/>
            <a:r>
              <a:rPr lang="en-CA" dirty="0">
                <a:latin typeface="Times New Roman" panose="02020603050405020304" pitchFamily="18" charset="0"/>
                <a:cs typeface="Times New Roman" panose="02020603050405020304" pitchFamily="18" charset="0"/>
              </a:rPr>
              <a:t>As you can see we got the same result as the last code but in more computation time. </a:t>
            </a:r>
          </a:p>
          <a:p>
            <a:pPr algn="just"/>
            <a:endParaRPr lang="en-CA"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408545F-F9B9-5E31-B29C-7BC9A53918D1}"/>
              </a:ext>
            </a:extLst>
          </p:cNvPr>
          <p:cNvSpPr txBox="1"/>
          <p:nvPr/>
        </p:nvSpPr>
        <p:spPr>
          <a:xfrm>
            <a:off x="713488" y="6006338"/>
            <a:ext cx="11715999" cy="830997"/>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Iteration 50: Best Distance = 10789.5285</a:t>
            </a:r>
          </a:p>
          <a:p>
            <a:r>
              <a:rPr lang="en-US" sz="1200" dirty="0">
                <a:latin typeface="Times New Roman" panose="02020603050405020304" pitchFamily="18" charset="0"/>
                <a:cs typeface="Times New Roman" panose="02020603050405020304" pitchFamily="18" charset="0"/>
              </a:rPr>
              <a:t>Final Best Distance: 10789.5285</a:t>
            </a:r>
          </a:p>
          <a:p>
            <a:r>
              <a:rPr lang="en-US" sz="1200" dirty="0">
                <a:latin typeface="Times New Roman" panose="02020603050405020304" pitchFamily="18" charset="0"/>
                <a:cs typeface="Times New Roman" panose="02020603050405020304" pitchFamily="18" charset="0"/>
              </a:rPr>
              <a:t>Best Route: 6   5   3   4   2   1  10  14  21  29  30  32  42  35  39  37  44  38  43  33  34  36  31  40  17  11  12  16  19  18  27  28  24  22  26  25  23  20  13  15  41   8   9   7</a:t>
            </a:r>
          </a:p>
          <a:p>
            <a:r>
              <a:rPr lang="en-US" sz="1200" dirty="0">
                <a:latin typeface="Times New Roman" panose="02020603050405020304" pitchFamily="18" charset="0"/>
                <a:cs typeface="Times New Roman" panose="02020603050405020304" pitchFamily="18" charset="0"/>
              </a:rPr>
              <a:t>Total time: 2 minutes and 30.7 seconds</a:t>
            </a:r>
            <a:endParaRPr lang="en-CA"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9328B1-4CFD-48C7-4F9C-8EC7470BFB25}"/>
              </a:ext>
            </a:extLst>
          </p:cNvPr>
          <p:cNvPicPr>
            <a:picLocks noChangeAspect="1"/>
          </p:cNvPicPr>
          <p:nvPr/>
        </p:nvPicPr>
        <p:blipFill>
          <a:blip r:embed="rId2"/>
          <a:stretch>
            <a:fillRect/>
          </a:stretch>
        </p:blipFill>
        <p:spPr>
          <a:xfrm>
            <a:off x="1034419" y="1366061"/>
            <a:ext cx="10606093" cy="4569313"/>
          </a:xfrm>
          <a:prstGeom prst="rect">
            <a:avLst/>
          </a:prstGeom>
        </p:spPr>
      </p:pic>
      <p:sp>
        <p:nvSpPr>
          <p:cNvPr id="10" name="Rectangle 9">
            <a:extLst>
              <a:ext uri="{FF2B5EF4-FFF2-40B4-BE49-F238E27FC236}">
                <a16:creationId xmlns:a16="http://schemas.microsoft.com/office/drawing/2014/main" id="{58020D9C-5715-01CE-2869-ED23876D321D}"/>
              </a:ext>
            </a:extLst>
          </p:cNvPr>
          <p:cNvSpPr/>
          <p:nvPr/>
        </p:nvSpPr>
        <p:spPr>
          <a:xfrm>
            <a:off x="1034419" y="4736592"/>
            <a:ext cx="4058789" cy="119878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35609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D128-40F6-EBCB-8DE5-BFAF111ADEFD}"/>
              </a:ext>
            </a:extLst>
          </p:cNvPr>
          <p:cNvSpPr>
            <a:spLocks noGrp="1"/>
          </p:cNvSpPr>
          <p:nvPr>
            <p:ph type="title"/>
          </p:nvPr>
        </p:nvSpPr>
        <p:spPr/>
        <p:txBody>
          <a:bodyPr/>
          <a:lstStyle/>
          <a:p>
            <a:pPr algn="ctr"/>
            <a:r>
              <a:rPr lang="en-CA" dirty="0">
                <a:highlight>
                  <a:srgbClr val="FFFF00"/>
                </a:highlight>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AC5B7F22-4E06-34D7-7789-B37AD6436903}"/>
              </a:ext>
            </a:extLst>
          </p:cNvPr>
          <p:cNvSpPr>
            <a:spLocks noGrp="1"/>
          </p:cNvSpPr>
          <p:nvPr>
            <p:ph idx="1"/>
          </p:nvPr>
        </p:nvSpPr>
        <p:spPr/>
        <p:txBody>
          <a:bodyPr>
            <a:normAutofit/>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As you can see, we reached the optimal solution with both the PSO-based approach (File name: </a:t>
            </a:r>
            <a:r>
              <a:rPr lang="en-US" sz="2400" dirty="0" err="1">
                <a:solidFill>
                  <a:srgbClr val="FF0000"/>
                </a:solidFill>
                <a:latin typeface="Times New Roman" panose="02020603050405020304" pitchFamily="18" charset="0"/>
                <a:cs typeface="Times New Roman" panose="02020603050405020304" pitchFamily="18" charset="0"/>
              </a:rPr>
              <a:t>TSPwithSAandPSO_ManaZandvakili</a:t>
            </a:r>
            <a:r>
              <a:rPr lang="en-US" sz="2400" dirty="0">
                <a:solidFill>
                  <a:srgbClr val="FF0000"/>
                </a:solidFill>
                <a:latin typeface="Times New Roman" panose="02020603050405020304" pitchFamily="18" charset="0"/>
                <a:cs typeface="Times New Roman" panose="02020603050405020304" pitchFamily="18" charset="0"/>
              </a:rPr>
              <a:t>) and the one without </a:t>
            </a:r>
            <a:r>
              <a:rPr lang="en-US" sz="2400">
                <a:solidFill>
                  <a:srgbClr val="FF0000"/>
                </a:solidFill>
                <a:latin typeface="Times New Roman" panose="02020603050405020304" pitchFamily="18" charset="0"/>
                <a:cs typeface="Times New Roman" panose="02020603050405020304" pitchFamily="18" charset="0"/>
              </a:rPr>
              <a:t>PSO (File name: Zandvakili</a:t>
            </a:r>
            <a:r>
              <a:rPr lang="en-US" sz="2400" dirty="0" err="1">
                <a:solidFill>
                  <a:srgbClr val="FF0000"/>
                </a:solidFill>
                <a:latin typeface="Times New Roman" panose="02020603050405020304" pitchFamily="18" charset="0"/>
                <a:cs typeface="Times New Roman" panose="02020603050405020304" pitchFamily="18" charset="0"/>
              </a:rPr>
              <a:t>_</a:t>
            </a:r>
            <a:r>
              <a:rPr lang="en-US" sz="2400" err="1">
                <a:solidFill>
                  <a:srgbClr val="FF0000"/>
                </a:solidFill>
                <a:latin typeface="Times New Roman" panose="02020603050405020304" pitchFamily="18" charset="0"/>
                <a:cs typeface="Times New Roman" panose="02020603050405020304" pitchFamily="18" charset="0"/>
              </a:rPr>
              <a:t>Mana</a:t>
            </a:r>
            <a:r>
              <a:rPr lang="en-US" sz="2400">
                <a:solidFill>
                  <a:srgbClr val="FF0000"/>
                </a:solidFill>
                <a:latin typeface="Times New Roman" panose="02020603050405020304" pitchFamily="18" charset="0"/>
                <a:cs typeface="Times New Roman" panose="02020603050405020304" pitchFamily="18" charset="0"/>
              </a:rPr>
              <a:t>_Project4). </a:t>
            </a:r>
            <a:r>
              <a:rPr lang="en-US" sz="2400" dirty="0">
                <a:solidFill>
                  <a:srgbClr val="FF0000"/>
                </a:solidFill>
                <a:latin typeface="Times New Roman" panose="02020603050405020304" pitchFamily="18" charset="0"/>
                <a:cs typeface="Times New Roman" panose="02020603050405020304" pitchFamily="18" charset="0"/>
              </a:rPr>
              <a:t>However, since the version without PSO has significantly better computation time, I consider the first code (without PSO) to be the most optimal. However, PSO-based approach will always find the most optimal solution after 50 iterations but in the first code (without PSO) we don’t know how many times we have to run the code until we get the most optimal solution. So, it is safer to the PSO-based approach.</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34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name:TSPwithSA_Parallel_ManaZandvakili.m</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 </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 explored other approaches, such as "Employing multi-candidate search with (or without) communication between candidates“. However, this method did not provide better solutions or improvements. In fact, it worsened the final result, so I decided not to include them in my report.</a:t>
            </a:r>
          </a:p>
          <a:p>
            <a:pPr marL="0" indent="0" algn="just">
              <a:buNone/>
            </a:pPr>
            <a:r>
              <a:rPr lang="en-US" sz="1600" dirty="0">
                <a:latin typeface="Times New Roman" panose="02020603050405020304" pitchFamily="18" charset="0"/>
                <a:cs typeface="Times New Roman" panose="02020603050405020304" pitchFamily="18" charset="0"/>
              </a:rPr>
              <a:t>For instance, here is the code I wrote for implementing multi-candidate search:</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DEDFEF-E2E9-839B-2D3C-C06FD0C79192}"/>
              </a:ext>
            </a:extLst>
          </p:cNvPr>
          <p:cNvPicPr>
            <a:picLocks noChangeAspect="1"/>
          </p:cNvPicPr>
          <p:nvPr/>
        </p:nvPicPr>
        <p:blipFill>
          <a:blip r:embed="rId2"/>
          <a:stretch>
            <a:fillRect/>
          </a:stretch>
        </p:blipFill>
        <p:spPr>
          <a:xfrm>
            <a:off x="301752" y="1879344"/>
            <a:ext cx="11735403" cy="4978656"/>
          </a:xfrm>
          <a:prstGeom prst="rect">
            <a:avLst/>
          </a:prstGeom>
        </p:spPr>
      </p:pic>
      <p:sp>
        <p:nvSpPr>
          <p:cNvPr id="6" name="Rectangle 5">
            <a:extLst>
              <a:ext uri="{FF2B5EF4-FFF2-40B4-BE49-F238E27FC236}">
                <a16:creationId xmlns:a16="http://schemas.microsoft.com/office/drawing/2014/main" id="{C0E8ABA6-22ED-BD95-5AD2-0B2BF5840B6A}"/>
              </a:ext>
            </a:extLst>
          </p:cNvPr>
          <p:cNvSpPr/>
          <p:nvPr/>
        </p:nvSpPr>
        <p:spPr>
          <a:xfrm>
            <a:off x="393192" y="5980176"/>
            <a:ext cx="3840480" cy="5029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45765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a:t>
            </a:r>
            <a:r>
              <a:rPr lang="en-US" sz="1800" dirty="0" err="1">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name:TSPwithSA_Parallel_ManaZandvakili.m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I wrote this code using </a:t>
            </a:r>
            <a:r>
              <a:rPr lang="en-US" sz="1600" dirty="0" err="1">
                <a:latin typeface="Times New Roman" panose="02020603050405020304" pitchFamily="18" charset="0"/>
                <a:cs typeface="Times New Roman" panose="02020603050405020304" pitchFamily="18" charset="0"/>
              </a:rPr>
              <a:t>parfor</a:t>
            </a:r>
            <a:r>
              <a:rPr lang="en-US" sz="1600" dirty="0">
                <a:latin typeface="Times New Roman" panose="02020603050405020304" pitchFamily="18" charset="0"/>
                <a:cs typeface="Times New Roman" panose="02020603050405020304" pitchFamily="18" charset="0"/>
              </a:rPr>
              <a:t> function.</a:t>
            </a:r>
          </a:p>
          <a:p>
            <a:pPr marL="0" indent="0" algn="just">
              <a:buNone/>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parfor</a:t>
            </a:r>
            <a:r>
              <a:rPr lang="en-US" sz="1600" dirty="0">
                <a:latin typeface="Times New Roman" panose="02020603050405020304" pitchFamily="18" charset="0"/>
                <a:cs typeface="Times New Roman" panose="02020603050405020304" pitchFamily="18" charset="0"/>
              </a:rPr>
              <a:t> function in MATLAB is a tool I use to run loops in parallel, making the most of multiple processor cores or even a computer cluster. It’s part of MATLAB's Parallel Computing Toolbox and is great for speeding up tasks where each loop iteration can run independently.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Best solution: 7   6  41  20  23  25  26  22  24  13  15   8   9  12  11  18  16  19  28  27  17  40  31  36  34  33  43  38  44  37  39  35  42  32  30  29  21  14  10   1   2   4   3   5</a:t>
            </a:r>
          </a:p>
          <a:p>
            <a:pPr marL="0" indent="0" algn="just">
              <a:buNone/>
            </a:pPr>
            <a:r>
              <a:rPr lang="en-US" sz="1600" dirty="0">
                <a:latin typeface="Times New Roman" panose="02020603050405020304" pitchFamily="18" charset="0"/>
                <a:cs typeface="Times New Roman" panose="02020603050405020304" pitchFamily="18" charset="0"/>
              </a:rPr>
              <a:t>Global best objective: 10917.055799</a:t>
            </a:r>
          </a:p>
          <a:p>
            <a:pPr marL="0" indent="0" algn="just">
              <a:buNone/>
            </a:pPr>
            <a:r>
              <a:rPr lang="en-US" sz="1600" dirty="0">
                <a:latin typeface="Times New Roman" panose="02020603050405020304" pitchFamily="18" charset="0"/>
                <a:cs typeface="Times New Roman" panose="02020603050405020304" pitchFamily="18" charset="0"/>
              </a:rPr>
              <a:t>Total time: 3 minutes and 53.3 seconds</a:t>
            </a:r>
          </a:p>
          <a:p>
            <a:pPr marL="0" indent="0" algn="just">
              <a:buNone/>
            </a:pPr>
            <a:r>
              <a:rPr lang="en-US" sz="1800" dirty="0">
                <a:latin typeface="Times New Roman" panose="02020603050405020304" pitchFamily="18" charset="0"/>
                <a:cs typeface="Times New Roman" panose="02020603050405020304" pitchFamily="18" charset="0"/>
              </a:rPr>
              <a:t>As you can see, it didn’t reduce the distance as effectively as the previous code and significantly increased computation time. Therefore, I decided not to use parallel processing in my code.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8B2E54B-98F5-B24A-12FD-00FCF10F3408}"/>
              </a:ext>
            </a:extLst>
          </p:cNvPr>
          <p:cNvPicPr>
            <a:picLocks noChangeAspect="1"/>
          </p:cNvPicPr>
          <p:nvPr/>
        </p:nvPicPr>
        <p:blipFill>
          <a:blip r:embed="rId2"/>
          <a:stretch>
            <a:fillRect/>
          </a:stretch>
        </p:blipFill>
        <p:spPr>
          <a:xfrm>
            <a:off x="301752" y="2026960"/>
            <a:ext cx="5288787" cy="2167648"/>
          </a:xfrm>
          <a:prstGeom prst="rect">
            <a:avLst/>
          </a:prstGeom>
        </p:spPr>
      </p:pic>
    </p:spTree>
    <p:extLst>
      <p:ext uri="{BB962C8B-B14F-4D97-AF65-F5344CB8AC3E}">
        <p14:creationId xmlns:p14="http://schemas.microsoft.com/office/powerpoint/2010/main" val="1039310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Why do I believe my results are the most optimal results </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  </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 solved this problem twice: once using the provided Simulated Annealing (SA) solution with some modifications, and once using binary integer programming to solve the classic Traveling Salesman Problem (TSP) (based on </a:t>
            </a:r>
            <a:r>
              <a:rPr lang="en-US" sz="1600" dirty="0">
                <a:latin typeface="Times New Roman" panose="02020603050405020304" pitchFamily="18" charset="0"/>
                <a:cs typeface="Times New Roman" panose="02020603050405020304" pitchFamily="18" charset="0"/>
                <a:hlinkClick r:id="rId2"/>
              </a:rPr>
              <a:t>this MATLAB example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Both methods produced the same result.</a:t>
            </a:r>
          </a:p>
          <a:p>
            <a:pPr marL="0" indent="0">
              <a:buNone/>
            </a:pPr>
            <a:r>
              <a:rPr lang="en-US" sz="1600" dirty="0">
                <a:latin typeface="Times New Roman" panose="02020603050405020304" pitchFamily="18" charset="0"/>
                <a:cs typeface="Times New Roman" panose="02020603050405020304" pitchFamily="18" charset="0"/>
              </a:rPr>
              <a:t>The procedure for this involves the following steps: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First, we solve the initial problem, which typically results in a solution containing subtours. Subtours mean the optimal solution doesn’t form a single continuous path through all the points but instead consists of several disconnected loops. To solve this, we use an iterative process where we identify the subtours, add constraints to eliminate them, and rerun the optimization until a valid solution with one continuous tour is achieved.</a:t>
            </a:r>
          </a:p>
          <a:p>
            <a:pPr marL="0" indent="0">
              <a:buNone/>
            </a:pPr>
            <a:r>
              <a:rPr lang="en-US" sz="1600" b="1" dirty="0">
                <a:latin typeface="Times New Roman" panose="02020603050405020304" pitchFamily="18" charset="0"/>
                <a:cs typeface="Times New Roman" panose="02020603050405020304" pitchFamily="18" charset="0"/>
              </a:rPr>
              <a:t>Problem Formulation</a:t>
            </a:r>
          </a:p>
          <a:p>
            <a:pPr marL="0" indent="0">
              <a:buNone/>
            </a:pPr>
            <a:r>
              <a:rPr lang="en-US" sz="1600" dirty="0">
                <a:latin typeface="Times New Roman" panose="02020603050405020304" pitchFamily="18" charset="0"/>
                <a:cs typeface="Times New Roman" panose="02020603050405020304" pitchFamily="18" charset="0"/>
              </a:rPr>
              <a:t>To formulate the Traveling Salesman Problem for integer linear programming, we follow these steps: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Generate all possible trips: This involves creating all distinct pairs of stops.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Calculate the distance: For each pair, we calculate the distance between the two stops.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Define the cost function: The goal is to minimize the total distance of the tour, which is the sum of the distances for each trip included in the final solution.</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Define decision variables: These are binary variables associated with each trip. A value of 1 indicates that a trip is part of the tour, while a value of 0 indicates that it is not.</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Include linear constraints: To ensure the solution includes every stop exactly once, we add a constraint that each stop must have exactly two trips associated with it—one arrival and one departure.</a:t>
            </a:r>
          </a:p>
          <a:p>
            <a:pPr marL="0" indent="0">
              <a:buNone/>
            </a:pPr>
            <a:r>
              <a:rPr lang="en-US" sz="1600" dirty="0">
                <a:latin typeface="Times New Roman" panose="02020603050405020304" pitchFamily="18" charset="0"/>
                <a:cs typeface="Times New Roman" panose="02020603050405020304" pitchFamily="18" charset="0"/>
              </a:rPr>
              <a:t>This iterative approach ensures that we ultimately find the optimal tour without any subtours, achieving a single, continuous path through all the stops.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0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Travel Salesman Problem with Binary Integer Programming</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 </a:t>
            </a:r>
            <a:r>
              <a:rPr lang="en-US" sz="1800" dirty="0" err="1">
                <a:highlight>
                  <a:srgbClr val="FFFF00"/>
                </a:highlight>
                <a:latin typeface="Minion Pro" panose="02040503050306020203" pitchFamily="18" charset="0"/>
                <a:ea typeface="Times New Roman" panose="02020603050405020304" pitchFamily="18" charset="0"/>
                <a:cs typeface="Arial" panose="020B0604020202020204" pitchFamily="34" charset="0"/>
              </a:rPr>
              <a:t>TSPwithBinaryIntegerProgramming_ManaZandvakili.m</a:t>
            </a:r>
            <a:endParaRPr lang="en-CA" dirty="0">
              <a:highlight>
                <a:srgbClr val="FFFF00"/>
              </a:highlight>
            </a:endParaRPr>
          </a:p>
        </p:txBody>
      </p:sp>
      <p:pic>
        <p:nvPicPr>
          <p:cNvPr id="5" name="Content Placeholder 4">
            <a:extLst>
              <a:ext uri="{FF2B5EF4-FFF2-40B4-BE49-F238E27FC236}">
                <a16:creationId xmlns:a16="http://schemas.microsoft.com/office/drawing/2014/main" id="{13A6168B-11DA-3848-4C61-359BB503963E}"/>
              </a:ext>
            </a:extLst>
          </p:cNvPr>
          <p:cNvPicPr>
            <a:picLocks noGrp="1" noChangeAspect="1"/>
          </p:cNvPicPr>
          <p:nvPr>
            <p:ph idx="1"/>
          </p:nvPr>
        </p:nvPicPr>
        <p:blipFill>
          <a:blip r:embed="rId2"/>
          <a:stretch>
            <a:fillRect/>
          </a:stretch>
        </p:blipFill>
        <p:spPr>
          <a:xfrm>
            <a:off x="198374" y="881182"/>
            <a:ext cx="11795252" cy="5326683"/>
          </a:xfrm>
        </p:spPr>
      </p:pic>
      <p:sp>
        <p:nvSpPr>
          <p:cNvPr id="6" name="Rectangle 5">
            <a:extLst>
              <a:ext uri="{FF2B5EF4-FFF2-40B4-BE49-F238E27FC236}">
                <a16:creationId xmlns:a16="http://schemas.microsoft.com/office/drawing/2014/main" id="{FB8C0E80-60D0-15BF-0E73-7F9F48FDAF3C}"/>
              </a:ext>
            </a:extLst>
          </p:cNvPr>
          <p:cNvSpPr/>
          <p:nvPr/>
        </p:nvSpPr>
        <p:spPr>
          <a:xfrm>
            <a:off x="393192" y="4700016"/>
            <a:ext cx="4654296" cy="1371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8" name="TextBox 7">
            <a:extLst>
              <a:ext uri="{FF2B5EF4-FFF2-40B4-BE49-F238E27FC236}">
                <a16:creationId xmlns:a16="http://schemas.microsoft.com/office/drawing/2014/main" id="{0C93728D-962B-8E5D-8506-8519EA857521}"/>
              </a:ext>
            </a:extLst>
          </p:cNvPr>
          <p:cNvSpPr txBox="1"/>
          <p:nvPr/>
        </p:nvSpPr>
        <p:spPr>
          <a:xfrm>
            <a:off x="5242306" y="5657671"/>
            <a:ext cx="6462014" cy="1200329"/>
          </a:xfrm>
          <a:prstGeom prst="rect">
            <a:avLst/>
          </a:prstGeom>
          <a:noFill/>
        </p:spPr>
        <p:txBody>
          <a:bodyPr wrap="square">
            <a:spAutoFit/>
          </a:bodyPr>
          <a:lstStyle/>
          <a:p>
            <a:pPr algn="ctr"/>
            <a:r>
              <a:rPr lang="en-CA" dirty="0">
                <a:latin typeface="Times New Roman" panose="02020603050405020304" pitchFamily="18" charset="0"/>
                <a:cs typeface="Times New Roman" panose="02020603050405020304" pitchFamily="18" charset="0"/>
              </a:rPr>
              <a:t>The </a:t>
            </a:r>
            <a:r>
              <a:rPr lang="en-US" sz="1800" dirty="0">
                <a:effectLst/>
                <a:latin typeface="Minion Pro" panose="02040503050306020203" pitchFamily="18" charset="0"/>
                <a:ea typeface="Times New Roman" panose="02020603050405020304" pitchFamily="18" charset="0"/>
                <a:cs typeface="Arial" panose="020B0604020202020204" pitchFamily="34" charset="0"/>
              </a:rPr>
              <a:t>lowest cost with the time taken to compute on my computer is as above: </a:t>
            </a:r>
          </a:p>
          <a:p>
            <a:pPr algn="ctr"/>
            <a:r>
              <a:rPr lang="en-US" dirty="0">
                <a:latin typeface="Minion Pro" panose="02040503050306020203" pitchFamily="18" charset="0"/>
                <a:cs typeface="Arial" panose="020B0604020202020204" pitchFamily="34" charset="0"/>
              </a:rPr>
              <a:t>Lowest Cost: 10789.53</a:t>
            </a:r>
          </a:p>
          <a:p>
            <a:pPr algn="ctr"/>
            <a:r>
              <a:rPr lang="en-US" dirty="0">
                <a:latin typeface="Minion Pro" panose="02040503050306020203" pitchFamily="18" charset="0"/>
                <a:cs typeface="Arial" panose="020B0604020202020204" pitchFamily="34" charset="0"/>
              </a:rPr>
              <a:t>Total Time: 1.99 Seconds</a:t>
            </a:r>
            <a:r>
              <a:rPr lang="en-CA"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6027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141841"/>
            <a:ext cx="10515600" cy="448691"/>
          </a:xfrm>
        </p:spPr>
        <p:txBody>
          <a:bodyPr>
            <a:normAutofit fontScale="90000"/>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Travel Salesman Problem with Binary Integer Programming</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 </a:t>
            </a:r>
            <a:r>
              <a:rPr lang="en-US" sz="1800" dirty="0" err="1">
                <a:highlight>
                  <a:srgbClr val="FFFF00"/>
                </a:highlight>
                <a:latin typeface="Minion Pro" panose="02040503050306020203" pitchFamily="18" charset="0"/>
                <a:ea typeface="Times New Roman" panose="02020603050405020304" pitchFamily="18" charset="0"/>
                <a:cs typeface="Arial" panose="020B0604020202020204" pitchFamily="34" charset="0"/>
              </a:rPr>
              <a:t>TSPwithBinaryIntegerProgramming_ManaZandvakili.m</a:t>
            </a:r>
            <a:endParaRPr lang="en-CA" dirty="0">
              <a:highlight>
                <a:srgbClr val="FFFF00"/>
              </a:highlight>
            </a:endParaRPr>
          </a:p>
        </p:txBody>
      </p:sp>
      <p:pic>
        <p:nvPicPr>
          <p:cNvPr id="9" name="Content Placeholder 8">
            <a:extLst>
              <a:ext uri="{FF2B5EF4-FFF2-40B4-BE49-F238E27FC236}">
                <a16:creationId xmlns:a16="http://schemas.microsoft.com/office/drawing/2014/main" id="{7EF3E963-712D-D874-E5E3-452D879A0501}"/>
              </a:ext>
            </a:extLst>
          </p:cNvPr>
          <p:cNvPicPr>
            <a:picLocks noGrp="1" noChangeAspect="1"/>
          </p:cNvPicPr>
          <p:nvPr>
            <p:ph idx="1"/>
          </p:nvPr>
        </p:nvPicPr>
        <p:blipFill>
          <a:blip r:embed="rId2"/>
          <a:stretch>
            <a:fillRect/>
          </a:stretch>
        </p:blipFill>
        <p:spPr>
          <a:xfrm>
            <a:off x="-601124" y="498709"/>
            <a:ext cx="6417134" cy="3402419"/>
          </a:xfrm>
        </p:spPr>
      </p:pic>
      <p:pic>
        <p:nvPicPr>
          <p:cNvPr id="11" name="Picture 10">
            <a:extLst>
              <a:ext uri="{FF2B5EF4-FFF2-40B4-BE49-F238E27FC236}">
                <a16:creationId xmlns:a16="http://schemas.microsoft.com/office/drawing/2014/main" id="{424460D6-1B34-7DE8-DB14-E2959D54C058}"/>
              </a:ext>
            </a:extLst>
          </p:cNvPr>
          <p:cNvPicPr>
            <a:picLocks noChangeAspect="1"/>
          </p:cNvPicPr>
          <p:nvPr/>
        </p:nvPicPr>
        <p:blipFill>
          <a:blip r:embed="rId3"/>
          <a:stretch>
            <a:fillRect/>
          </a:stretch>
        </p:blipFill>
        <p:spPr>
          <a:xfrm>
            <a:off x="-601123" y="3636335"/>
            <a:ext cx="6417134" cy="3402418"/>
          </a:xfrm>
          <a:prstGeom prst="rect">
            <a:avLst/>
          </a:prstGeom>
        </p:spPr>
      </p:pic>
      <p:pic>
        <p:nvPicPr>
          <p:cNvPr id="13" name="Picture 12">
            <a:extLst>
              <a:ext uri="{FF2B5EF4-FFF2-40B4-BE49-F238E27FC236}">
                <a16:creationId xmlns:a16="http://schemas.microsoft.com/office/drawing/2014/main" id="{ABACB8FD-5FA2-56B0-FC04-B04818A3F418}"/>
              </a:ext>
            </a:extLst>
          </p:cNvPr>
          <p:cNvPicPr>
            <a:picLocks noChangeAspect="1"/>
          </p:cNvPicPr>
          <p:nvPr/>
        </p:nvPicPr>
        <p:blipFill>
          <a:blip r:embed="rId4"/>
          <a:stretch>
            <a:fillRect/>
          </a:stretch>
        </p:blipFill>
        <p:spPr>
          <a:xfrm>
            <a:off x="5890438" y="450423"/>
            <a:ext cx="6599273" cy="3498989"/>
          </a:xfrm>
          <a:prstGeom prst="rect">
            <a:avLst/>
          </a:prstGeom>
        </p:spPr>
      </p:pic>
      <p:pic>
        <p:nvPicPr>
          <p:cNvPr id="15" name="Picture 14">
            <a:extLst>
              <a:ext uri="{FF2B5EF4-FFF2-40B4-BE49-F238E27FC236}">
                <a16:creationId xmlns:a16="http://schemas.microsoft.com/office/drawing/2014/main" id="{40C922B2-25BC-D6C2-678F-EC4F10DEE0EA}"/>
              </a:ext>
            </a:extLst>
          </p:cNvPr>
          <p:cNvPicPr>
            <a:picLocks noChangeAspect="1"/>
          </p:cNvPicPr>
          <p:nvPr/>
        </p:nvPicPr>
        <p:blipFill>
          <a:blip r:embed="rId5"/>
          <a:stretch>
            <a:fillRect/>
          </a:stretch>
        </p:blipFill>
        <p:spPr>
          <a:xfrm>
            <a:off x="5890438" y="3567222"/>
            <a:ext cx="6677833" cy="3540643"/>
          </a:xfrm>
          <a:prstGeom prst="rect">
            <a:avLst/>
          </a:prstGeom>
        </p:spPr>
      </p:pic>
    </p:spTree>
    <p:extLst>
      <p:ext uri="{BB962C8B-B14F-4D97-AF65-F5344CB8AC3E}">
        <p14:creationId xmlns:p14="http://schemas.microsoft.com/office/powerpoint/2010/main" val="226517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141841"/>
            <a:ext cx="10515600" cy="448691"/>
          </a:xfrm>
        </p:spPr>
        <p:txBody>
          <a:bodyPr>
            <a:normAutofit fontScale="90000"/>
          </a:bodyPr>
          <a:lstStyle/>
          <a:p>
            <a:pPr algn="ctr"/>
            <a: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t>Travel Salesman Problem with Binary Integer Programming</a:t>
            </a:r>
            <a:b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 TSPwithBinaryIntegerProgramming_ManaZandvakili.m</a:t>
            </a:r>
            <a:endParaRPr lang="en-CA" dirty="0">
              <a:highlight>
                <a:srgbClr val="FFFF00"/>
              </a:highlight>
            </a:endParaRPr>
          </a:p>
        </p:txBody>
      </p:sp>
      <p:pic>
        <p:nvPicPr>
          <p:cNvPr id="8" name="Content Placeholder 7">
            <a:extLst>
              <a:ext uri="{FF2B5EF4-FFF2-40B4-BE49-F238E27FC236}">
                <a16:creationId xmlns:a16="http://schemas.microsoft.com/office/drawing/2014/main" id="{2787588E-D3DF-EC7B-FE42-3B9BFE17BDC0}"/>
              </a:ext>
            </a:extLst>
          </p:cNvPr>
          <p:cNvPicPr>
            <a:picLocks noGrp="1" noChangeAspect="1"/>
          </p:cNvPicPr>
          <p:nvPr>
            <p:ph idx="1"/>
          </p:nvPr>
        </p:nvPicPr>
        <p:blipFill>
          <a:blip r:embed="rId2"/>
          <a:stretch>
            <a:fillRect/>
          </a:stretch>
        </p:blipFill>
        <p:spPr>
          <a:xfrm>
            <a:off x="-838234" y="467847"/>
            <a:ext cx="7627539" cy="4044185"/>
          </a:xfrm>
        </p:spPr>
      </p:pic>
      <p:pic>
        <p:nvPicPr>
          <p:cNvPr id="12" name="Picture 11">
            <a:extLst>
              <a:ext uri="{FF2B5EF4-FFF2-40B4-BE49-F238E27FC236}">
                <a16:creationId xmlns:a16="http://schemas.microsoft.com/office/drawing/2014/main" id="{2F03D144-21C3-255A-BE80-B198F405ECF0}"/>
              </a:ext>
            </a:extLst>
          </p:cNvPr>
          <p:cNvPicPr>
            <a:picLocks noChangeAspect="1"/>
          </p:cNvPicPr>
          <p:nvPr/>
        </p:nvPicPr>
        <p:blipFill>
          <a:blip r:embed="rId3"/>
          <a:stretch>
            <a:fillRect/>
          </a:stretch>
        </p:blipFill>
        <p:spPr>
          <a:xfrm>
            <a:off x="5215809" y="2997152"/>
            <a:ext cx="7627539" cy="4044185"/>
          </a:xfrm>
          <a:prstGeom prst="rect">
            <a:avLst/>
          </a:prstGeom>
        </p:spPr>
      </p:pic>
    </p:spTree>
    <p:extLst>
      <p:ext uri="{BB962C8B-B14F-4D97-AF65-F5344CB8AC3E}">
        <p14:creationId xmlns:p14="http://schemas.microsoft.com/office/powerpoint/2010/main" val="422862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01116"/>
            <a:ext cx="10515600" cy="448691"/>
          </a:xfrm>
        </p:spPr>
        <p:txBody>
          <a:bodyPr>
            <a:normAutofit fontScale="90000"/>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owest cost</a:t>
            </a:r>
            <a:b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  </a:t>
            </a:r>
            <a:endParaRPr lang="en-CA" dirty="0">
              <a:highlight>
                <a:srgbClr val="FFFF00"/>
              </a:highlight>
            </a:endParaRPr>
          </a:p>
        </p:txBody>
      </p:sp>
      <p:pic>
        <p:nvPicPr>
          <p:cNvPr id="5" name="Content Placeholder 4">
            <a:extLst>
              <a:ext uri="{FF2B5EF4-FFF2-40B4-BE49-F238E27FC236}">
                <a16:creationId xmlns:a16="http://schemas.microsoft.com/office/drawing/2014/main" id="{8750CEA6-FFCC-FD0E-5ED9-C8562A29FE5F}"/>
              </a:ext>
            </a:extLst>
          </p:cNvPr>
          <p:cNvPicPr>
            <a:picLocks noGrp="1" noChangeAspect="1"/>
          </p:cNvPicPr>
          <p:nvPr>
            <p:ph idx="1"/>
          </p:nvPr>
        </p:nvPicPr>
        <p:blipFill>
          <a:blip r:embed="rId2"/>
          <a:stretch>
            <a:fillRect/>
          </a:stretch>
        </p:blipFill>
        <p:spPr>
          <a:xfrm>
            <a:off x="179830" y="813815"/>
            <a:ext cx="11835386" cy="4845231"/>
          </a:xfrm>
        </p:spPr>
      </p:pic>
      <p:sp>
        <p:nvSpPr>
          <p:cNvPr id="6" name="Rectangle 5">
            <a:extLst>
              <a:ext uri="{FF2B5EF4-FFF2-40B4-BE49-F238E27FC236}">
                <a16:creationId xmlns:a16="http://schemas.microsoft.com/office/drawing/2014/main" id="{47C31F11-FBFA-C9C9-9AB7-47EFC9768561}"/>
              </a:ext>
            </a:extLst>
          </p:cNvPr>
          <p:cNvSpPr/>
          <p:nvPr/>
        </p:nvSpPr>
        <p:spPr>
          <a:xfrm>
            <a:off x="356616" y="5056632"/>
            <a:ext cx="3017520" cy="6858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7" name="TextBox 6">
            <a:extLst>
              <a:ext uri="{FF2B5EF4-FFF2-40B4-BE49-F238E27FC236}">
                <a16:creationId xmlns:a16="http://schemas.microsoft.com/office/drawing/2014/main" id="{768213E3-12D9-C976-21F0-F2317C7E525B}"/>
              </a:ext>
            </a:extLst>
          </p:cNvPr>
          <p:cNvSpPr txBox="1"/>
          <p:nvPr/>
        </p:nvSpPr>
        <p:spPr>
          <a:xfrm>
            <a:off x="179830" y="5806440"/>
            <a:ext cx="11835386" cy="923330"/>
          </a:xfrm>
          <a:prstGeom prst="rect">
            <a:avLst/>
          </a:prstGeom>
          <a:noFill/>
        </p:spPr>
        <p:txBody>
          <a:bodyPr wrap="square" rtlCol="0">
            <a:spAutoFit/>
          </a:bodyPr>
          <a:lstStyle/>
          <a:p>
            <a:pPr algn="ctr"/>
            <a:r>
              <a:rPr lang="en-CA" dirty="0">
                <a:latin typeface="Times New Roman" panose="02020603050405020304" pitchFamily="18" charset="0"/>
                <a:cs typeface="Times New Roman" panose="02020603050405020304" pitchFamily="18" charset="0"/>
              </a:rPr>
              <a:t>The </a:t>
            </a:r>
            <a:r>
              <a:rPr lang="en-US" sz="1800" dirty="0">
                <a:effectLst/>
                <a:latin typeface="Minion Pro" panose="02040503050306020203" pitchFamily="18" charset="0"/>
                <a:ea typeface="Times New Roman" panose="02020603050405020304" pitchFamily="18" charset="0"/>
                <a:cs typeface="Arial" panose="020B0604020202020204" pitchFamily="34" charset="0"/>
              </a:rPr>
              <a:t>lowest cost with the time taken to compute on my computer is as above: </a:t>
            </a:r>
          </a:p>
          <a:p>
            <a:pPr algn="ctr"/>
            <a:r>
              <a:rPr lang="en-US" dirty="0">
                <a:latin typeface="Minion Pro" panose="02040503050306020203" pitchFamily="18" charset="0"/>
                <a:cs typeface="Arial" panose="020B0604020202020204" pitchFamily="34" charset="0"/>
              </a:rPr>
              <a:t>Lowest Cost: 10789.528540</a:t>
            </a:r>
          </a:p>
          <a:p>
            <a:pPr algn="ctr"/>
            <a:r>
              <a:rPr lang="en-US" dirty="0">
                <a:latin typeface="Minion Pro" panose="02040503050306020203" pitchFamily="18" charset="0"/>
                <a:cs typeface="Arial" panose="020B0604020202020204" pitchFamily="34" charset="0"/>
              </a:rPr>
              <a:t>Total Time: 1.1 Seconds</a:t>
            </a:r>
            <a:r>
              <a:rPr lang="en-CA"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0837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141841"/>
            <a:ext cx="10515600" cy="448691"/>
          </a:xfrm>
        </p:spPr>
        <p:txBody>
          <a:bodyPr>
            <a:normAutofit fontScale="90000"/>
          </a:bodyPr>
          <a:lstStyle/>
          <a:p>
            <a:pPr algn="ctr"/>
            <a: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t>Travel Salesman Problem with Binary Integer Programming</a:t>
            </a:r>
            <a:b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 TSPwithBinaryIntegerProgramming_ManaZandvakili.m</a:t>
            </a:r>
            <a:endParaRPr lang="en-CA" dirty="0">
              <a:highlight>
                <a:srgbClr val="FFFF00"/>
              </a:highlight>
            </a:endParaRPr>
          </a:p>
        </p:txBody>
      </p:sp>
      <p:sp>
        <p:nvSpPr>
          <p:cNvPr id="4" name="Content Placeholder 3">
            <a:extLst>
              <a:ext uri="{FF2B5EF4-FFF2-40B4-BE49-F238E27FC236}">
                <a16:creationId xmlns:a16="http://schemas.microsoft.com/office/drawing/2014/main" id="{C0182633-2819-012C-28A7-B37A889377A4}"/>
              </a:ext>
            </a:extLst>
          </p:cNvPr>
          <p:cNvSpPr>
            <a:spLocks noGrp="1"/>
          </p:cNvSpPr>
          <p:nvPr>
            <p:ph idx="1"/>
          </p:nvPr>
        </p:nvSpPr>
        <p:spPr>
          <a:xfrm>
            <a:off x="448056" y="740664"/>
            <a:ext cx="11567160" cy="597549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As you can see, solving the equation produced the exact same result as the Simulated Annealing (SA) solution. However, it required 0.89 seconds more time and took 3 iterations to converge.</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05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255397"/>
            <a:ext cx="10515600" cy="448691"/>
          </a:xfrm>
        </p:spPr>
        <p:txBody>
          <a:bodyPr>
            <a:normAutofit fontScale="90000"/>
          </a:bodyPr>
          <a:lstStyle/>
          <a:p>
            <a:pPr algn="ct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owest cost route</a:t>
            </a:r>
            <a:b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pic>
        <p:nvPicPr>
          <p:cNvPr id="13" name="Content Placeholder 12">
            <a:extLst>
              <a:ext uri="{FF2B5EF4-FFF2-40B4-BE49-F238E27FC236}">
                <a16:creationId xmlns:a16="http://schemas.microsoft.com/office/drawing/2014/main" id="{34F1A201-7424-CA3E-F15F-EACAB4C7EA91}"/>
              </a:ext>
            </a:extLst>
          </p:cNvPr>
          <p:cNvPicPr>
            <a:picLocks noGrp="1" noChangeAspect="1"/>
          </p:cNvPicPr>
          <p:nvPr>
            <p:ph idx="1"/>
          </p:nvPr>
        </p:nvPicPr>
        <p:blipFill>
          <a:blip r:embed="rId2"/>
          <a:stretch>
            <a:fillRect/>
          </a:stretch>
        </p:blipFill>
        <p:spPr>
          <a:xfrm>
            <a:off x="-82296" y="610686"/>
            <a:ext cx="12058977" cy="6393771"/>
          </a:xfrm>
        </p:spPr>
      </p:pic>
    </p:spTree>
    <p:extLst>
      <p:ext uri="{BB962C8B-B14F-4D97-AF65-F5344CB8AC3E}">
        <p14:creationId xmlns:p14="http://schemas.microsoft.com/office/powerpoint/2010/main" val="188725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 made some important changes to the original code, and they had two big effects: </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The computation time is now much faster.</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The total distance the traveling salesman has to travel is shorter.</a:t>
            </a:r>
          </a:p>
          <a:p>
            <a:pPr marL="0" indent="0" algn="just">
              <a:buNone/>
            </a:pPr>
            <a:r>
              <a:rPr lang="en-US" sz="1800" dirty="0">
                <a:latin typeface="Times New Roman" panose="02020603050405020304" pitchFamily="18" charset="0"/>
                <a:cs typeface="Times New Roman" panose="02020603050405020304" pitchFamily="18" charset="0"/>
              </a:rPr>
              <a:t>We go through each idea one by one: </a:t>
            </a:r>
          </a:p>
          <a:p>
            <a:pPr marL="0" indent="0" algn="just">
              <a:buNone/>
            </a:pPr>
            <a:r>
              <a:rPr lang="en-US" sz="1800" b="1" dirty="0">
                <a:solidFill>
                  <a:srgbClr val="FF0000"/>
                </a:solidFill>
                <a:latin typeface="Times New Roman" panose="02020603050405020304" pitchFamily="18" charset="0"/>
                <a:cs typeface="Times New Roman" panose="02020603050405020304" pitchFamily="18" charset="0"/>
              </a:rPr>
              <a:t>First Idea:</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Change the way in which the initial route is created.</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One way to make the initial route better is by using a smart strategy, like the Nearest Neighbor Algorithm. This approach helps build a more efficient starting point right from the beginning, setting the stage for better overall performance.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Here’s how I’d approach the initialization: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r>
              <a:rPr lang="en-US" sz="1600" b="0" i="0" dirty="0">
                <a:solidFill>
                  <a:srgbClr val="008013"/>
                </a:solidFill>
                <a:effectLst/>
                <a:latin typeface="Menlo"/>
              </a:rPr>
              <a:t>% Initializations</a:t>
            </a:r>
            <a:endParaRPr lang="en-US" sz="1600" b="0" i="0" dirty="0">
              <a:effectLst/>
              <a:latin typeface="Menlo"/>
            </a:endParaRPr>
          </a:p>
          <a:p>
            <a:pPr marL="0" indent="0">
              <a:buNone/>
            </a:pPr>
            <a:r>
              <a:rPr lang="en-US" sz="1600" b="0" i="0" dirty="0" err="1">
                <a:effectLst/>
                <a:latin typeface="Menlo"/>
              </a:rPr>
              <a:t>cityRoute_i</a:t>
            </a:r>
            <a:r>
              <a:rPr lang="en-US" sz="1600" b="0" i="0" dirty="0">
                <a:effectLst/>
                <a:latin typeface="Menlo"/>
              </a:rPr>
              <a:t> = </a:t>
            </a:r>
            <a:r>
              <a:rPr lang="en-US" sz="1600" b="0" i="0" dirty="0" err="1">
                <a:effectLst/>
                <a:latin typeface="Menlo"/>
              </a:rPr>
              <a:t>nearestNeighbor</a:t>
            </a:r>
            <a:r>
              <a:rPr lang="en-US" sz="1600" b="0" i="0" dirty="0">
                <a:effectLst/>
                <a:latin typeface="Menlo"/>
              </a:rPr>
              <a:t>(</a:t>
            </a:r>
            <a:r>
              <a:rPr lang="en-US" sz="1600" b="0" i="0" dirty="0" err="1">
                <a:effectLst/>
                <a:latin typeface="Menlo"/>
              </a:rPr>
              <a:t>cC</a:t>
            </a:r>
            <a:r>
              <a:rPr lang="en-US" sz="1600" b="0" i="0" dirty="0">
                <a:effectLst/>
                <a:latin typeface="Menlo"/>
              </a:rPr>
              <a:t>, </a:t>
            </a:r>
            <a:r>
              <a:rPr lang="en-US" sz="1600" b="0" i="0" dirty="0" err="1">
                <a:effectLst/>
                <a:latin typeface="Menlo"/>
              </a:rPr>
              <a:t>numCities</a:t>
            </a:r>
            <a:r>
              <a:rPr lang="en-US" sz="1600" b="0" i="0" dirty="0">
                <a:effectLst/>
                <a:latin typeface="Menlo"/>
              </a:rPr>
              <a:t>); </a:t>
            </a:r>
            <a:r>
              <a:rPr lang="en-US" sz="1600" b="0" i="0" dirty="0">
                <a:solidFill>
                  <a:srgbClr val="008013"/>
                </a:solidFill>
                <a:effectLst/>
                <a:latin typeface="Menlo"/>
              </a:rPr>
              <a:t>% Use for initial route</a:t>
            </a:r>
            <a:endParaRPr lang="en-US" sz="1600" b="0" i="0" dirty="0">
              <a:effectLst/>
              <a:latin typeface="Menlo"/>
            </a:endParaRPr>
          </a:p>
          <a:p>
            <a:pPr marL="0" indent="0">
              <a:buNone/>
            </a:pPr>
            <a:r>
              <a:rPr lang="en-US" sz="1600" b="0" i="0" dirty="0" err="1">
                <a:effectLst/>
                <a:latin typeface="Menlo"/>
              </a:rPr>
              <a:t>cityRoute_b</a:t>
            </a:r>
            <a:r>
              <a:rPr lang="en-US" sz="1600" b="0" i="0" dirty="0">
                <a:effectLst/>
                <a:latin typeface="Menlo"/>
              </a:rPr>
              <a:t> = </a:t>
            </a:r>
            <a:r>
              <a:rPr lang="en-US" sz="1600" b="0" i="0" dirty="0" err="1">
                <a:effectLst/>
                <a:latin typeface="Menlo"/>
              </a:rPr>
              <a:t>cityRoute_i</a:t>
            </a:r>
            <a:r>
              <a:rPr lang="en-US" sz="1600" b="0" i="0" dirty="0">
                <a:effectLst/>
                <a:latin typeface="Menlo"/>
              </a:rPr>
              <a:t>;</a:t>
            </a:r>
          </a:p>
          <a:p>
            <a:pPr marL="0" indent="0">
              <a:buNone/>
            </a:pPr>
            <a:r>
              <a:rPr lang="en-US" sz="1600" b="0" i="0" dirty="0" err="1">
                <a:effectLst/>
                <a:latin typeface="Menlo"/>
              </a:rPr>
              <a:t>cityRoute_o</a:t>
            </a:r>
            <a:r>
              <a:rPr lang="en-US" sz="1600" b="0" i="0" dirty="0">
                <a:effectLst/>
                <a:latin typeface="Menlo"/>
              </a:rPr>
              <a:t> = </a:t>
            </a:r>
            <a:r>
              <a:rPr lang="en-US" sz="1600" b="0" i="0" dirty="0" err="1">
                <a:effectLst/>
                <a:latin typeface="Menlo"/>
              </a:rPr>
              <a:t>cityRoute_i</a:t>
            </a:r>
            <a:r>
              <a:rPr lang="en-US" sz="1600" b="0" i="0" dirty="0">
                <a:effectLst/>
                <a:latin typeface="Menlo"/>
              </a:rPr>
              <a:t>;</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788C03-23D4-519D-BD28-B19981DDDFE9}"/>
              </a:ext>
            </a:extLst>
          </p:cNvPr>
          <p:cNvSpPr txBox="1"/>
          <p:nvPr/>
        </p:nvSpPr>
        <p:spPr>
          <a:xfrm>
            <a:off x="166878" y="6123543"/>
            <a:ext cx="11784330" cy="646331"/>
          </a:xfrm>
          <a:prstGeom prst="rect">
            <a:avLst/>
          </a:prstGeom>
          <a:noFill/>
        </p:spPr>
        <p:txBody>
          <a:bodyPr wrap="square">
            <a:spAutoFit/>
          </a:bodyPr>
          <a:lstStyle/>
          <a:p>
            <a:pPr algn="just"/>
            <a:r>
              <a:rPr lang="en-CA" dirty="0">
                <a:solidFill>
                  <a:schemeClr val="accent6"/>
                </a:solidFill>
                <a:latin typeface="Times New Roman" panose="02020603050405020304" pitchFamily="18" charset="0"/>
                <a:cs typeface="Times New Roman" panose="02020603050405020304" pitchFamily="18" charset="0"/>
              </a:rPr>
              <a:t>This idea is based on this paper: “</a:t>
            </a:r>
            <a:r>
              <a:rPr lang="en-US" dirty="0">
                <a:solidFill>
                  <a:schemeClr val="accent6"/>
                </a:solidFill>
                <a:latin typeface="Times New Roman" panose="02020603050405020304" pitchFamily="18" charset="0"/>
                <a:cs typeface="Times New Roman" panose="02020603050405020304" pitchFamily="18" charset="0"/>
              </a:rPr>
              <a:t>Repetitive Nearest Neighbor Based Simulated Annealing Search Optimization Algorithm for</a:t>
            </a:r>
          </a:p>
          <a:p>
            <a:pPr algn="just"/>
            <a:r>
              <a:rPr lang="en-US" dirty="0">
                <a:solidFill>
                  <a:schemeClr val="accent6"/>
                </a:solidFill>
                <a:latin typeface="Times New Roman" panose="02020603050405020304" pitchFamily="18" charset="0"/>
                <a:cs typeface="Times New Roman" panose="02020603050405020304" pitchFamily="18" charset="0"/>
              </a:rPr>
              <a:t>Traveling Salesman Problem” by </a:t>
            </a:r>
            <a:r>
              <a:rPr lang="en-CA" sz="1800" i="0" u="none" strike="noStrike" baseline="0" dirty="0">
                <a:solidFill>
                  <a:schemeClr val="accent6"/>
                </a:solidFill>
                <a:latin typeface="Cambria-Bold"/>
              </a:rPr>
              <a:t>Md. </a:t>
            </a:r>
            <a:r>
              <a:rPr lang="en-CA" sz="1800" i="0" u="none" strike="noStrike" baseline="0" dirty="0" err="1">
                <a:solidFill>
                  <a:schemeClr val="accent6"/>
                </a:solidFill>
                <a:latin typeface="Cambria-Bold"/>
              </a:rPr>
              <a:t>Azizur</a:t>
            </a:r>
            <a:r>
              <a:rPr lang="en-CA" sz="1800" i="0" u="none" strike="noStrike" baseline="0" dirty="0">
                <a:solidFill>
                  <a:schemeClr val="accent6"/>
                </a:solidFill>
                <a:latin typeface="Cambria-Bold"/>
              </a:rPr>
              <a:t> Rahman*, Hasan Parvez</a:t>
            </a:r>
            <a:endParaRPr lang="en-CA"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6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5166360" cy="588873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This function is as follows: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buNone/>
            </a:pPr>
            <a:r>
              <a:rPr lang="en-CA" sz="1600" b="0" i="0" dirty="0">
                <a:solidFill>
                  <a:srgbClr val="0E00FF"/>
                </a:solidFill>
                <a:effectLst/>
                <a:latin typeface="Menlo"/>
              </a:rPr>
              <a:t>function </a:t>
            </a:r>
            <a:r>
              <a:rPr lang="en-CA" sz="1600" b="0" i="0" dirty="0">
                <a:effectLst/>
                <a:latin typeface="Menlo"/>
              </a:rPr>
              <a:t>route = </a:t>
            </a:r>
            <a:r>
              <a:rPr lang="en-CA" sz="1600" b="0" i="0" dirty="0" err="1">
                <a:effectLst/>
                <a:latin typeface="Menlo"/>
              </a:rPr>
              <a:t>nearestNeighbor</a:t>
            </a:r>
            <a:r>
              <a:rPr lang="en-CA" sz="1600" b="0" i="0" dirty="0">
                <a:effectLst/>
                <a:latin typeface="Menlo"/>
              </a:rPr>
              <a:t>(</a:t>
            </a:r>
            <a:r>
              <a:rPr lang="en-CA" sz="1600" b="0" i="0" dirty="0" err="1">
                <a:effectLst/>
                <a:latin typeface="Menlo"/>
              </a:rPr>
              <a:t>cC</a:t>
            </a:r>
            <a:r>
              <a:rPr lang="en-CA" sz="1600" b="0" i="0" dirty="0">
                <a:effectLst/>
                <a:latin typeface="Menlo"/>
              </a:rPr>
              <a:t>, </a:t>
            </a:r>
            <a:r>
              <a:rPr lang="en-CA" sz="1600" b="0" i="0" dirty="0" err="1">
                <a:effectLst/>
                <a:latin typeface="Menlo"/>
              </a:rPr>
              <a:t>numCities</a:t>
            </a:r>
            <a:r>
              <a:rPr lang="en-CA" sz="1600" b="0" i="0" dirty="0">
                <a:effectLst/>
                <a:latin typeface="Menlo"/>
              </a:rPr>
              <a:t>)</a:t>
            </a:r>
          </a:p>
          <a:p>
            <a:pPr marL="0" indent="0">
              <a:buNone/>
            </a:pPr>
            <a:r>
              <a:rPr lang="en-CA" sz="1600" b="0" i="0" dirty="0">
                <a:effectLst/>
                <a:latin typeface="Menlo"/>
              </a:rPr>
              <a:t>visited = false(</a:t>
            </a:r>
            <a:r>
              <a:rPr lang="en-CA" sz="1600" b="0" i="0" dirty="0" err="1">
                <a:effectLst/>
                <a:latin typeface="Menlo"/>
              </a:rPr>
              <a:t>numCities</a:t>
            </a:r>
            <a:r>
              <a:rPr lang="en-CA" sz="1600" b="0" i="0" dirty="0">
                <a:effectLst/>
                <a:latin typeface="Menlo"/>
              </a:rPr>
              <a:t>, 1);</a:t>
            </a:r>
          </a:p>
          <a:p>
            <a:pPr marL="0" indent="0">
              <a:buNone/>
            </a:pPr>
            <a:r>
              <a:rPr lang="en-CA" sz="1600" b="0" i="0" dirty="0">
                <a:effectLst/>
                <a:latin typeface="Menlo"/>
              </a:rPr>
              <a:t>route = zeros(1, </a:t>
            </a:r>
            <a:r>
              <a:rPr lang="en-CA" sz="1600" b="0" i="0" dirty="0" err="1">
                <a:effectLst/>
                <a:latin typeface="Menlo"/>
              </a:rPr>
              <a:t>numCities</a:t>
            </a:r>
            <a:r>
              <a:rPr lang="en-CA" sz="1600" b="0" i="0" dirty="0">
                <a:effectLst/>
                <a:latin typeface="Menlo"/>
              </a:rPr>
              <a:t>);</a:t>
            </a:r>
          </a:p>
          <a:p>
            <a:pPr marL="0" indent="0">
              <a:buNone/>
            </a:pPr>
            <a:r>
              <a:rPr lang="en-CA" sz="1600" b="0" i="0" dirty="0">
                <a:effectLst/>
                <a:latin typeface="Menlo"/>
              </a:rPr>
              <a:t>route(1) = 1;</a:t>
            </a:r>
          </a:p>
          <a:p>
            <a:pPr marL="0" indent="0">
              <a:buNone/>
            </a:pPr>
            <a:r>
              <a:rPr lang="en-CA" sz="1600" b="0" i="0" dirty="0">
                <a:effectLst/>
                <a:latin typeface="Menlo"/>
              </a:rPr>
              <a:t>visited(1) = true;</a:t>
            </a:r>
          </a:p>
          <a:p>
            <a:pPr marL="0" indent="0">
              <a:buNone/>
            </a:pPr>
            <a:r>
              <a:rPr lang="en-CA" sz="1600" b="0" i="0" dirty="0">
                <a:solidFill>
                  <a:srgbClr val="0E00FF"/>
                </a:solidFill>
                <a:effectLst/>
                <a:latin typeface="Menlo"/>
              </a:rPr>
              <a:t>for </a:t>
            </a:r>
            <a:r>
              <a:rPr lang="en-CA" sz="1600" b="0" i="0" dirty="0" err="1">
                <a:effectLst/>
                <a:latin typeface="Menlo"/>
              </a:rPr>
              <a:t>i</a:t>
            </a:r>
            <a:r>
              <a:rPr lang="en-CA" sz="1600" b="0" i="0" dirty="0">
                <a:effectLst/>
                <a:latin typeface="Menlo"/>
              </a:rPr>
              <a:t> = 2:numCities</a:t>
            </a:r>
          </a:p>
          <a:p>
            <a:pPr marL="0" indent="0">
              <a:buNone/>
            </a:pPr>
            <a:r>
              <a:rPr lang="en-CA" sz="1600" b="0" i="0" dirty="0" err="1">
                <a:effectLst/>
                <a:latin typeface="Menlo"/>
              </a:rPr>
              <a:t>lastCity</a:t>
            </a:r>
            <a:r>
              <a:rPr lang="en-CA" sz="1600" b="0" i="0" dirty="0">
                <a:effectLst/>
                <a:latin typeface="Menlo"/>
              </a:rPr>
              <a:t> = route(</a:t>
            </a:r>
            <a:r>
              <a:rPr lang="en-CA" sz="1600" b="0" i="0" dirty="0" err="1">
                <a:effectLst/>
                <a:latin typeface="Menlo"/>
              </a:rPr>
              <a:t>i</a:t>
            </a:r>
            <a:r>
              <a:rPr lang="en-CA" sz="1600" b="0" i="0" dirty="0">
                <a:effectLst/>
                <a:latin typeface="Menlo"/>
              </a:rPr>
              <a:t> - 1);</a:t>
            </a:r>
          </a:p>
          <a:p>
            <a:pPr marL="0" indent="0">
              <a:buNone/>
            </a:pPr>
            <a:r>
              <a:rPr lang="en-CA" sz="1600" b="0" i="0" dirty="0">
                <a:effectLst/>
                <a:latin typeface="Menlo"/>
              </a:rPr>
              <a:t>distances = pdist2(</a:t>
            </a:r>
            <a:r>
              <a:rPr lang="en-CA" sz="1600" b="0" i="0" dirty="0" err="1">
                <a:effectLst/>
                <a:latin typeface="Menlo"/>
              </a:rPr>
              <a:t>cC</a:t>
            </a:r>
            <a:r>
              <a:rPr lang="en-CA" sz="1600" b="0" i="0" dirty="0">
                <a:effectLst/>
                <a:latin typeface="Menlo"/>
              </a:rPr>
              <a:t>(</a:t>
            </a:r>
            <a:r>
              <a:rPr lang="en-CA" sz="1600" b="0" i="0" dirty="0" err="1">
                <a:effectLst/>
                <a:latin typeface="Menlo"/>
              </a:rPr>
              <a:t>lastCity</a:t>
            </a:r>
            <a:r>
              <a:rPr lang="en-CA" sz="1600" b="0" i="0" dirty="0">
                <a:effectLst/>
                <a:latin typeface="Menlo"/>
              </a:rPr>
              <a:t>, 2:3), </a:t>
            </a:r>
            <a:r>
              <a:rPr lang="en-CA" sz="1600" b="0" i="0" dirty="0" err="1">
                <a:effectLst/>
                <a:latin typeface="Menlo"/>
              </a:rPr>
              <a:t>cC</a:t>
            </a:r>
            <a:r>
              <a:rPr lang="en-CA" sz="1600" b="0" i="0" dirty="0">
                <a:effectLst/>
                <a:latin typeface="Menlo"/>
              </a:rPr>
              <a:t>(:, 2:3));</a:t>
            </a:r>
          </a:p>
          <a:p>
            <a:pPr marL="0" indent="0">
              <a:buNone/>
            </a:pPr>
            <a:r>
              <a:rPr lang="en-CA" sz="1600" b="0" i="0" dirty="0">
                <a:effectLst/>
                <a:latin typeface="Menlo"/>
              </a:rPr>
              <a:t>distances(visited) = inf;</a:t>
            </a:r>
          </a:p>
          <a:p>
            <a:pPr marL="0" indent="0">
              <a:buNone/>
            </a:pPr>
            <a:r>
              <a:rPr lang="en-CA" sz="1600" b="0" i="0" dirty="0">
                <a:effectLst/>
                <a:latin typeface="Menlo"/>
              </a:rPr>
              <a:t>[~, </a:t>
            </a:r>
            <a:r>
              <a:rPr lang="en-CA" sz="1600" b="0" i="0" dirty="0" err="1">
                <a:effectLst/>
                <a:latin typeface="Menlo"/>
              </a:rPr>
              <a:t>nextCity</a:t>
            </a:r>
            <a:r>
              <a:rPr lang="en-CA" sz="1600" b="0" i="0" dirty="0">
                <a:effectLst/>
                <a:latin typeface="Menlo"/>
              </a:rPr>
              <a:t>] = min(distances);</a:t>
            </a:r>
          </a:p>
          <a:p>
            <a:pPr marL="0" indent="0">
              <a:buNone/>
            </a:pPr>
            <a:r>
              <a:rPr lang="en-CA" sz="1600" b="0" i="0" dirty="0">
                <a:effectLst/>
                <a:latin typeface="Menlo"/>
              </a:rPr>
              <a:t>route(</a:t>
            </a:r>
            <a:r>
              <a:rPr lang="en-CA" sz="1600" b="0" i="0" dirty="0" err="1">
                <a:effectLst/>
                <a:latin typeface="Menlo"/>
              </a:rPr>
              <a:t>i</a:t>
            </a:r>
            <a:r>
              <a:rPr lang="en-CA" sz="1600" b="0" i="0" dirty="0">
                <a:effectLst/>
                <a:latin typeface="Menlo"/>
              </a:rPr>
              <a:t>) = </a:t>
            </a:r>
            <a:r>
              <a:rPr lang="en-CA" sz="1600" b="0" i="0" dirty="0" err="1">
                <a:effectLst/>
                <a:latin typeface="Menlo"/>
              </a:rPr>
              <a:t>nextCity</a:t>
            </a:r>
            <a:r>
              <a:rPr lang="en-CA" sz="1600" b="0" i="0" dirty="0">
                <a:effectLst/>
                <a:latin typeface="Menlo"/>
              </a:rPr>
              <a:t>;</a:t>
            </a:r>
          </a:p>
          <a:p>
            <a:pPr marL="0" indent="0">
              <a:buNone/>
            </a:pPr>
            <a:r>
              <a:rPr lang="en-CA" sz="1600" b="0" i="0" dirty="0">
                <a:effectLst/>
                <a:latin typeface="Menlo"/>
              </a:rPr>
              <a:t>visited(</a:t>
            </a:r>
            <a:r>
              <a:rPr lang="en-CA" sz="1600" b="0" i="0" dirty="0" err="1">
                <a:effectLst/>
                <a:latin typeface="Menlo"/>
              </a:rPr>
              <a:t>nextCity</a:t>
            </a:r>
            <a:r>
              <a:rPr lang="en-CA" sz="1600" b="0" i="0" dirty="0">
                <a:effectLst/>
                <a:latin typeface="Menlo"/>
              </a:rPr>
              <a:t>) = true;</a:t>
            </a:r>
          </a:p>
          <a:p>
            <a:pPr marL="0" indent="0">
              <a:buNone/>
            </a:pPr>
            <a:r>
              <a:rPr lang="en-CA" sz="1600" b="0" i="0" dirty="0">
                <a:solidFill>
                  <a:srgbClr val="0E00FF"/>
                </a:solidFill>
                <a:effectLst/>
                <a:latin typeface="Menlo"/>
              </a:rPr>
              <a:t>end</a:t>
            </a:r>
            <a:endParaRPr lang="en-CA" sz="1600" b="0" i="0" dirty="0">
              <a:effectLst/>
              <a:latin typeface="Menlo"/>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B261FF-3D2C-A41B-51B8-A96DC77ACB75}"/>
              </a:ext>
            </a:extLst>
          </p:cNvPr>
          <p:cNvSpPr txBox="1"/>
          <p:nvPr/>
        </p:nvSpPr>
        <p:spPr>
          <a:xfrm>
            <a:off x="5687568" y="1773025"/>
            <a:ext cx="6373368"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nearestNeighbor</a:t>
            </a:r>
            <a:r>
              <a:rPr lang="en-US" dirty="0">
                <a:latin typeface="Times New Roman" panose="02020603050405020304" pitchFamily="18" charset="0"/>
                <a:cs typeface="Times New Roman" panose="02020603050405020304" pitchFamily="18" charset="0"/>
              </a:rPr>
              <a:t> function is a simple way to plan a route for visiting a list of cities, always picking the closest unvisited city at each step. </a:t>
            </a:r>
          </a:p>
          <a:p>
            <a:pPr algn="just"/>
            <a:r>
              <a:rPr lang="en-US" dirty="0">
                <a:latin typeface="Times New Roman" panose="02020603050405020304" pitchFamily="18" charset="0"/>
                <a:cs typeface="Times New Roman" panose="02020603050405020304" pitchFamily="18" charset="0"/>
              </a:rPr>
              <a:t>We start by creating a list to track which cities we’ve already visited. Initially, no cities are marked as visited. Then, we create a list to store the order in which we’ll visit the cities. The first city is fixed as city 1 (the starting point). Starting from city 1, we calculate the distance to every other city. We ignore cities that we’ve already visited. Among the remaining cities, we pick the closest one and add it to the route. After choosing the next city, we mark it as visited so we won’t visit it again. This process continues until we’ve visited all the cities. Once the loop finishes, we have a complete route that visits each city exactly once, starting from city 1.</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14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fontScale="85000" lnSpcReduction="20000"/>
          </a:bodyPr>
          <a:lstStyle/>
          <a:p>
            <a:pPr marL="0" indent="0" algn="just">
              <a:lnSpc>
                <a:spcPct val="120000"/>
              </a:lnSpc>
              <a:buNone/>
            </a:pPr>
            <a:r>
              <a:rPr lang="en-US" sz="2000" b="1" dirty="0">
                <a:solidFill>
                  <a:srgbClr val="FF0000"/>
                </a:solidFill>
                <a:latin typeface="Times New Roman" panose="02020603050405020304" pitchFamily="18" charset="0"/>
                <a:cs typeface="Times New Roman" panose="02020603050405020304" pitchFamily="18" charset="0"/>
              </a:rPr>
              <a:t>Second Idea: </a:t>
            </a:r>
            <a:r>
              <a:rPr lang="en-US" sz="2000" dirty="0">
                <a:latin typeface="Times New Roman" panose="02020603050405020304" pitchFamily="18" charset="0"/>
                <a:cs typeface="Times New Roman" panose="02020603050405020304" pitchFamily="18" charset="0"/>
              </a:rPr>
              <a:t>Create a different temperature schedule. This can include any change of the schedule.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In this part, I introduce a new temperature schedule. Here, instead of using probabilities to decide whether to keep or discard a solution, I switched to a more straightforward, deterministic approach. Now, in each equilibrium loop, a worse solution is always accepted if it’s only slightly worse than the current one. This "slightly worse" margin is controlled by a new parameter I introduced called threshold. The initial amount and the final amount for this threshold are picked based on trial and error. Early on, when the algorithm is still exploring, it accepts more of these "worse" solutions. Later, in the exploitation phase, it becomes much pickier. </a:t>
            </a:r>
          </a:p>
          <a:p>
            <a:pPr marL="0" indent="0">
              <a:buNone/>
            </a:pPr>
            <a:r>
              <a:rPr lang="en-CA" sz="1800" b="0" i="0" dirty="0">
                <a:solidFill>
                  <a:srgbClr val="008013"/>
                </a:solidFill>
                <a:effectLst/>
                <a:latin typeface="Menlo"/>
              </a:rPr>
              <a:t>% Parameters</a:t>
            </a:r>
            <a:endParaRPr lang="en-CA" sz="1800" b="0" i="0" dirty="0">
              <a:effectLst/>
              <a:latin typeface="Menlo"/>
            </a:endParaRPr>
          </a:p>
          <a:p>
            <a:pPr marL="0" indent="0">
              <a:buNone/>
            </a:pPr>
            <a:r>
              <a:rPr lang="en-CA" sz="1800" b="0" i="0" dirty="0" err="1">
                <a:effectLst/>
                <a:latin typeface="Menlo"/>
              </a:rPr>
              <a:t>numCoolingLoops</a:t>
            </a:r>
            <a:r>
              <a:rPr lang="en-CA" sz="1800" b="0" i="0" dirty="0">
                <a:effectLst/>
                <a:latin typeface="Menlo"/>
              </a:rPr>
              <a:t> = 500;</a:t>
            </a:r>
          </a:p>
          <a:p>
            <a:pPr marL="0" indent="0">
              <a:buNone/>
            </a:pPr>
            <a:r>
              <a:rPr lang="en-CA" sz="1800" b="0" i="0" dirty="0">
                <a:effectLst/>
                <a:latin typeface="Menlo"/>
              </a:rPr>
              <a:t>Threshold = zeros(</a:t>
            </a:r>
            <a:r>
              <a:rPr lang="en-CA" sz="1800" b="0" i="0" dirty="0" err="1">
                <a:effectLst/>
                <a:latin typeface="Menlo"/>
              </a:rPr>
              <a:t>numCoolingLoops</a:t>
            </a:r>
            <a:r>
              <a:rPr lang="en-CA" sz="1800" b="0" i="0" dirty="0">
                <a:effectLst/>
                <a:latin typeface="Menlo"/>
              </a:rPr>
              <a:t>, 1);</a:t>
            </a:r>
          </a:p>
          <a:p>
            <a:pPr marL="0" indent="0">
              <a:buNone/>
            </a:pPr>
            <a:r>
              <a:rPr lang="en-CA" sz="1800" b="0" i="0" dirty="0">
                <a:effectLst/>
                <a:latin typeface="Menlo"/>
              </a:rPr>
              <a:t>th1 = 0.3;</a:t>
            </a:r>
          </a:p>
          <a:p>
            <a:pPr marL="0" indent="0">
              <a:buNone/>
            </a:pPr>
            <a:r>
              <a:rPr lang="en-CA" sz="1800" b="0" i="0" dirty="0">
                <a:effectLst/>
                <a:latin typeface="Menlo"/>
              </a:rPr>
              <a:t>th2 = 0.00001;</a:t>
            </a:r>
          </a:p>
          <a:p>
            <a:pPr marL="0" indent="0">
              <a:buNone/>
            </a:pPr>
            <a:r>
              <a:rPr lang="en-CA" sz="1800" b="0" i="0" dirty="0" err="1">
                <a:effectLst/>
                <a:latin typeface="Menlo"/>
              </a:rPr>
              <a:t>thCurrent</a:t>
            </a:r>
            <a:r>
              <a:rPr lang="en-CA" sz="1800" b="0" i="0" dirty="0">
                <a:effectLst/>
                <a:latin typeface="Menlo"/>
              </a:rPr>
              <a:t> = th1;</a:t>
            </a:r>
          </a:p>
          <a:p>
            <a:pPr marL="0" indent="0">
              <a:buNone/>
            </a:pPr>
            <a:endParaRPr lang="en-CA" sz="1800" b="0" i="0" dirty="0">
              <a:effectLst/>
              <a:latin typeface="Menlo"/>
            </a:endParaRPr>
          </a:p>
          <a:p>
            <a:pPr marL="0" indent="0">
              <a:buNone/>
            </a:pPr>
            <a:r>
              <a:rPr lang="en-US" sz="2000" dirty="0">
                <a:latin typeface="Times New Roman" panose="02020603050405020304" pitchFamily="18" charset="0"/>
                <a:cs typeface="Times New Roman" panose="02020603050405020304" pitchFamily="18" charset="0"/>
              </a:rPr>
              <a:t>This threshold decreases after each cooling cycle which is similar to the temperature. </a:t>
            </a:r>
            <a:r>
              <a:rPr lang="en-CA" sz="2000" b="0" i="0" dirty="0">
                <a:effectLst/>
                <a:latin typeface="Times New Roman" panose="02020603050405020304" pitchFamily="18" charset="0"/>
                <a:cs typeface="Times New Roman" panose="02020603050405020304" pitchFamily="18" charset="0"/>
              </a:rPr>
              <a:t>Here mul1 is the multiplier that reduces the threshold exponentially.</a:t>
            </a:r>
          </a:p>
          <a:p>
            <a:pPr marL="0" indent="0">
              <a:buNone/>
            </a:pPr>
            <a:endParaRPr lang="en-CA" sz="1800" b="0" i="0" dirty="0">
              <a:effectLst/>
              <a:latin typeface="Menlo"/>
            </a:endParaRPr>
          </a:p>
          <a:p>
            <a:pPr marL="0" indent="0">
              <a:buNone/>
            </a:pPr>
            <a:r>
              <a:rPr lang="en-CA" sz="1800" dirty="0">
                <a:latin typeface="Menlo"/>
              </a:rPr>
              <a:t>mul1</a:t>
            </a:r>
            <a:r>
              <a:rPr lang="en-CA" sz="1800" b="0" i="0" dirty="0">
                <a:effectLst/>
                <a:latin typeface="Menlo"/>
              </a:rPr>
              <a:t> = </a:t>
            </a:r>
            <a:r>
              <a:rPr lang="en-CA" sz="1800" b="0" i="0" dirty="0" err="1">
                <a:effectLst/>
                <a:latin typeface="Menlo"/>
              </a:rPr>
              <a:t>nthroot</a:t>
            </a:r>
            <a:r>
              <a:rPr lang="en-CA" sz="1800" b="0" i="0" dirty="0">
                <a:effectLst/>
                <a:latin typeface="Menlo"/>
              </a:rPr>
              <a:t>(th2/th1, numCoolingLoops-1);</a:t>
            </a:r>
          </a:p>
          <a:p>
            <a:pPr marL="0" indent="0">
              <a:buNone/>
            </a:pPr>
            <a:endParaRPr lang="en-CA" sz="1800" b="0" i="0" dirty="0">
              <a:effectLst/>
              <a:latin typeface="Menlo"/>
            </a:endParaRPr>
          </a:p>
          <a:p>
            <a:pPr marL="0" indent="0" algn="l">
              <a:buNone/>
            </a:pPr>
            <a:r>
              <a:rPr lang="en-CA" sz="2000" b="0" i="0" dirty="0">
                <a:effectLst/>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9447-4A01-E8A1-4575-B8FE8647B711}"/>
              </a:ext>
            </a:extLst>
          </p:cNvPr>
          <p:cNvSpPr>
            <a:spLocks noGrp="1"/>
          </p:cNvSpPr>
          <p:nvPr>
            <p:ph type="title"/>
          </p:nvPr>
        </p:nvSpPr>
        <p:spPr>
          <a:xfrm>
            <a:off x="838200" y="365125"/>
            <a:ext cx="10515600" cy="448691"/>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dirty="0">
              <a:highlight>
                <a:srgbClr val="FFFF00"/>
              </a:highlight>
            </a:endParaRPr>
          </a:p>
        </p:txBody>
      </p:sp>
      <p:sp>
        <p:nvSpPr>
          <p:cNvPr id="4" name="Content Placeholder 3">
            <a:extLst>
              <a:ext uri="{FF2B5EF4-FFF2-40B4-BE49-F238E27FC236}">
                <a16:creationId xmlns:a16="http://schemas.microsoft.com/office/drawing/2014/main" id="{423FA3E8-4EBF-17CF-6AC0-FB62E436F406}"/>
              </a:ext>
            </a:extLst>
          </p:cNvPr>
          <p:cNvSpPr>
            <a:spLocks noGrp="1"/>
          </p:cNvSpPr>
          <p:nvPr>
            <p:ph idx="1"/>
          </p:nvPr>
        </p:nvSpPr>
        <p:spPr>
          <a:xfrm>
            <a:off x="301752" y="813816"/>
            <a:ext cx="11649456" cy="5888736"/>
          </a:xfrm>
        </p:spPr>
        <p:txBody>
          <a:bodyPr>
            <a:normAutofit/>
          </a:bodyPr>
          <a:lstStyle/>
          <a:p>
            <a:pPr marL="0" indent="0">
              <a:buNone/>
            </a:pPr>
            <a:endParaRPr lang="en-CA" sz="1800" b="0" i="0" dirty="0">
              <a:effectLst/>
              <a:latin typeface="Menlo"/>
            </a:endParaRPr>
          </a:p>
          <a:p>
            <a:pPr marL="0" indent="0" algn="l">
              <a:buNone/>
            </a:pPr>
            <a:r>
              <a:rPr lang="en-CA" sz="1800" dirty="0">
                <a:latin typeface="Times New Roman" panose="02020603050405020304" pitchFamily="18" charset="0"/>
                <a:cs typeface="Times New Roman" panose="02020603050405020304" pitchFamily="18" charset="0"/>
              </a:rPr>
              <a:t>Also, instead on defining a fixed number of equilibrium loops. I considered that the number of equilibrium loops in each cooling cycle decreases exponentially. For this purpose, I introduced a new multiplier called mul2 based on the </a:t>
            </a:r>
            <a:r>
              <a:rPr lang="en-US" sz="1800" dirty="0">
                <a:latin typeface="Times New Roman" panose="02020603050405020304" pitchFamily="18" charset="0"/>
                <a:cs typeface="Times New Roman" panose="02020603050405020304" pitchFamily="18" charset="0"/>
              </a:rPr>
              <a:t>number of cooling cycles and user-defined starting and ending loops</a:t>
            </a:r>
            <a:r>
              <a:rPr lang="en-CA" sz="1800" dirty="0">
                <a:latin typeface="Times New Roman" panose="02020603050405020304" pitchFamily="18" charset="0"/>
                <a:cs typeface="Times New Roman" panose="02020603050405020304" pitchFamily="18" charset="0"/>
              </a:rPr>
              <a:t>. This user-defined starting and ending loops numbers are also chosen based on trial and error. This helps us to have more equilibrium loops in the exploration phase and less equilibrium loops in the exploitation phase which is our desire. </a:t>
            </a:r>
            <a:endParaRPr lang="en-CA" sz="1800" b="0" i="0" dirty="0">
              <a:effectLst/>
              <a:latin typeface="Times New Roman" panose="02020603050405020304" pitchFamily="18" charset="0"/>
              <a:cs typeface="Times New Roman" panose="02020603050405020304" pitchFamily="18" charset="0"/>
            </a:endParaRPr>
          </a:p>
          <a:p>
            <a:pPr marL="0" indent="0" algn="l">
              <a:buNone/>
            </a:pPr>
            <a:r>
              <a:rPr lang="en-CA" sz="1800" b="0" i="0" dirty="0">
                <a:effectLst/>
                <a:latin typeface="Times New Roman" panose="02020603050405020304" pitchFamily="18" charset="0"/>
                <a:cs typeface="Times New Roman" panose="02020603050405020304" pitchFamily="18" charset="0"/>
              </a:rPr>
              <a:t> </a:t>
            </a:r>
          </a:p>
          <a:p>
            <a:pPr marL="0" indent="0">
              <a:buNone/>
            </a:pPr>
            <a:r>
              <a:rPr lang="en-CA" sz="1800" b="0" i="0" dirty="0" err="1">
                <a:effectLst/>
                <a:latin typeface="Menlo"/>
                <a:cs typeface="Times New Roman" panose="02020603050405020304" pitchFamily="18" charset="0"/>
              </a:rPr>
              <a:t>loopStart</a:t>
            </a:r>
            <a:r>
              <a:rPr lang="en-CA" sz="1800" b="0" i="0" dirty="0">
                <a:effectLst/>
                <a:latin typeface="Menlo"/>
                <a:cs typeface="Times New Roman" panose="02020603050405020304" pitchFamily="18" charset="0"/>
              </a:rPr>
              <a:t> = 10000;</a:t>
            </a:r>
          </a:p>
          <a:p>
            <a:pPr marL="0" indent="0">
              <a:buNone/>
            </a:pPr>
            <a:r>
              <a:rPr lang="en-CA" sz="1800" b="0" i="0" dirty="0" err="1">
                <a:effectLst/>
                <a:latin typeface="Menlo"/>
                <a:cs typeface="Times New Roman" panose="02020603050405020304" pitchFamily="18" charset="0"/>
              </a:rPr>
              <a:t>loopEnd</a:t>
            </a:r>
            <a:r>
              <a:rPr lang="en-CA" sz="1800" b="0" i="0" dirty="0">
                <a:effectLst/>
                <a:latin typeface="Menlo"/>
                <a:cs typeface="Times New Roman" panose="02020603050405020304" pitchFamily="18" charset="0"/>
              </a:rPr>
              <a:t> = 100;</a:t>
            </a:r>
          </a:p>
          <a:p>
            <a:pPr marL="0" indent="0">
              <a:buNone/>
            </a:pPr>
            <a:r>
              <a:rPr lang="en-CA" sz="1800" dirty="0">
                <a:latin typeface="Menlo"/>
                <a:cs typeface="Times New Roman" panose="02020603050405020304" pitchFamily="18" charset="0"/>
              </a:rPr>
              <a:t>mul2</a:t>
            </a:r>
            <a:r>
              <a:rPr lang="en-CA" sz="1800" b="0" i="0" dirty="0">
                <a:effectLst/>
                <a:latin typeface="Menlo"/>
                <a:cs typeface="Times New Roman" panose="02020603050405020304" pitchFamily="18" charset="0"/>
              </a:rPr>
              <a:t> = </a:t>
            </a:r>
            <a:r>
              <a:rPr lang="en-CA" sz="1800" b="0" i="0" dirty="0" err="1">
                <a:effectLst/>
                <a:latin typeface="Menlo"/>
                <a:cs typeface="Times New Roman" panose="02020603050405020304" pitchFamily="18" charset="0"/>
              </a:rPr>
              <a:t>nthroot</a:t>
            </a:r>
            <a:r>
              <a:rPr lang="en-CA" sz="1800" b="0" i="0" dirty="0">
                <a:effectLst/>
                <a:latin typeface="Menlo"/>
                <a:cs typeface="Times New Roman" panose="02020603050405020304" pitchFamily="18" charset="0"/>
              </a:rPr>
              <a:t>(</a:t>
            </a:r>
            <a:r>
              <a:rPr lang="en-CA" sz="1800" b="0" i="0" dirty="0" err="1">
                <a:effectLst/>
                <a:latin typeface="Menlo"/>
                <a:cs typeface="Times New Roman" panose="02020603050405020304" pitchFamily="18" charset="0"/>
              </a:rPr>
              <a:t>loopEnd</a:t>
            </a:r>
            <a:r>
              <a:rPr lang="en-CA" sz="1800" b="0" i="0" dirty="0">
                <a:effectLst/>
                <a:latin typeface="Menlo"/>
                <a:cs typeface="Times New Roman" panose="02020603050405020304" pitchFamily="18" charset="0"/>
              </a:rPr>
              <a:t>/</a:t>
            </a:r>
            <a:r>
              <a:rPr lang="en-CA" sz="1800" b="0" i="0" dirty="0" err="1">
                <a:effectLst/>
                <a:latin typeface="Menlo"/>
                <a:cs typeface="Times New Roman" panose="02020603050405020304" pitchFamily="18" charset="0"/>
              </a:rPr>
              <a:t>loopStart</a:t>
            </a:r>
            <a:r>
              <a:rPr lang="en-CA" sz="1800" b="0" i="0" dirty="0">
                <a:effectLst/>
                <a:latin typeface="Menlo"/>
                <a:cs typeface="Times New Roman" panose="02020603050405020304" pitchFamily="18" charset="0"/>
              </a:rPr>
              <a:t>, numCoolingLoops-1);</a:t>
            </a:r>
          </a:p>
          <a:p>
            <a:pPr marL="0" indent="0">
              <a:buNone/>
            </a:pPr>
            <a:r>
              <a:rPr lang="en-CA" sz="1800" b="0" i="0" dirty="0" err="1">
                <a:effectLst/>
                <a:latin typeface="Menlo"/>
                <a:cs typeface="Times New Roman" panose="02020603050405020304" pitchFamily="18" charset="0"/>
              </a:rPr>
              <a:t>numEquilbriumLoops</a:t>
            </a:r>
            <a:r>
              <a:rPr lang="en-CA" sz="1800" b="0" i="0" dirty="0">
                <a:effectLst/>
                <a:latin typeface="Menlo"/>
                <a:cs typeface="Times New Roman" panose="02020603050405020304" pitchFamily="18" charset="0"/>
              </a:rPr>
              <a:t> = </a:t>
            </a:r>
            <a:r>
              <a:rPr lang="en-CA" sz="1800" b="0" i="0" dirty="0" err="1">
                <a:effectLst/>
                <a:latin typeface="Menlo"/>
                <a:cs typeface="Times New Roman" panose="02020603050405020304" pitchFamily="18" charset="0"/>
              </a:rPr>
              <a:t>loopStart</a:t>
            </a:r>
            <a:r>
              <a:rPr lang="en-CA" sz="1800" b="0" i="0" dirty="0">
                <a:effectLst/>
                <a:latin typeface="Menlo"/>
                <a:cs typeface="Times New Roman" panose="02020603050405020304" pitchFamily="18" charset="0"/>
              </a:rPr>
              <a:t>;</a:t>
            </a:r>
          </a:p>
          <a:p>
            <a:pPr marL="0" indent="0">
              <a:buNone/>
            </a:pPr>
            <a:r>
              <a:rPr lang="en-CA" sz="1800" b="0" i="0" dirty="0" err="1">
                <a:effectLst/>
                <a:latin typeface="Menlo"/>
                <a:cs typeface="Times New Roman" panose="02020603050405020304" pitchFamily="18" charset="0"/>
              </a:rPr>
              <a:t>DeltaE_avg</a:t>
            </a:r>
            <a:r>
              <a:rPr lang="en-CA" sz="1800" b="0" i="0" dirty="0">
                <a:effectLst/>
                <a:latin typeface="Menlo"/>
                <a:cs typeface="Times New Roman" panose="02020603050405020304" pitchFamily="18" charset="0"/>
              </a:rPr>
              <a:t> = 0.0;</a:t>
            </a:r>
          </a:p>
          <a:p>
            <a:pPr marL="0" indent="0">
              <a:buNone/>
            </a:pPr>
            <a:r>
              <a:rPr lang="en-CA" sz="1800" b="0" i="0" dirty="0">
                <a:effectLst/>
                <a:latin typeface="Menlo"/>
                <a:cs typeface="Times New Roman" panose="02020603050405020304" pitchFamily="18" charset="0"/>
              </a:rPr>
              <a:t>counter = 0;</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239696-BE21-6CC9-4FF3-E98A5F2086FB}"/>
              </a:ext>
            </a:extLst>
          </p:cNvPr>
          <p:cNvSpPr txBox="1"/>
          <p:nvPr/>
        </p:nvSpPr>
        <p:spPr>
          <a:xfrm>
            <a:off x="301752" y="5493758"/>
            <a:ext cx="11494008" cy="646331"/>
          </a:xfrm>
          <a:prstGeom prst="rect">
            <a:avLst/>
          </a:prstGeom>
          <a:noFill/>
        </p:spPr>
        <p:txBody>
          <a:bodyPr wrap="square" rtlCol="0">
            <a:spAutoFit/>
          </a:bodyPr>
          <a:lstStyle/>
          <a:p>
            <a:r>
              <a:rPr lang="en-CA" dirty="0">
                <a:solidFill>
                  <a:schemeClr val="accent6"/>
                </a:solidFill>
                <a:latin typeface="Times New Roman" panose="02020603050405020304" pitchFamily="18" charset="0"/>
                <a:cs typeface="Times New Roman" panose="02020603050405020304" pitchFamily="18" charset="0"/>
              </a:rPr>
              <a:t>This idea is based on this paper: </a:t>
            </a:r>
            <a:r>
              <a:rPr lang="en-US" dirty="0">
                <a:solidFill>
                  <a:schemeClr val="accent6"/>
                </a:solidFill>
                <a:latin typeface="Times New Roman" panose="02020603050405020304" pitchFamily="18" charset="0"/>
                <a:cs typeface="Times New Roman" panose="02020603050405020304" pitchFamily="18" charset="0"/>
              </a:rPr>
              <a:t>"Threshold accepting: A general purpose optimization algorithm appearing superior to simulated annealing." Journal of computational physics 90.1 (1990): 161-175.</a:t>
            </a:r>
            <a:r>
              <a:rPr lang="en-CA" dirty="0">
                <a:solidFill>
                  <a:schemeClr val="accent6"/>
                </a:solidFill>
                <a:latin typeface="Times New Roman" panose="02020603050405020304" pitchFamily="18" charset="0"/>
                <a:cs typeface="Times New Roman" panose="02020603050405020304" pitchFamily="18" charset="0"/>
              </a:rPr>
              <a:t> By Dueck, Gunter, Tobias Scheuer</a:t>
            </a:r>
          </a:p>
        </p:txBody>
      </p:sp>
    </p:spTree>
    <p:extLst>
      <p:ext uri="{BB962C8B-B14F-4D97-AF65-F5344CB8AC3E}">
        <p14:creationId xmlns:p14="http://schemas.microsoft.com/office/powerpoint/2010/main" val="71589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7A-2162-5EAC-2A29-6BB7C2BE67EC}"/>
              </a:ext>
            </a:extLst>
          </p:cNvPr>
          <p:cNvSpPr>
            <a:spLocks noGrp="1"/>
          </p:cNvSpPr>
          <p:nvPr>
            <p:ph type="title"/>
          </p:nvPr>
        </p:nvSpPr>
        <p:spPr>
          <a:xfrm>
            <a:off x="838200" y="365125"/>
            <a:ext cx="10515600" cy="503555"/>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sz="1800" dirty="0"/>
          </a:p>
        </p:txBody>
      </p:sp>
      <p:sp>
        <p:nvSpPr>
          <p:cNvPr id="3" name="Content Placeholder 2">
            <a:extLst>
              <a:ext uri="{FF2B5EF4-FFF2-40B4-BE49-F238E27FC236}">
                <a16:creationId xmlns:a16="http://schemas.microsoft.com/office/drawing/2014/main" id="{BF82DE69-D7C3-32CA-32D2-046D90C69770}"/>
              </a:ext>
            </a:extLst>
          </p:cNvPr>
          <p:cNvSpPr>
            <a:spLocks noGrp="1"/>
          </p:cNvSpPr>
          <p:nvPr>
            <p:ph idx="1"/>
          </p:nvPr>
        </p:nvSpPr>
        <p:spPr>
          <a:xfrm>
            <a:off x="274320" y="868680"/>
            <a:ext cx="7388352" cy="5418820"/>
          </a:xfrm>
        </p:spPr>
        <p:txBody>
          <a:bodyPr>
            <a:normAutofit fontScale="85000" lnSpcReduction="20000"/>
          </a:bodyPr>
          <a:lstStyle/>
          <a:p>
            <a:pPr marL="0" indent="0">
              <a:lnSpc>
                <a:spcPct val="120000"/>
              </a:lnSpc>
              <a:buNone/>
            </a:pPr>
            <a:r>
              <a:rPr lang="en-US" sz="1600" dirty="0">
                <a:latin typeface="Times New Roman" panose="02020603050405020304" pitchFamily="18" charset="0"/>
                <a:cs typeface="Times New Roman" panose="02020603050405020304" pitchFamily="18" charset="0"/>
              </a:rPr>
              <a:t>After that, we enter the Simulated Annealing loop</a:t>
            </a:r>
          </a:p>
          <a:p>
            <a:pPr marL="0" indent="0">
              <a:lnSpc>
                <a:spcPct val="120000"/>
              </a:lnSpc>
              <a:buNone/>
            </a:pPr>
            <a:r>
              <a:rPr lang="en-CA" sz="1600" b="1" dirty="0">
                <a:solidFill>
                  <a:srgbClr val="FF0000"/>
                </a:solidFill>
                <a:latin typeface="Times New Roman" panose="02020603050405020304" pitchFamily="18" charset="0"/>
                <a:cs typeface="Times New Roman" panose="02020603050405020304" pitchFamily="18" charset="0"/>
              </a:rPr>
              <a:t>Third idea: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Change the way in which the current route is perturbed in the Thermal Equilibrium Loop.</a:t>
            </a:r>
            <a:endParaRPr lang="en-CA"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r>
              <a:rPr lang="en-US" sz="1600" b="0" i="0" dirty="0">
                <a:effectLst/>
                <a:latin typeface="Times New Roman" panose="02020603050405020304" pitchFamily="18" charset="0"/>
                <a:cs typeface="Times New Roman" panose="02020603050405020304" pitchFamily="18" charset="0"/>
              </a:rPr>
              <a:t>For this, I used the </a:t>
            </a:r>
            <a:r>
              <a:rPr lang="en-US" sz="1600" b="0" i="0" dirty="0" err="1">
                <a:effectLst/>
                <a:latin typeface="Times New Roman" panose="02020603050405020304" pitchFamily="18" charset="0"/>
                <a:cs typeface="Times New Roman" panose="02020603050405020304" pitchFamily="18" charset="0"/>
              </a:rPr>
              <a:t>twoOptSwap</a:t>
            </a:r>
            <a:r>
              <a:rPr lang="en-US" sz="1600" b="0" i="0" dirty="0">
                <a:effectLst/>
                <a:latin typeface="Times New Roman" panose="02020603050405020304" pitchFamily="18" charset="0"/>
                <a:cs typeface="Times New Roman" panose="02020603050405020304" pitchFamily="18" charset="0"/>
              </a:rPr>
              <a:t> function to make changes by swapping two cities in the route.</a:t>
            </a:r>
            <a:endParaRPr lang="en-CA" sz="1400" b="0" i="0" dirty="0">
              <a:solidFill>
                <a:srgbClr val="008013"/>
              </a:solidFill>
              <a:effectLst/>
              <a:latin typeface="Menlo"/>
            </a:endParaRPr>
          </a:p>
          <a:p>
            <a:pPr marL="0" indent="0">
              <a:buNone/>
            </a:pPr>
            <a:r>
              <a:rPr lang="en-CA" sz="1400" b="0" i="0" dirty="0">
                <a:solidFill>
                  <a:srgbClr val="008013"/>
                </a:solidFill>
                <a:effectLst/>
                <a:latin typeface="Menlo"/>
              </a:rPr>
              <a:t>% Simulated Annealing Loop</a:t>
            </a:r>
            <a:endParaRPr lang="en-CA" sz="1400" b="0" i="0" dirty="0">
              <a:effectLst/>
              <a:latin typeface="Menlo"/>
            </a:endParaRPr>
          </a:p>
          <a:p>
            <a:pPr marL="0" indent="0">
              <a:buNone/>
            </a:pPr>
            <a:r>
              <a:rPr lang="en-CA" sz="1400" b="0" i="0" dirty="0">
                <a:solidFill>
                  <a:srgbClr val="0E00FF"/>
                </a:solidFill>
                <a:effectLst/>
                <a:latin typeface="Menlo"/>
              </a:rPr>
              <a:t>for </a:t>
            </a:r>
            <a:r>
              <a:rPr lang="en-CA" sz="1400" b="0" i="0" dirty="0" err="1">
                <a:effectLst/>
                <a:latin typeface="Menlo"/>
              </a:rPr>
              <a:t>i</a:t>
            </a:r>
            <a:r>
              <a:rPr lang="en-CA" sz="1400" b="0" i="0" dirty="0">
                <a:effectLst/>
                <a:latin typeface="Menlo"/>
              </a:rPr>
              <a:t> = 1:numCoolingLoops</a:t>
            </a:r>
          </a:p>
          <a:p>
            <a:pPr marL="0" indent="0">
              <a:buNone/>
            </a:pPr>
            <a:r>
              <a:rPr lang="en-CA" sz="1400" b="0" i="0" dirty="0" err="1">
                <a:effectLst/>
                <a:latin typeface="Menlo"/>
              </a:rPr>
              <a:t>disp</a:t>
            </a:r>
            <a:r>
              <a:rPr lang="en-CA" sz="1400" b="0" i="0" dirty="0">
                <a:effectLst/>
                <a:latin typeface="Menlo"/>
              </a:rPr>
              <a:t>([</a:t>
            </a:r>
            <a:r>
              <a:rPr lang="en-CA" sz="1400" b="0" i="0" dirty="0">
                <a:solidFill>
                  <a:srgbClr val="A709F5"/>
                </a:solidFill>
                <a:effectLst/>
                <a:latin typeface="Menlo"/>
              </a:rPr>
              <a:t>'Cycle: '</a:t>
            </a:r>
            <a:r>
              <a:rPr lang="en-CA" sz="1400" b="0" i="0" dirty="0">
                <a:effectLst/>
                <a:latin typeface="Menlo"/>
              </a:rPr>
              <a:t>, num2str(</a:t>
            </a:r>
            <a:r>
              <a:rPr lang="en-CA" sz="1400" b="0" i="0" dirty="0" err="1">
                <a:effectLst/>
                <a:latin typeface="Menlo"/>
              </a:rPr>
              <a:t>i</a:t>
            </a:r>
            <a:r>
              <a:rPr lang="en-CA" sz="1400" b="0" i="0" dirty="0">
                <a:effectLst/>
                <a:latin typeface="Menlo"/>
              </a:rPr>
              <a:t>), </a:t>
            </a:r>
            <a:r>
              <a:rPr lang="en-CA" sz="1400" b="0" i="0" dirty="0">
                <a:solidFill>
                  <a:srgbClr val="A709F5"/>
                </a:solidFill>
                <a:effectLst/>
                <a:latin typeface="Menlo"/>
              </a:rPr>
              <a:t>' starting threshold: '</a:t>
            </a:r>
            <a:r>
              <a:rPr lang="en-CA" sz="1400" b="0" i="0" dirty="0">
                <a:effectLst/>
                <a:latin typeface="Menlo"/>
              </a:rPr>
              <a:t>, num2str(</a:t>
            </a:r>
            <a:r>
              <a:rPr lang="en-CA" sz="1400" b="0" i="0" dirty="0" err="1">
                <a:effectLst/>
                <a:latin typeface="Menlo"/>
              </a:rPr>
              <a:t>thCurrent</a:t>
            </a:r>
            <a:r>
              <a:rPr lang="en-CA" sz="1400" b="0" i="0" dirty="0">
                <a:effectLst/>
                <a:latin typeface="Menlo"/>
              </a:rPr>
              <a:t>*100), </a:t>
            </a:r>
            <a:r>
              <a:rPr lang="en-CA" sz="1400" b="0" i="0" dirty="0">
                <a:solidFill>
                  <a:srgbClr val="A709F5"/>
                </a:solidFill>
                <a:effectLst/>
                <a:latin typeface="Menlo"/>
              </a:rPr>
              <a:t>' %'</a:t>
            </a:r>
            <a:r>
              <a:rPr lang="en-CA" sz="1400" b="0" i="0" dirty="0">
                <a:effectLst/>
                <a:latin typeface="Menlo"/>
              </a:rPr>
              <a:t>]);</a:t>
            </a:r>
          </a:p>
          <a:p>
            <a:pPr marL="0" indent="0">
              <a:buNone/>
            </a:pPr>
            <a:r>
              <a:rPr lang="en-CA" sz="1400" b="0" i="0" dirty="0" err="1">
                <a:effectLst/>
                <a:latin typeface="Menlo"/>
              </a:rPr>
              <a:t>numEquilbriumLoops</a:t>
            </a:r>
            <a:r>
              <a:rPr lang="en-CA" sz="1400" b="0" i="0" dirty="0">
                <a:effectLst/>
                <a:latin typeface="Menlo"/>
              </a:rPr>
              <a:t> = mul2 * </a:t>
            </a:r>
            <a:r>
              <a:rPr lang="en-CA" sz="1400" b="0" i="0" dirty="0" err="1">
                <a:effectLst/>
                <a:latin typeface="Menlo"/>
              </a:rPr>
              <a:t>numEquilbriumLoops</a:t>
            </a:r>
            <a:r>
              <a:rPr lang="en-CA" sz="1400" b="0" i="0" dirty="0">
                <a:effectLst/>
                <a:latin typeface="Menlo"/>
              </a:rPr>
              <a:t>;</a:t>
            </a:r>
          </a:p>
          <a:p>
            <a:pPr marL="0" indent="0">
              <a:buNone/>
            </a:pPr>
            <a:r>
              <a:rPr lang="en-CA" sz="1400" b="0" i="0" dirty="0">
                <a:solidFill>
                  <a:srgbClr val="0E00FF"/>
                </a:solidFill>
                <a:effectLst/>
                <a:latin typeface="Menlo"/>
              </a:rPr>
              <a:t>for </a:t>
            </a:r>
            <a:r>
              <a:rPr lang="en-CA" sz="1400" b="0" i="0" dirty="0">
                <a:effectLst/>
                <a:latin typeface="Menlo"/>
              </a:rPr>
              <a:t>j = 1:numEquilbriumLoops</a:t>
            </a:r>
          </a:p>
          <a:p>
            <a:pPr marL="0" indent="0">
              <a:buNone/>
            </a:pPr>
            <a:r>
              <a:rPr lang="en-CA" sz="1400" b="0" i="0" dirty="0" err="1">
                <a:effectLst/>
                <a:latin typeface="Menlo"/>
              </a:rPr>
              <a:t>cityRoute_j</a:t>
            </a:r>
            <a:r>
              <a:rPr lang="en-CA" sz="1400" b="0" i="0" dirty="0">
                <a:effectLst/>
                <a:latin typeface="Menlo"/>
              </a:rPr>
              <a:t> = </a:t>
            </a:r>
            <a:r>
              <a:rPr lang="en-CA" sz="1400" b="0" i="0" dirty="0" err="1">
                <a:effectLst/>
                <a:latin typeface="Menlo"/>
              </a:rPr>
              <a:t>twoOptSwap</a:t>
            </a:r>
            <a:r>
              <a:rPr lang="en-CA" sz="1400" b="0" i="0" dirty="0">
                <a:effectLst/>
                <a:latin typeface="Menlo"/>
              </a:rPr>
              <a:t>(</a:t>
            </a:r>
            <a:r>
              <a:rPr lang="en-CA" sz="1400" b="0" i="0" dirty="0" err="1">
                <a:effectLst/>
                <a:latin typeface="Menlo"/>
              </a:rPr>
              <a:t>cityRoute_b</a:t>
            </a:r>
            <a:r>
              <a:rPr lang="en-CA" sz="1400" b="0" i="0" dirty="0">
                <a:effectLst/>
                <a:latin typeface="Menlo"/>
              </a:rPr>
              <a:t>); </a:t>
            </a:r>
            <a:r>
              <a:rPr lang="en-CA" sz="1400" b="0" i="0" dirty="0">
                <a:solidFill>
                  <a:srgbClr val="008013"/>
                </a:solidFill>
                <a:effectLst/>
                <a:latin typeface="Menlo"/>
              </a:rPr>
              <a:t>% Perturb the current route</a:t>
            </a:r>
          </a:p>
          <a:p>
            <a:pPr marL="0" indent="0">
              <a:buNone/>
            </a:pPr>
            <a:endParaRPr lang="en-CA" sz="1400" dirty="0">
              <a:solidFill>
                <a:srgbClr val="008013"/>
              </a:solidFill>
              <a:latin typeface="Menlo"/>
            </a:endParaRPr>
          </a:p>
          <a:p>
            <a:pPr marL="0" indent="0">
              <a:buNone/>
            </a:pPr>
            <a:r>
              <a:rPr lang="en-CA" sz="1600" b="0" i="0" dirty="0">
                <a:effectLst/>
                <a:latin typeface="Times New Roman" panose="02020603050405020304" pitchFamily="18" charset="0"/>
                <a:cs typeface="Times New Roman" panose="02020603050405020304" pitchFamily="18" charset="0"/>
              </a:rPr>
              <a:t>This function is as follows:</a:t>
            </a:r>
          </a:p>
          <a:p>
            <a:pPr marL="0" indent="0">
              <a:buNone/>
            </a:pPr>
            <a:endParaRPr lang="en-CA" sz="1600" b="0" i="0" dirty="0">
              <a:effectLst/>
              <a:latin typeface="Times New Roman" panose="02020603050405020304" pitchFamily="18" charset="0"/>
              <a:cs typeface="Times New Roman" panose="02020603050405020304" pitchFamily="18" charset="0"/>
            </a:endParaRPr>
          </a:p>
          <a:p>
            <a:pPr marL="0" indent="0">
              <a:buNone/>
            </a:pPr>
            <a:r>
              <a:rPr lang="en-CA" sz="1400" b="0" i="0" dirty="0">
                <a:solidFill>
                  <a:srgbClr val="0E00FF"/>
                </a:solidFill>
                <a:effectLst/>
                <a:latin typeface="Menlo"/>
              </a:rPr>
              <a:t>function </a:t>
            </a:r>
            <a:r>
              <a:rPr lang="en-CA" sz="1400" b="0" i="0" dirty="0" err="1">
                <a:effectLst/>
                <a:latin typeface="Menlo"/>
              </a:rPr>
              <a:t>newRoute</a:t>
            </a:r>
            <a:r>
              <a:rPr lang="en-CA" sz="1400" b="0" i="0" dirty="0">
                <a:effectLst/>
                <a:latin typeface="Menlo"/>
              </a:rPr>
              <a:t> = </a:t>
            </a:r>
            <a:r>
              <a:rPr lang="en-CA" sz="1400" b="0" i="0" dirty="0" err="1">
                <a:effectLst/>
                <a:latin typeface="Menlo"/>
              </a:rPr>
              <a:t>twoOptSwap</a:t>
            </a:r>
            <a:r>
              <a:rPr lang="en-CA" sz="1400" b="0" i="0" dirty="0">
                <a:effectLst/>
                <a:latin typeface="Menlo"/>
              </a:rPr>
              <a:t>(route)</a:t>
            </a:r>
          </a:p>
          <a:p>
            <a:pPr marL="0" indent="0">
              <a:buNone/>
            </a:pPr>
            <a:r>
              <a:rPr lang="en-CA" sz="1400" b="0" i="0" dirty="0">
                <a:effectLst/>
                <a:latin typeface="Menlo"/>
              </a:rPr>
              <a:t>n = length(route);</a:t>
            </a:r>
          </a:p>
          <a:p>
            <a:pPr marL="0" indent="0">
              <a:buNone/>
            </a:pPr>
            <a:r>
              <a:rPr lang="en-CA" sz="1400" b="0" i="0" dirty="0" err="1">
                <a:effectLst/>
                <a:latin typeface="Menlo"/>
              </a:rPr>
              <a:t>i</a:t>
            </a:r>
            <a:r>
              <a:rPr lang="en-CA" sz="1400" b="0" i="0" dirty="0">
                <a:effectLst/>
                <a:latin typeface="Menlo"/>
              </a:rPr>
              <a:t> = </a:t>
            </a:r>
            <a:r>
              <a:rPr lang="en-CA" sz="1400" b="0" i="0" dirty="0" err="1">
                <a:effectLst/>
                <a:latin typeface="Menlo"/>
              </a:rPr>
              <a:t>randi</a:t>
            </a:r>
            <a:r>
              <a:rPr lang="en-CA" sz="1400" b="0" i="0" dirty="0">
                <a:effectLst/>
                <a:latin typeface="Menlo"/>
              </a:rPr>
              <a:t>(n - 1);</a:t>
            </a:r>
          </a:p>
          <a:p>
            <a:pPr marL="0" indent="0">
              <a:buNone/>
            </a:pPr>
            <a:r>
              <a:rPr lang="en-CA" sz="1400" b="0" i="0" dirty="0">
                <a:effectLst/>
                <a:latin typeface="Menlo"/>
              </a:rPr>
              <a:t>j = </a:t>
            </a:r>
            <a:r>
              <a:rPr lang="en-CA" sz="1400" b="0" i="0" dirty="0" err="1">
                <a:effectLst/>
                <a:latin typeface="Menlo"/>
              </a:rPr>
              <a:t>randi</a:t>
            </a:r>
            <a:r>
              <a:rPr lang="en-CA" sz="1400" b="0" i="0" dirty="0">
                <a:effectLst/>
                <a:latin typeface="Menlo"/>
              </a:rPr>
              <a:t>([</a:t>
            </a:r>
            <a:r>
              <a:rPr lang="en-CA" sz="1400" b="0" i="0" dirty="0" err="1">
                <a:effectLst/>
                <a:latin typeface="Menlo"/>
              </a:rPr>
              <a:t>i</a:t>
            </a:r>
            <a:r>
              <a:rPr lang="en-CA" sz="1400" b="0" i="0" dirty="0">
                <a:effectLst/>
                <a:latin typeface="Menlo"/>
              </a:rPr>
              <a:t> + 1, n]);</a:t>
            </a:r>
          </a:p>
          <a:p>
            <a:pPr marL="0" indent="0">
              <a:buNone/>
            </a:pPr>
            <a:r>
              <a:rPr lang="en-CA" sz="1400" b="0" i="0" dirty="0" err="1">
                <a:effectLst/>
                <a:latin typeface="Menlo"/>
              </a:rPr>
              <a:t>newRoute</a:t>
            </a:r>
            <a:r>
              <a:rPr lang="en-CA" sz="1400" b="0" i="0" dirty="0">
                <a:effectLst/>
                <a:latin typeface="Menlo"/>
              </a:rPr>
              <a:t> = route;</a:t>
            </a:r>
          </a:p>
          <a:p>
            <a:pPr marL="0" indent="0">
              <a:buNone/>
            </a:pPr>
            <a:r>
              <a:rPr lang="en-CA" sz="1400" b="0" i="0" dirty="0" err="1">
                <a:effectLst/>
                <a:latin typeface="Menlo"/>
              </a:rPr>
              <a:t>newRoute</a:t>
            </a:r>
            <a:r>
              <a:rPr lang="en-CA" sz="1400" b="0" i="0" dirty="0">
                <a:effectLst/>
                <a:latin typeface="Menlo"/>
              </a:rPr>
              <a:t>(</a:t>
            </a:r>
            <a:r>
              <a:rPr lang="en-CA" sz="1400" b="0" i="0" dirty="0" err="1">
                <a:effectLst/>
                <a:latin typeface="Menlo"/>
              </a:rPr>
              <a:t>i:j</a:t>
            </a:r>
            <a:r>
              <a:rPr lang="en-CA" sz="1400" b="0" i="0" dirty="0">
                <a:effectLst/>
                <a:latin typeface="Menlo"/>
              </a:rPr>
              <a:t>) = route(j:-1:i);</a:t>
            </a:r>
          </a:p>
          <a:p>
            <a:pPr marL="0" indent="0">
              <a:buNone/>
            </a:pPr>
            <a:r>
              <a:rPr lang="en-CA" sz="1400" b="0" i="0" dirty="0">
                <a:solidFill>
                  <a:srgbClr val="0E00FF"/>
                </a:solidFill>
                <a:effectLst/>
                <a:latin typeface="Menlo"/>
              </a:rPr>
              <a:t>end</a:t>
            </a:r>
            <a:endParaRPr lang="en-CA" sz="1400" b="0" i="0" dirty="0">
              <a:effectLst/>
              <a:latin typeface="Menlo"/>
            </a:endParaRPr>
          </a:p>
        </p:txBody>
      </p:sp>
      <p:sp>
        <p:nvSpPr>
          <p:cNvPr id="4" name="TextBox 3">
            <a:extLst>
              <a:ext uri="{FF2B5EF4-FFF2-40B4-BE49-F238E27FC236}">
                <a16:creationId xmlns:a16="http://schemas.microsoft.com/office/drawing/2014/main" id="{872C93A7-C6A8-7C2C-8DF5-0CE960CABD84}"/>
              </a:ext>
            </a:extLst>
          </p:cNvPr>
          <p:cNvSpPr txBox="1"/>
          <p:nvPr/>
        </p:nvSpPr>
        <p:spPr>
          <a:xfrm>
            <a:off x="7793736" y="1901952"/>
            <a:ext cx="4123944"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twoOptSwap</a:t>
            </a:r>
            <a:r>
              <a:rPr lang="en-US" dirty="0">
                <a:latin typeface="Times New Roman" panose="02020603050405020304" pitchFamily="18" charset="0"/>
                <a:cs typeface="Times New Roman" panose="02020603050405020304" pitchFamily="18" charset="0"/>
              </a:rPr>
              <a:t> function is a way to tweak a route by reversing a part of it. This small change can help improve the overall route, especially in optimization problems like the Traveling Salesman Problem (TSP). What the function does is pick two random points in the route. The function picks two points,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randomly along that route. These points define the start and end of a segment of the route. Then, the function takes the cities between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and flips their order. And finally, the original route stays the same, and the function gives back a new route with the reversed segment.</a:t>
            </a:r>
            <a:endParaRPr lang="en-C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2868A6-93E5-987B-D085-2ED3819DC286}"/>
              </a:ext>
            </a:extLst>
          </p:cNvPr>
          <p:cNvSpPr txBox="1"/>
          <p:nvPr/>
        </p:nvSpPr>
        <p:spPr>
          <a:xfrm>
            <a:off x="274320" y="6287500"/>
            <a:ext cx="11643360" cy="646331"/>
          </a:xfrm>
          <a:prstGeom prst="rect">
            <a:avLst/>
          </a:prstGeom>
          <a:noFill/>
        </p:spPr>
        <p:txBody>
          <a:bodyPr wrap="square">
            <a:spAutoFit/>
          </a:bodyPr>
          <a:lstStyle/>
          <a:p>
            <a:r>
              <a:rPr lang="en-CA" dirty="0">
                <a:solidFill>
                  <a:schemeClr val="accent6"/>
                </a:solidFill>
                <a:latin typeface="Times New Roman" panose="02020603050405020304" pitchFamily="18" charset="0"/>
                <a:cs typeface="Times New Roman" panose="02020603050405020304" pitchFamily="18" charset="0"/>
              </a:rPr>
              <a:t>This idea is based on this paper: The noisy methods, A generalization of some metaheuristics. By Irene Charon, Oliver </a:t>
            </a:r>
            <a:r>
              <a:rPr lang="en-CA" dirty="0" err="1">
                <a:solidFill>
                  <a:schemeClr val="accent6"/>
                </a:solidFill>
                <a:latin typeface="Times New Roman" panose="02020603050405020304" pitchFamily="18" charset="0"/>
                <a:cs typeface="Times New Roman" panose="02020603050405020304" pitchFamily="18" charset="0"/>
              </a:rPr>
              <a:t>Hudry</a:t>
            </a:r>
            <a:r>
              <a:rPr lang="en-CA" dirty="0">
                <a:solidFill>
                  <a:schemeClr val="accent6"/>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4450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1B7A-2162-5EAC-2A29-6BB7C2BE67EC}"/>
              </a:ext>
            </a:extLst>
          </p:cNvPr>
          <p:cNvSpPr>
            <a:spLocks noGrp="1"/>
          </p:cNvSpPr>
          <p:nvPr>
            <p:ph type="title"/>
          </p:nvPr>
        </p:nvSpPr>
        <p:spPr>
          <a:xfrm>
            <a:off x="838200" y="365125"/>
            <a:ext cx="10515600" cy="503555"/>
          </a:xfrm>
        </p:spPr>
        <p:txBody>
          <a:bodyPr>
            <a:normAutofit fontScale="90000"/>
          </a:bodyPr>
          <a:lstStyle/>
          <a:p>
            <a:pPr algn="ct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Exp</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lanation</a:t>
            </a:r>
            <a:b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b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File name:</a:t>
            </a:r>
            <a:r>
              <a:rPr lang="en-US" sz="1800" dirty="0">
                <a:highlight>
                  <a:srgbClr val="FFFF00"/>
                </a:highlight>
                <a:latin typeface="Minion Pro" panose="02040503050306020203" pitchFamily="18" charset="0"/>
                <a:ea typeface="Times New Roman" panose="02020603050405020304" pitchFamily="18" charset="0"/>
                <a:cs typeface="Arial" panose="020B0604020202020204" pitchFamily="34" charset="0"/>
              </a:rPr>
              <a:t>Zandvakili_Mana_Project4</a:t>
            </a:r>
            <a:r>
              <a:rPr lang="en-US" sz="1800" dirty="0">
                <a:effectLst/>
                <a:highlight>
                  <a:srgbClr val="FFFF00"/>
                </a:highlight>
                <a:latin typeface="Minion Pro" panose="02040503050306020203" pitchFamily="18" charset="0"/>
                <a:ea typeface="Times New Roman" panose="02020603050405020304" pitchFamily="18" charset="0"/>
                <a:cs typeface="Arial" panose="020B0604020202020204" pitchFamily="34" charset="0"/>
              </a:rPr>
              <a:t>.m</a:t>
            </a:r>
            <a:endParaRPr lang="en-CA" sz="1800" dirty="0"/>
          </a:p>
        </p:txBody>
      </p:sp>
      <p:sp>
        <p:nvSpPr>
          <p:cNvPr id="3" name="Content Placeholder 2">
            <a:extLst>
              <a:ext uri="{FF2B5EF4-FFF2-40B4-BE49-F238E27FC236}">
                <a16:creationId xmlns:a16="http://schemas.microsoft.com/office/drawing/2014/main" id="{BF82DE69-D7C3-32CA-32D2-046D90C69770}"/>
              </a:ext>
            </a:extLst>
          </p:cNvPr>
          <p:cNvSpPr>
            <a:spLocks noGrp="1"/>
          </p:cNvSpPr>
          <p:nvPr>
            <p:ph idx="1"/>
          </p:nvPr>
        </p:nvSpPr>
        <p:spPr>
          <a:xfrm>
            <a:off x="274320" y="1014984"/>
            <a:ext cx="4818888" cy="5641848"/>
          </a:xfrm>
        </p:spPr>
        <p:txBody>
          <a:bodyPr>
            <a:normAutofit fontScale="70000" lnSpcReduction="20000"/>
          </a:bodyPr>
          <a:lstStyle/>
          <a:p>
            <a:pPr marL="0" indent="0">
              <a:buNone/>
            </a:pPr>
            <a:r>
              <a:rPr lang="en-US" sz="1800" b="1" i="0" dirty="0">
                <a:solidFill>
                  <a:srgbClr val="FF0000"/>
                </a:solidFill>
                <a:effectLst/>
                <a:latin typeface="Times New Roman" panose="02020603050405020304" pitchFamily="18" charset="0"/>
                <a:cs typeface="Times New Roman" panose="02020603050405020304" pitchFamily="18" charset="0"/>
              </a:rPr>
              <a:t>Fourth idea:  </a:t>
            </a:r>
            <a:r>
              <a:rPr lang="en-US" sz="1800" dirty="0">
                <a:effectLst/>
                <a:latin typeface="Minion Pro" panose="02040503050306020203" pitchFamily="18" charset="0"/>
                <a:ea typeface="Times New Roman" panose="02020603050405020304" pitchFamily="18" charset="0"/>
                <a:cs typeface="Arial" panose="020B0604020202020204" pitchFamily="34" charset="0"/>
              </a:rPr>
              <a:t>Employ the “restart” idea.</a:t>
            </a:r>
            <a:endParaRPr lang="en-US" sz="1600" dirty="0">
              <a:solidFill>
                <a:srgbClr val="008013"/>
              </a:solidFill>
              <a:latin typeface="Menlo"/>
            </a:endParaRPr>
          </a:p>
          <a:p>
            <a:pPr marL="0" indent="0">
              <a:buNone/>
            </a:pPr>
            <a:r>
              <a:rPr lang="en-US" sz="2000" b="0" i="0" dirty="0">
                <a:solidFill>
                  <a:srgbClr val="008013"/>
                </a:solidFill>
                <a:effectLst/>
                <a:latin typeface="Menlo"/>
              </a:rPr>
              <a:t>% Restart mechanism: Reset every 500 cycles</a:t>
            </a:r>
            <a:endParaRPr lang="en-US" sz="2000" b="0" i="0" dirty="0">
              <a:effectLst/>
              <a:latin typeface="Menlo"/>
            </a:endParaRPr>
          </a:p>
          <a:p>
            <a:pPr marL="0" indent="0">
              <a:buNone/>
            </a:pPr>
            <a:r>
              <a:rPr lang="en-US" sz="2000" b="0" i="0" dirty="0">
                <a:solidFill>
                  <a:srgbClr val="0E00FF"/>
                </a:solidFill>
                <a:effectLst/>
                <a:latin typeface="Menlo"/>
              </a:rPr>
              <a:t>if </a:t>
            </a:r>
            <a:r>
              <a:rPr lang="en-US" sz="2000" b="0" i="0" dirty="0">
                <a:effectLst/>
                <a:latin typeface="Menlo"/>
              </a:rPr>
              <a:t>mod(</a:t>
            </a:r>
            <a:r>
              <a:rPr lang="en-US" sz="2000" b="0" i="0" dirty="0" err="1">
                <a:effectLst/>
                <a:latin typeface="Menlo"/>
              </a:rPr>
              <a:t>i</a:t>
            </a:r>
            <a:r>
              <a:rPr lang="en-US" sz="2000" b="0" i="0" dirty="0">
                <a:effectLst/>
                <a:latin typeface="Menlo"/>
              </a:rPr>
              <a:t>, 500) == 0</a:t>
            </a:r>
          </a:p>
          <a:p>
            <a:pPr marL="0" indent="0">
              <a:buNone/>
            </a:pPr>
            <a:r>
              <a:rPr lang="en-US" sz="2000" b="0" i="0" dirty="0" err="1">
                <a:effectLst/>
                <a:latin typeface="Menlo"/>
              </a:rPr>
              <a:t>cityRoute_b</a:t>
            </a:r>
            <a:r>
              <a:rPr lang="en-US" sz="2000" b="0" i="0" dirty="0">
                <a:effectLst/>
                <a:latin typeface="Menlo"/>
              </a:rPr>
              <a:t> = </a:t>
            </a:r>
            <a:r>
              <a:rPr lang="en-US" sz="2000" b="0" i="0" dirty="0" err="1">
                <a:effectLst/>
                <a:latin typeface="Menlo"/>
              </a:rPr>
              <a:t>cityRoute_o</a:t>
            </a:r>
            <a:r>
              <a:rPr lang="en-US" sz="2000" b="0" i="0" dirty="0">
                <a:effectLst/>
                <a:latin typeface="Menlo"/>
              </a:rPr>
              <a:t>;</a:t>
            </a:r>
          </a:p>
          <a:p>
            <a:pPr marL="0" indent="0">
              <a:buNone/>
            </a:pPr>
            <a:r>
              <a:rPr lang="en-US" sz="2000" b="0" i="0" dirty="0" err="1">
                <a:effectLst/>
                <a:latin typeface="Menlo"/>
              </a:rPr>
              <a:t>thCurrent</a:t>
            </a:r>
            <a:r>
              <a:rPr lang="en-US" sz="2000" b="0" i="0" dirty="0">
                <a:effectLst/>
                <a:latin typeface="Menlo"/>
              </a:rPr>
              <a:t> = th1; </a:t>
            </a:r>
            <a:r>
              <a:rPr lang="en-US" sz="2000" b="0" i="0" dirty="0">
                <a:solidFill>
                  <a:srgbClr val="008013"/>
                </a:solidFill>
                <a:effectLst/>
                <a:latin typeface="Menlo"/>
              </a:rPr>
              <a:t>% Reset the threshold (restart cooling)</a:t>
            </a:r>
            <a:endParaRPr lang="en-US" sz="2000" b="0" i="0" dirty="0">
              <a:effectLst/>
              <a:latin typeface="Menlo"/>
            </a:endParaRPr>
          </a:p>
          <a:p>
            <a:pPr marL="0" indent="0">
              <a:buNone/>
            </a:pPr>
            <a:r>
              <a:rPr lang="en-US" sz="2000" b="0" i="0" dirty="0">
                <a:solidFill>
                  <a:srgbClr val="0E00FF"/>
                </a:solidFill>
                <a:effectLst/>
                <a:latin typeface="Menlo"/>
              </a:rPr>
              <a:t>end</a:t>
            </a:r>
            <a:endParaRPr lang="en-US" sz="2000" b="0" i="0" dirty="0">
              <a:effectLst/>
              <a:latin typeface="Menlo"/>
            </a:endParaRPr>
          </a:p>
          <a:p>
            <a:pPr marL="0" indent="0">
              <a:buNone/>
            </a:pPr>
            <a:r>
              <a:rPr lang="en-US" sz="2000" b="0" i="0" dirty="0">
                <a:solidFill>
                  <a:srgbClr val="008013"/>
                </a:solidFill>
                <a:effectLst/>
                <a:latin typeface="Menlo"/>
              </a:rPr>
              <a:t>% Update threshold</a:t>
            </a:r>
            <a:endParaRPr lang="en-US" sz="2000" b="0" i="0" dirty="0">
              <a:effectLst/>
              <a:latin typeface="Menlo"/>
            </a:endParaRPr>
          </a:p>
          <a:p>
            <a:pPr marL="0" indent="0">
              <a:buNone/>
            </a:pPr>
            <a:r>
              <a:rPr lang="en-US" sz="2000" b="0" i="0" dirty="0" err="1">
                <a:effectLst/>
                <a:latin typeface="Menlo"/>
              </a:rPr>
              <a:t>thCurrent</a:t>
            </a:r>
            <a:r>
              <a:rPr lang="en-US" sz="2000" b="0" i="0" dirty="0">
                <a:effectLst/>
                <a:latin typeface="Menlo"/>
              </a:rPr>
              <a:t> = </a:t>
            </a:r>
            <a:r>
              <a:rPr lang="en-US" sz="2000" dirty="0">
                <a:latin typeface="Menlo"/>
              </a:rPr>
              <a:t>mul1</a:t>
            </a:r>
            <a:r>
              <a:rPr lang="en-US" sz="2000" b="0" i="0" dirty="0">
                <a:effectLst/>
                <a:latin typeface="Menlo"/>
              </a:rPr>
              <a:t> * </a:t>
            </a:r>
            <a:r>
              <a:rPr lang="en-US" sz="2000" b="0" i="0" dirty="0" err="1">
                <a:effectLst/>
                <a:latin typeface="Menlo"/>
              </a:rPr>
              <a:t>thCurrent</a:t>
            </a:r>
            <a:r>
              <a:rPr lang="en-US" sz="2000" b="0" i="0" dirty="0">
                <a:effectLst/>
                <a:latin typeface="Menlo"/>
              </a:rPr>
              <a:t>;</a:t>
            </a:r>
          </a:p>
          <a:p>
            <a:pPr marL="0" indent="0">
              <a:buNone/>
            </a:pPr>
            <a:r>
              <a:rPr lang="en-CA" sz="2000" b="0" i="0" dirty="0">
                <a:solidFill>
                  <a:srgbClr val="008013"/>
                </a:solidFill>
                <a:effectLst/>
                <a:latin typeface="Menlo"/>
              </a:rPr>
              <a:t>% Check for convergence</a:t>
            </a:r>
            <a:endParaRPr lang="en-CA" sz="2000" b="0" i="0" dirty="0">
              <a:effectLst/>
              <a:latin typeface="Menlo"/>
            </a:endParaRPr>
          </a:p>
          <a:p>
            <a:pPr marL="0" indent="0">
              <a:buNone/>
            </a:pPr>
            <a:r>
              <a:rPr lang="en-CA" sz="2000" b="0" i="0" dirty="0">
                <a:solidFill>
                  <a:srgbClr val="0E00FF"/>
                </a:solidFill>
                <a:effectLst/>
                <a:latin typeface="Menlo"/>
              </a:rPr>
              <a:t>if </a:t>
            </a:r>
            <a:r>
              <a:rPr lang="en-CA" sz="2000" b="0" i="0" dirty="0">
                <a:effectLst/>
                <a:latin typeface="Menlo"/>
              </a:rPr>
              <a:t>abs(</a:t>
            </a:r>
            <a:r>
              <a:rPr lang="en-CA" sz="2000" b="0" i="0" dirty="0" err="1">
                <a:effectLst/>
                <a:latin typeface="Menlo"/>
              </a:rPr>
              <a:t>D_b</a:t>
            </a:r>
            <a:r>
              <a:rPr lang="en-CA" sz="2000" b="0" i="0" dirty="0">
                <a:effectLst/>
                <a:latin typeface="Menlo"/>
              </a:rPr>
              <a:t> - </a:t>
            </a:r>
            <a:r>
              <a:rPr lang="en-CA" sz="2000" b="0" i="0" dirty="0" err="1">
                <a:effectLst/>
                <a:latin typeface="Menlo"/>
              </a:rPr>
              <a:t>D_o</a:t>
            </a:r>
            <a:r>
              <a:rPr lang="en-CA" sz="2000" b="0" i="0" dirty="0">
                <a:effectLst/>
                <a:latin typeface="Menlo"/>
              </a:rPr>
              <a:t>) / </a:t>
            </a:r>
            <a:r>
              <a:rPr lang="en-CA" sz="2000" b="0" i="0" dirty="0" err="1">
                <a:effectLst/>
                <a:latin typeface="Menlo"/>
              </a:rPr>
              <a:t>D_o</a:t>
            </a:r>
            <a:r>
              <a:rPr lang="en-CA" sz="2000" b="0" i="0" dirty="0">
                <a:effectLst/>
                <a:latin typeface="Menlo"/>
              </a:rPr>
              <a:t> &lt; 0.0001</a:t>
            </a:r>
          </a:p>
          <a:p>
            <a:pPr marL="0" indent="0">
              <a:buNone/>
            </a:pPr>
            <a:r>
              <a:rPr lang="en-CA" sz="2000" b="0" i="0" dirty="0">
                <a:effectLst/>
                <a:latin typeface="Menlo"/>
              </a:rPr>
              <a:t>counter = counter + 1;</a:t>
            </a:r>
          </a:p>
          <a:p>
            <a:pPr marL="0" indent="0">
              <a:buNone/>
            </a:pPr>
            <a:r>
              <a:rPr lang="en-CA" sz="2000" b="0" i="0" dirty="0">
                <a:solidFill>
                  <a:srgbClr val="0E00FF"/>
                </a:solidFill>
                <a:effectLst/>
                <a:latin typeface="Menlo"/>
              </a:rPr>
              <a:t>end</a:t>
            </a:r>
            <a:endParaRPr lang="en-CA" sz="2000" b="0" i="0" dirty="0">
              <a:effectLst/>
              <a:latin typeface="Menlo"/>
            </a:endParaRPr>
          </a:p>
          <a:p>
            <a:pPr marL="0" indent="0">
              <a:buNone/>
            </a:pPr>
            <a:r>
              <a:rPr lang="en-CA" sz="2000" b="0" i="0" dirty="0">
                <a:solidFill>
                  <a:srgbClr val="0E00FF"/>
                </a:solidFill>
                <a:effectLst/>
                <a:latin typeface="Menlo"/>
              </a:rPr>
              <a:t>if </a:t>
            </a:r>
            <a:r>
              <a:rPr lang="en-CA" sz="2000" b="0" i="0" dirty="0">
                <a:effectLst/>
                <a:latin typeface="Menlo"/>
              </a:rPr>
              <a:t>counter == 100</a:t>
            </a:r>
          </a:p>
          <a:p>
            <a:pPr marL="0" indent="0">
              <a:buNone/>
            </a:pPr>
            <a:r>
              <a:rPr lang="en-CA" sz="2000" b="0" i="0" dirty="0">
                <a:solidFill>
                  <a:srgbClr val="0E00FF"/>
                </a:solidFill>
                <a:effectLst/>
                <a:latin typeface="Menlo"/>
              </a:rPr>
              <a:t>break</a:t>
            </a:r>
            <a:r>
              <a:rPr lang="en-CA" sz="2000" b="0" i="0" dirty="0">
                <a:effectLst/>
                <a:latin typeface="Menlo"/>
              </a:rPr>
              <a:t>;</a:t>
            </a:r>
          </a:p>
          <a:p>
            <a:pPr marL="0" indent="0">
              <a:buNone/>
            </a:pPr>
            <a:r>
              <a:rPr lang="en-CA" sz="2000" b="0" i="0" dirty="0">
                <a:solidFill>
                  <a:srgbClr val="0E00FF"/>
                </a:solidFill>
                <a:effectLst/>
                <a:latin typeface="Menlo"/>
              </a:rPr>
              <a:t>end</a:t>
            </a:r>
            <a:endParaRPr lang="en-CA" sz="2000" b="0" i="0" dirty="0">
              <a:effectLst/>
              <a:latin typeface="Menlo"/>
            </a:endParaRPr>
          </a:p>
          <a:p>
            <a:pPr marL="0" indent="0">
              <a:buNone/>
            </a:pPr>
            <a:r>
              <a:rPr lang="en-CA" sz="2000" b="0" i="0" dirty="0">
                <a:effectLst/>
                <a:latin typeface="Menlo"/>
              </a:rPr>
              <a:t>Threshold(</a:t>
            </a:r>
            <a:r>
              <a:rPr lang="en-CA" sz="2000" b="0" i="0" dirty="0" err="1">
                <a:effectLst/>
                <a:latin typeface="Menlo"/>
              </a:rPr>
              <a:t>i</a:t>
            </a:r>
            <a:r>
              <a:rPr lang="en-CA" sz="2000" b="0" i="0" dirty="0">
                <a:effectLst/>
                <a:latin typeface="Menlo"/>
              </a:rPr>
              <a:t>) = </a:t>
            </a:r>
            <a:r>
              <a:rPr lang="en-CA" sz="2000" b="0" i="0" dirty="0" err="1">
                <a:effectLst/>
                <a:latin typeface="Menlo"/>
              </a:rPr>
              <a:t>thCurrent</a:t>
            </a:r>
            <a:r>
              <a:rPr lang="en-CA" sz="2000" b="0" i="0" dirty="0">
                <a:effectLst/>
                <a:latin typeface="Menlo"/>
              </a:rPr>
              <a:t>;</a:t>
            </a:r>
          </a:p>
          <a:p>
            <a:pPr marL="0" indent="0">
              <a:buNone/>
            </a:pPr>
            <a:r>
              <a:rPr lang="en-CA" sz="2000" b="0" i="0" dirty="0" err="1">
                <a:effectLst/>
                <a:latin typeface="Menlo"/>
              </a:rPr>
              <a:t>cityRoute_o</a:t>
            </a:r>
            <a:r>
              <a:rPr lang="en-CA" sz="2000" b="0" i="0" dirty="0">
                <a:effectLst/>
                <a:latin typeface="Menlo"/>
              </a:rPr>
              <a:t> = </a:t>
            </a:r>
            <a:r>
              <a:rPr lang="en-CA" sz="2000" b="0" i="0" dirty="0" err="1">
                <a:effectLst/>
                <a:latin typeface="Menlo"/>
              </a:rPr>
              <a:t>cityRoute_b</a:t>
            </a:r>
            <a:r>
              <a:rPr lang="en-CA" sz="2000" b="0" i="0" dirty="0">
                <a:effectLst/>
                <a:latin typeface="Menlo"/>
              </a:rPr>
              <a:t>; </a:t>
            </a:r>
            <a:r>
              <a:rPr lang="en-CA" sz="2000" b="0" i="0" dirty="0">
                <a:solidFill>
                  <a:srgbClr val="008013"/>
                </a:solidFill>
                <a:effectLst/>
                <a:latin typeface="Menlo"/>
              </a:rPr>
              <a:t>% Update optimal route</a:t>
            </a:r>
            <a:endParaRPr lang="en-CA" sz="2000" b="0" i="0" dirty="0">
              <a:effectLst/>
              <a:latin typeface="Menlo"/>
            </a:endParaRPr>
          </a:p>
          <a:p>
            <a:pPr marL="0" indent="0">
              <a:buNone/>
            </a:pPr>
            <a:r>
              <a:rPr lang="en-CA" sz="2000" b="0" i="0" dirty="0">
                <a:effectLst/>
                <a:latin typeface="Menlo"/>
              </a:rPr>
              <a:t>D(i+1) = </a:t>
            </a:r>
            <a:r>
              <a:rPr lang="en-CA" sz="2000" b="0" i="0" dirty="0" err="1">
                <a:effectLst/>
                <a:latin typeface="Menlo"/>
              </a:rPr>
              <a:t>D_b</a:t>
            </a:r>
            <a:r>
              <a:rPr lang="en-CA" sz="2000" b="0" i="0" dirty="0">
                <a:effectLst/>
                <a:latin typeface="Menlo"/>
              </a:rPr>
              <a:t>; </a:t>
            </a:r>
            <a:r>
              <a:rPr lang="en-CA" sz="2000" b="0" i="0" dirty="0">
                <a:solidFill>
                  <a:srgbClr val="008013"/>
                </a:solidFill>
                <a:effectLst/>
                <a:latin typeface="Menlo"/>
              </a:rPr>
              <a:t>% Record the route distance</a:t>
            </a:r>
            <a:endParaRPr lang="en-CA" sz="2000" b="0" i="0" dirty="0">
              <a:effectLst/>
              <a:latin typeface="Menlo"/>
            </a:endParaRPr>
          </a:p>
          <a:p>
            <a:pPr marL="0" indent="0">
              <a:buNone/>
            </a:pPr>
            <a:r>
              <a:rPr lang="en-CA" sz="2000" b="0" i="0" dirty="0" err="1">
                <a:effectLst/>
                <a:latin typeface="Menlo"/>
              </a:rPr>
              <a:t>D_o</a:t>
            </a:r>
            <a:r>
              <a:rPr lang="en-CA" sz="2000" b="0" i="0" dirty="0">
                <a:effectLst/>
                <a:latin typeface="Menlo"/>
              </a:rPr>
              <a:t> = </a:t>
            </a:r>
            <a:r>
              <a:rPr lang="en-CA" sz="2000" b="0" i="0" dirty="0" err="1">
                <a:effectLst/>
                <a:latin typeface="Menlo"/>
              </a:rPr>
              <a:t>D_b</a:t>
            </a:r>
            <a:r>
              <a:rPr lang="en-CA" sz="2000" b="0" i="0" dirty="0">
                <a:effectLst/>
                <a:latin typeface="Menlo"/>
              </a:rPr>
              <a:t>; </a:t>
            </a:r>
            <a:r>
              <a:rPr lang="en-CA" sz="2000" b="0" i="0" dirty="0">
                <a:solidFill>
                  <a:srgbClr val="008013"/>
                </a:solidFill>
                <a:effectLst/>
                <a:latin typeface="Menlo"/>
              </a:rPr>
              <a:t>% Update optimal distance</a:t>
            </a:r>
            <a:endParaRPr lang="en-CA" sz="2000" b="0" i="0" dirty="0">
              <a:effectLst/>
              <a:latin typeface="Menlo"/>
            </a:endParaRPr>
          </a:p>
          <a:p>
            <a:pPr marL="0" indent="0">
              <a:buNone/>
            </a:pPr>
            <a:r>
              <a:rPr lang="en-CA" sz="1800" b="0" i="0" dirty="0">
                <a:solidFill>
                  <a:srgbClr val="0E00FF"/>
                </a:solidFill>
                <a:effectLst/>
                <a:latin typeface="Menlo"/>
              </a:rPr>
              <a:t>end</a:t>
            </a:r>
            <a:endParaRPr lang="en-CA" sz="1800" b="0" i="0" dirty="0">
              <a:effectLst/>
              <a:latin typeface="Menlo"/>
            </a:endParaRPr>
          </a:p>
          <a:p>
            <a:pPr marL="0" indent="0">
              <a:buNone/>
            </a:pPr>
            <a:endParaRPr lang="en-CA" sz="1800" b="0" i="0" dirty="0">
              <a:effectLst/>
              <a:latin typeface="Menlo"/>
            </a:endParaRPr>
          </a:p>
        </p:txBody>
      </p:sp>
      <p:sp>
        <p:nvSpPr>
          <p:cNvPr id="4" name="TextBox 3">
            <a:extLst>
              <a:ext uri="{FF2B5EF4-FFF2-40B4-BE49-F238E27FC236}">
                <a16:creationId xmlns:a16="http://schemas.microsoft.com/office/drawing/2014/main" id="{870EE234-6A67-E065-E8BB-C6923200DD74}"/>
              </a:ext>
            </a:extLst>
          </p:cNvPr>
          <p:cNvSpPr txBox="1"/>
          <p:nvPr/>
        </p:nvSpPr>
        <p:spPr>
          <a:xfrm>
            <a:off x="5468112" y="1014984"/>
            <a:ext cx="6574536"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algorithm periodically "restarts" to avoid getting stuck in a bad solution. Every 500 iterations, the line mod(</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500) == 0 checks if it’s time to restart. If the current iteration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is divisible by 500, the restart is triggered. The current best route (</a:t>
            </a:r>
            <a:r>
              <a:rPr lang="en-US" dirty="0" err="1">
                <a:latin typeface="Times New Roman" panose="02020603050405020304" pitchFamily="18" charset="0"/>
                <a:cs typeface="Times New Roman" panose="02020603050405020304" pitchFamily="18" charset="0"/>
              </a:rPr>
              <a:t>cityRoute_b</a:t>
            </a:r>
            <a:r>
              <a:rPr lang="en-US" dirty="0">
                <a:latin typeface="Times New Roman" panose="02020603050405020304" pitchFamily="18" charset="0"/>
                <a:cs typeface="Times New Roman" panose="02020603050405020304" pitchFamily="18" charset="0"/>
              </a:rPr>
              <a:t>) is reset to the original route (</a:t>
            </a:r>
            <a:r>
              <a:rPr lang="en-US" dirty="0" err="1">
                <a:latin typeface="Times New Roman" panose="02020603050405020304" pitchFamily="18" charset="0"/>
                <a:cs typeface="Times New Roman" panose="02020603050405020304" pitchFamily="18" charset="0"/>
              </a:rPr>
              <a:t>cityRoute_o</a:t>
            </a:r>
            <a:r>
              <a:rPr lang="en-US" dirty="0">
                <a:latin typeface="Times New Roman" panose="02020603050405020304" pitchFamily="18" charset="0"/>
                <a:cs typeface="Times New Roman" panose="02020603050405020304" pitchFamily="18" charset="0"/>
              </a:rPr>
              <a:t>). This gives the algorithm a fresh starting point. The "temperature" or threshold (</a:t>
            </a:r>
            <a:r>
              <a:rPr lang="en-US" dirty="0" err="1">
                <a:latin typeface="Times New Roman" panose="02020603050405020304" pitchFamily="18" charset="0"/>
                <a:cs typeface="Times New Roman" panose="02020603050405020304" pitchFamily="18" charset="0"/>
              </a:rPr>
              <a:t>thCurrent</a:t>
            </a:r>
            <a:r>
              <a:rPr lang="en-US" dirty="0">
                <a:latin typeface="Times New Roman" panose="02020603050405020304" pitchFamily="18" charset="0"/>
                <a:cs typeface="Times New Roman" panose="02020603050405020304" pitchFamily="18" charset="0"/>
              </a:rPr>
              <a:t>) is also reset to its starting value (th1). This helps the algorithm explore new possibilities again, much like reheating a system in Simulated Annealing.</a:t>
            </a:r>
            <a:r>
              <a:rPr lang="en-CA"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combination helps the algorithm strike a </a:t>
            </a:r>
            <a:r>
              <a:rPr lang="en-US" dirty="0" err="1">
                <a:latin typeface="Times New Roman" panose="02020603050405020304" pitchFamily="18" charset="0"/>
                <a:cs typeface="Times New Roman" panose="02020603050405020304" pitchFamily="18" charset="0"/>
              </a:rPr>
              <a:t>balance:The</a:t>
            </a:r>
            <a:r>
              <a:rPr lang="en-US" dirty="0">
                <a:latin typeface="Times New Roman" panose="02020603050405020304" pitchFamily="18" charset="0"/>
                <a:cs typeface="Times New Roman" panose="02020603050405020304" pitchFamily="18" charset="0"/>
              </a:rPr>
              <a:t> restart mechanism allows it to explore new possibilities if it gets </a:t>
            </a:r>
            <a:r>
              <a:rPr lang="en-US" dirty="0" err="1">
                <a:latin typeface="Times New Roman" panose="02020603050405020304" pitchFamily="18" charset="0"/>
                <a:cs typeface="Times New Roman" panose="02020603050405020304" pitchFamily="18" charset="0"/>
              </a:rPr>
              <a:t>stuck.The</a:t>
            </a:r>
            <a:r>
              <a:rPr lang="en-US" dirty="0">
                <a:latin typeface="Times New Roman" panose="02020603050405020304" pitchFamily="18" charset="0"/>
                <a:cs typeface="Times New Roman" panose="02020603050405020304" pitchFamily="18" charset="0"/>
              </a:rPr>
              <a:t> threshold update ensures it eventually settles down and focuses on finding the best solution.</a:t>
            </a:r>
            <a:endParaRPr lang="en-CA"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D6C419D-7908-DCA6-996C-E69631FC5BBC}"/>
              </a:ext>
            </a:extLst>
          </p:cNvPr>
          <p:cNvSpPr txBox="1"/>
          <p:nvPr/>
        </p:nvSpPr>
        <p:spPr>
          <a:xfrm>
            <a:off x="4379976" y="4773168"/>
            <a:ext cx="7662672" cy="2031325"/>
          </a:xfrm>
          <a:prstGeom prst="rect">
            <a:avLst/>
          </a:prstGeom>
          <a:noFill/>
        </p:spPr>
        <p:txBody>
          <a:bodyPr wrap="square">
            <a:spAutoFit/>
          </a:bodyPr>
          <a:lstStyle/>
          <a:p>
            <a:pPr algn="just"/>
            <a:r>
              <a:rPr lang="en-CA" dirty="0">
                <a:solidFill>
                  <a:schemeClr val="accent6"/>
                </a:solidFill>
                <a:latin typeface="Times New Roman" panose="02020603050405020304" pitchFamily="18" charset="0"/>
                <a:cs typeface="Times New Roman" panose="02020603050405020304" pitchFamily="18" charset="0"/>
              </a:rPr>
              <a:t>This idea is based on these paper: </a:t>
            </a:r>
            <a:r>
              <a:rPr lang="en-CA" b="1" dirty="0">
                <a:solidFill>
                  <a:schemeClr val="accent6"/>
                </a:solidFill>
                <a:latin typeface="Times New Roman" panose="02020603050405020304" pitchFamily="18" charset="0"/>
                <a:cs typeface="Times New Roman" panose="02020603050405020304" pitchFamily="18" charset="0"/>
              </a:rPr>
              <a:t>1) </a:t>
            </a:r>
            <a:r>
              <a:rPr lang="en-US" dirty="0">
                <a:solidFill>
                  <a:schemeClr val="accent6"/>
                </a:solidFill>
                <a:latin typeface="Times New Roman" panose="02020603050405020304" pitchFamily="18" charset="0"/>
                <a:cs typeface="Times New Roman" panose="02020603050405020304" pitchFamily="18" charset="0"/>
              </a:rPr>
              <a:t>Simulated annealing with restart strategy for the blood pickup routing problem</a:t>
            </a:r>
            <a:r>
              <a:rPr lang="en-CA" dirty="0">
                <a:solidFill>
                  <a:schemeClr val="accent6"/>
                </a:solidFill>
                <a:latin typeface="Times New Roman" panose="02020603050405020304" pitchFamily="18" charset="0"/>
                <a:cs typeface="Times New Roman" panose="02020603050405020304" pitchFamily="18" charset="0"/>
              </a:rPr>
              <a:t>. By </a:t>
            </a:r>
            <a:r>
              <a:rPr lang="pt-BR" dirty="0">
                <a:solidFill>
                  <a:schemeClr val="accent6"/>
                </a:solidFill>
                <a:latin typeface="Times New Roman" panose="02020603050405020304" pitchFamily="18" charset="0"/>
                <a:cs typeface="Times New Roman" panose="02020603050405020304" pitchFamily="18" charset="0"/>
              </a:rPr>
              <a:t>V F Yu1, T Iswari1,2,3, N M Normasari1,2, A M S Asih2 and H Ting4  </a:t>
            </a:r>
            <a:r>
              <a:rPr lang="pt-BR" b="1" dirty="0">
                <a:solidFill>
                  <a:schemeClr val="accent6"/>
                </a:solidFill>
                <a:latin typeface="Times New Roman" panose="02020603050405020304" pitchFamily="18" charset="0"/>
                <a:cs typeface="Times New Roman" panose="02020603050405020304" pitchFamily="18" charset="0"/>
              </a:rPr>
              <a:t> 2) </a:t>
            </a:r>
            <a:r>
              <a:rPr lang="en-US" dirty="0">
                <a:solidFill>
                  <a:schemeClr val="accent6"/>
                </a:solidFill>
                <a:latin typeface="Times New Roman" panose="02020603050405020304" pitchFamily="18" charset="0"/>
                <a:cs typeface="Times New Roman" panose="02020603050405020304" pitchFamily="18" charset="0"/>
              </a:rPr>
              <a:t>Simulated Annealing with Restart Strategy for the Path Cover Problem with Time Windows By Vincent F. Yu 1,2 , </a:t>
            </a:r>
            <a:r>
              <a:rPr lang="en-US" dirty="0" err="1">
                <a:solidFill>
                  <a:schemeClr val="accent6"/>
                </a:solidFill>
                <a:latin typeface="Times New Roman" panose="02020603050405020304" pitchFamily="18" charset="0"/>
                <a:cs typeface="Times New Roman" panose="02020603050405020304" pitchFamily="18" charset="0"/>
              </a:rPr>
              <a:t>Winarno</a:t>
            </a:r>
            <a:r>
              <a:rPr lang="en-US" dirty="0">
                <a:solidFill>
                  <a:schemeClr val="accent6"/>
                </a:solidFill>
                <a:latin typeface="Times New Roman" panose="02020603050405020304" pitchFamily="18" charset="0"/>
                <a:cs typeface="Times New Roman" panose="02020603050405020304" pitchFamily="18" charset="0"/>
              </a:rPr>
              <a:t> 1,3, </a:t>
            </a:r>
            <a:r>
              <a:rPr lang="en-US" dirty="0" err="1">
                <a:solidFill>
                  <a:schemeClr val="accent6"/>
                </a:solidFill>
                <a:latin typeface="Times New Roman" panose="02020603050405020304" pitchFamily="18" charset="0"/>
                <a:cs typeface="Times New Roman" panose="02020603050405020304" pitchFamily="18" charset="0"/>
              </a:rPr>
              <a:t>Achmad</a:t>
            </a:r>
            <a:r>
              <a:rPr lang="en-US" dirty="0">
                <a:solidFill>
                  <a:schemeClr val="accent6"/>
                </a:solidFill>
                <a:latin typeface="Times New Roman" panose="02020603050405020304" pitchFamily="18" charset="0"/>
                <a:cs typeface="Times New Roman" panose="02020603050405020304" pitchFamily="18" charset="0"/>
              </a:rPr>
              <a:t> </a:t>
            </a:r>
            <a:r>
              <a:rPr lang="en-US" dirty="0" err="1">
                <a:solidFill>
                  <a:schemeClr val="accent6"/>
                </a:solidFill>
                <a:latin typeface="Times New Roman" panose="02020603050405020304" pitchFamily="18" charset="0"/>
                <a:cs typeface="Times New Roman" panose="02020603050405020304" pitchFamily="18" charset="0"/>
              </a:rPr>
              <a:t>Maulidin</a:t>
            </a:r>
            <a:r>
              <a:rPr lang="en-US" dirty="0">
                <a:solidFill>
                  <a:schemeClr val="accent6"/>
                </a:solidFill>
                <a:latin typeface="Times New Roman" panose="02020603050405020304" pitchFamily="18" charset="0"/>
                <a:cs typeface="Times New Roman" panose="02020603050405020304" pitchFamily="18" charset="0"/>
              </a:rPr>
              <a:t> 1, A. A. N. </a:t>
            </a:r>
            <a:r>
              <a:rPr lang="en-US" dirty="0" err="1">
                <a:solidFill>
                  <a:schemeClr val="accent6"/>
                </a:solidFill>
                <a:latin typeface="Times New Roman" panose="02020603050405020304" pitchFamily="18" charset="0"/>
                <a:cs typeface="Times New Roman" panose="02020603050405020304" pitchFamily="18" charset="0"/>
              </a:rPr>
              <a:t>Perwira</a:t>
            </a:r>
            <a:r>
              <a:rPr lang="en-US" dirty="0">
                <a:solidFill>
                  <a:schemeClr val="accent6"/>
                </a:solidFill>
                <a:latin typeface="Times New Roman" panose="02020603050405020304" pitchFamily="18" charset="0"/>
                <a:cs typeface="Times New Roman" panose="02020603050405020304" pitchFamily="18" charset="0"/>
              </a:rPr>
              <a:t> Redi 4 , Shih-Wei Lin 5,6,7,*</a:t>
            </a:r>
          </a:p>
          <a:p>
            <a:pPr algn="just"/>
            <a:r>
              <a:rPr lang="en-US" dirty="0">
                <a:solidFill>
                  <a:schemeClr val="accent6"/>
                </a:solidFill>
                <a:latin typeface="Times New Roman" panose="02020603050405020304" pitchFamily="18" charset="0"/>
                <a:cs typeface="Times New Roman" panose="02020603050405020304" pitchFamily="18" charset="0"/>
              </a:rPr>
              <a:t>and Chao-Lung Yang </a:t>
            </a:r>
            <a:r>
              <a:rPr lang="en-US" b="1" dirty="0">
                <a:solidFill>
                  <a:schemeClr val="accent6"/>
                </a:solidFill>
                <a:latin typeface="Times New Roman" panose="02020603050405020304" pitchFamily="18" charset="0"/>
                <a:cs typeface="Times New Roman" panose="02020603050405020304" pitchFamily="18" charset="0"/>
              </a:rPr>
              <a:t>3) </a:t>
            </a:r>
            <a:r>
              <a:rPr lang="en-US" dirty="0">
                <a:solidFill>
                  <a:schemeClr val="accent6"/>
                </a:solidFill>
                <a:latin typeface="Times New Roman" panose="02020603050405020304" pitchFamily="18" charset="0"/>
                <a:cs typeface="Times New Roman" panose="02020603050405020304" pitchFamily="18" charset="0"/>
              </a:rPr>
              <a:t>Optimization by simulated annealing: A preliminary computational study for the tsp. By CC </a:t>
            </a:r>
            <a:r>
              <a:rPr lang="en-US" dirty="0" err="1">
                <a:solidFill>
                  <a:schemeClr val="accent6"/>
                </a:solidFill>
                <a:latin typeface="Times New Roman" panose="02020603050405020304" pitchFamily="18" charset="0"/>
                <a:cs typeface="Times New Roman" panose="02020603050405020304" pitchFamily="18" charset="0"/>
              </a:rPr>
              <a:t>Skiscim</a:t>
            </a:r>
            <a:r>
              <a:rPr lang="en-US" dirty="0">
                <a:solidFill>
                  <a:schemeClr val="accent6"/>
                </a:solidFill>
                <a:latin typeface="Times New Roman" panose="02020603050405020304" pitchFamily="18" charset="0"/>
                <a:cs typeface="Times New Roman" panose="02020603050405020304" pitchFamily="18" charset="0"/>
              </a:rPr>
              <a:t>, BL Golden </a:t>
            </a:r>
            <a:endParaRPr lang="en-CA"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9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4165</TotalTime>
  <Words>3256</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Cambria-Bold</vt:lpstr>
      <vt:lpstr>Menlo</vt:lpstr>
      <vt:lpstr>Minion Pro</vt:lpstr>
      <vt:lpstr>Times New Roman</vt:lpstr>
      <vt:lpstr>Office Theme</vt:lpstr>
      <vt:lpstr>Project 4</vt:lpstr>
      <vt:lpstr>Lowest cost File name:Zandvakili_Mana_Project4.m  </vt:lpstr>
      <vt:lpstr>Lowest cost route File name:Zandvakili_Mana_Project4.m</vt:lpstr>
      <vt:lpstr>Explanation File name:Zandvakili_Mana_Project4.m</vt:lpstr>
      <vt:lpstr>Explanation File name:Zandvakili_Mana_Project4.m</vt:lpstr>
      <vt:lpstr>Explanation File name:Zandvakili_Mana_Project4.m</vt:lpstr>
      <vt:lpstr>Explanation File name:Zandvakili_Mana_Project4.m</vt:lpstr>
      <vt:lpstr>Explanation File name:Zandvakili_Mana_Project4.m</vt:lpstr>
      <vt:lpstr>Explanation File name:Zandvakili_Mana_Project4.m</vt:lpstr>
      <vt:lpstr>Explanation File name:Zandvakili_Mana_Project4.m</vt:lpstr>
      <vt:lpstr>Explanation File name:TSPwithSAandPSO_ManaZandvakili.m </vt:lpstr>
      <vt:lpstr>Explanation File name:TSPwithSAandPSO_ManaZandvakili.m </vt:lpstr>
      <vt:lpstr>Result:</vt:lpstr>
      <vt:lpstr>Explanation File name:TSPwithSA_Parallel_ManaZandvakili.m   </vt:lpstr>
      <vt:lpstr>Explanation File name:TSPwithSA_Parallel_ManaZandvakili.m</vt:lpstr>
      <vt:lpstr>Why do I believe my results are the most optimal results   </vt:lpstr>
      <vt:lpstr>Travel Salesman Problem with Binary Integer Programming File name: TSPwithBinaryIntegerProgramming_ManaZandvakili.m</vt:lpstr>
      <vt:lpstr>Travel Salesman Problem with Binary Integer Programming File name: TSPwithBinaryIntegerProgramming_ManaZandvakili.m</vt:lpstr>
      <vt:lpstr>Travel Salesman Problem with Binary Integer Programming File name: TSPwithBinaryIntegerProgramming_ManaZandvakili.m</vt:lpstr>
      <vt:lpstr>Travel Salesman Problem with Binary Integer Programming File name: TSPwithBinaryIntegerProgramming_ManaZandvakili.m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 Zandvakili</dc:creator>
  <cp:lastModifiedBy>Mana Zandvakili</cp:lastModifiedBy>
  <cp:revision>25</cp:revision>
  <dcterms:created xsi:type="dcterms:W3CDTF">2024-09-30T19:16:09Z</dcterms:created>
  <dcterms:modified xsi:type="dcterms:W3CDTF">2024-12-02T05:04:35Z</dcterms:modified>
</cp:coreProperties>
</file>