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</a:t>
            </a:r>
            <a:r>
              <a:rPr lang="ru-RU" dirty="0" smtClean="0"/>
              <a:t>оиск </a:t>
            </a:r>
            <a:r>
              <a:rPr lang="ru-RU" dirty="0"/>
              <a:t>пары окружностей с минимальными радиусами, содержащими половину множества точек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Александров Владислав 10-7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8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0313" y="2986310"/>
            <a:ext cx="8911687" cy="128089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8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Этапы решения задачи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hlinkClick r:id="rId2" action="ppaction://hlinksldjump"/>
              </a:rPr>
              <a:t>Постановка задачи</a:t>
            </a:r>
            <a:endParaRPr lang="ru-RU" dirty="0"/>
          </a:p>
          <a:p>
            <a:pPr fontAlgn="base"/>
            <a:r>
              <a:rPr lang="ru-RU" dirty="0">
                <a:hlinkClick r:id="rId3" action="ppaction://hlinksldjump"/>
              </a:rPr>
              <a:t>Входные и выходные данные</a:t>
            </a:r>
            <a:endParaRPr lang="ru-RU" dirty="0"/>
          </a:p>
          <a:p>
            <a:pPr fontAlgn="base"/>
            <a:r>
              <a:rPr lang="ru-RU" dirty="0">
                <a:hlinkClick r:id="rId4" action="ppaction://hlinksldjump"/>
              </a:rPr>
              <a:t>Визуализация постановки задачи</a:t>
            </a:r>
            <a:endParaRPr lang="ru-RU" dirty="0"/>
          </a:p>
          <a:p>
            <a:pPr fontAlgn="base"/>
            <a:r>
              <a:rPr lang="ru-RU" dirty="0">
                <a:hlinkClick r:id="rId5" action="ppaction://hlinksldjump"/>
              </a:rPr>
              <a:t>Математическая модель</a:t>
            </a:r>
            <a:endParaRPr lang="ru-RU" dirty="0"/>
          </a:p>
          <a:p>
            <a:pPr fontAlgn="base"/>
            <a:r>
              <a:rPr lang="ru-RU" dirty="0">
                <a:hlinkClick r:id="rId6" action="ppaction://hlinksldjump"/>
              </a:rPr>
              <a:t>Визуализация структуры данных</a:t>
            </a:r>
            <a:endParaRPr lang="ru-RU" dirty="0"/>
          </a:p>
          <a:p>
            <a:pPr fontAlgn="base"/>
            <a:r>
              <a:rPr lang="ru-RU" dirty="0">
                <a:hlinkClick r:id="rId7" action="ppaction://hlinksldjump"/>
              </a:rPr>
              <a:t>Визуализация метода решения</a:t>
            </a:r>
            <a:endParaRPr lang="ru-RU" dirty="0"/>
          </a:p>
          <a:p>
            <a:pPr fontAlgn="base"/>
            <a:r>
              <a:rPr lang="ru-RU" dirty="0">
                <a:hlinkClick r:id="rId8" action="ppaction://hlinksldjump"/>
              </a:rPr>
              <a:t>Пример работы программы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1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Постановка задачи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На плоскости задано множество точек A. Найти такие две окружности a и b, что их центры находятся в точках заданного множества, внутри каждой из этих окружностей находятся хотя бы половина из всех точек заданного множества, и меньший из двух радиусов минимален.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3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sz="2400" dirty="0"/>
              <a:t>1) Входные данные:</a:t>
            </a:r>
          </a:p>
          <a:p>
            <a:r>
              <a:rPr lang="ru-RU" sz="2400" dirty="0"/>
              <a:t>Координаты точек из вводимого нами множества точек A.</a:t>
            </a:r>
          </a:p>
          <a:p>
            <a:pPr fontAlgn="base"/>
            <a:r>
              <a:rPr lang="ru-RU" sz="2400" dirty="0"/>
              <a:t>2) Выходные данные:</a:t>
            </a:r>
          </a:p>
          <a:p>
            <a:r>
              <a:rPr lang="ru-RU" sz="2400" dirty="0"/>
              <a:t>Две найденные окружности с выделением множества точек внутри меньшей окружности</a:t>
            </a:r>
            <a:r>
              <a:rPr lang="ru-RU" sz="2400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Визуализация постановки задачи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804087"/>
            <a:ext cx="8915400" cy="3777622"/>
          </a:xfrm>
        </p:spPr>
        <p:txBody>
          <a:bodyPr/>
          <a:lstStyle/>
          <a:p>
            <a:pPr fontAlgn="base"/>
            <a:r>
              <a:rPr lang="ru-RU" dirty="0"/>
              <a:t>Имеем: множество точек.</a:t>
            </a:r>
          </a:p>
          <a:p>
            <a:pPr fontAlgn="base"/>
            <a:r>
              <a:rPr lang="ru-RU" dirty="0"/>
              <a:t>Требуется:</a:t>
            </a:r>
          </a:p>
          <a:p>
            <a:pPr fontAlgn="base"/>
            <a:r>
              <a:rPr lang="ru-RU" dirty="0"/>
              <a:t>Нахождение двух окружностей, центры которых находятся в точках множества и содержащих половину точек множества.</a:t>
            </a:r>
          </a:p>
          <a:p>
            <a:pPr fontAlgn="base"/>
            <a:r>
              <a:rPr lang="ru-RU" dirty="0"/>
              <a:t>Выделение всех точек, находящихся внутри меньшей окружности.</a:t>
            </a:r>
          </a:p>
          <a:p>
            <a:endParaRPr lang="ru-RU" dirty="0"/>
          </a:p>
        </p:txBody>
      </p:sp>
      <p:pic>
        <p:nvPicPr>
          <p:cNvPr id="1026" name="Picture 2" descr="https://lh6.googleusercontent.com/op1f6sM_sXU9CQFMlInlJIxUG4yB0Ts7UMrcDMoy7ctfMRpSRkw2-OQIRUK66gWC_xnlDa6QRfxkPVmLFCMUiXxkpkBaoTQI6SDb0af1WFTqSH4xy9Kh3RpSv60GaE-byYE2sWWmpJabIXNN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84" y="3945923"/>
            <a:ext cx="4284618" cy="270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Математическая модель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88167"/>
                <a:ext cx="8915400" cy="458804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Ищем решающую окружность (удовлетворяющую условиям задачи и имеющую при этом минимальный радиус):</a:t>
                </a:r>
              </a:p>
              <a:p>
                <a:r>
                  <a:rPr lang="ru-RU" dirty="0" smtClean="0"/>
                  <a:t>1. Создадим метод, проверяющий, находится ли точка внутри окружности. Для этого сравниваются расстояние от точки до центра окружности и радиус этой окружности. Проверяется неравенство: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𝑐𝑒𝑛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𝑐𝑒𝑛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2. </a:t>
                </a:r>
                <a:r>
                  <a:rPr lang="ru-RU" dirty="0" smtClean="0"/>
                  <a:t>Будем устанавливать радиус равный расстоянию от точки до центра окружности, проверяя условие на содержание половины точек множества.</a:t>
                </a:r>
              </a:p>
              <a:p>
                <a:r>
                  <a:rPr lang="ru-RU" dirty="0" smtClean="0"/>
                  <a:t>3. Зафиксируем минимальную окружность.</a:t>
                </a:r>
              </a:p>
              <a:p>
                <a:r>
                  <a:rPr lang="ru-RU" dirty="0" smtClean="0"/>
                  <a:t>Затем аналогичным образом находится и вторая окружность, с учётом проверки на то, что она не является такой же окружностью, что и минимальная.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88167"/>
                <a:ext cx="8915400" cy="4588043"/>
              </a:xfrm>
              <a:blipFill rotWithShape="0">
                <a:blip r:embed="rId2"/>
                <a:stretch>
                  <a:fillRect l="-479" t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2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список </a:t>
            </a:r>
            <a:r>
              <a:rPr lang="en-US" dirty="0" smtClean="0"/>
              <a:t>points</a:t>
            </a:r>
            <a:r>
              <a:rPr lang="ru-RU" dirty="0" smtClean="0"/>
              <a:t>, хранящий объекты класса </a:t>
            </a:r>
            <a:r>
              <a:rPr lang="en-US" dirty="0" smtClean="0"/>
              <a:t>Point</a:t>
            </a:r>
            <a:r>
              <a:rPr lang="ru-RU" dirty="0" smtClean="0"/>
              <a:t>, которые хранят значения своих координат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03383"/>
              </p:ext>
            </p:extLst>
          </p:nvPr>
        </p:nvGraphicFramePr>
        <p:xfrm>
          <a:off x="2589212" y="2847373"/>
          <a:ext cx="8128000" cy="110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735949">
                <a:tc>
                  <a:txBody>
                    <a:bodyPr/>
                    <a:lstStyle/>
                    <a:p>
                      <a:r>
                        <a:rPr lang="en-US" dirty="0" smtClean="0"/>
                        <a:t>p1(x1,</a:t>
                      </a:r>
                      <a:r>
                        <a:rPr lang="en-US" baseline="0" dirty="0" smtClean="0"/>
                        <a:t> y1)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p2(x2,</a:t>
                      </a:r>
                      <a:r>
                        <a:rPr lang="en-US" baseline="0" dirty="0" smtClean="0"/>
                        <a:t> y2)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p3(x3,</a:t>
                      </a:r>
                      <a:r>
                        <a:rPr lang="en-US" baseline="0" dirty="0" smtClean="0"/>
                        <a:t> y3)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p4(x4,</a:t>
                      </a:r>
                      <a:r>
                        <a:rPr lang="en-US" baseline="0" dirty="0" smtClean="0"/>
                        <a:t> y4)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p5(x5,</a:t>
                      </a:r>
                      <a:r>
                        <a:rPr lang="en-US" baseline="0" dirty="0" smtClean="0"/>
                        <a:t> y5)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p6(x6,</a:t>
                      </a:r>
                      <a:r>
                        <a:rPr lang="en-US" baseline="0" dirty="0" smtClean="0"/>
                        <a:t> y6)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p7(x7,</a:t>
                      </a:r>
                      <a:r>
                        <a:rPr lang="en-US" baseline="0" dirty="0" smtClean="0"/>
                        <a:t> y7)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p8(x8,</a:t>
                      </a:r>
                      <a:r>
                        <a:rPr lang="en-US" baseline="0" dirty="0" smtClean="0"/>
                        <a:t> y8)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94736"/>
                  </p:ext>
                </p:extLst>
              </p:nvPr>
            </p:nvGraphicFramePr>
            <p:xfrm>
              <a:off x="2589212" y="4288019"/>
              <a:ext cx="7801233" cy="789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9220"/>
                    <a:gridCol w="1515763"/>
                    <a:gridCol w="4426250"/>
                  </a:tblGrid>
                  <a:tr h="325025">
                    <a:tc gridSpan="3"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MinCircle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ru-RU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94736"/>
                  </p:ext>
                </p:extLst>
              </p:nvPr>
            </p:nvGraphicFramePr>
            <p:xfrm>
              <a:off x="2589212" y="4288019"/>
              <a:ext cx="7801233" cy="789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9220"/>
                    <a:gridCol w="1515763"/>
                    <a:gridCol w="4426250"/>
                  </a:tblGrid>
                  <a:tr h="365760">
                    <a:tc gridSpan="3"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MinCircle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x3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y3</a:t>
                          </a:r>
                          <a:endParaRPr lang="ru-RU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6341" t="-92857" r="-275" b="-1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/>
          <p:cNvCxnSpPr/>
          <p:nvPr/>
        </p:nvCxnSpPr>
        <p:spPr>
          <a:xfrm flipH="1">
            <a:off x="4085969" y="3954162"/>
            <a:ext cx="650788" cy="3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033319" y="3954162"/>
            <a:ext cx="0" cy="3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7" idx="0"/>
          </p:cNvCxnSpPr>
          <p:nvPr/>
        </p:nvCxnSpPr>
        <p:spPr>
          <a:xfrm>
            <a:off x="5412259" y="3954162"/>
            <a:ext cx="1077569" cy="3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046912" y="3954162"/>
            <a:ext cx="218861" cy="33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 rot="5400000">
            <a:off x="1760044" y="4517189"/>
            <a:ext cx="930876" cy="727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6249" y="5346358"/>
            <a:ext cx="28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Рабочий объект </a:t>
            </a:r>
            <a:r>
              <a:rPr lang="en-US" dirty="0" err="1" smtClean="0"/>
              <a:t>MinCircle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dirty="0" smtClean="0"/>
              <a:t>Circle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Таблица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41537"/>
                  </p:ext>
                </p:extLst>
              </p:nvPr>
            </p:nvGraphicFramePr>
            <p:xfrm>
              <a:off x="4085969" y="5137678"/>
              <a:ext cx="7792992" cy="789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8053"/>
                    <a:gridCol w="1392194"/>
                    <a:gridCol w="5082745"/>
                  </a:tblGrid>
                  <a:tr h="346128">
                    <a:tc gridSpan="3"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Rcircle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Таблица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41537"/>
                  </p:ext>
                </p:extLst>
              </p:nvPr>
            </p:nvGraphicFramePr>
            <p:xfrm>
              <a:off x="4085969" y="5137678"/>
              <a:ext cx="7792992" cy="7893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8053"/>
                    <a:gridCol w="1392194"/>
                    <a:gridCol w="5082745"/>
                  </a:tblGrid>
                  <a:tr h="365760">
                    <a:tc gridSpan="3"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Rcircle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2360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477" t="-94286" r="-480" b="-1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TextBox 24"/>
          <p:cNvSpPr txBox="1"/>
          <p:nvPr/>
        </p:nvSpPr>
        <p:spPr>
          <a:xfrm>
            <a:off x="5181599" y="6450227"/>
            <a:ext cx="582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второй окружности </a:t>
            </a:r>
            <a:r>
              <a:rPr lang="en-US" dirty="0" err="1" smtClean="0"/>
              <a:t>Rcircle</a:t>
            </a:r>
            <a:r>
              <a:rPr lang="en-US" dirty="0" smtClean="0"/>
              <a:t> </a:t>
            </a:r>
            <a:r>
              <a:rPr lang="ru-RU" dirty="0" smtClean="0"/>
              <a:t>класса </a:t>
            </a:r>
            <a:r>
              <a:rPr lang="en-US" dirty="0" smtClean="0"/>
              <a:t>Circle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7265773" y="5927047"/>
            <a:ext cx="0" cy="52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9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78172"/>
            <a:ext cx="8915400" cy="3777622"/>
          </a:xfrm>
        </p:spPr>
        <p:txBody>
          <a:bodyPr/>
          <a:lstStyle/>
          <a:p>
            <a:r>
              <a:rPr lang="ru-RU" dirty="0" smtClean="0"/>
              <a:t>Имеется четыре точки и 12 способов расположить окружность так, чтобы она касалась одной точки и её центр был расположен в другой: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693772" y="2627870"/>
            <a:ext cx="1441622" cy="13674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344562" y="3130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90281" y="2450555"/>
            <a:ext cx="11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41341" y="2734962"/>
            <a:ext cx="5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50076" y="3031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514335" y="3216190"/>
            <a:ext cx="16146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8951" y="3034957"/>
            <a:ext cx="114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693772" y="4131076"/>
            <a:ext cx="8132658" cy="237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каждом из этих случаев проверяем, находится ли внутри окружности половина множества точек, и сравниваем её радиус с минимальным уже найденным нами радиусом.</a:t>
            </a:r>
          </a:p>
          <a:p>
            <a:r>
              <a:rPr lang="ru-RU" dirty="0" smtClean="0"/>
              <a:t>По такому же принципу строим вторую окружность, проверяя только то, не является она такой же окружностью, что и первая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8812" y="1790700"/>
            <a:ext cx="2109788" cy="3251200"/>
          </a:xfrm>
        </p:spPr>
        <p:txBody>
          <a:bodyPr/>
          <a:lstStyle/>
          <a:p>
            <a:r>
              <a:rPr lang="ru-RU" dirty="0" smtClean="0"/>
              <a:t>Входные данные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0,20 0,32</a:t>
            </a:r>
          </a:p>
          <a:p>
            <a:pPr marL="0" indent="0">
              <a:buNone/>
            </a:pPr>
            <a:r>
              <a:rPr lang="ru-RU" dirty="0" smtClean="0"/>
              <a:t>-0,44 -0,16</a:t>
            </a:r>
          </a:p>
          <a:p>
            <a:pPr marL="0" indent="0">
              <a:buNone/>
            </a:pPr>
            <a:r>
              <a:rPr lang="ru-RU" dirty="0" smtClean="0"/>
              <a:t>0,84 -0,72</a:t>
            </a:r>
          </a:p>
          <a:p>
            <a:pPr marL="0" indent="0">
              <a:buNone/>
            </a:pPr>
            <a:r>
              <a:rPr lang="ru-RU" dirty="0" smtClean="0"/>
              <a:t>0,08 0,60</a:t>
            </a:r>
          </a:p>
          <a:p>
            <a:pPr marL="0" indent="0">
              <a:buNone/>
            </a:pPr>
            <a:r>
              <a:rPr lang="ru-RU" dirty="0" smtClean="0"/>
              <a:t>-0,36 0,16</a:t>
            </a:r>
          </a:p>
          <a:p>
            <a:pPr marL="0" indent="0">
              <a:buNone/>
            </a:pPr>
            <a:r>
              <a:rPr lang="ru-RU" dirty="0" smtClean="0"/>
              <a:t>-0,84 -0,48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21768" y="1264555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Выходные данные: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04" y="1633887"/>
            <a:ext cx="5685251" cy="52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975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393</Words>
  <Application>Microsoft Office PowerPoint</Application>
  <PresentationFormat>Широкоэкранный</PresentationFormat>
  <Paragraphs>79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Легкий дым</vt:lpstr>
      <vt:lpstr>Поиск пары окружностей с минимальными радиусами, содержащими половину множества точек</vt:lpstr>
      <vt:lpstr>Этапы решения задачи  </vt:lpstr>
      <vt:lpstr>Постановка задачи  </vt:lpstr>
      <vt:lpstr>Входные и выходные данные  </vt:lpstr>
      <vt:lpstr>Визуализация постановки задачи  </vt:lpstr>
      <vt:lpstr>Математическая модель  </vt:lpstr>
      <vt:lpstr>Визуализация структуры данных</vt:lpstr>
      <vt:lpstr>Визуализация метода решения</vt:lpstr>
      <vt:lpstr>Пример работы программы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пары окружностей с минимальными радиусами, содержащими половину множества точек</dc:title>
  <dc:creator>Учетная запись Майкрософт</dc:creator>
  <cp:lastModifiedBy>Учетная запись Майкрософт</cp:lastModifiedBy>
  <cp:revision>9</cp:revision>
  <dcterms:created xsi:type="dcterms:W3CDTF">2021-04-19T21:15:43Z</dcterms:created>
  <dcterms:modified xsi:type="dcterms:W3CDTF">2021-04-25T10:06:33Z</dcterms:modified>
</cp:coreProperties>
</file>