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handoutMasterIdLst>
    <p:handoutMasterId r:id="rId20"/>
  </p:handoutMasterIdLst>
  <p:sldIdLst>
    <p:sldId id="256" r:id="rId5"/>
    <p:sldId id="267" r:id="rId6"/>
    <p:sldId id="268" r:id="rId7"/>
    <p:sldId id="269" r:id="rId8"/>
    <p:sldId id="263" r:id="rId9"/>
    <p:sldId id="270" r:id="rId10"/>
    <p:sldId id="264" r:id="rId11"/>
    <p:sldId id="271" r:id="rId12"/>
    <p:sldId id="272" r:id="rId13"/>
    <p:sldId id="273" r:id="rId14"/>
    <p:sldId id="274" r:id="rId15"/>
    <p:sldId id="275"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9C889-CD56-440E-A535-CB259E466D83}"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7F41893B-617F-42F8-93F5-F34A3CB3B85F}">
      <dgm:prSet phldrT="[Text]"/>
      <dgm:spPr/>
      <dgm:t>
        <a:bodyPr/>
        <a:lstStyle/>
        <a:p>
          <a:r>
            <a:rPr lang="en-IN" dirty="0"/>
            <a:t>Data understanding </a:t>
          </a:r>
        </a:p>
      </dgm:t>
    </dgm:pt>
    <dgm:pt modelId="{8BB28695-3CA5-43EB-9330-D05EF57445EC}" type="parTrans" cxnId="{F301F96E-8EA9-4D50-8571-BCB149FA0F32}">
      <dgm:prSet/>
      <dgm:spPr/>
      <dgm:t>
        <a:bodyPr/>
        <a:lstStyle/>
        <a:p>
          <a:endParaRPr lang="en-IN"/>
        </a:p>
      </dgm:t>
    </dgm:pt>
    <dgm:pt modelId="{06EB7613-23C5-45A7-BC70-7A124ED9DDD0}" type="sibTrans" cxnId="{F301F96E-8EA9-4D50-8571-BCB149FA0F32}">
      <dgm:prSet/>
      <dgm:spPr/>
      <dgm:t>
        <a:bodyPr/>
        <a:lstStyle/>
        <a:p>
          <a:endParaRPr lang="en-IN"/>
        </a:p>
      </dgm:t>
    </dgm:pt>
    <dgm:pt modelId="{297A74AD-5D88-4122-8840-3729902F1836}">
      <dgm:prSet phldrT="[Text]"/>
      <dgm:spPr/>
      <dgm:t>
        <a:bodyPr/>
        <a:lstStyle/>
        <a:p>
          <a:r>
            <a:rPr lang="en-IN" dirty="0"/>
            <a:t>Data cleaning and processing </a:t>
          </a:r>
        </a:p>
      </dgm:t>
    </dgm:pt>
    <dgm:pt modelId="{FFF5DF75-BB08-4727-AEF4-DA61332BEC76}" type="parTrans" cxnId="{B8B2B66B-7076-47DC-BF1A-5B5C2FC442FC}">
      <dgm:prSet/>
      <dgm:spPr/>
      <dgm:t>
        <a:bodyPr/>
        <a:lstStyle/>
        <a:p>
          <a:endParaRPr lang="en-IN"/>
        </a:p>
      </dgm:t>
    </dgm:pt>
    <dgm:pt modelId="{081BCE80-261D-46EC-8C85-8A4884D38D53}" type="sibTrans" cxnId="{B8B2B66B-7076-47DC-BF1A-5B5C2FC442FC}">
      <dgm:prSet/>
      <dgm:spPr/>
      <dgm:t>
        <a:bodyPr/>
        <a:lstStyle/>
        <a:p>
          <a:endParaRPr lang="en-IN"/>
        </a:p>
      </dgm:t>
    </dgm:pt>
    <dgm:pt modelId="{74296141-34CF-4C9B-A514-6E31A13ADEBF}">
      <dgm:prSet phldrT="[Text]"/>
      <dgm:spPr/>
      <dgm:t>
        <a:bodyPr/>
        <a:lstStyle/>
        <a:p>
          <a:r>
            <a:rPr lang="en-IN" dirty="0"/>
            <a:t>Evaluation Metric used to Evaluate model</a:t>
          </a:r>
        </a:p>
      </dgm:t>
    </dgm:pt>
    <dgm:pt modelId="{9DFF635E-E752-4E59-93FD-29734439CAE6}" type="parTrans" cxnId="{2EC0BC54-3F0F-4FDC-BE34-F20D95693DAA}">
      <dgm:prSet/>
      <dgm:spPr/>
      <dgm:t>
        <a:bodyPr/>
        <a:lstStyle/>
        <a:p>
          <a:endParaRPr lang="en-IN"/>
        </a:p>
      </dgm:t>
    </dgm:pt>
    <dgm:pt modelId="{8DF5F68F-D6D7-4A65-BE9C-392C022BACB8}" type="sibTrans" cxnId="{2EC0BC54-3F0F-4FDC-BE34-F20D95693DAA}">
      <dgm:prSet/>
      <dgm:spPr/>
      <dgm:t>
        <a:bodyPr/>
        <a:lstStyle/>
        <a:p>
          <a:endParaRPr lang="en-IN"/>
        </a:p>
      </dgm:t>
    </dgm:pt>
    <dgm:pt modelId="{68E005BB-2FD6-48D3-A0A4-E6FC8AEB8BC1}">
      <dgm:prSet phldrT="[Text]"/>
      <dgm:spPr/>
      <dgm:t>
        <a:bodyPr/>
        <a:lstStyle/>
        <a:p>
          <a:r>
            <a:rPr lang="en-IN" dirty="0"/>
            <a:t>Classification Model – Logistic, Decision Trees, Random Forest, SGD, SVM</a:t>
          </a:r>
        </a:p>
      </dgm:t>
    </dgm:pt>
    <dgm:pt modelId="{59DE9908-10F6-4553-9C01-1FAA466FCE26}" type="parTrans" cxnId="{03F768ED-84CA-4EE5-9014-7DCBC6904B50}">
      <dgm:prSet/>
      <dgm:spPr/>
      <dgm:t>
        <a:bodyPr/>
        <a:lstStyle/>
        <a:p>
          <a:endParaRPr lang="en-IN"/>
        </a:p>
      </dgm:t>
    </dgm:pt>
    <dgm:pt modelId="{1AB75C59-3462-48F0-BACF-E0D3FD72FCF8}" type="sibTrans" cxnId="{03F768ED-84CA-4EE5-9014-7DCBC6904B50}">
      <dgm:prSet/>
      <dgm:spPr/>
      <dgm:t>
        <a:bodyPr/>
        <a:lstStyle/>
        <a:p>
          <a:endParaRPr lang="en-IN"/>
        </a:p>
      </dgm:t>
    </dgm:pt>
    <dgm:pt modelId="{43EDEDC6-1E4A-4E2F-87E0-5A75C7849DF2}">
      <dgm:prSet phldrT="[Text]"/>
      <dgm:spPr/>
      <dgm:t>
        <a:bodyPr/>
        <a:lstStyle/>
        <a:p>
          <a:r>
            <a:rPr lang="en-IN" dirty="0"/>
            <a:t>Model Summary </a:t>
          </a:r>
        </a:p>
      </dgm:t>
    </dgm:pt>
    <dgm:pt modelId="{135FFFE9-183B-494D-94DB-14B8640E8A78}" type="parTrans" cxnId="{9D0002A1-2E65-475D-98DF-BB53849AFF66}">
      <dgm:prSet/>
      <dgm:spPr/>
      <dgm:t>
        <a:bodyPr/>
        <a:lstStyle/>
        <a:p>
          <a:endParaRPr lang="en-IN"/>
        </a:p>
      </dgm:t>
    </dgm:pt>
    <dgm:pt modelId="{05969436-99C6-4865-A96C-348D08030D0E}" type="sibTrans" cxnId="{9D0002A1-2E65-475D-98DF-BB53849AFF66}">
      <dgm:prSet/>
      <dgm:spPr/>
      <dgm:t>
        <a:bodyPr/>
        <a:lstStyle/>
        <a:p>
          <a:endParaRPr lang="en-IN"/>
        </a:p>
      </dgm:t>
    </dgm:pt>
    <dgm:pt modelId="{BEF64B77-A0F6-4A9C-906D-B5937A6523D1}" type="pres">
      <dgm:prSet presAssocID="{6069C889-CD56-440E-A535-CB259E466D83}" presName="Name0" presStyleCnt="0">
        <dgm:presLayoutVars>
          <dgm:dir/>
          <dgm:resizeHandles val="exact"/>
        </dgm:presLayoutVars>
      </dgm:prSet>
      <dgm:spPr/>
    </dgm:pt>
    <dgm:pt modelId="{307C1A66-F949-47B7-8BFA-0DDF7C3632F2}" type="pres">
      <dgm:prSet presAssocID="{7F41893B-617F-42F8-93F5-F34A3CB3B85F}" presName="composite" presStyleCnt="0"/>
      <dgm:spPr/>
    </dgm:pt>
    <dgm:pt modelId="{8A077920-D07F-4378-86DD-6C9DE3617BDD}" type="pres">
      <dgm:prSet presAssocID="{7F41893B-617F-42F8-93F5-F34A3CB3B85F}" presName="bgChev" presStyleLbl="node1" presStyleIdx="0" presStyleCnt="5"/>
      <dgm:spPr/>
    </dgm:pt>
    <dgm:pt modelId="{72BF203E-E5F5-460A-AB6C-B8984AF73692}" type="pres">
      <dgm:prSet presAssocID="{7F41893B-617F-42F8-93F5-F34A3CB3B85F}" presName="txNode" presStyleLbl="fgAcc1" presStyleIdx="0" presStyleCnt="5">
        <dgm:presLayoutVars>
          <dgm:bulletEnabled val="1"/>
        </dgm:presLayoutVars>
      </dgm:prSet>
      <dgm:spPr/>
    </dgm:pt>
    <dgm:pt modelId="{58EC115C-682B-428F-A17D-2934FB34502B}" type="pres">
      <dgm:prSet presAssocID="{06EB7613-23C5-45A7-BC70-7A124ED9DDD0}" presName="compositeSpace" presStyleCnt="0"/>
      <dgm:spPr/>
    </dgm:pt>
    <dgm:pt modelId="{73306195-397C-4DA4-8EEF-77C7813432D2}" type="pres">
      <dgm:prSet presAssocID="{297A74AD-5D88-4122-8840-3729902F1836}" presName="composite" presStyleCnt="0"/>
      <dgm:spPr/>
    </dgm:pt>
    <dgm:pt modelId="{0272D5EE-90F1-456A-B472-B49179185205}" type="pres">
      <dgm:prSet presAssocID="{297A74AD-5D88-4122-8840-3729902F1836}" presName="bgChev" presStyleLbl="node1" presStyleIdx="1" presStyleCnt="5"/>
      <dgm:spPr/>
    </dgm:pt>
    <dgm:pt modelId="{AC84C0DC-DC95-4A38-98BC-35DAC62F6BE6}" type="pres">
      <dgm:prSet presAssocID="{297A74AD-5D88-4122-8840-3729902F1836}" presName="txNode" presStyleLbl="fgAcc1" presStyleIdx="1" presStyleCnt="5">
        <dgm:presLayoutVars>
          <dgm:bulletEnabled val="1"/>
        </dgm:presLayoutVars>
      </dgm:prSet>
      <dgm:spPr/>
    </dgm:pt>
    <dgm:pt modelId="{1C49841C-5503-4C3B-BAF1-8ADEDC2F447B}" type="pres">
      <dgm:prSet presAssocID="{081BCE80-261D-46EC-8C85-8A4884D38D53}" presName="compositeSpace" presStyleCnt="0"/>
      <dgm:spPr/>
    </dgm:pt>
    <dgm:pt modelId="{648604B2-06F2-4308-B0FA-53B1FB4664C0}" type="pres">
      <dgm:prSet presAssocID="{74296141-34CF-4C9B-A514-6E31A13ADEBF}" presName="composite" presStyleCnt="0"/>
      <dgm:spPr/>
    </dgm:pt>
    <dgm:pt modelId="{E6D7315D-EE75-4B14-A9EF-4B555F20903E}" type="pres">
      <dgm:prSet presAssocID="{74296141-34CF-4C9B-A514-6E31A13ADEBF}" presName="bgChev" presStyleLbl="node1" presStyleIdx="2" presStyleCnt="5"/>
      <dgm:spPr/>
    </dgm:pt>
    <dgm:pt modelId="{378407ED-2531-47E2-A869-D9566A3A0C83}" type="pres">
      <dgm:prSet presAssocID="{74296141-34CF-4C9B-A514-6E31A13ADEBF}" presName="txNode" presStyleLbl="fgAcc1" presStyleIdx="2" presStyleCnt="5">
        <dgm:presLayoutVars>
          <dgm:bulletEnabled val="1"/>
        </dgm:presLayoutVars>
      </dgm:prSet>
      <dgm:spPr/>
    </dgm:pt>
    <dgm:pt modelId="{199BE42E-2721-4C93-80D0-7940A6CD7800}" type="pres">
      <dgm:prSet presAssocID="{8DF5F68F-D6D7-4A65-BE9C-392C022BACB8}" presName="compositeSpace" presStyleCnt="0"/>
      <dgm:spPr/>
    </dgm:pt>
    <dgm:pt modelId="{9E922234-891A-4E07-A353-400E6CE771C9}" type="pres">
      <dgm:prSet presAssocID="{68E005BB-2FD6-48D3-A0A4-E6FC8AEB8BC1}" presName="composite" presStyleCnt="0"/>
      <dgm:spPr/>
    </dgm:pt>
    <dgm:pt modelId="{CAEA2A9C-F02A-4086-A12D-45254F990469}" type="pres">
      <dgm:prSet presAssocID="{68E005BB-2FD6-48D3-A0A4-E6FC8AEB8BC1}" presName="bgChev" presStyleLbl="node1" presStyleIdx="3" presStyleCnt="5"/>
      <dgm:spPr/>
    </dgm:pt>
    <dgm:pt modelId="{2E1DC597-8D49-4CA3-A1F4-92454FE4C711}" type="pres">
      <dgm:prSet presAssocID="{68E005BB-2FD6-48D3-A0A4-E6FC8AEB8BC1}" presName="txNode" presStyleLbl="fgAcc1" presStyleIdx="3" presStyleCnt="5">
        <dgm:presLayoutVars>
          <dgm:bulletEnabled val="1"/>
        </dgm:presLayoutVars>
      </dgm:prSet>
      <dgm:spPr/>
    </dgm:pt>
    <dgm:pt modelId="{E4F317A2-011A-44B5-A816-D2949E57236A}" type="pres">
      <dgm:prSet presAssocID="{1AB75C59-3462-48F0-BACF-E0D3FD72FCF8}" presName="compositeSpace" presStyleCnt="0"/>
      <dgm:spPr/>
    </dgm:pt>
    <dgm:pt modelId="{9FC43C48-E813-4E41-A74C-938632CB8574}" type="pres">
      <dgm:prSet presAssocID="{43EDEDC6-1E4A-4E2F-87E0-5A75C7849DF2}" presName="composite" presStyleCnt="0"/>
      <dgm:spPr/>
    </dgm:pt>
    <dgm:pt modelId="{AEB19BF1-F890-4DFF-8C73-31787085D2A5}" type="pres">
      <dgm:prSet presAssocID="{43EDEDC6-1E4A-4E2F-87E0-5A75C7849DF2}" presName="bgChev" presStyleLbl="node1" presStyleIdx="4" presStyleCnt="5"/>
      <dgm:spPr/>
    </dgm:pt>
    <dgm:pt modelId="{86828275-5CAB-49D6-A5D7-0C20E899EA36}" type="pres">
      <dgm:prSet presAssocID="{43EDEDC6-1E4A-4E2F-87E0-5A75C7849DF2}" presName="txNode" presStyleLbl="fgAcc1" presStyleIdx="4" presStyleCnt="5">
        <dgm:presLayoutVars>
          <dgm:bulletEnabled val="1"/>
        </dgm:presLayoutVars>
      </dgm:prSet>
      <dgm:spPr/>
    </dgm:pt>
  </dgm:ptLst>
  <dgm:cxnLst>
    <dgm:cxn modelId="{B8B2B66B-7076-47DC-BF1A-5B5C2FC442FC}" srcId="{6069C889-CD56-440E-A535-CB259E466D83}" destId="{297A74AD-5D88-4122-8840-3729902F1836}" srcOrd="1" destOrd="0" parTransId="{FFF5DF75-BB08-4727-AEF4-DA61332BEC76}" sibTransId="{081BCE80-261D-46EC-8C85-8A4884D38D53}"/>
    <dgm:cxn modelId="{F301F96E-8EA9-4D50-8571-BCB149FA0F32}" srcId="{6069C889-CD56-440E-A535-CB259E466D83}" destId="{7F41893B-617F-42F8-93F5-F34A3CB3B85F}" srcOrd="0" destOrd="0" parTransId="{8BB28695-3CA5-43EB-9330-D05EF57445EC}" sibTransId="{06EB7613-23C5-45A7-BC70-7A124ED9DDD0}"/>
    <dgm:cxn modelId="{D7970950-1AD1-46AE-A58E-7513ED322073}" type="presOf" srcId="{7F41893B-617F-42F8-93F5-F34A3CB3B85F}" destId="{72BF203E-E5F5-460A-AB6C-B8984AF73692}" srcOrd="0" destOrd="0" presId="urn:microsoft.com/office/officeart/2005/8/layout/chevronAccent+Icon"/>
    <dgm:cxn modelId="{2EC0BC54-3F0F-4FDC-BE34-F20D95693DAA}" srcId="{6069C889-CD56-440E-A535-CB259E466D83}" destId="{74296141-34CF-4C9B-A514-6E31A13ADEBF}" srcOrd="2" destOrd="0" parTransId="{9DFF635E-E752-4E59-93FD-29734439CAE6}" sibTransId="{8DF5F68F-D6D7-4A65-BE9C-392C022BACB8}"/>
    <dgm:cxn modelId="{A55DEC9C-1C6D-49B1-BAA8-6C708E3BCD78}" type="presOf" srcId="{68E005BB-2FD6-48D3-A0A4-E6FC8AEB8BC1}" destId="{2E1DC597-8D49-4CA3-A1F4-92454FE4C711}" srcOrd="0" destOrd="0" presId="urn:microsoft.com/office/officeart/2005/8/layout/chevronAccent+Icon"/>
    <dgm:cxn modelId="{9D0002A1-2E65-475D-98DF-BB53849AFF66}" srcId="{6069C889-CD56-440E-A535-CB259E466D83}" destId="{43EDEDC6-1E4A-4E2F-87E0-5A75C7849DF2}" srcOrd="4" destOrd="0" parTransId="{135FFFE9-183B-494D-94DB-14B8640E8A78}" sibTransId="{05969436-99C6-4865-A96C-348D08030D0E}"/>
    <dgm:cxn modelId="{45EBA8AB-D087-43C2-85A1-902F63F78694}" type="presOf" srcId="{6069C889-CD56-440E-A535-CB259E466D83}" destId="{BEF64B77-A0F6-4A9C-906D-B5937A6523D1}" srcOrd="0" destOrd="0" presId="urn:microsoft.com/office/officeart/2005/8/layout/chevronAccent+Icon"/>
    <dgm:cxn modelId="{D594C9C2-333E-46EB-998F-4D14490AECEC}" type="presOf" srcId="{297A74AD-5D88-4122-8840-3729902F1836}" destId="{AC84C0DC-DC95-4A38-98BC-35DAC62F6BE6}" srcOrd="0" destOrd="0" presId="urn:microsoft.com/office/officeart/2005/8/layout/chevronAccent+Icon"/>
    <dgm:cxn modelId="{530D79CE-B144-4C65-AD36-324889BFFD54}" type="presOf" srcId="{74296141-34CF-4C9B-A514-6E31A13ADEBF}" destId="{378407ED-2531-47E2-A869-D9566A3A0C83}" srcOrd="0" destOrd="0" presId="urn:microsoft.com/office/officeart/2005/8/layout/chevronAccent+Icon"/>
    <dgm:cxn modelId="{8C8BFCD8-176A-43CB-8DAD-C4DEC3032C9A}" type="presOf" srcId="{43EDEDC6-1E4A-4E2F-87E0-5A75C7849DF2}" destId="{86828275-5CAB-49D6-A5D7-0C20E899EA36}" srcOrd="0" destOrd="0" presId="urn:microsoft.com/office/officeart/2005/8/layout/chevronAccent+Icon"/>
    <dgm:cxn modelId="{03F768ED-84CA-4EE5-9014-7DCBC6904B50}" srcId="{6069C889-CD56-440E-A535-CB259E466D83}" destId="{68E005BB-2FD6-48D3-A0A4-E6FC8AEB8BC1}" srcOrd="3" destOrd="0" parTransId="{59DE9908-10F6-4553-9C01-1FAA466FCE26}" sibTransId="{1AB75C59-3462-48F0-BACF-E0D3FD72FCF8}"/>
    <dgm:cxn modelId="{CBD5B43E-D580-4EF4-8D81-404410FAAFCF}" type="presParOf" srcId="{BEF64B77-A0F6-4A9C-906D-B5937A6523D1}" destId="{307C1A66-F949-47B7-8BFA-0DDF7C3632F2}" srcOrd="0" destOrd="0" presId="urn:microsoft.com/office/officeart/2005/8/layout/chevronAccent+Icon"/>
    <dgm:cxn modelId="{46E3A509-1D18-4912-9021-2314D5EF8489}" type="presParOf" srcId="{307C1A66-F949-47B7-8BFA-0DDF7C3632F2}" destId="{8A077920-D07F-4378-86DD-6C9DE3617BDD}" srcOrd="0" destOrd="0" presId="urn:microsoft.com/office/officeart/2005/8/layout/chevronAccent+Icon"/>
    <dgm:cxn modelId="{9ED96125-7D4C-42EA-9DE0-1006F849B6A6}" type="presParOf" srcId="{307C1A66-F949-47B7-8BFA-0DDF7C3632F2}" destId="{72BF203E-E5F5-460A-AB6C-B8984AF73692}" srcOrd="1" destOrd="0" presId="urn:microsoft.com/office/officeart/2005/8/layout/chevronAccent+Icon"/>
    <dgm:cxn modelId="{AC016D66-D2EA-43D1-A7E8-F67488418FAF}" type="presParOf" srcId="{BEF64B77-A0F6-4A9C-906D-B5937A6523D1}" destId="{58EC115C-682B-428F-A17D-2934FB34502B}" srcOrd="1" destOrd="0" presId="urn:microsoft.com/office/officeart/2005/8/layout/chevronAccent+Icon"/>
    <dgm:cxn modelId="{F17D8A33-2346-4FC9-968F-291F9DBE25D4}" type="presParOf" srcId="{BEF64B77-A0F6-4A9C-906D-B5937A6523D1}" destId="{73306195-397C-4DA4-8EEF-77C7813432D2}" srcOrd="2" destOrd="0" presId="urn:microsoft.com/office/officeart/2005/8/layout/chevronAccent+Icon"/>
    <dgm:cxn modelId="{2E3A894C-07D9-43A7-B202-E063918A5B9A}" type="presParOf" srcId="{73306195-397C-4DA4-8EEF-77C7813432D2}" destId="{0272D5EE-90F1-456A-B472-B49179185205}" srcOrd="0" destOrd="0" presId="urn:microsoft.com/office/officeart/2005/8/layout/chevronAccent+Icon"/>
    <dgm:cxn modelId="{26F25EE6-985C-4164-B3E2-BDBB52D89EA6}" type="presParOf" srcId="{73306195-397C-4DA4-8EEF-77C7813432D2}" destId="{AC84C0DC-DC95-4A38-98BC-35DAC62F6BE6}" srcOrd="1" destOrd="0" presId="urn:microsoft.com/office/officeart/2005/8/layout/chevronAccent+Icon"/>
    <dgm:cxn modelId="{30A4FF5B-680F-4E7F-B3D1-B3238E967731}" type="presParOf" srcId="{BEF64B77-A0F6-4A9C-906D-B5937A6523D1}" destId="{1C49841C-5503-4C3B-BAF1-8ADEDC2F447B}" srcOrd="3" destOrd="0" presId="urn:microsoft.com/office/officeart/2005/8/layout/chevronAccent+Icon"/>
    <dgm:cxn modelId="{596236CA-61A0-422D-903F-273530175DEC}" type="presParOf" srcId="{BEF64B77-A0F6-4A9C-906D-B5937A6523D1}" destId="{648604B2-06F2-4308-B0FA-53B1FB4664C0}" srcOrd="4" destOrd="0" presId="urn:microsoft.com/office/officeart/2005/8/layout/chevronAccent+Icon"/>
    <dgm:cxn modelId="{9DD238A4-5AE0-4D84-A2F9-FE744BF8F6EA}" type="presParOf" srcId="{648604B2-06F2-4308-B0FA-53B1FB4664C0}" destId="{E6D7315D-EE75-4B14-A9EF-4B555F20903E}" srcOrd="0" destOrd="0" presId="urn:microsoft.com/office/officeart/2005/8/layout/chevronAccent+Icon"/>
    <dgm:cxn modelId="{FA6574D0-5CE1-4CD2-88CD-8167ACA85BF0}" type="presParOf" srcId="{648604B2-06F2-4308-B0FA-53B1FB4664C0}" destId="{378407ED-2531-47E2-A869-D9566A3A0C83}" srcOrd="1" destOrd="0" presId="urn:microsoft.com/office/officeart/2005/8/layout/chevronAccent+Icon"/>
    <dgm:cxn modelId="{9C6D7947-2EED-4429-9BF8-54057D5F6CA8}" type="presParOf" srcId="{BEF64B77-A0F6-4A9C-906D-B5937A6523D1}" destId="{199BE42E-2721-4C93-80D0-7940A6CD7800}" srcOrd="5" destOrd="0" presId="urn:microsoft.com/office/officeart/2005/8/layout/chevronAccent+Icon"/>
    <dgm:cxn modelId="{47E5B0E4-3806-4CC9-905D-2F73EAC8168D}" type="presParOf" srcId="{BEF64B77-A0F6-4A9C-906D-B5937A6523D1}" destId="{9E922234-891A-4E07-A353-400E6CE771C9}" srcOrd="6" destOrd="0" presId="urn:microsoft.com/office/officeart/2005/8/layout/chevronAccent+Icon"/>
    <dgm:cxn modelId="{B6BE1690-C679-4588-87DF-8D4A7B6B207A}" type="presParOf" srcId="{9E922234-891A-4E07-A353-400E6CE771C9}" destId="{CAEA2A9C-F02A-4086-A12D-45254F990469}" srcOrd="0" destOrd="0" presId="urn:microsoft.com/office/officeart/2005/8/layout/chevronAccent+Icon"/>
    <dgm:cxn modelId="{1DAFB9D7-1328-44F1-AE10-14647D43EEAC}" type="presParOf" srcId="{9E922234-891A-4E07-A353-400E6CE771C9}" destId="{2E1DC597-8D49-4CA3-A1F4-92454FE4C711}" srcOrd="1" destOrd="0" presId="urn:microsoft.com/office/officeart/2005/8/layout/chevronAccent+Icon"/>
    <dgm:cxn modelId="{3368CE3F-A251-4970-8691-A9FA7CCE2F96}" type="presParOf" srcId="{BEF64B77-A0F6-4A9C-906D-B5937A6523D1}" destId="{E4F317A2-011A-44B5-A816-D2949E57236A}" srcOrd="7" destOrd="0" presId="urn:microsoft.com/office/officeart/2005/8/layout/chevronAccent+Icon"/>
    <dgm:cxn modelId="{77CC87AD-E0C4-4654-9145-91C6E6786FA6}" type="presParOf" srcId="{BEF64B77-A0F6-4A9C-906D-B5937A6523D1}" destId="{9FC43C48-E813-4E41-A74C-938632CB8574}" srcOrd="8" destOrd="0" presId="urn:microsoft.com/office/officeart/2005/8/layout/chevronAccent+Icon"/>
    <dgm:cxn modelId="{6986AE7B-0A92-42F4-817B-228E14096B86}" type="presParOf" srcId="{9FC43C48-E813-4E41-A74C-938632CB8574}" destId="{AEB19BF1-F890-4DFF-8C73-31787085D2A5}" srcOrd="0" destOrd="0" presId="urn:microsoft.com/office/officeart/2005/8/layout/chevronAccent+Icon"/>
    <dgm:cxn modelId="{866642E8-092A-456F-9B96-3393B96341D7}" type="presParOf" srcId="{9FC43C48-E813-4E41-A74C-938632CB8574}" destId="{86828275-5CAB-49D6-A5D7-0C20E899EA36}"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77920-D07F-4378-86DD-6C9DE3617BDD}">
      <dsp:nvSpPr>
        <dsp:cNvPr id="0" name=""/>
        <dsp:cNvSpPr/>
      </dsp:nvSpPr>
      <dsp:spPr>
        <a:xfrm>
          <a:off x="1675"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F203E-E5F5-460A-AB6C-B8984AF73692}">
      <dsp:nvSpPr>
        <dsp:cNvPr id="0" name=""/>
        <dsp:cNvSpPr/>
      </dsp:nvSpPr>
      <dsp:spPr>
        <a:xfrm>
          <a:off x="501876"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understanding </a:t>
          </a:r>
        </a:p>
      </dsp:txBody>
      <dsp:txXfrm>
        <a:off x="523082" y="606212"/>
        <a:ext cx="1541557" cy="681628"/>
      </dsp:txXfrm>
    </dsp:sp>
    <dsp:sp modelId="{0272D5EE-90F1-456A-B472-B49179185205}">
      <dsp:nvSpPr>
        <dsp:cNvPr id="0" name=""/>
        <dsp:cNvSpPr/>
      </dsp:nvSpPr>
      <dsp:spPr>
        <a:xfrm>
          <a:off x="2144203"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4C0DC-DC95-4A38-98BC-35DAC62F6BE6}">
      <dsp:nvSpPr>
        <dsp:cNvPr id="0" name=""/>
        <dsp:cNvSpPr/>
      </dsp:nvSpPr>
      <dsp:spPr>
        <a:xfrm>
          <a:off x="2644404"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cleaning and processing </a:t>
          </a:r>
        </a:p>
      </dsp:txBody>
      <dsp:txXfrm>
        <a:off x="2665610" y="606212"/>
        <a:ext cx="1541557" cy="681628"/>
      </dsp:txXfrm>
    </dsp:sp>
    <dsp:sp modelId="{E6D7315D-EE75-4B14-A9EF-4B555F20903E}">
      <dsp:nvSpPr>
        <dsp:cNvPr id="0" name=""/>
        <dsp:cNvSpPr/>
      </dsp:nvSpPr>
      <dsp:spPr>
        <a:xfrm>
          <a:off x="4286731"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407ED-2531-47E2-A869-D9566A3A0C83}">
      <dsp:nvSpPr>
        <dsp:cNvPr id="0" name=""/>
        <dsp:cNvSpPr/>
      </dsp:nvSpPr>
      <dsp:spPr>
        <a:xfrm>
          <a:off x="4786932"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Evaluation Metric used to Evaluate model</a:t>
          </a:r>
        </a:p>
      </dsp:txBody>
      <dsp:txXfrm>
        <a:off x="4808138" y="606212"/>
        <a:ext cx="1541557" cy="681628"/>
      </dsp:txXfrm>
    </dsp:sp>
    <dsp:sp modelId="{CAEA2A9C-F02A-4086-A12D-45254F990469}">
      <dsp:nvSpPr>
        <dsp:cNvPr id="0" name=""/>
        <dsp:cNvSpPr/>
      </dsp:nvSpPr>
      <dsp:spPr>
        <a:xfrm>
          <a:off x="6429258"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1DC597-8D49-4CA3-A1F4-92454FE4C711}">
      <dsp:nvSpPr>
        <dsp:cNvPr id="0" name=""/>
        <dsp:cNvSpPr/>
      </dsp:nvSpPr>
      <dsp:spPr>
        <a:xfrm>
          <a:off x="6929459"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Classification Model – Logistic, Decision Trees, Random Forest, SGD, SVM</a:t>
          </a:r>
        </a:p>
      </dsp:txBody>
      <dsp:txXfrm>
        <a:off x="6950665" y="606212"/>
        <a:ext cx="1541557" cy="681628"/>
      </dsp:txXfrm>
    </dsp:sp>
    <dsp:sp modelId="{AEB19BF1-F890-4DFF-8C73-31787085D2A5}">
      <dsp:nvSpPr>
        <dsp:cNvPr id="0" name=""/>
        <dsp:cNvSpPr/>
      </dsp:nvSpPr>
      <dsp:spPr>
        <a:xfrm>
          <a:off x="8571786" y="403996"/>
          <a:ext cx="1875753" cy="724040"/>
        </a:xfrm>
        <a:prstGeom prst="chevron">
          <a:avLst>
            <a:gd name="adj" fmla="val 4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28275-5CAB-49D6-A5D7-0C20E899EA36}">
      <dsp:nvSpPr>
        <dsp:cNvPr id="0" name=""/>
        <dsp:cNvSpPr/>
      </dsp:nvSpPr>
      <dsp:spPr>
        <a:xfrm>
          <a:off x="9071987" y="585006"/>
          <a:ext cx="1583969" cy="72404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Model Summary </a:t>
          </a:r>
        </a:p>
      </dsp:txBody>
      <dsp:txXfrm>
        <a:off x="9093193" y="606212"/>
        <a:ext cx="1541557" cy="6816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1/28/2023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8EBA636-41F4-4427-B16B-A8BC230606BB}" type="datetime1">
              <a:rPr lang="en-US" smtClean="0"/>
              <a:t>1/28/2023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EDF9F-472F-46A1-9D63-9298EF4FB325}" type="datetime1">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9D34250-09B5-45A5-AFAE-E1979D0BCF76}" type="datetime1">
              <a:rPr lang="en-US" smtClean="0"/>
              <a:t>1/28/2023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3ED27-7CA0-4835-BE47-59CB871DF8EA}" type="datetime1">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4E29E49-C99A-45EF-A1CB-6B22811DF798}" type="datetime1">
              <a:rPr lang="en-US" smtClean="0"/>
              <a:t>1/28/2023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BEB41-1232-411C-BC05-A27A09DDE945}" type="datetime1">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D2DBEA-0B1A-4F83-818A-C2BFF75B0479}" type="datetime1">
              <a:rPr lang="en-US" smtClean="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FED3B1-0CFD-44F4-83B8-9D0E07892912}" type="datetime1">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1F4F2-FFAE-4169-8E5C-356817E38768}" type="datetime1">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9CA5868-C7F5-4466-970F-DBB7D271E21C}" type="datetime1">
              <a:rPr lang="en-US" smtClean="0"/>
              <a:t>1/28/2023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6AFD5-68DB-430C-9215-6D75AB40091D}" type="datetime1">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09DF87B-77D8-4557-9510-5E3A32395542}" type="datetime1">
              <a:rPr lang="en-US" smtClean="0"/>
              <a:t>1/28/2023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enriquelaureano.github.io/courses/ml-kaust/project_report.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sz="4400" dirty="0"/>
              <a:t>Financial Marketing Prediction  </a:t>
            </a:r>
          </a:p>
        </p:txBody>
      </p:sp>
      <p:pic>
        <p:nvPicPr>
          <p:cNvPr id="7" name="Picture 6">
            <a:extLst>
              <a:ext uri="{FF2B5EF4-FFF2-40B4-BE49-F238E27FC236}">
                <a16:creationId xmlns:a16="http://schemas.microsoft.com/office/drawing/2014/main" id="{3840F91C-EDD0-4D4E-A4AB-E6C77856C88C}"/>
              </a:ext>
            </a:extLst>
          </p:cNvPr>
          <p:cNvPicPr>
            <a:picLocks noChangeAspect="1"/>
          </p:cNvPicPr>
          <p:nvPr/>
        </p:nvPicPr>
        <p:blipFill rotWithShape="1">
          <a:blip r:embed="rId3"/>
          <a:srcRect l="18949" r="3067"/>
          <a:stretch/>
        </p:blipFill>
        <p:spPr>
          <a:xfrm>
            <a:off x="581193" y="2228003"/>
            <a:ext cx="5422390" cy="3633047"/>
          </a:xfrm>
          <a:prstGeom prst="rect">
            <a:avLst/>
          </a:prstGeom>
          <a:noFill/>
        </p:spPr>
      </p:pic>
      <p:sp>
        <p:nvSpPr>
          <p:cNvPr id="3" name="Subtitle 2">
            <a:extLst>
              <a:ext uri="{FF2B5EF4-FFF2-40B4-BE49-F238E27FC236}">
                <a16:creationId xmlns:a16="http://schemas.microsoft.com/office/drawing/2014/main" id="{48B6CF59-4E5B-494D-A2F7-97ADD01E6497}"/>
              </a:ext>
            </a:extLst>
          </p:cNvPr>
          <p:cNvSpPr>
            <a:spLocks noGrp="1"/>
          </p:cNvSpPr>
          <p:nvPr>
            <p:ph sz="half" idx="2"/>
          </p:nvPr>
        </p:nvSpPr>
        <p:spPr>
          <a:xfrm>
            <a:off x="6188417" y="2228003"/>
            <a:ext cx="5422392" cy="3633047"/>
          </a:xfrm>
        </p:spPr>
        <p:txBody>
          <a:bodyPr anchor="ctr">
            <a:normAutofit/>
          </a:bodyPr>
          <a:lstStyle/>
          <a:p>
            <a:pPr marL="0" indent="0">
              <a:buNone/>
            </a:pPr>
            <a:r>
              <a:rPr lang="en-US" dirty="0"/>
              <a:t>PRESENTED BY GROUP 8</a:t>
            </a:r>
          </a:p>
          <a:p>
            <a:r>
              <a:rPr lang="en-US" dirty="0" err="1"/>
              <a:t>Jazbi</a:t>
            </a:r>
            <a:r>
              <a:rPr lang="en-US" dirty="0"/>
              <a:t> Izhar </a:t>
            </a:r>
          </a:p>
          <a:p>
            <a:r>
              <a:rPr lang="en-US" dirty="0"/>
              <a:t>Chirag </a:t>
            </a:r>
            <a:r>
              <a:rPr lang="en-US" dirty="0" err="1"/>
              <a:t>Ashokkumar</a:t>
            </a:r>
            <a:r>
              <a:rPr lang="en-US" dirty="0"/>
              <a:t> Bhatia</a:t>
            </a:r>
          </a:p>
          <a:p>
            <a:r>
              <a:rPr lang="en-US" dirty="0"/>
              <a:t>Kevin Xavier Antony Arul Xavier</a:t>
            </a:r>
          </a:p>
          <a:p>
            <a:r>
              <a:rPr lang="en-US" dirty="0"/>
              <a:t>Vikas </a:t>
            </a:r>
            <a:r>
              <a:rPr lang="en-US" dirty="0" err="1"/>
              <a:t>Baliyan</a:t>
            </a:r>
            <a:r>
              <a:rPr lang="en-US" dirty="0"/>
              <a:t> </a:t>
            </a:r>
          </a:p>
          <a:p>
            <a:r>
              <a:rPr lang="en-US" dirty="0" err="1"/>
              <a:t>Ramuel</a:t>
            </a:r>
            <a:r>
              <a:rPr lang="en-US" dirty="0"/>
              <a:t> John </a:t>
            </a:r>
            <a:r>
              <a:rPr lang="en-US" dirty="0" err="1"/>
              <a:t>Batuigas</a:t>
            </a:r>
            <a:r>
              <a:rPr lang="en-US" dirty="0"/>
              <a:t> </a:t>
            </a:r>
          </a:p>
          <a:p>
            <a:r>
              <a:rPr lang="en-US" dirty="0"/>
              <a:t>Bharat Sharma</a:t>
            </a:r>
          </a:p>
          <a:p>
            <a:r>
              <a:rPr lang="en-US" dirty="0"/>
              <a:t>Sidhartha Sankar Mondal</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stochastic gradient descent</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E48B56-DFDD-FB30-D723-D15376EA5B95}"/>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401825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Support Vector Machine</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AA66590-70D5-9686-031B-59A28E96F730}"/>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26128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E758-4C23-49BF-ECFA-5BDDC7C86C86}"/>
              </a:ext>
            </a:extLst>
          </p:cNvPr>
          <p:cNvSpPr>
            <a:spLocks noGrp="1"/>
          </p:cNvSpPr>
          <p:nvPr>
            <p:ph type="title"/>
          </p:nvPr>
        </p:nvSpPr>
        <p:spPr/>
        <p:txBody>
          <a:bodyPr/>
          <a:lstStyle/>
          <a:p>
            <a:r>
              <a:rPr lang="en-IN" dirty="0"/>
              <a:t>Top features FROM ALL THE MODELs</a:t>
            </a:r>
          </a:p>
        </p:txBody>
      </p:sp>
      <p:sp>
        <p:nvSpPr>
          <p:cNvPr id="5" name="Footer Placeholder 3">
            <a:extLst>
              <a:ext uri="{FF2B5EF4-FFF2-40B4-BE49-F238E27FC236}">
                <a16:creationId xmlns:a16="http://schemas.microsoft.com/office/drawing/2014/main" id="{96468E29-C6C3-919F-627B-DEA254D40623}"/>
              </a:ext>
            </a:extLst>
          </p:cNvPr>
          <p:cNvSpPr>
            <a:spLocks noGrp="1"/>
          </p:cNvSpPr>
          <p:nvPr>
            <p:ph type="ftr" sz="quarter" idx="11"/>
          </p:nvPr>
        </p:nvSpPr>
        <p:spPr>
          <a:xfrm>
            <a:off x="581192" y="5951811"/>
            <a:ext cx="6917210" cy="365125"/>
          </a:xfrm>
        </p:spPr>
        <p:txBody>
          <a:bodyPr/>
          <a:lstStyle/>
          <a:p>
            <a:endParaRPr lang="en-US" dirty="0"/>
          </a:p>
        </p:txBody>
      </p:sp>
      <p:graphicFrame>
        <p:nvGraphicFramePr>
          <p:cNvPr id="6" name="Table 15">
            <a:extLst>
              <a:ext uri="{FF2B5EF4-FFF2-40B4-BE49-F238E27FC236}">
                <a16:creationId xmlns:a16="http://schemas.microsoft.com/office/drawing/2014/main" id="{375F5F3C-AF01-0713-4EFB-2B44E689E39C}"/>
              </a:ext>
            </a:extLst>
          </p:cNvPr>
          <p:cNvGraphicFramePr>
            <a:graphicFrameLocks noGrp="1"/>
          </p:cNvGraphicFramePr>
          <p:nvPr>
            <p:extLst>
              <p:ext uri="{D42A27DB-BD31-4B8C-83A1-F6EECF244321}">
                <p14:modId xmlns:p14="http://schemas.microsoft.com/office/powerpoint/2010/main" val="2269693842"/>
              </p:ext>
            </p:extLst>
          </p:nvPr>
        </p:nvGraphicFramePr>
        <p:xfrm>
          <a:off x="440873" y="1854232"/>
          <a:ext cx="11261270" cy="4910638"/>
        </p:xfrm>
        <a:graphic>
          <a:graphicData uri="http://schemas.openxmlformats.org/drawingml/2006/table">
            <a:tbl>
              <a:tblPr firstRow="1" bandRow="1">
                <a:tableStyleId>{5C22544A-7EE6-4342-B048-85BDC9FD1C3A}</a:tableStyleId>
              </a:tblPr>
              <a:tblGrid>
                <a:gridCol w="1262515">
                  <a:extLst>
                    <a:ext uri="{9D8B030D-6E8A-4147-A177-3AD203B41FA5}">
                      <a16:colId xmlns:a16="http://schemas.microsoft.com/office/drawing/2014/main" val="2475266245"/>
                    </a:ext>
                  </a:extLst>
                </a:gridCol>
                <a:gridCol w="1728245">
                  <a:extLst>
                    <a:ext uri="{9D8B030D-6E8A-4147-A177-3AD203B41FA5}">
                      <a16:colId xmlns:a16="http://schemas.microsoft.com/office/drawing/2014/main" val="2823655128"/>
                    </a:ext>
                  </a:extLst>
                </a:gridCol>
                <a:gridCol w="1268128">
                  <a:extLst>
                    <a:ext uri="{9D8B030D-6E8A-4147-A177-3AD203B41FA5}">
                      <a16:colId xmlns:a16="http://schemas.microsoft.com/office/drawing/2014/main" val="2133021142"/>
                    </a:ext>
                  </a:extLst>
                </a:gridCol>
                <a:gridCol w="1851691">
                  <a:extLst>
                    <a:ext uri="{9D8B030D-6E8A-4147-A177-3AD203B41FA5}">
                      <a16:colId xmlns:a16="http://schemas.microsoft.com/office/drawing/2014/main" val="2619345509"/>
                    </a:ext>
                  </a:extLst>
                </a:gridCol>
                <a:gridCol w="998790">
                  <a:extLst>
                    <a:ext uri="{9D8B030D-6E8A-4147-A177-3AD203B41FA5}">
                      <a16:colId xmlns:a16="http://schemas.microsoft.com/office/drawing/2014/main" val="3525413825"/>
                    </a:ext>
                  </a:extLst>
                </a:gridCol>
                <a:gridCol w="4151901">
                  <a:extLst>
                    <a:ext uri="{9D8B030D-6E8A-4147-A177-3AD203B41FA5}">
                      <a16:colId xmlns:a16="http://schemas.microsoft.com/office/drawing/2014/main" val="2239177265"/>
                    </a:ext>
                  </a:extLst>
                </a:gridCol>
              </a:tblGrid>
              <a:tr h="274204">
                <a:tc>
                  <a:txBody>
                    <a:bodyPr/>
                    <a:lstStyle/>
                    <a:p>
                      <a:r>
                        <a:rPr lang="en-IN" sz="1600" dirty="0"/>
                        <a:t>Feature</a:t>
                      </a:r>
                    </a:p>
                  </a:txBody>
                  <a:tcPr/>
                </a:tc>
                <a:tc>
                  <a:txBody>
                    <a:bodyPr/>
                    <a:lstStyle/>
                    <a:p>
                      <a:r>
                        <a:rPr lang="en-IN" sz="1600" dirty="0"/>
                        <a:t>Logistic Regression</a:t>
                      </a:r>
                    </a:p>
                  </a:txBody>
                  <a:tcPr/>
                </a:tc>
                <a:tc>
                  <a:txBody>
                    <a:bodyPr/>
                    <a:lstStyle/>
                    <a:p>
                      <a:r>
                        <a:rPr lang="en-IN" sz="1600" dirty="0"/>
                        <a:t>Decision Tree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Random Forest</a:t>
                      </a:r>
                    </a:p>
                    <a:p>
                      <a:endParaRPr lang="en-IN" sz="1600" dirty="0"/>
                    </a:p>
                  </a:txBody>
                  <a:tcPr/>
                </a:tc>
                <a:tc>
                  <a:txBody>
                    <a:bodyPr/>
                    <a:lstStyle/>
                    <a:p>
                      <a:r>
                        <a:rPr lang="en-IN" sz="1600" dirty="0"/>
                        <a:t>SGD</a:t>
                      </a:r>
                    </a:p>
                  </a:txBody>
                  <a:tcPr/>
                </a:tc>
                <a:tc>
                  <a:txBody>
                    <a:bodyPr/>
                    <a:lstStyle/>
                    <a:p>
                      <a:r>
                        <a:rPr lang="en-IN" sz="1600" dirty="0"/>
                        <a:t>SVM</a:t>
                      </a:r>
                    </a:p>
                  </a:txBody>
                  <a:tcPr/>
                </a:tc>
                <a:extLst>
                  <a:ext uri="{0D108BD9-81ED-4DB2-BD59-A6C34878D82A}">
                    <a16:rowId xmlns:a16="http://schemas.microsoft.com/office/drawing/2014/main" val="1446825183"/>
                  </a:ext>
                </a:extLst>
              </a:tr>
              <a:tr h="245839">
                <a:tc>
                  <a:txBody>
                    <a:bodyPr/>
                    <a:lstStyle/>
                    <a:p>
                      <a:pPr algn="ctr" fontAlgn="b"/>
                      <a:r>
                        <a:rPr lang="en-IN" sz="1600" b="1" i="0" u="none" strike="noStrike" dirty="0">
                          <a:solidFill>
                            <a:srgbClr val="000000"/>
                          </a:solidFill>
                          <a:effectLst/>
                          <a:latin typeface="Calibri" panose="020F0502020204030204" pitchFamily="34" charset="0"/>
                        </a:rPr>
                        <a:t>age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085609851"/>
                  </a:ext>
                </a:extLst>
              </a:tr>
              <a:tr h="245839">
                <a:tc>
                  <a:txBody>
                    <a:bodyPr/>
                    <a:lstStyle/>
                    <a:p>
                      <a:pPr algn="ctr" fontAlgn="b"/>
                      <a:r>
                        <a:rPr lang="en-IN" sz="1600" b="1" i="0" u="none" strike="noStrike" dirty="0">
                          <a:solidFill>
                            <a:srgbClr val="000000"/>
                          </a:solidFill>
                          <a:effectLst/>
                          <a:latin typeface="Calibri" panose="020F0502020204030204" pitchFamily="34" charset="0"/>
                        </a:rPr>
                        <a:t>job</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509964904"/>
                  </a:ext>
                </a:extLst>
              </a:tr>
              <a:tr h="245839">
                <a:tc>
                  <a:txBody>
                    <a:bodyPr/>
                    <a:lstStyle/>
                    <a:p>
                      <a:pPr algn="ctr" fontAlgn="b"/>
                      <a:r>
                        <a:rPr lang="en-IN" sz="1600" b="1" i="0" u="none" strike="noStrike" dirty="0">
                          <a:solidFill>
                            <a:srgbClr val="000000"/>
                          </a:solidFill>
                          <a:effectLst/>
                          <a:latin typeface="Calibri" panose="020F0502020204030204" pitchFamily="34" charset="0"/>
                        </a:rPr>
                        <a:t>marital</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796365723"/>
                  </a:ext>
                </a:extLst>
              </a:tr>
              <a:tr h="245839">
                <a:tc>
                  <a:txBody>
                    <a:bodyPr/>
                    <a:lstStyle/>
                    <a:p>
                      <a:pPr algn="ctr" fontAlgn="b"/>
                      <a:r>
                        <a:rPr lang="en-IN" sz="1600" b="1" i="0" u="none" strike="noStrike" dirty="0">
                          <a:solidFill>
                            <a:srgbClr val="000000"/>
                          </a:solidFill>
                          <a:effectLst/>
                          <a:latin typeface="Calibri" panose="020F0502020204030204" pitchFamily="34" charset="0"/>
                        </a:rPr>
                        <a:t>education</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506199360"/>
                  </a:ext>
                </a:extLst>
              </a:tr>
              <a:tr h="245839">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141629886"/>
                  </a:ext>
                </a:extLst>
              </a:tr>
              <a:tr h="245839">
                <a:tc>
                  <a:txBody>
                    <a:bodyPr/>
                    <a:lstStyle/>
                    <a:p>
                      <a:pPr algn="ctr" fontAlgn="b"/>
                      <a:r>
                        <a:rPr lang="en-IN" sz="1600" b="1" i="0" u="none" strike="noStrike">
                          <a:solidFill>
                            <a:srgbClr val="000000"/>
                          </a:solidFill>
                          <a:effectLst/>
                          <a:latin typeface="Calibri" panose="020F0502020204030204" pitchFamily="34" charset="0"/>
                        </a:rPr>
                        <a:t>balance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r>
                        <a:rPr lang="en-IN" sz="1000" dirty="0"/>
                        <a:t>True</a:t>
                      </a:r>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708083470"/>
                  </a:ext>
                </a:extLst>
              </a:tr>
              <a:tr h="245839">
                <a:tc>
                  <a:txBody>
                    <a:bodyPr/>
                    <a:lstStyle/>
                    <a:p>
                      <a:pPr algn="ctr" fontAlgn="b"/>
                      <a:r>
                        <a:rPr lang="en-IN" sz="1600" b="1" i="0" u="none" strike="noStrike" dirty="0">
                          <a:solidFill>
                            <a:srgbClr val="000000"/>
                          </a:solidFill>
                          <a:effectLst/>
                          <a:latin typeface="Calibri" panose="020F0502020204030204" pitchFamily="34" charset="0"/>
                        </a:rPr>
                        <a:t>housing</a:t>
                      </a:r>
                    </a:p>
                  </a:txBody>
                  <a:tcPr marL="7620" marR="7620" marT="7620" marB="0" anchor="ctr"/>
                </a:tc>
                <a:tc>
                  <a:txBody>
                    <a:bodyPr/>
                    <a:lstStyle/>
                    <a:p>
                      <a:r>
                        <a:rPr lang="en-IN" sz="1000" dirty="0"/>
                        <a:t>True</a:t>
                      </a:r>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345179340"/>
                  </a:ext>
                </a:extLst>
              </a:tr>
              <a:tr h="308158">
                <a:tc>
                  <a:txBody>
                    <a:bodyPr/>
                    <a:lstStyle/>
                    <a:p>
                      <a:pPr algn="ctr" fontAlgn="b"/>
                      <a:r>
                        <a:rPr lang="en-IN" sz="1600" b="1" i="0" u="none" strike="noStrike" dirty="0">
                          <a:solidFill>
                            <a:srgbClr val="000000"/>
                          </a:solidFill>
                          <a:effectLst/>
                          <a:latin typeface="Calibri" panose="020F0502020204030204" pitchFamily="34" charset="0"/>
                        </a:rPr>
                        <a:t>loan</a:t>
                      </a:r>
                    </a:p>
                  </a:txBody>
                  <a:tcPr marL="7620" marR="7620" marT="7620" marB="0" anchor="ctr"/>
                </a:tc>
                <a:tc>
                  <a:txBody>
                    <a:bodyPr/>
                    <a:lstStyle/>
                    <a:p>
                      <a:r>
                        <a:rPr lang="en-IN" sz="1000" dirty="0"/>
                        <a:t>True</a:t>
                      </a:r>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1354377730"/>
                  </a:ext>
                </a:extLst>
              </a:tr>
              <a:tr h="245839">
                <a:tc>
                  <a:txBody>
                    <a:bodyPr/>
                    <a:lstStyle/>
                    <a:p>
                      <a:pPr algn="ctr" fontAlgn="b"/>
                      <a:r>
                        <a:rPr lang="en-IN" sz="1600" b="1" i="0" u="none" strike="noStrike">
                          <a:solidFill>
                            <a:srgbClr val="000000"/>
                          </a:solidFill>
                          <a:effectLst/>
                          <a:latin typeface="Calibri" panose="020F0502020204030204" pitchFamily="34" charset="0"/>
                        </a:rPr>
                        <a:t>contact</a:t>
                      </a:r>
                    </a:p>
                  </a:txBody>
                  <a:tcPr marL="7620" marR="7620" marT="7620" marB="0" anchor="ctr"/>
                </a:tc>
                <a:tc>
                  <a:txBody>
                    <a:bodyPr/>
                    <a:lstStyle/>
                    <a:p>
                      <a:r>
                        <a:rPr lang="en-IN" sz="1000" dirty="0"/>
                        <a:t>True</a:t>
                      </a:r>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648252439"/>
                  </a:ext>
                </a:extLst>
              </a:tr>
              <a:tr h="245839">
                <a:tc>
                  <a:txBody>
                    <a:bodyPr/>
                    <a:lstStyle/>
                    <a:p>
                      <a:pPr algn="ctr" fontAlgn="b"/>
                      <a:r>
                        <a:rPr lang="en-IN" sz="1600" b="1" i="0" u="none" strike="noStrike" dirty="0">
                          <a:solidFill>
                            <a:srgbClr val="000000"/>
                          </a:solidFill>
                          <a:effectLst/>
                          <a:latin typeface="Calibri" panose="020F0502020204030204" pitchFamily="34" charset="0"/>
                        </a:rPr>
                        <a:t>day</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438647619"/>
                  </a:ext>
                </a:extLst>
              </a:tr>
              <a:tr h="245839">
                <a:tc>
                  <a:txBody>
                    <a:bodyPr/>
                    <a:lstStyle/>
                    <a:p>
                      <a:pPr algn="ctr" fontAlgn="b"/>
                      <a:r>
                        <a:rPr lang="en-IN" sz="1600" b="1" i="0" u="none" strike="noStrike" dirty="0">
                          <a:solidFill>
                            <a:srgbClr val="000000"/>
                          </a:solidFill>
                          <a:effectLst/>
                          <a:latin typeface="Calibri" panose="020F0502020204030204" pitchFamily="34" charset="0"/>
                        </a:rPr>
                        <a:t>month</a:t>
                      </a:r>
                    </a:p>
                  </a:txBody>
                  <a:tcPr marL="7620" marR="7620" marT="7620" marB="0" anchor="ctr"/>
                </a:tc>
                <a:tc>
                  <a:txBody>
                    <a:bodyPr/>
                    <a:lstStyle/>
                    <a:p>
                      <a:endParaRPr lang="en-IN" sz="1000"/>
                    </a:p>
                  </a:txBody>
                  <a:tcPr/>
                </a:tc>
                <a:tc>
                  <a:txBody>
                    <a:bodyPr/>
                    <a:lstStyle/>
                    <a:p>
                      <a:endParaRPr lang="en-IN" sz="1000" dirty="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636906541"/>
                  </a:ext>
                </a:extLst>
              </a:tr>
              <a:tr h="245839">
                <a:tc>
                  <a:txBody>
                    <a:bodyPr/>
                    <a:lstStyle/>
                    <a:p>
                      <a:pPr algn="ctr" fontAlgn="b"/>
                      <a:r>
                        <a:rPr lang="en-IN" sz="1600" b="1" i="0" u="none" strike="noStrike" dirty="0">
                          <a:solidFill>
                            <a:srgbClr val="000000"/>
                          </a:solidFill>
                          <a:effectLst/>
                          <a:latin typeface="Calibri" panose="020F0502020204030204" pitchFamily="34" charset="0"/>
                        </a:rPr>
                        <a:t>duration</a:t>
                      </a:r>
                    </a:p>
                  </a:txBody>
                  <a:tcPr marL="7620" marR="7620" marT="7620" marB="0" anchor="ctr"/>
                </a:tc>
                <a:tc>
                  <a:txBody>
                    <a:bodyPr/>
                    <a:lstStyle/>
                    <a:p>
                      <a:r>
                        <a:rPr lang="en-IN" sz="1000" dirty="0"/>
                        <a:t>True</a:t>
                      </a:r>
                    </a:p>
                  </a:txBody>
                  <a:tcPr/>
                </a:tc>
                <a:tc>
                  <a:txBody>
                    <a:bodyPr/>
                    <a:lstStyle/>
                    <a:p>
                      <a:endParaRPr lang="en-IN" sz="100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796683452"/>
                  </a:ext>
                </a:extLst>
              </a:tr>
              <a:tr h="245839">
                <a:tc>
                  <a:txBody>
                    <a:bodyPr/>
                    <a:lstStyle/>
                    <a:p>
                      <a:pPr algn="ctr" fontAlgn="b"/>
                      <a:r>
                        <a:rPr lang="en-IN" sz="1600" b="1" i="0" u="none" strike="noStrike" dirty="0">
                          <a:solidFill>
                            <a:srgbClr val="000000"/>
                          </a:solidFill>
                          <a:effectLst/>
                          <a:latin typeface="Calibri" panose="020F0502020204030204" pitchFamily="34" charset="0"/>
                        </a:rPr>
                        <a:t>campaign</a:t>
                      </a:r>
                    </a:p>
                  </a:txBody>
                  <a:tcPr marL="7620" marR="7620" marT="7620" marB="0" anchor="ctr"/>
                </a:tc>
                <a:tc>
                  <a:txBody>
                    <a:bodyPr/>
                    <a:lstStyle/>
                    <a:p>
                      <a:endParaRPr lang="en-IN" sz="1000" dirty="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460627026"/>
                  </a:ext>
                </a:extLst>
              </a:tr>
              <a:tr h="245839">
                <a:tc>
                  <a:txBody>
                    <a:bodyPr/>
                    <a:lstStyle/>
                    <a:p>
                      <a:pPr algn="ctr" fontAlgn="b"/>
                      <a:r>
                        <a:rPr lang="en-IN" sz="1600" b="1" i="0" u="none" strike="noStrike" dirty="0">
                          <a:solidFill>
                            <a:srgbClr val="000000"/>
                          </a:solidFill>
                          <a:effectLst/>
                          <a:latin typeface="Calibri" panose="020F0502020204030204" pitchFamily="34" charset="0"/>
                        </a:rPr>
                        <a:t>pdays</a:t>
                      </a:r>
                    </a:p>
                  </a:txBody>
                  <a:tcPr marL="7620" marR="7620" marT="7620" marB="0" anchor="ctr"/>
                </a:tc>
                <a:tc>
                  <a:txBody>
                    <a:bodyPr/>
                    <a:lstStyle/>
                    <a:p>
                      <a:endParaRPr lang="en-IN" sz="1000"/>
                    </a:p>
                  </a:txBody>
                  <a:tcPr/>
                </a:tc>
                <a:tc>
                  <a:txBody>
                    <a:bodyPr/>
                    <a:lstStyle/>
                    <a:p>
                      <a:endParaRPr lang="en-IN" sz="100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387084140"/>
                  </a:ext>
                </a:extLst>
              </a:tr>
              <a:tr h="245839">
                <a:tc>
                  <a:txBody>
                    <a:bodyPr/>
                    <a:lstStyle/>
                    <a:p>
                      <a:pPr algn="ctr" fontAlgn="b"/>
                      <a:r>
                        <a:rPr lang="en-IN" sz="1600" b="1" i="0" u="none" strike="noStrike" dirty="0">
                          <a:solidFill>
                            <a:srgbClr val="000000"/>
                          </a:solidFill>
                          <a:effectLst/>
                          <a:latin typeface="Calibri" panose="020F0502020204030204" pitchFamily="34" charset="0"/>
                        </a:rPr>
                        <a:t>previous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749331673"/>
                  </a:ext>
                </a:extLst>
              </a:tr>
              <a:tr h="245839">
                <a:tc>
                  <a:txBody>
                    <a:bodyPr/>
                    <a:lstStyle/>
                    <a:p>
                      <a:pPr algn="ctr" fontAlgn="b"/>
                      <a:r>
                        <a:rPr lang="en-IN" sz="1600" b="1" i="0" u="none" strike="noStrike" dirty="0">
                          <a:solidFill>
                            <a:srgbClr val="000000"/>
                          </a:solidFill>
                          <a:effectLst/>
                          <a:latin typeface="Calibri" panose="020F0502020204030204" pitchFamily="34" charset="0"/>
                        </a:rPr>
                        <a:t>poutcome</a:t>
                      </a:r>
                    </a:p>
                  </a:txBody>
                  <a:tcPr marL="7620" marR="7620" marT="7620" marB="0" anchor="ctr"/>
                </a:tc>
                <a:tc>
                  <a:txBody>
                    <a:bodyPr/>
                    <a:lstStyle/>
                    <a:p>
                      <a:r>
                        <a:rPr lang="en-IN" sz="1000" dirty="0"/>
                        <a:t>True</a:t>
                      </a:r>
                    </a:p>
                  </a:txBody>
                  <a:tcPr/>
                </a:tc>
                <a:tc>
                  <a:txBody>
                    <a:bodyPr/>
                    <a:lstStyle/>
                    <a:p>
                      <a:endParaRPr lang="en-IN" sz="1000"/>
                    </a:p>
                  </a:txBody>
                  <a:tcPr/>
                </a:tc>
                <a:tc>
                  <a:txBody>
                    <a:bodyPr/>
                    <a:lstStyle/>
                    <a:p>
                      <a:r>
                        <a:rPr lang="en-IN" sz="1000" dirty="0"/>
                        <a:t>True</a:t>
                      </a:r>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1757951011"/>
                  </a:ext>
                </a:extLst>
              </a:tr>
              <a:tr h="245839">
                <a:tc>
                  <a:txBody>
                    <a:bodyPr/>
                    <a:lstStyle/>
                    <a:p>
                      <a:pPr algn="ctr" fontAlgn="b"/>
                      <a:r>
                        <a:rPr lang="en-IN" sz="1600" b="1" i="0" u="none" strike="noStrike" dirty="0">
                          <a:solidFill>
                            <a:srgbClr val="000000"/>
                          </a:solidFill>
                          <a:effectLst/>
                          <a:latin typeface="Calibri" panose="020F0502020204030204" pitchFamily="34" charset="0"/>
                        </a:rPr>
                        <a:t>y</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793522608"/>
                  </a:ext>
                </a:extLst>
              </a:tr>
            </a:tbl>
          </a:graphicData>
        </a:graphic>
      </p:graphicFrame>
      <p:sp>
        <p:nvSpPr>
          <p:cNvPr id="3" name="Rectangle 2">
            <a:extLst>
              <a:ext uri="{FF2B5EF4-FFF2-40B4-BE49-F238E27FC236}">
                <a16:creationId xmlns:a16="http://schemas.microsoft.com/office/drawing/2014/main" id="{E2CC8679-855E-94A3-7AA4-2795A8C01B05}"/>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250034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0CC477-6938-F3DD-66FE-E0056B67356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439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9D4F6F-F39A-EBB6-BAD7-B0B7362D9C4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3935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DD36-8435-4ACC-598C-1FAF9065C78F}"/>
              </a:ext>
            </a:extLst>
          </p:cNvPr>
          <p:cNvSpPr>
            <a:spLocks noGrp="1"/>
          </p:cNvSpPr>
          <p:nvPr>
            <p:ph type="title"/>
          </p:nvPr>
        </p:nvSpPr>
        <p:spPr/>
        <p:txBody>
          <a:bodyPr/>
          <a:lstStyle/>
          <a:p>
            <a:r>
              <a:rPr lang="en-IN" dirty="0"/>
              <a:t>TABLE OF CONTENTS – STEP WISE PROCESS </a:t>
            </a:r>
          </a:p>
        </p:txBody>
      </p:sp>
      <p:graphicFrame>
        <p:nvGraphicFramePr>
          <p:cNvPr id="8" name="Diagram 7">
            <a:extLst>
              <a:ext uri="{FF2B5EF4-FFF2-40B4-BE49-F238E27FC236}">
                <a16:creationId xmlns:a16="http://schemas.microsoft.com/office/drawing/2014/main" id="{31DD967F-2BF7-CF70-0845-0548DF02D523}"/>
              </a:ext>
            </a:extLst>
          </p:cNvPr>
          <p:cNvGraphicFramePr/>
          <p:nvPr>
            <p:extLst>
              <p:ext uri="{D42A27DB-BD31-4B8C-83A1-F6EECF244321}">
                <p14:modId xmlns:p14="http://schemas.microsoft.com/office/powerpoint/2010/main" val="2826306363"/>
              </p:ext>
            </p:extLst>
          </p:nvPr>
        </p:nvGraphicFramePr>
        <p:xfrm>
          <a:off x="581192" y="1715956"/>
          <a:ext cx="10657633" cy="171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a:extLst>
              <a:ext uri="{FF2B5EF4-FFF2-40B4-BE49-F238E27FC236}">
                <a16:creationId xmlns:a16="http://schemas.microsoft.com/office/drawing/2014/main" id="{D9E75D91-02F1-29F7-5F2F-C90636895AD3}"/>
              </a:ext>
            </a:extLst>
          </p:cNvPr>
          <p:cNvSpPr/>
          <p:nvPr/>
        </p:nvSpPr>
        <p:spPr>
          <a:xfrm>
            <a:off x="1819470" y="3860513"/>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t>Data Acquisition</a:t>
            </a:r>
          </a:p>
          <a:p>
            <a:pPr algn="ctr"/>
            <a:r>
              <a:rPr lang="en-IN" sz="1600" dirty="0"/>
              <a:t>UCI machine learning</a:t>
            </a:r>
          </a:p>
          <a:p>
            <a:pPr algn="ctr"/>
            <a:r>
              <a:rPr lang="en-IN" sz="1600" dirty="0"/>
              <a:t>Samples: 4133</a:t>
            </a:r>
          </a:p>
          <a:p>
            <a:pPr algn="ctr"/>
            <a:r>
              <a:rPr lang="en-IN" sz="1600" dirty="0"/>
              <a:t>Variables: 16</a:t>
            </a:r>
          </a:p>
        </p:txBody>
      </p:sp>
      <p:sp>
        <p:nvSpPr>
          <p:cNvPr id="11" name="Oval 10">
            <a:extLst>
              <a:ext uri="{FF2B5EF4-FFF2-40B4-BE49-F238E27FC236}">
                <a16:creationId xmlns:a16="http://schemas.microsoft.com/office/drawing/2014/main" id="{E5D83869-6676-A3B2-95D4-EFDB411D3E0F}"/>
              </a:ext>
            </a:extLst>
          </p:cNvPr>
          <p:cNvSpPr/>
          <p:nvPr/>
        </p:nvSpPr>
        <p:spPr>
          <a:xfrm>
            <a:off x="8067869" y="3776537"/>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i="1" dirty="0"/>
              <a:t>VARAIBLES</a:t>
            </a:r>
            <a:r>
              <a:rPr lang="en-IN" dirty="0"/>
              <a:t> </a:t>
            </a:r>
          </a:p>
          <a:p>
            <a:pPr algn="ctr"/>
            <a:r>
              <a:rPr lang="en-IN" dirty="0"/>
              <a:t>Age, Job, Marital, education, bank balance and ...</a:t>
            </a:r>
          </a:p>
        </p:txBody>
      </p:sp>
      <p:sp>
        <p:nvSpPr>
          <p:cNvPr id="12" name="Oval 11">
            <a:extLst>
              <a:ext uri="{FF2B5EF4-FFF2-40B4-BE49-F238E27FC236}">
                <a16:creationId xmlns:a16="http://schemas.microsoft.com/office/drawing/2014/main" id="{EE0CF394-B7B1-B054-4338-E472F031BE70}"/>
              </a:ext>
            </a:extLst>
          </p:cNvPr>
          <p:cNvSpPr/>
          <p:nvPr/>
        </p:nvSpPr>
        <p:spPr>
          <a:xfrm>
            <a:off x="4943669" y="3776536"/>
            <a:ext cx="2304661" cy="2295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1" dirty="0"/>
              <a:t>Bank Marketing</a:t>
            </a:r>
            <a:r>
              <a:rPr lang="en-IN" dirty="0"/>
              <a:t> </a:t>
            </a:r>
            <a:r>
              <a:rPr lang="en-IN" sz="1600" dirty="0"/>
              <a:t>Weather a customer is taking a term deposit or not</a:t>
            </a:r>
          </a:p>
        </p:txBody>
      </p:sp>
      <p:sp>
        <p:nvSpPr>
          <p:cNvPr id="13" name="Arrow: Right 12">
            <a:extLst>
              <a:ext uri="{FF2B5EF4-FFF2-40B4-BE49-F238E27FC236}">
                <a16:creationId xmlns:a16="http://schemas.microsoft.com/office/drawing/2014/main" id="{B8397E7C-679E-3EC8-C587-8B987066A107}"/>
              </a:ext>
            </a:extLst>
          </p:cNvPr>
          <p:cNvSpPr/>
          <p:nvPr/>
        </p:nvSpPr>
        <p:spPr>
          <a:xfrm>
            <a:off x="1819470" y="6251510"/>
            <a:ext cx="8553060" cy="251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000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55B8-64F8-4BB3-201A-86A1BBAC3A85}"/>
              </a:ext>
            </a:extLst>
          </p:cNvPr>
          <p:cNvSpPr>
            <a:spLocks noGrp="1"/>
          </p:cNvSpPr>
          <p:nvPr>
            <p:ph type="title"/>
          </p:nvPr>
        </p:nvSpPr>
        <p:spPr>
          <a:xfrm>
            <a:off x="581192" y="702156"/>
            <a:ext cx="11029616" cy="1013800"/>
          </a:xfrm>
        </p:spPr>
        <p:txBody>
          <a:bodyPr anchor="b">
            <a:normAutofit/>
          </a:bodyPr>
          <a:lstStyle/>
          <a:p>
            <a:r>
              <a:rPr lang="en-IN" dirty="0"/>
              <a:t>DATA AND PROJECT UNDERSTANDING - 1</a:t>
            </a:r>
          </a:p>
        </p:txBody>
      </p:sp>
      <p:graphicFrame>
        <p:nvGraphicFramePr>
          <p:cNvPr id="5" name="Table 4">
            <a:extLst>
              <a:ext uri="{FF2B5EF4-FFF2-40B4-BE49-F238E27FC236}">
                <a16:creationId xmlns:a16="http://schemas.microsoft.com/office/drawing/2014/main" id="{BAC803B2-DE21-C623-8C5A-7F6120ED35FB}"/>
              </a:ext>
            </a:extLst>
          </p:cNvPr>
          <p:cNvGraphicFramePr>
            <a:graphicFrameLocks noGrp="1"/>
          </p:cNvGraphicFramePr>
          <p:nvPr>
            <p:extLst>
              <p:ext uri="{D42A27DB-BD31-4B8C-83A1-F6EECF244321}">
                <p14:modId xmlns:p14="http://schemas.microsoft.com/office/powerpoint/2010/main" val="2238367243"/>
              </p:ext>
            </p:extLst>
          </p:nvPr>
        </p:nvGraphicFramePr>
        <p:xfrm>
          <a:off x="467202" y="2258007"/>
          <a:ext cx="11257596" cy="1275712"/>
        </p:xfrm>
        <a:graphic>
          <a:graphicData uri="http://schemas.openxmlformats.org/drawingml/2006/table">
            <a:tbl>
              <a:tblPr firstRow="1" bandRow="1">
                <a:tableStyleId>{6E25E649-3F16-4E02-A733-19D2CDBF48F0}</a:tableStyleId>
              </a:tblPr>
              <a:tblGrid>
                <a:gridCol w="466531">
                  <a:extLst>
                    <a:ext uri="{9D8B030D-6E8A-4147-A177-3AD203B41FA5}">
                      <a16:colId xmlns:a16="http://schemas.microsoft.com/office/drawing/2014/main" val="907390331"/>
                    </a:ext>
                  </a:extLst>
                </a:gridCol>
                <a:gridCol w="606489">
                  <a:extLst>
                    <a:ext uri="{9D8B030D-6E8A-4147-A177-3AD203B41FA5}">
                      <a16:colId xmlns:a16="http://schemas.microsoft.com/office/drawing/2014/main" val="2461903524"/>
                    </a:ext>
                  </a:extLst>
                </a:gridCol>
                <a:gridCol w="699796">
                  <a:extLst>
                    <a:ext uri="{9D8B030D-6E8A-4147-A177-3AD203B41FA5}">
                      <a16:colId xmlns:a16="http://schemas.microsoft.com/office/drawing/2014/main" val="3354686537"/>
                    </a:ext>
                  </a:extLst>
                </a:gridCol>
                <a:gridCol w="933061">
                  <a:extLst>
                    <a:ext uri="{9D8B030D-6E8A-4147-A177-3AD203B41FA5}">
                      <a16:colId xmlns:a16="http://schemas.microsoft.com/office/drawing/2014/main" val="349517210"/>
                    </a:ext>
                  </a:extLst>
                </a:gridCol>
                <a:gridCol w="676587">
                  <a:extLst>
                    <a:ext uri="{9D8B030D-6E8A-4147-A177-3AD203B41FA5}">
                      <a16:colId xmlns:a16="http://schemas.microsoft.com/office/drawing/2014/main" val="2589762141"/>
                    </a:ext>
                  </a:extLst>
                </a:gridCol>
                <a:gridCol w="709357">
                  <a:extLst>
                    <a:ext uri="{9D8B030D-6E8A-4147-A177-3AD203B41FA5}">
                      <a16:colId xmlns:a16="http://schemas.microsoft.com/office/drawing/2014/main" val="3576284516"/>
                    </a:ext>
                  </a:extLst>
                </a:gridCol>
                <a:gridCol w="722485">
                  <a:extLst>
                    <a:ext uri="{9D8B030D-6E8A-4147-A177-3AD203B41FA5}">
                      <a16:colId xmlns:a16="http://schemas.microsoft.com/office/drawing/2014/main" val="3557948775"/>
                    </a:ext>
                  </a:extLst>
                </a:gridCol>
                <a:gridCol w="534972">
                  <a:extLst>
                    <a:ext uri="{9D8B030D-6E8A-4147-A177-3AD203B41FA5}">
                      <a16:colId xmlns:a16="http://schemas.microsoft.com/office/drawing/2014/main" val="629948546"/>
                    </a:ext>
                  </a:extLst>
                </a:gridCol>
                <a:gridCol w="687628">
                  <a:extLst>
                    <a:ext uri="{9D8B030D-6E8A-4147-A177-3AD203B41FA5}">
                      <a16:colId xmlns:a16="http://schemas.microsoft.com/office/drawing/2014/main" val="3316401464"/>
                    </a:ext>
                  </a:extLst>
                </a:gridCol>
                <a:gridCol w="429208">
                  <a:extLst>
                    <a:ext uri="{9D8B030D-6E8A-4147-A177-3AD203B41FA5}">
                      <a16:colId xmlns:a16="http://schemas.microsoft.com/office/drawing/2014/main" val="2704380004"/>
                    </a:ext>
                  </a:extLst>
                </a:gridCol>
                <a:gridCol w="653143">
                  <a:extLst>
                    <a:ext uri="{9D8B030D-6E8A-4147-A177-3AD203B41FA5}">
                      <a16:colId xmlns:a16="http://schemas.microsoft.com/office/drawing/2014/main" val="4256676103"/>
                    </a:ext>
                  </a:extLst>
                </a:gridCol>
                <a:gridCol w="774441">
                  <a:extLst>
                    <a:ext uri="{9D8B030D-6E8A-4147-A177-3AD203B41FA5}">
                      <a16:colId xmlns:a16="http://schemas.microsoft.com/office/drawing/2014/main" val="3520913961"/>
                    </a:ext>
                  </a:extLst>
                </a:gridCol>
                <a:gridCol w="876334">
                  <a:extLst>
                    <a:ext uri="{9D8B030D-6E8A-4147-A177-3AD203B41FA5}">
                      <a16:colId xmlns:a16="http://schemas.microsoft.com/office/drawing/2014/main" val="953997894"/>
                    </a:ext>
                  </a:extLst>
                </a:gridCol>
                <a:gridCol w="581796">
                  <a:extLst>
                    <a:ext uri="{9D8B030D-6E8A-4147-A177-3AD203B41FA5}">
                      <a16:colId xmlns:a16="http://schemas.microsoft.com/office/drawing/2014/main" val="1713291594"/>
                    </a:ext>
                  </a:extLst>
                </a:gridCol>
                <a:gridCol w="753993">
                  <a:extLst>
                    <a:ext uri="{9D8B030D-6E8A-4147-A177-3AD203B41FA5}">
                      <a16:colId xmlns:a16="http://schemas.microsoft.com/office/drawing/2014/main" val="1694359203"/>
                    </a:ext>
                  </a:extLst>
                </a:gridCol>
                <a:gridCol w="857648">
                  <a:extLst>
                    <a:ext uri="{9D8B030D-6E8A-4147-A177-3AD203B41FA5}">
                      <a16:colId xmlns:a16="http://schemas.microsoft.com/office/drawing/2014/main" val="1220107616"/>
                    </a:ext>
                  </a:extLst>
                </a:gridCol>
                <a:gridCol w="294127">
                  <a:extLst>
                    <a:ext uri="{9D8B030D-6E8A-4147-A177-3AD203B41FA5}">
                      <a16:colId xmlns:a16="http://schemas.microsoft.com/office/drawing/2014/main" val="2139197804"/>
                    </a:ext>
                  </a:extLst>
                </a:gridCol>
              </a:tblGrid>
              <a:tr h="0">
                <a:tc>
                  <a:txBody>
                    <a:bodyPr/>
                    <a:lstStyle/>
                    <a:p>
                      <a:pPr algn="ctr" fontAlgn="b"/>
                      <a:r>
                        <a:rPr lang="en-IN" sz="1000" b="1" u="none" strike="noStrike" cap="none" spc="60" dirty="0">
                          <a:solidFill>
                            <a:schemeClr val="bg1"/>
                          </a:solidFill>
                          <a:effectLst/>
                        </a:rPr>
                        <a:t>age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job</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marital</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education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default</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balance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housing</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loan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contact</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day</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month</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duration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campaign</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pdays</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previous</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poutcome</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tc>
                  <a:txBody>
                    <a:bodyPr/>
                    <a:lstStyle/>
                    <a:p>
                      <a:pPr algn="ctr" fontAlgn="b"/>
                      <a:r>
                        <a:rPr lang="en-IN" sz="1000" b="1" u="none" strike="noStrike" cap="none" spc="60" dirty="0">
                          <a:solidFill>
                            <a:schemeClr val="bg1"/>
                          </a:solidFill>
                          <a:effectLst/>
                        </a:rPr>
                        <a:t>y</a:t>
                      </a:r>
                      <a:endParaRPr lang="en-IN" sz="1000" b="1" i="0" u="none" strike="noStrike" cap="none" spc="60" dirty="0">
                        <a:solidFill>
                          <a:schemeClr val="bg1"/>
                        </a:solidFill>
                        <a:effectLst/>
                        <a:latin typeface="Calibri" panose="020F0502020204030204" pitchFamily="34" charset="0"/>
                      </a:endParaRPr>
                    </a:p>
                  </a:txBody>
                  <a:tcPr marL="92608" marR="92608" marT="92608" marB="92608" anchor="ctr"/>
                </a:tc>
                <a:extLst>
                  <a:ext uri="{0D108BD9-81ED-4DB2-BD59-A6C34878D82A}">
                    <a16:rowId xmlns:a16="http://schemas.microsoft.com/office/drawing/2014/main" val="734145088"/>
                  </a:ext>
                </a:extLst>
              </a:tr>
              <a:tr h="232432">
                <a:tc>
                  <a:txBody>
                    <a:bodyPr/>
                    <a:lstStyle/>
                    <a:p>
                      <a:pPr algn="ctr" fontAlgn="b"/>
                      <a:r>
                        <a:rPr lang="en-IN" sz="1100" b="0" u="none" strike="noStrike" cap="none" spc="0">
                          <a:solidFill>
                            <a:schemeClr val="tx1"/>
                          </a:solidFill>
                          <a:effectLst/>
                        </a:rPr>
                        <a:t>33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admin.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single</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tertiary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272</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cellular</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sep</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293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92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success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yes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2333974577"/>
                  </a:ext>
                </a:extLst>
              </a:tr>
              <a:tr h="232432">
                <a:tc>
                  <a:txBody>
                    <a:bodyPr/>
                    <a:lstStyle/>
                    <a:p>
                      <a:pPr algn="ctr" fontAlgn="b"/>
                      <a:r>
                        <a:rPr lang="en-IN" sz="1100" b="0" u="none" strike="noStrike" cap="none" spc="0">
                          <a:solidFill>
                            <a:schemeClr val="tx1"/>
                          </a:solidFill>
                          <a:effectLst/>
                        </a:rPr>
                        <a:t>29</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admin.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secondary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6429</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yes</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cellular</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14</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535</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352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failure</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no</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953693593"/>
                  </a:ext>
                </a:extLst>
              </a:tr>
              <a:tr h="232432">
                <a:tc>
                  <a:txBody>
                    <a:bodyPr/>
                    <a:lstStyle/>
                    <a:p>
                      <a:pPr algn="ctr" fontAlgn="b"/>
                      <a:r>
                        <a:rPr lang="en-IN" sz="1100" b="0" u="none" strike="noStrike" cap="none" spc="0">
                          <a:solidFill>
                            <a:schemeClr val="tx1"/>
                          </a:solidFill>
                          <a:effectLst/>
                        </a:rPr>
                        <a:t>62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retired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primary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1742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cellular</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14</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jun</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167</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98</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6</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other</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yes</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4144002073"/>
                  </a:ext>
                </a:extLst>
              </a:tr>
              <a:tr h="232432">
                <a:tc>
                  <a:txBody>
                    <a:bodyPr/>
                    <a:lstStyle/>
                    <a:p>
                      <a:pPr algn="ctr" fontAlgn="b"/>
                      <a:r>
                        <a:rPr lang="en-IN" sz="1100" b="0" u="none" strike="noStrike" cap="none" spc="0">
                          <a:solidFill>
                            <a:schemeClr val="tx1"/>
                          </a:solidFill>
                          <a:effectLst/>
                        </a:rPr>
                        <a:t>62</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retired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married</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primary</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3738</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no</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telephone</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10</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aug</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151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3</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185</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a:solidFill>
                            <a:schemeClr val="tx1"/>
                          </a:solidFill>
                          <a:effectLst/>
                        </a:rPr>
                        <a:t>1</a:t>
                      </a:r>
                      <a:endParaRPr lang="en-IN" sz="1100" b="0" i="0" u="none" strike="noStrike" cap="none" spc="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failure</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tc>
                  <a:txBody>
                    <a:bodyPr/>
                    <a:lstStyle/>
                    <a:p>
                      <a:pPr algn="ctr" fontAlgn="b"/>
                      <a:r>
                        <a:rPr lang="en-IN" sz="1100" b="0" u="none" strike="noStrike" cap="none" spc="0" dirty="0">
                          <a:solidFill>
                            <a:schemeClr val="tx1"/>
                          </a:solidFill>
                          <a:effectLst/>
                        </a:rPr>
                        <a:t>no</a:t>
                      </a:r>
                      <a:endParaRPr lang="en-IN" sz="1100" b="0" i="0" u="none" strike="noStrike" cap="none" spc="0" dirty="0">
                        <a:solidFill>
                          <a:schemeClr val="tx1"/>
                        </a:solidFill>
                        <a:effectLst/>
                        <a:latin typeface="Calibri" panose="020F0502020204030204" pitchFamily="34" charset="0"/>
                      </a:endParaRPr>
                    </a:p>
                  </a:txBody>
                  <a:tcPr marL="5145" marR="5145" marT="5145" marB="61739" anchor="ctr"/>
                </a:tc>
                <a:extLst>
                  <a:ext uri="{0D108BD9-81ED-4DB2-BD59-A6C34878D82A}">
                    <a16:rowId xmlns:a16="http://schemas.microsoft.com/office/drawing/2014/main" val="458328622"/>
                  </a:ext>
                </a:extLst>
              </a:tr>
            </a:tbl>
          </a:graphicData>
        </a:graphic>
      </p:graphicFrame>
      <p:sp>
        <p:nvSpPr>
          <p:cNvPr id="6" name="Rectangle 5">
            <a:extLst>
              <a:ext uri="{FF2B5EF4-FFF2-40B4-BE49-F238E27FC236}">
                <a16:creationId xmlns:a16="http://schemas.microsoft.com/office/drawing/2014/main" id="{B498214E-EBC2-CF61-5F7C-263E29C63D94}"/>
              </a:ext>
            </a:extLst>
          </p:cNvPr>
          <p:cNvSpPr/>
          <p:nvPr/>
        </p:nvSpPr>
        <p:spPr>
          <a:xfrm>
            <a:off x="467202" y="1869359"/>
            <a:ext cx="2975794" cy="276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GLIMPSE OF DATA </a:t>
            </a:r>
          </a:p>
        </p:txBody>
      </p:sp>
      <p:sp>
        <p:nvSpPr>
          <p:cNvPr id="8" name="Rectangle: Rounded Corners 7">
            <a:extLst>
              <a:ext uri="{FF2B5EF4-FFF2-40B4-BE49-F238E27FC236}">
                <a16:creationId xmlns:a16="http://schemas.microsoft.com/office/drawing/2014/main" id="{01F1E7AB-C66A-8A17-4EF8-7623816A0F45}"/>
              </a:ext>
            </a:extLst>
          </p:cNvPr>
          <p:cNvSpPr/>
          <p:nvPr/>
        </p:nvSpPr>
        <p:spPr>
          <a:xfrm>
            <a:off x="467202" y="3778898"/>
            <a:ext cx="11257596" cy="1968759"/>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In this project we study different approaches to predict the success of bank telemarketing. As instrument we have a dataset related with direct marketing campaigns based on phone calls of a Portuguese banking institution. Often, more than one contact to the same client was required, in order to access if the product (bank term deposit) would be (yes) or not (no) subscribed.</a:t>
            </a:r>
          </a:p>
          <a:p>
            <a:pPr algn="ctr"/>
            <a:endParaRPr lang="en-US" dirty="0">
              <a:solidFill>
                <a:schemeClr val="tx1"/>
              </a:solidFill>
            </a:endParaRPr>
          </a:p>
          <a:p>
            <a:pPr algn="ctr"/>
            <a:r>
              <a:rPr lang="en-IN" dirty="0">
                <a:solidFill>
                  <a:schemeClr val="tx1"/>
                </a:solidFill>
              </a:rPr>
              <a:t>The dataset is having 18 variable out of which 17 columns are Independent and one column y is dependent column</a:t>
            </a:r>
          </a:p>
        </p:txBody>
      </p:sp>
    </p:spTree>
    <p:extLst>
      <p:ext uri="{BB962C8B-B14F-4D97-AF65-F5344CB8AC3E}">
        <p14:creationId xmlns:p14="http://schemas.microsoft.com/office/powerpoint/2010/main" val="28745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E758-4C23-49BF-ECFA-5BDDC7C86C86}"/>
              </a:ext>
            </a:extLst>
          </p:cNvPr>
          <p:cNvSpPr>
            <a:spLocks noGrp="1"/>
          </p:cNvSpPr>
          <p:nvPr>
            <p:ph type="title"/>
          </p:nvPr>
        </p:nvSpPr>
        <p:spPr/>
        <p:txBody>
          <a:bodyPr/>
          <a:lstStyle/>
          <a:p>
            <a:r>
              <a:rPr lang="en-IN" dirty="0"/>
              <a:t>DATA AND PROJECT UNDERSTANDING - 1</a:t>
            </a:r>
          </a:p>
        </p:txBody>
      </p:sp>
      <p:sp>
        <p:nvSpPr>
          <p:cNvPr id="5" name="Footer Placeholder 3">
            <a:extLst>
              <a:ext uri="{FF2B5EF4-FFF2-40B4-BE49-F238E27FC236}">
                <a16:creationId xmlns:a16="http://schemas.microsoft.com/office/drawing/2014/main" id="{96468E29-C6C3-919F-627B-DEA254D40623}"/>
              </a:ext>
            </a:extLst>
          </p:cNvPr>
          <p:cNvSpPr>
            <a:spLocks noGrp="1"/>
          </p:cNvSpPr>
          <p:nvPr>
            <p:ph type="ftr" sz="quarter" idx="11"/>
          </p:nvPr>
        </p:nvSpPr>
        <p:spPr>
          <a:xfrm>
            <a:off x="581192" y="5951811"/>
            <a:ext cx="6917210" cy="365125"/>
          </a:xfrm>
        </p:spPr>
        <p:txBody>
          <a:bodyPr/>
          <a:lstStyle/>
          <a:p>
            <a:endParaRPr lang="en-US" dirty="0"/>
          </a:p>
        </p:txBody>
      </p:sp>
      <p:graphicFrame>
        <p:nvGraphicFramePr>
          <p:cNvPr id="6" name="Table 15">
            <a:extLst>
              <a:ext uri="{FF2B5EF4-FFF2-40B4-BE49-F238E27FC236}">
                <a16:creationId xmlns:a16="http://schemas.microsoft.com/office/drawing/2014/main" id="{375F5F3C-AF01-0713-4EFB-2B44E689E39C}"/>
              </a:ext>
            </a:extLst>
          </p:cNvPr>
          <p:cNvGraphicFramePr>
            <a:graphicFrameLocks noGrp="1"/>
          </p:cNvGraphicFramePr>
          <p:nvPr>
            <p:extLst>
              <p:ext uri="{D42A27DB-BD31-4B8C-83A1-F6EECF244321}">
                <p14:modId xmlns:p14="http://schemas.microsoft.com/office/powerpoint/2010/main" val="3534447109"/>
              </p:ext>
            </p:extLst>
          </p:nvPr>
        </p:nvGraphicFramePr>
        <p:xfrm>
          <a:off x="446315" y="1930432"/>
          <a:ext cx="11310256" cy="4666798"/>
        </p:xfrm>
        <a:graphic>
          <a:graphicData uri="http://schemas.openxmlformats.org/drawingml/2006/table">
            <a:tbl>
              <a:tblPr firstRow="1" bandRow="1">
                <a:tableStyleId>{5C22544A-7EE6-4342-B048-85BDC9FD1C3A}</a:tableStyleId>
              </a:tblPr>
              <a:tblGrid>
                <a:gridCol w="1992943">
                  <a:extLst>
                    <a:ext uri="{9D8B030D-6E8A-4147-A177-3AD203B41FA5}">
                      <a16:colId xmlns:a16="http://schemas.microsoft.com/office/drawing/2014/main" val="2475266245"/>
                    </a:ext>
                  </a:extLst>
                </a:gridCol>
                <a:gridCol w="3799434">
                  <a:extLst>
                    <a:ext uri="{9D8B030D-6E8A-4147-A177-3AD203B41FA5}">
                      <a16:colId xmlns:a16="http://schemas.microsoft.com/office/drawing/2014/main" val="2823655128"/>
                    </a:ext>
                  </a:extLst>
                </a:gridCol>
                <a:gridCol w="2416958">
                  <a:extLst>
                    <a:ext uri="{9D8B030D-6E8A-4147-A177-3AD203B41FA5}">
                      <a16:colId xmlns:a16="http://schemas.microsoft.com/office/drawing/2014/main" val="2133021142"/>
                    </a:ext>
                  </a:extLst>
                </a:gridCol>
                <a:gridCol w="3100921">
                  <a:extLst>
                    <a:ext uri="{9D8B030D-6E8A-4147-A177-3AD203B41FA5}">
                      <a16:colId xmlns:a16="http://schemas.microsoft.com/office/drawing/2014/main" val="2239177265"/>
                    </a:ext>
                  </a:extLst>
                </a:gridCol>
              </a:tblGrid>
              <a:tr h="274204">
                <a:tc>
                  <a:txBody>
                    <a:bodyPr/>
                    <a:lstStyle/>
                    <a:p>
                      <a:r>
                        <a:rPr lang="en-IN" sz="1600" dirty="0"/>
                        <a:t>Feature</a:t>
                      </a:r>
                    </a:p>
                  </a:txBody>
                  <a:tcPr/>
                </a:tc>
                <a:tc>
                  <a:txBody>
                    <a:bodyPr/>
                    <a:lstStyle/>
                    <a:p>
                      <a:r>
                        <a:rPr lang="en-IN" sz="1600" dirty="0"/>
                        <a:t>Feature Meaning</a:t>
                      </a:r>
                    </a:p>
                  </a:txBody>
                  <a:tcPr/>
                </a:tc>
                <a:tc>
                  <a:txBody>
                    <a:bodyPr/>
                    <a:lstStyle/>
                    <a:p>
                      <a:r>
                        <a:rPr lang="en-IN" sz="1600" dirty="0"/>
                        <a:t>Feature Type</a:t>
                      </a:r>
                    </a:p>
                  </a:txBody>
                  <a:tcPr/>
                </a:tc>
                <a:tc>
                  <a:txBody>
                    <a:bodyPr/>
                    <a:lstStyle/>
                    <a:p>
                      <a:r>
                        <a:rPr lang="en-IN" sz="1600" dirty="0"/>
                        <a:t>Value Range</a:t>
                      </a:r>
                    </a:p>
                  </a:txBody>
                  <a:tcPr/>
                </a:tc>
                <a:extLst>
                  <a:ext uri="{0D108BD9-81ED-4DB2-BD59-A6C34878D82A}">
                    <a16:rowId xmlns:a16="http://schemas.microsoft.com/office/drawing/2014/main" val="1446825183"/>
                  </a:ext>
                </a:extLst>
              </a:tr>
              <a:tr h="245839">
                <a:tc>
                  <a:txBody>
                    <a:bodyPr/>
                    <a:lstStyle/>
                    <a:p>
                      <a:pPr algn="ctr" fontAlgn="b"/>
                      <a:r>
                        <a:rPr lang="en-IN" sz="1600" b="1" i="0" u="none" strike="noStrike" dirty="0">
                          <a:solidFill>
                            <a:srgbClr val="000000"/>
                          </a:solidFill>
                          <a:effectLst/>
                          <a:latin typeface="Calibri" panose="020F0502020204030204" pitchFamily="34" charset="0"/>
                        </a:rPr>
                        <a:t>age</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085609851"/>
                  </a:ext>
                </a:extLst>
              </a:tr>
              <a:tr h="245839">
                <a:tc>
                  <a:txBody>
                    <a:bodyPr/>
                    <a:lstStyle/>
                    <a:p>
                      <a:pPr algn="ctr" fontAlgn="b"/>
                      <a:r>
                        <a:rPr lang="en-IN" sz="1600" b="1" i="0" u="none" strike="noStrike" dirty="0">
                          <a:solidFill>
                            <a:srgbClr val="000000"/>
                          </a:solidFill>
                          <a:effectLst/>
                          <a:latin typeface="Calibri" panose="020F0502020204030204" pitchFamily="34" charset="0"/>
                        </a:rPr>
                        <a:t>job</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1509964904"/>
                  </a:ext>
                </a:extLst>
              </a:tr>
              <a:tr h="245839">
                <a:tc>
                  <a:txBody>
                    <a:bodyPr/>
                    <a:lstStyle/>
                    <a:p>
                      <a:pPr algn="ctr" fontAlgn="b"/>
                      <a:r>
                        <a:rPr lang="en-IN" sz="1600" b="1" i="0" u="none" strike="noStrike" dirty="0">
                          <a:solidFill>
                            <a:srgbClr val="000000"/>
                          </a:solidFill>
                          <a:effectLst/>
                          <a:latin typeface="Calibri" panose="020F0502020204030204" pitchFamily="34" charset="0"/>
                        </a:rPr>
                        <a:t>marital</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796365723"/>
                  </a:ext>
                </a:extLst>
              </a:tr>
              <a:tr h="245839">
                <a:tc>
                  <a:txBody>
                    <a:bodyPr/>
                    <a:lstStyle/>
                    <a:p>
                      <a:pPr algn="ctr" fontAlgn="b"/>
                      <a:r>
                        <a:rPr lang="en-IN" sz="1600" b="1" i="0" u="none" strike="noStrike" dirty="0">
                          <a:solidFill>
                            <a:srgbClr val="000000"/>
                          </a:solidFill>
                          <a:effectLst/>
                          <a:latin typeface="Calibri" panose="020F0502020204030204" pitchFamily="34" charset="0"/>
                        </a:rPr>
                        <a:t>education</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a:p>
                  </a:txBody>
                  <a:tcPr/>
                </a:tc>
                <a:extLst>
                  <a:ext uri="{0D108BD9-81ED-4DB2-BD59-A6C34878D82A}">
                    <a16:rowId xmlns:a16="http://schemas.microsoft.com/office/drawing/2014/main" val="506199360"/>
                  </a:ext>
                </a:extLst>
              </a:tr>
              <a:tr h="245839">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2141629886"/>
                  </a:ext>
                </a:extLst>
              </a:tr>
              <a:tr h="245839">
                <a:tc>
                  <a:txBody>
                    <a:bodyPr/>
                    <a:lstStyle/>
                    <a:p>
                      <a:pPr algn="ctr" fontAlgn="b"/>
                      <a:r>
                        <a:rPr lang="en-IN" sz="1600" b="1" i="0" u="none" strike="noStrike">
                          <a:solidFill>
                            <a:srgbClr val="000000"/>
                          </a:solidFill>
                          <a:effectLst/>
                          <a:latin typeface="Calibri" panose="020F0502020204030204" pitchFamily="34" charset="0"/>
                        </a:rPr>
                        <a:t>balance</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708083470"/>
                  </a:ext>
                </a:extLst>
              </a:tr>
              <a:tr h="245839">
                <a:tc>
                  <a:txBody>
                    <a:bodyPr/>
                    <a:lstStyle/>
                    <a:p>
                      <a:pPr algn="ctr" fontAlgn="b"/>
                      <a:r>
                        <a:rPr lang="en-IN" sz="1600" b="1" i="0" u="none" strike="noStrike" dirty="0">
                          <a:solidFill>
                            <a:srgbClr val="000000"/>
                          </a:solidFill>
                          <a:effectLst/>
                          <a:latin typeface="Calibri" panose="020F0502020204030204" pitchFamily="34" charset="0"/>
                        </a:rPr>
                        <a:t>housing</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2345179340"/>
                  </a:ext>
                </a:extLst>
              </a:tr>
              <a:tr h="308158">
                <a:tc>
                  <a:txBody>
                    <a:bodyPr/>
                    <a:lstStyle/>
                    <a:p>
                      <a:pPr algn="ctr" fontAlgn="b"/>
                      <a:r>
                        <a:rPr lang="en-IN" sz="1600" b="1" i="0" u="none" strike="noStrike" dirty="0">
                          <a:solidFill>
                            <a:srgbClr val="000000"/>
                          </a:solidFill>
                          <a:effectLst/>
                          <a:latin typeface="Calibri" panose="020F0502020204030204" pitchFamily="34" charset="0"/>
                        </a:rPr>
                        <a:t>loan</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extLst>
                  <a:ext uri="{0D108BD9-81ED-4DB2-BD59-A6C34878D82A}">
                    <a16:rowId xmlns:a16="http://schemas.microsoft.com/office/drawing/2014/main" val="1354377730"/>
                  </a:ext>
                </a:extLst>
              </a:tr>
              <a:tr h="245839">
                <a:tc>
                  <a:txBody>
                    <a:bodyPr/>
                    <a:lstStyle/>
                    <a:p>
                      <a:pPr algn="ctr" fontAlgn="b"/>
                      <a:r>
                        <a:rPr lang="en-IN" sz="1600" b="1" i="0" u="none" strike="noStrike">
                          <a:solidFill>
                            <a:srgbClr val="000000"/>
                          </a:solidFill>
                          <a:effectLst/>
                          <a:latin typeface="Calibri" panose="020F0502020204030204" pitchFamily="34" charset="0"/>
                        </a:rPr>
                        <a:t>contact</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3648252439"/>
                  </a:ext>
                </a:extLst>
              </a:tr>
              <a:tr h="245839">
                <a:tc>
                  <a:txBody>
                    <a:bodyPr/>
                    <a:lstStyle/>
                    <a:p>
                      <a:pPr algn="ctr" fontAlgn="b"/>
                      <a:r>
                        <a:rPr lang="en-IN" sz="1600" b="1" i="0" u="none" strike="noStrike" dirty="0">
                          <a:solidFill>
                            <a:srgbClr val="000000"/>
                          </a:solidFill>
                          <a:effectLst/>
                          <a:latin typeface="Calibri" panose="020F0502020204030204" pitchFamily="34" charset="0"/>
                        </a:rPr>
                        <a:t>day</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a:p>
                  </a:txBody>
                  <a:tcPr/>
                </a:tc>
                <a:extLst>
                  <a:ext uri="{0D108BD9-81ED-4DB2-BD59-A6C34878D82A}">
                    <a16:rowId xmlns:a16="http://schemas.microsoft.com/office/drawing/2014/main" val="3438647619"/>
                  </a:ext>
                </a:extLst>
              </a:tr>
              <a:tr h="245839">
                <a:tc>
                  <a:txBody>
                    <a:bodyPr/>
                    <a:lstStyle/>
                    <a:p>
                      <a:pPr algn="ctr" fontAlgn="b"/>
                      <a:r>
                        <a:rPr lang="en-IN" sz="1600" b="1" i="0" u="none" strike="noStrike" dirty="0">
                          <a:solidFill>
                            <a:srgbClr val="000000"/>
                          </a:solidFill>
                          <a:effectLst/>
                          <a:latin typeface="Calibri" panose="020F0502020204030204" pitchFamily="34" charset="0"/>
                        </a:rPr>
                        <a:t>month</a:t>
                      </a:r>
                    </a:p>
                  </a:txBody>
                  <a:tcPr marL="7620" marR="7620" marT="7620" marB="0" anchor="ctr"/>
                </a:tc>
                <a:tc>
                  <a:txBody>
                    <a:bodyPr/>
                    <a:lstStyle/>
                    <a:p>
                      <a:endParaRPr lang="en-IN" sz="1000"/>
                    </a:p>
                  </a:txBody>
                  <a:tcPr/>
                </a:tc>
                <a:tc>
                  <a:txBody>
                    <a:bodyPr/>
                    <a:lstStyle/>
                    <a:p>
                      <a:endParaRPr lang="en-IN" sz="1000" dirty="0"/>
                    </a:p>
                  </a:txBody>
                  <a:tcPr/>
                </a:tc>
                <a:tc>
                  <a:txBody>
                    <a:bodyPr/>
                    <a:lstStyle/>
                    <a:p>
                      <a:endParaRPr lang="en-IN" sz="1000"/>
                    </a:p>
                  </a:txBody>
                  <a:tcPr/>
                </a:tc>
                <a:extLst>
                  <a:ext uri="{0D108BD9-81ED-4DB2-BD59-A6C34878D82A}">
                    <a16:rowId xmlns:a16="http://schemas.microsoft.com/office/drawing/2014/main" val="1636906541"/>
                  </a:ext>
                </a:extLst>
              </a:tr>
              <a:tr h="245839">
                <a:tc>
                  <a:txBody>
                    <a:bodyPr/>
                    <a:lstStyle/>
                    <a:p>
                      <a:pPr algn="ctr" fontAlgn="b"/>
                      <a:r>
                        <a:rPr lang="en-IN" sz="1600" b="1" i="0" u="none" strike="noStrike" dirty="0">
                          <a:solidFill>
                            <a:srgbClr val="000000"/>
                          </a:solidFill>
                          <a:effectLst/>
                          <a:latin typeface="Calibri" panose="020F0502020204030204" pitchFamily="34" charset="0"/>
                        </a:rPr>
                        <a:t>duration</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796683452"/>
                  </a:ext>
                </a:extLst>
              </a:tr>
              <a:tr h="245839">
                <a:tc>
                  <a:txBody>
                    <a:bodyPr/>
                    <a:lstStyle/>
                    <a:p>
                      <a:pPr algn="ctr" fontAlgn="b"/>
                      <a:r>
                        <a:rPr lang="en-IN" sz="1600" b="1" i="0" u="none" strike="noStrike" dirty="0">
                          <a:solidFill>
                            <a:srgbClr val="000000"/>
                          </a:solidFill>
                          <a:effectLst/>
                          <a:latin typeface="Calibri" panose="020F0502020204030204" pitchFamily="34" charset="0"/>
                        </a:rPr>
                        <a:t>campaign</a:t>
                      </a:r>
                    </a:p>
                  </a:txBody>
                  <a:tcPr marL="7620" marR="7620" marT="7620" marB="0" anchor="ctr"/>
                </a:tc>
                <a:tc>
                  <a:txBody>
                    <a:bodyPr/>
                    <a:lstStyle/>
                    <a:p>
                      <a:endParaRPr lang="en-IN" sz="1000" dirty="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2460627026"/>
                  </a:ext>
                </a:extLst>
              </a:tr>
              <a:tr h="245839">
                <a:tc>
                  <a:txBody>
                    <a:bodyPr/>
                    <a:lstStyle/>
                    <a:p>
                      <a:pPr algn="ctr" fontAlgn="b"/>
                      <a:r>
                        <a:rPr lang="en-IN" sz="1600" b="1" i="0" u="none" strike="noStrike" dirty="0">
                          <a:solidFill>
                            <a:srgbClr val="000000"/>
                          </a:solidFill>
                          <a:effectLst/>
                          <a:latin typeface="Calibri" panose="020F0502020204030204" pitchFamily="34" charset="0"/>
                        </a:rPr>
                        <a:t>pdays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2387084140"/>
                  </a:ext>
                </a:extLst>
              </a:tr>
              <a:tr h="245839">
                <a:tc>
                  <a:txBody>
                    <a:bodyPr/>
                    <a:lstStyle/>
                    <a:p>
                      <a:pPr algn="ctr" fontAlgn="b"/>
                      <a:r>
                        <a:rPr lang="en-IN" sz="1600" b="1" i="0" u="none" strike="noStrike" dirty="0">
                          <a:solidFill>
                            <a:srgbClr val="000000"/>
                          </a:solidFill>
                          <a:effectLst/>
                          <a:latin typeface="Calibri" panose="020F0502020204030204" pitchFamily="34" charset="0"/>
                        </a:rPr>
                        <a:t>previous</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1749331673"/>
                  </a:ext>
                </a:extLst>
              </a:tr>
              <a:tr h="245839">
                <a:tc>
                  <a:txBody>
                    <a:bodyPr/>
                    <a:lstStyle/>
                    <a:p>
                      <a:pPr algn="ctr" fontAlgn="b"/>
                      <a:r>
                        <a:rPr lang="en-IN" sz="1600" b="1" i="0" u="none" strike="noStrike" dirty="0">
                          <a:solidFill>
                            <a:srgbClr val="000000"/>
                          </a:solidFill>
                          <a:effectLst/>
                          <a:latin typeface="Calibri" panose="020F0502020204030204" pitchFamily="34" charset="0"/>
                        </a:rPr>
                        <a:t>poutcome</a:t>
                      </a:r>
                    </a:p>
                  </a:txBody>
                  <a:tcPr marL="7620" marR="7620" marT="7620" marB="0" anchor="ct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1757951011"/>
                  </a:ext>
                </a:extLst>
              </a:tr>
              <a:tr h="245839">
                <a:tc>
                  <a:txBody>
                    <a:bodyPr/>
                    <a:lstStyle/>
                    <a:p>
                      <a:pPr algn="ctr" fontAlgn="b"/>
                      <a:r>
                        <a:rPr lang="en-IN" sz="1600" b="1" i="0" u="none" strike="noStrike" dirty="0">
                          <a:solidFill>
                            <a:srgbClr val="000000"/>
                          </a:solidFill>
                          <a:effectLst/>
                          <a:latin typeface="Calibri" panose="020F0502020204030204" pitchFamily="34" charset="0"/>
                        </a:rPr>
                        <a:t>y</a:t>
                      </a:r>
                    </a:p>
                  </a:txBody>
                  <a:tcPr marL="7620" marR="7620" marT="7620" marB="0" anchor="ctr"/>
                </a:tc>
                <a:tc>
                  <a:txBody>
                    <a:bodyPr/>
                    <a:lstStyle/>
                    <a:p>
                      <a:endParaRPr lang="en-IN" sz="1000" dirty="0"/>
                    </a:p>
                  </a:txBody>
                  <a:tcPr/>
                </a:tc>
                <a:tc>
                  <a:txBody>
                    <a:bodyPr/>
                    <a:lstStyle/>
                    <a:p>
                      <a:endParaRPr lang="en-IN" sz="1000" dirty="0"/>
                    </a:p>
                  </a:txBody>
                  <a:tcPr/>
                </a:tc>
                <a:tc>
                  <a:txBody>
                    <a:bodyPr/>
                    <a:lstStyle/>
                    <a:p>
                      <a:endParaRPr lang="en-IN" sz="1000" dirty="0"/>
                    </a:p>
                  </a:txBody>
                  <a:tcPr/>
                </a:tc>
                <a:extLst>
                  <a:ext uri="{0D108BD9-81ED-4DB2-BD59-A6C34878D82A}">
                    <a16:rowId xmlns:a16="http://schemas.microsoft.com/office/drawing/2014/main" val="3793522608"/>
                  </a:ext>
                </a:extLst>
              </a:tr>
            </a:tbl>
          </a:graphicData>
        </a:graphic>
      </p:graphicFrame>
      <p:sp>
        <p:nvSpPr>
          <p:cNvPr id="7" name="Rectangle 6">
            <a:extLst>
              <a:ext uri="{FF2B5EF4-FFF2-40B4-BE49-F238E27FC236}">
                <a16:creationId xmlns:a16="http://schemas.microsoft.com/office/drawing/2014/main" id="{A9627721-7421-CE72-DD86-2FC55CCF4C02}"/>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44739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7EAB33-217F-878F-9F4B-FF698704F150}"/>
              </a:ext>
            </a:extLst>
          </p:cNvPr>
          <p:cNvSpPr>
            <a:spLocks noGrp="1"/>
          </p:cNvSpPr>
          <p:nvPr>
            <p:ph type="ftr" sz="quarter" idx="11"/>
          </p:nvPr>
        </p:nvSpPr>
        <p:spPr/>
        <p:txBody>
          <a:bodyPr/>
          <a:lstStyle/>
          <a:p>
            <a:endParaRPr lang="en-US" dirty="0"/>
          </a:p>
        </p:txBody>
      </p:sp>
      <p:sp>
        <p:nvSpPr>
          <p:cNvPr id="3" name="Rectangle 2">
            <a:extLst>
              <a:ext uri="{FF2B5EF4-FFF2-40B4-BE49-F238E27FC236}">
                <a16:creationId xmlns:a16="http://schemas.microsoft.com/office/drawing/2014/main" id="{9FF2F3FB-1F38-BAB1-1FF7-49245B21273B}"/>
              </a:ext>
            </a:extLst>
          </p:cNvPr>
          <p:cNvSpPr/>
          <p:nvPr/>
        </p:nvSpPr>
        <p:spPr>
          <a:xfrm>
            <a:off x="315686" y="849086"/>
            <a:ext cx="4016828" cy="165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HISTOGRAM OF ALL CATEGORICAL VARIABLES  and Numeric if space is available</a:t>
            </a:r>
          </a:p>
          <a:p>
            <a:pPr algn="ctr"/>
            <a:r>
              <a:rPr lang="en-IN" dirty="0">
                <a:hlinkClick r:id="rId2"/>
              </a:rPr>
              <a:t>https://henriquelaureano.github.io/courses/ml-kaust/project_report.pdf</a:t>
            </a:r>
            <a:endParaRPr lang="en-IN" dirty="0"/>
          </a:p>
          <a:p>
            <a:pPr algn="ctr"/>
            <a:r>
              <a:rPr lang="en-IN" dirty="0"/>
              <a:t>PAGE 4 </a:t>
            </a:r>
          </a:p>
        </p:txBody>
      </p:sp>
      <p:sp>
        <p:nvSpPr>
          <p:cNvPr id="4" name="Rectangle 3">
            <a:extLst>
              <a:ext uri="{FF2B5EF4-FFF2-40B4-BE49-F238E27FC236}">
                <a16:creationId xmlns:a16="http://schemas.microsoft.com/office/drawing/2014/main" id="{AC2DA2AF-790F-EB8D-036E-03C43AFAD3EA}"/>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410146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371501-AC0F-6119-B89A-668EED252399}"/>
              </a:ext>
            </a:extLst>
          </p:cNvPr>
          <p:cNvSpPr>
            <a:spLocks noGrp="1"/>
          </p:cNvSpPr>
          <p:nvPr>
            <p:ph type="title"/>
          </p:nvPr>
        </p:nvSpPr>
        <p:spPr/>
        <p:txBody>
          <a:bodyPr/>
          <a:lstStyle/>
          <a:p>
            <a:r>
              <a:rPr lang="en-IN" dirty="0"/>
              <a:t>DATA CLEANING AND NEXT STEPS</a:t>
            </a:r>
          </a:p>
        </p:txBody>
      </p:sp>
      <p:grpSp>
        <p:nvGrpSpPr>
          <p:cNvPr id="8" name="Group 7">
            <a:extLst>
              <a:ext uri="{FF2B5EF4-FFF2-40B4-BE49-F238E27FC236}">
                <a16:creationId xmlns:a16="http://schemas.microsoft.com/office/drawing/2014/main" id="{1088DB85-EA7A-F169-56CE-A49E84E768D4}"/>
              </a:ext>
            </a:extLst>
          </p:cNvPr>
          <p:cNvGrpSpPr/>
          <p:nvPr/>
        </p:nvGrpSpPr>
        <p:grpSpPr>
          <a:xfrm>
            <a:off x="849086" y="2055289"/>
            <a:ext cx="5246914" cy="988332"/>
            <a:chOff x="772886" y="2046514"/>
            <a:chExt cx="5246914" cy="988332"/>
          </a:xfrm>
        </p:grpSpPr>
        <p:sp>
          <p:nvSpPr>
            <p:cNvPr id="5" name="Rectangle 4">
              <a:extLst>
                <a:ext uri="{FF2B5EF4-FFF2-40B4-BE49-F238E27FC236}">
                  <a16:creationId xmlns:a16="http://schemas.microsoft.com/office/drawing/2014/main" id="{A6F23C56-C233-4B54-C444-894020E88AC1}"/>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Label Encoded the categorical variable</a:t>
              </a:r>
            </a:p>
          </p:txBody>
        </p:sp>
        <p:sp>
          <p:nvSpPr>
            <p:cNvPr id="4" name="Oval 3">
              <a:extLst>
                <a:ext uri="{FF2B5EF4-FFF2-40B4-BE49-F238E27FC236}">
                  <a16:creationId xmlns:a16="http://schemas.microsoft.com/office/drawing/2014/main" id="{9316F47B-9CC7-37F9-1AE8-77B3F488CFBC}"/>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grpSp>
        <p:nvGrpSpPr>
          <p:cNvPr id="18" name="Group 17">
            <a:extLst>
              <a:ext uri="{FF2B5EF4-FFF2-40B4-BE49-F238E27FC236}">
                <a16:creationId xmlns:a16="http://schemas.microsoft.com/office/drawing/2014/main" id="{A2BD90A9-44CB-6C30-B52B-42A7A2C52129}"/>
              </a:ext>
            </a:extLst>
          </p:cNvPr>
          <p:cNvGrpSpPr/>
          <p:nvPr/>
        </p:nvGrpSpPr>
        <p:grpSpPr>
          <a:xfrm>
            <a:off x="849086" y="3200400"/>
            <a:ext cx="5246914" cy="988332"/>
            <a:chOff x="772886" y="2046514"/>
            <a:chExt cx="5246914" cy="988332"/>
          </a:xfrm>
        </p:grpSpPr>
        <p:sp>
          <p:nvSpPr>
            <p:cNvPr id="19" name="Rectangle 18">
              <a:extLst>
                <a:ext uri="{FF2B5EF4-FFF2-40B4-BE49-F238E27FC236}">
                  <a16:creationId xmlns:a16="http://schemas.microsoft.com/office/drawing/2014/main" id="{575EC2F6-7B63-687C-15BC-9AB6D62582FE}"/>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Binning of Age group for interpretation </a:t>
              </a:r>
            </a:p>
          </p:txBody>
        </p:sp>
        <p:sp>
          <p:nvSpPr>
            <p:cNvPr id="20" name="Oval 19">
              <a:extLst>
                <a:ext uri="{FF2B5EF4-FFF2-40B4-BE49-F238E27FC236}">
                  <a16:creationId xmlns:a16="http://schemas.microsoft.com/office/drawing/2014/main" id="{AB6BFD68-452D-3627-0EF9-17D9574B1B1D}"/>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grpSp>
      <p:grpSp>
        <p:nvGrpSpPr>
          <p:cNvPr id="30" name="Group 29">
            <a:extLst>
              <a:ext uri="{FF2B5EF4-FFF2-40B4-BE49-F238E27FC236}">
                <a16:creationId xmlns:a16="http://schemas.microsoft.com/office/drawing/2014/main" id="{83E319A4-7FE9-0D40-5CE4-E5FE9ADC066B}"/>
              </a:ext>
            </a:extLst>
          </p:cNvPr>
          <p:cNvGrpSpPr/>
          <p:nvPr/>
        </p:nvGrpSpPr>
        <p:grpSpPr>
          <a:xfrm>
            <a:off x="849086" y="4391003"/>
            <a:ext cx="5246914" cy="988332"/>
            <a:chOff x="772886" y="2046514"/>
            <a:chExt cx="5246914" cy="988332"/>
          </a:xfrm>
        </p:grpSpPr>
        <p:sp>
          <p:nvSpPr>
            <p:cNvPr id="31" name="Rectangle 30">
              <a:extLst>
                <a:ext uri="{FF2B5EF4-FFF2-40B4-BE49-F238E27FC236}">
                  <a16:creationId xmlns:a16="http://schemas.microsoft.com/office/drawing/2014/main" id="{8FF70533-7337-73F7-F1D9-36E3470F0CC7}"/>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Used feature Selection on Train data </a:t>
              </a:r>
            </a:p>
          </p:txBody>
        </p:sp>
        <p:sp>
          <p:nvSpPr>
            <p:cNvPr id="32" name="Oval 31">
              <a:extLst>
                <a:ext uri="{FF2B5EF4-FFF2-40B4-BE49-F238E27FC236}">
                  <a16:creationId xmlns:a16="http://schemas.microsoft.com/office/drawing/2014/main" id="{DD56D8D7-6666-814E-4395-5B439D5A4BE1}"/>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grpSp>
      <p:grpSp>
        <p:nvGrpSpPr>
          <p:cNvPr id="33" name="Group 32">
            <a:extLst>
              <a:ext uri="{FF2B5EF4-FFF2-40B4-BE49-F238E27FC236}">
                <a16:creationId xmlns:a16="http://schemas.microsoft.com/office/drawing/2014/main" id="{4388C369-9F8D-092F-F023-BE9C148FC94D}"/>
              </a:ext>
            </a:extLst>
          </p:cNvPr>
          <p:cNvGrpSpPr/>
          <p:nvPr/>
        </p:nvGrpSpPr>
        <p:grpSpPr>
          <a:xfrm>
            <a:off x="6358596" y="2066174"/>
            <a:ext cx="5246914" cy="988332"/>
            <a:chOff x="772886" y="2046514"/>
            <a:chExt cx="5246914" cy="988332"/>
          </a:xfrm>
        </p:grpSpPr>
        <p:sp>
          <p:nvSpPr>
            <p:cNvPr id="34" name="Rectangle 33">
              <a:extLst>
                <a:ext uri="{FF2B5EF4-FFF2-40B4-BE49-F238E27FC236}">
                  <a16:creationId xmlns:a16="http://schemas.microsoft.com/office/drawing/2014/main" id="{0D1F52B4-C371-3636-9C2B-35EB19566F00}"/>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Z score normalisation of numeric columns</a:t>
              </a:r>
            </a:p>
          </p:txBody>
        </p:sp>
        <p:sp>
          <p:nvSpPr>
            <p:cNvPr id="35" name="Oval 34">
              <a:extLst>
                <a:ext uri="{FF2B5EF4-FFF2-40B4-BE49-F238E27FC236}">
                  <a16:creationId xmlns:a16="http://schemas.microsoft.com/office/drawing/2014/main" id="{694ADFFB-B5EA-B2F0-CFA9-7EFEA2FEC395}"/>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grpSp>
        <p:nvGrpSpPr>
          <p:cNvPr id="36" name="Group 35">
            <a:extLst>
              <a:ext uri="{FF2B5EF4-FFF2-40B4-BE49-F238E27FC236}">
                <a16:creationId xmlns:a16="http://schemas.microsoft.com/office/drawing/2014/main" id="{23472568-8A0D-3862-795C-4E042E3C7BC1}"/>
              </a:ext>
            </a:extLst>
          </p:cNvPr>
          <p:cNvGrpSpPr/>
          <p:nvPr/>
        </p:nvGrpSpPr>
        <p:grpSpPr>
          <a:xfrm>
            <a:off x="6358596" y="3211285"/>
            <a:ext cx="5246914" cy="988332"/>
            <a:chOff x="772886" y="2046514"/>
            <a:chExt cx="5246914" cy="988332"/>
          </a:xfrm>
        </p:grpSpPr>
        <p:sp>
          <p:nvSpPr>
            <p:cNvPr id="37" name="Rectangle 36">
              <a:extLst>
                <a:ext uri="{FF2B5EF4-FFF2-40B4-BE49-F238E27FC236}">
                  <a16:creationId xmlns:a16="http://schemas.microsoft.com/office/drawing/2014/main" id="{1E115109-864E-91FA-7381-91DD7388F476}"/>
                </a:ext>
              </a:extLst>
            </p:cNvPr>
            <p:cNvSpPr/>
            <p:nvPr/>
          </p:nvSpPr>
          <p:spPr>
            <a:xfrm>
              <a:off x="1317171" y="2253343"/>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 Test Split the Data with 80-20 split </a:t>
              </a:r>
            </a:p>
          </p:txBody>
        </p:sp>
        <p:sp>
          <p:nvSpPr>
            <p:cNvPr id="38" name="Oval 37">
              <a:extLst>
                <a:ext uri="{FF2B5EF4-FFF2-40B4-BE49-F238E27FC236}">
                  <a16:creationId xmlns:a16="http://schemas.microsoft.com/office/drawing/2014/main" id="{89B129AD-46CA-7E88-1729-ED84E09CB69B}"/>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grpSp>
      <p:grpSp>
        <p:nvGrpSpPr>
          <p:cNvPr id="39" name="Group 38">
            <a:extLst>
              <a:ext uri="{FF2B5EF4-FFF2-40B4-BE49-F238E27FC236}">
                <a16:creationId xmlns:a16="http://schemas.microsoft.com/office/drawing/2014/main" id="{FC6628C4-AAFB-4075-B449-838BD532FACB}"/>
              </a:ext>
            </a:extLst>
          </p:cNvPr>
          <p:cNvGrpSpPr/>
          <p:nvPr/>
        </p:nvGrpSpPr>
        <p:grpSpPr>
          <a:xfrm>
            <a:off x="6358596" y="4401888"/>
            <a:ext cx="5246914" cy="988332"/>
            <a:chOff x="772886" y="2046514"/>
            <a:chExt cx="5246914" cy="988332"/>
          </a:xfrm>
        </p:grpSpPr>
        <p:sp>
          <p:nvSpPr>
            <p:cNvPr id="40" name="Rectangle 39">
              <a:extLst>
                <a:ext uri="{FF2B5EF4-FFF2-40B4-BE49-F238E27FC236}">
                  <a16:creationId xmlns:a16="http://schemas.microsoft.com/office/drawing/2014/main" id="{4693185E-7EF1-EC86-33F8-20FBD734F571}"/>
                </a:ext>
              </a:extLst>
            </p:cNvPr>
            <p:cNvSpPr/>
            <p:nvPr/>
          </p:nvSpPr>
          <p:spPr>
            <a:xfrm>
              <a:off x="1317171" y="2259921"/>
              <a:ext cx="4702629" cy="52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Fitting and result comparison</a:t>
              </a:r>
            </a:p>
          </p:txBody>
        </p:sp>
        <p:sp>
          <p:nvSpPr>
            <p:cNvPr id="41" name="Oval 40">
              <a:extLst>
                <a:ext uri="{FF2B5EF4-FFF2-40B4-BE49-F238E27FC236}">
                  <a16:creationId xmlns:a16="http://schemas.microsoft.com/office/drawing/2014/main" id="{4BB8C6C5-2BEE-7A9A-0B56-415884D2074D}"/>
                </a:ext>
              </a:extLst>
            </p:cNvPr>
            <p:cNvSpPr/>
            <p:nvPr/>
          </p:nvSpPr>
          <p:spPr>
            <a:xfrm>
              <a:off x="772886" y="2046514"/>
              <a:ext cx="957943" cy="98833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grpSp>
      <p:sp>
        <p:nvSpPr>
          <p:cNvPr id="42" name="Rectangle 41">
            <a:extLst>
              <a:ext uri="{FF2B5EF4-FFF2-40B4-BE49-F238E27FC236}">
                <a16:creationId xmlns:a16="http://schemas.microsoft.com/office/drawing/2014/main" id="{F0601E95-D969-EE2B-3630-EBFE4D161BCD}"/>
              </a:ext>
            </a:extLst>
          </p:cNvPr>
          <p:cNvSpPr/>
          <p:nvPr/>
        </p:nvSpPr>
        <p:spPr>
          <a:xfrm>
            <a:off x="1023257" y="5682343"/>
            <a:ext cx="10254343" cy="870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 Model building we first built a base model with all feature then used Recursive Feature Elimination technique to keep the best ones and fitted the model with tuned parameters.  The models are compared on the basis of Accuracy, precision and Recall.</a:t>
            </a:r>
          </a:p>
        </p:txBody>
      </p:sp>
    </p:spTree>
    <p:extLst>
      <p:ext uri="{BB962C8B-B14F-4D97-AF65-F5344CB8AC3E}">
        <p14:creationId xmlns:p14="http://schemas.microsoft.com/office/powerpoint/2010/main" val="4348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Logistic Regression</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with Tuned Parameters gives the best prediction with 0.810 accuracy, 0.08 better than the base model.</a:t>
            </a:r>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2750852872"/>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465</a:t>
                      </a:r>
                    </a:p>
                  </a:txBody>
                  <a:tcPr/>
                </a:tc>
                <a:tc>
                  <a:txBody>
                    <a:bodyPr/>
                    <a:lstStyle/>
                    <a:p>
                      <a:r>
                        <a:rPr lang="en-IN" dirty="0"/>
                        <a:t>61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103</a:t>
                      </a:r>
                    </a:p>
                  </a:txBody>
                  <a:tcPr/>
                </a:tc>
                <a:tc>
                  <a:txBody>
                    <a:bodyPr/>
                    <a:lstStyle/>
                    <a:p>
                      <a:r>
                        <a:rPr lang="en-IN" dirty="0"/>
                        <a:t>198</a:t>
                      </a:r>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1812240201"/>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466</a:t>
                      </a:r>
                    </a:p>
                  </a:txBody>
                  <a:tcPr/>
                </a:tc>
                <a:tc>
                  <a:txBody>
                    <a:bodyPr/>
                    <a:lstStyle/>
                    <a:p>
                      <a:r>
                        <a:rPr lang="en-IN" dirty="0"/>
                        <a:t>60</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124</a:t>
                      </a:r>
                    </a:p>
                  </a:txBody>
                  <a:tcPr/>
                </a:tc>
                <a:tc>
                  <a:txBody>
                    <a:bodyPr/>
                    <a:lstStyle/>
                    <a:p>
                      <a:r>
                        <a:rPr lang="en-IN" dirty="0"/>
                        <a:t>177</a:t>
                      </a:r>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2414877190"/>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465</a:t>
                      </a:r>
                    </a:p>
                  </a:txBody>
                  <a:tcPr/>
                </a:tc>
                <a:tc>
                  <a:txBody>
                    <a:bodyPr/>
                    <a:lstStyle/>
                    <a:p>
                      <a:r>
                        <a:rPr lang="en-IN" dirty="0"/>
                        <a:t>61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103</a:t>
                      </a:r>
                    </a:p>
                  </a:txBody>
                  <a:tcPr/>
                </a:tc>
                <a:tc>
                  <a:txBody>
                    <a:bodyPr/>
                    <a:lstStyle/>
                    <a:p>
                      <a:r>
                        <a:rPr lang="en-IN" dirty="0"/>
                        <a:t>198</a:t>
                      </a:r>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370123622"/>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US" sz="1800" b="0" i="0" kern="1200" dirty="0">
                          <a:solidFill>
                            <a:schemeClr val="dk1"/>
                          </a:solidFill>
                          <a:effectLst/>
                          <a:latin typeface="+mn-lt"/>
                          <a:ea typeface="+mn-ea"/>
                          <a:cs typeface="+mn-cs"/>
                        </a:rPr>
                        <a:t>0.802</a:t>
                      </a:r>
                      <a:endParaRPr lang="en-IN" dirty="0"/>
                    </a:p>
                  </a:txBody>
                  <a:tcPr/>
                </a:tc>
                <a:tc>
                  <a:txBody>
                    <a:bodyPr/>
                    <a:lstStyle/>
                    <a:p>
                      <a:r>
                        <a:rPr lang="en-US" sz="1800" b="0" i="0" kern="1200" dirty="0">
                          <a:solidFill>
                            <a:schemeClr val="dk1"/>
                          </a:solidFill>
                          <a:effectLst/>
                          <a:latin typeface="+mn-lt"/>
                          <a:ea typeface="+mn-ea"/>
                          <a:cs typeface="+mn-cs"/>
                        </a:rPr>
                        <a:t>0.764</a:t>
                      </a:r>
                      <a:endParaRPr lang="en-IN" dirty="0"/>
                    </a:p>
                  </a:txBody>
                  <a:tcPr/>
                </a:tc>
                <a:tc>
                  <a:txBody>
                    <a:bodyPr/>
                    <a:lstStyle/>
                    <a:p>
                      <a:r>
                        <a:rPr lang="en-US" sz="1800" b="0" i="0" kern="1200" dirty="0">
                          <a:solidFill>
                            <a:schemeClr val="dk1"/>
                          </a:solidFill>
                          <a:effectLst/>
                          <a:latin typeface="+mn-lt"/>
                          <a:ea typeface="+mn-ea"/>
                          <a:cs typeface="+mn-cs"/>
                        </a:rPr>
                        <a:t>0.658</a:t>
                      </a:r>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2031600136"/>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0.778</a:t>
                      </a:r>
                    </a:p>
                  </a:txBody>
                  <a:tcPr/>
                </a:tc>
                <a:tc>
                  <a:txBody>
                    <a:bodyPr/>
                    <a:lstStyle/>
                    <a:p>
                      <a:r>
                        <a:rPr lang="en-US" sz="1800" b="0" i="0" kern="1200" dirty="0">
                          <a:solidFill>
                            <a:schemeClr val="dk1"/>
                          </a:solidFill>
                          <a:effectLst/>
                          <a:latin typeface="+mn-lt"/>
                          <a:ea typeface="+mn-ea"/>
                          <a:cs typeface="+mn-cs"/>
                        </a:rPr>
                        <a:t>0.747</a:t>
                      </a:r>
                      <a:endParaRPr lang="en-IN" dirty="0"/>
                    </a:p>
                  </a:txBody>
                  <a:tcPr/>
                </a:tc>
                <a:tc>
                  <a:txBody>
                    <a:bodyPr/>
                    <a:lstStyle/>
                    <a:p>
                      <a:r>
                        <a:rPr lang="en-IN" dirty="0"/>
                        <a:t>0.588</a:t>
                      </a:r>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3204557673"/>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0.810</a:t>
                      </a:r>
                    </a:p>
                  </a:txBody>
                  <a:tcPr/>
                </a:tc>
                <a:tc>
                  <a:txBody>
                    <a:bodyPr/>
                    <a:lstStyle/>
                    <a:p>
                      <a:r>
                        <a:rPr lang="en-IN" dirty="0"/>
                        <a:t>0.770</a:t>
                      </a:r>
                    </a:p>
                  </a:txBody>
                  <a:tcPr/>
                </a:tc>
                <a:tc>
                  <a:txBody>
                    <a:bodyPr/>
                    <a:lstStyle/>
                    <a:p>
                      <a:r>
                        <a:rPr lang="en-IN" dirty="0"/>
                        <a:t>0.681</a:t>
                      </a:r>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Features: housing, loan, contact, duration, poutcome</a:t>
            </a:r>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 =100, </a:t>
            </a:r>
          </a:p>
          <a:p>
            <a:pPr algn="ctr"/>
            <a:r>
              <a:rPr lang="en-IN" dirty="0"/>
              <a:t>penalty = l2, </a:t>
            </a:r>
          </a:p>
          <a:p>
            <a:pPr algn="ctr"/>
            <a:r>
              <a:rPr lang="en-IN" dirty="0"/>
              <a:t>Solver = ‘liblinear’</a:t>
            </a:r>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826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Tree</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E00E4F38-C1AD-5198-22B6-E63E9EB75DFA}"/>
              </a:ext>
            </a:extLst>
          </p:cNvPr>
          <p:cNvSpPr/>
          <p:nvPr/>
        </p:nvSpPr>
        <p:spPr>
          <a:xfrm>
            <a:off x="9448800" y="185057"/>
            <a:ext cx="2743200" cy="4103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NEED TO COMPLETE</a:t>
            </a:r>
          </a:p>
        </p:txBody>
      </p:sp>
    </p:spTree>
    <p:extLst>
      <p:ext uri="{BB962C8B-B14F-4D97-AF65-F5344CB8AC3E}">
        <p14:creationId xmlns:p14="http://schemas.microsoft.com/office/powerpoint/2010/main" val="14893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A63FA0-5087-2C2B-1A56-29E4523F8743}"/>
              </a:ext>
            </a:extLst>
          </p:cNvPr>
          <p:cNvSpPr/>
          <p:nvPr/>
        </p:nvSpPr>
        <p:spPr>
          <a:xfrm>
            <a:off x="446314" y="631371"/>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Random Forest</a:t>
            </a:r>
          </a:p>
        </p:txBody>
      </p:sp>
      <p:sp>
        <p:nvSpPr>
          <p:cNvPr id="4" name="Rectangle: Rounded Corners 3">
            <a:extLst>
              <a:ext uri="{FF2B5EF4-FFF2-40B4-BE49-F238E27FC236}">
                <a16:creationId xmlns:a16="http://schemas.microsoft.com/office/drawing/2014/main" id="{BBFB203F-AECA-C27E-ACE2-AC5CAD0466D1}"/>
              </a:ext>
            </a:extLst>
          </p:cNvPr>
          <p:cNvSpPr/>
          <p:nvPr/>
        </p:nvSpPr>
        <p:spPr>
          <a:xfrm>
            <a:off x="446314" y="1143000"/>
            <a:ext cx="11255829" cy="94705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with Tuned Parameters produced the best prediction model with 0.830 accuracy, 0.03 better than base model.</a:t>
            </a:r>
          </a:p>
        </p:txBody>
      </p:sp>
      <p:cxnSp>
        <p:nvCxnSpPr>
          <p:cNvPr id="6" name="Straight Connector 5">
            <a:extLst>
              <a:ext uri="{FF2B5EF4-FFF2-40B4-BE49-F238E27FC236}">
                <a16:creationId xmlns:a16="http://schemas.microsoft.com/office/drawing/2014/main" id="{AF558367-EBAD-7183-05C3-74B554B3A7F6}"/>
              </a:ext>
            </a:extLst>
          </p:cNvPr>
          <p:cNvCxnSpPr>
            <a:cxnSpLocks/>
          </p:cNvCxnSpPr>
          <p:nvPr/>
        </p:nvCxnSpPr>
        <p:spPr>
          <a:xfrm>
            <a:off x="4192196" y="2590800"/>
            <a:ext cx="0" cy="387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1F4917-19AB-1913-A5DE-376BA6C5DCE1}"/>
              </a:ext>
            </a:extLst>
          </p:cNvPr>
          <p:cNvCxnSpPr>
            <a:cxnSpLocks/>
          </p:cNvCxnSpPr>
          <p:nvPr/>
        </p:nvCxnSpPr>
        <p:spPr>
          <a:xfrm>
            <a:off x="8034855" y="2590800"/>
            <a:ext cx="0" cy="387531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CFED45F-8A9C-1DB4-ED17-0B7820C8379C}"/>
              </a:ext>
            </a:extLst>
          </p:cNvPr>
          <p:cNvSpPr/>
          <p:nvPr/>
        </p:nvSpPr>
        <p:spPr>
          <a:xfrm>
            <a:off x="446313" y="2171246"/>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Base Model</a:t>
            </a:r>
          </a:p>
        </p:txBody>
      </p:sp>
      <p:sp>
        <p:nvSpPr>
          <p:cNvPr id="11" name="Rectangle 10">
            <a:extLst>
              <a:ext uri="{FF2B5EF4-FFF2-40B4-BE49-F238E27FC236}">
                <a16:creationId xmlns:a16="http://schemas.microsoft.com/office/drawing/2014/main" id="{1C3C4B36-DB77-B56C-E2D8-F65D1D16F185}"/>
              </a:ext>
            </a:extLst>
          </p:cNvPr>
          <p:cNvSpPr/>
          <p:nvPr/>
        </p:nvSpPr>
        <p:spPr>
          <a:xfrm>
            <a:off x="4250871"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Selected feature</a:t>
            </a:r>
          </a:p>
        </p:txBody>
      </p:sp>
      <p:sp>
        <p:nvSpPr>
          <p:cNvPr id="12" name="Rectangle 11">
            <a:extLst>
              <a:ext uri="{FF2B5EF4-FFF2-40B4-BE49-F238E27FC236}">
                <a16:creationId xmlns:a16="http://schemas.microsoft.com/office/drawing/2014/main" id="{46F2D391-5E9A-13B6-89BD-7F1781922627}"/>
              </a:ext>
            </a:extLst>
          </p:cNvPr>
          <p:cNvSpPr/>
          <p:nvPr/>
        </p:nvSpPr>
        <p:spPr>
          <a:xfrm>
            <a:off x="8055430" y="2160359"/>
            <a:ext cx="369025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with Tuned Parameters</a:t>
            </a:r>
          </a:p>
        </p:txBody>
      </p:sp>
      <p:graphicFrame>
        <p:nvGraphicFramePr>
          <p:cNvPr id="13" name="Table 13">
            <a:extLst>
              <a:ext uri="{FF2B5EF4-FFF2-40B4-BE49-F238E27FC236}">
                <a16:creationId xmlns:a16="http://schemas.microsoft.com/office/drawing/2014/main" id="{8163DE51-AAF8-6A1B-59E7-AACA3B540FFA}"/>
              </a:ext>
            </a:extLst>
          </p:cNvPr>
          <p:cNvGraphicFramePr>
            <a:graphicFrameLocks noGrp="1"/>
          </p:cNvGraphicFramePr>
          <p:nvPr>
            <p:extLst>
              <p:ext uri="{D42A27DB-BD31-4B8C-83A1-F6EECF244321}">
                <p14:modId xmlns:p14="http://schemas.microsoft.com/office/powerpoint/2010/main" val="2472376507"/>
              </p:ext>
            </p:extLst>
          </p:nvPr>
        </p:nvGraphicFramePr>
        <p:xfrm>
          <a:off x="1247608"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465</a:t>
                      </a:r>
                    </a:p>
                  </a:txBody>
                  <a:tcPr/>
                </a:tc>
                <a:tc>
                  <a:txBody>
                    <a:bodyPr/>
                    <a:lstStyle/>
                    <a:p>
                      <a:r>
                        <a:rPr lang="en-IN" dirty="0"/>
                        <a:t>61</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82</a:t>
                      </a:r>
                    </a:p>
                  </a:txBody>
                  <a:tcPr/>
                </a:tc>
                <a:tc>
                  <a:txBody>
                    <a:bodyPr/>
                    <a:lstStyle/>
                    <a:p>
                      <a:r>
                        <a:rPr lang="en-IN" dirty="0"/>
                        <a:t>219</a:t>
                      </a:r>
                    </a:p>
                  </a:txBody>
                  <a:tcPr/>
                </a:tc>
                <a:extLst>
                  <a:ext uri="{0D108BD9-81ED-4DB2-BD59-A6C34878D82A}">
                    <a16:rowId xmlns:a16="http://schemas.microsoft.com/office/drawing/2014/main" val="1259584433"/>
                  </a:ext>
                </a:extLst>
              </a:tr>
            </a:tbl>
          </a:graphicData>
        </a:graphic>
      </p:graphicFrame>
      <p:graphicFrame>
        <p:nvGraphicFramePr>
          <p:cNvPr id="14" name="Table 13">
            <a:extLst>
              <a:ext uri="{FF2B5EF4-FFF2-40B4-BE49-F238E27FC236}">
                <a16:creationId xmlns:a16="http://schemas.microsoft.com/office/drawing/2014/main" id="{E783DC61-FB76-94CE-5635-F141A4E19C00}"/>
              </a:ext>
            </a:extLst>
          </p:cNvPr>
          <p:cNvGraphicFramePr>
            <a:graphicFrameLocks noGrp="1"/>
          </p:cNvGraphicFramePr>
          <p:nvPr>
            <p:extLst>
              <p:ext uri="{D42A27DB-BD31-4B8C-83A1-F6EECF244321}">
                <p14:modId xmlns:p14="http://schemas.microsoft.com/office/powerpoint/2010/main" val="2575029895"/>
              </p:ext>
            </p:extLst>
          </p:nvPr>
        </p:nvGraphicFramePr>
        <p:xfrm>
          <a:off x="4900965" y="2590800"/>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459</a:t>
                      </a:r>
                    </a:p>
                  </a:txBody>
                  <a:tcPr/>
                </a:tc>
                <a:tc>
                  <a:txBody>
                    <a:bodyPr/>
                    <a:lstStyle/>
                    <a:p>
                      <a:r>
                        <a:rPr lang="en-IN" dirty="0"/>
                        <a:t>67</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87</a:t>
                      </a:r>
                    </a:p>
                  </a:txBody>
                  <a:tcPr/>
                </a:tc>
                <a:tc>
                  <a:txBody>
                    <a:bodyPr/>
                    <a:lstStyle/>
                    <a:p>
                      <a:r>
                        <a:rPr lang="en-IN" dirty="0"/>
                        <a:t>214</a:t>
                      </a:r>
                    </a:p>
                  </a:txBody>
                  <a:tcPr/>
                </a:tc>
                <a:extLst>
                  <a:ext uri="{0D108BD9-81ED-4DB2-BD59-A6C34878D82A}">
                    <a16:rowId xmlns:a16="http://schemas.microsoft.com/office/drawing/2014/main" val="1259584433"/>
                  </a:ext>
                </a:extLst>
              </a:tr>
            </a:tbl>
          </a:graphicData>
        </a:graphic>
      </p:graphicFrame>
      <p:graphicFrame>
        <p:nvGraphicFramePr>
          <p:cNvPr id="15" name="Table 14">
            <a:extLst>
              <a:ext uri="{FF2B5EF4-FFF2-40B4-BE49-F238E27FC236}">
                <a16:creationId xmlns:a16="http://schemas.microsoft.com/office/drawing/2014/main" id="{451A2FCB-535B-A9C6-E55B-F06E20F8C05C}"/>
              </a:ext>
            </a:extLst>
          </p:cNvPr>
          <p:cNvGraphicFramePr>
            <a:graphicFrameLocks noGrp="1"/>
          </p:cNvGraphicFramePr>
          <p:nvPr>
            <p:extLst>
              <p:ext uri="{D42A27DB-BD31-4B8C-83A1-F6EECF244321}">
                <p14:modId xmlns:p14="http://schemas.microsoft.com/office/powerpoint/2010/main" val="1078476067"/>
              </p:ext>
            </p:extLst>
          </p:nvPr>
        </p:nvGraphicFramePr>
        <p:xfrm>
          <a:off x="8932926" y="2579914"/>
          <a:ext cx="2235820" cy="1469572"/>
        </p:xfrm>
        <a:graphic>
          <a:graphicData uri="http://schemas.openxmlformats.org/drawingml/2006/table">
            <a:tbl>
              <a:tblPr firstRow="1" bandRow="1">
                <a:tableStyleId>{5C22544A-7EE6-4342-B048-85BDC9FD1C3A}</a:tableStyleId>
              </a:tblPr>
              <a:tblGrid>
                <a:gridCol w="558955">
                  <a:extLst>
                    <a:ext uri="{9D8B030D-6E8A-4147-A177-3AD203B41FA5}">
                      <a16:colId xmlns:a16="http://schemas.microsoft.com/office/drawing/2014/main" val="3371981284"/>
                    </a:ext>
                  </a:extLst>
                </a:gridCol>
                <a:gridCol w="558955">
                  <a:extLst>
                    <a:ext uri="{9D8B030D-6E8A-4147-A177-3AD203B41FA5}">
                      <a16:colId xmlns:a16="http://schemas.microsoft.com/office/drawing/2014/main" val="998969106"/>
                    </a:ext>
                  </a:extLst>
                </a:gridCol>
                <a:gridCol w="558955">
                  <a:extLst>
                    <a:ext uri="{9D8B030D-6E8A-4147-A177-3AD203B41FA5}">
                      <a16:colId xmlns:a16="http://schemas.microsoft.com/office/drawing/2014/main" val="1397841528"/>
                    </a:ext>
                  </a:extLst>
                </a:gridCol>
                <a:gridCol w="558955">
                  <a:extLst>
                    <a:ext uri="{9D8B030D-6E8A-4147-A177-3AD203B41FA5}">
                      <a16:colId xmlns:a16="http://schemas.microsoft.com/office/drawing/2014/main" val="2041991831"/>
                    </a:ext>
                  </a:extLst>
                </a:gridCol>
              </a:tblGrid>
              <a:tr h="367393">
                <a:tc>
                  <a:txBody>
                    <a:bodyPr/>
                    <a:lstStyle/>
                    <a:p>
                      <a:endParaRPr lang="en-IN" dirty="0"/>
                    </a:p>
                  </a:txBody>
                  <a:tcPr>
                    <a:solidFill>
                      <a:schemeClr val="bg1"/>
                    </a:solidFill>
                  </a:tcPr>
                </a:tc>
                <a:tc>
                  <a:txBody>
                    <a:bodyPr/>
                    <a:lstStyle/>
                    <a:p>
                      <a:endParaRPr lang="en-IN" dirty="0"/>
                    </a:p>
                  </a:txBody>
                  <a:tcPr>
                    <a:solidFill>
                      <a:schemeClr val="bg1"/>
                    </a:solidFill>
                  </a:tcPr>
                </a:tc>
                <a:tc gridSpan="2">
                  <a:txBody>
                    <a:bodyPr/>
                    <a:lstStyle/>
                    <a:p>
                      <a:pPr algn="ctr"/>
                      <a:r>
                        <a:rPr lang="en-IN" sz="1200" dirty="0"/>
                        <a:t>Actual</a:t>
                      </a:r>
                    </a:p>
                  </a:txBody>
                  <a:tcPr/>
                </a:tc>
                <a:tc hMerge="1">
                  <a:txBody>
                    <a:bodyPr/>
                    <a:lstStyle/>
                    <a:p>
                      <a:endParaRPr lang="en-IN" dirty="0"/>
                    </a:p>
                  </a:txBody>
                  <a:tcPr/>
                </a:tc>
                <a:extLst>
                  <a:ext uri="{0D108BD9-81ED-4DB2-BD59-A6C34878D82A}">
                    <a16:rowId xmlns:a16="http://schemas.microsoft.com/office/drawing/2014/main" val="2686074240"/>
                  </a:ext>
                </a:extLst>
              </a:tr>
              <a:tr h="367393">
                <a:tc>
                  <a:txBody>
                    <a:bodyPr/>
                    <a:lstStyle/>
                    <a:p>
                      <a:endParaRPr lang="en-IN" dirty="0"/>
                    </a:p>
                  </a:txBody>
                  <a:tcPr>
                    <a:solidFill>
                      <a:schemeClr val="bg1"/>
                    </a:solidFill>
                  </a:tcPr>
                </a:tc>
                <a:tc>
                  <a:txBody>
                    <a:bodyPr/>
                    <a:lstStyle/>
                    <a:p>
                      <a:endParaRPr lang="en-IN" dirty="0"/>
                    </a:p>
                  </a:txBody>
                  <a:tcPr>
                    <a:solidFill>
                      <a:schemeClr val="bg1"/>
                    </a:solidFill>
                  </a:tcPr>
                </a:tc>
                <a:tc>
                  <a:txBody>
                    <a:bodyPr/>
                    <a:lstStyle/>
                    <a:p>
                      <a:pPr algn="ctr"/>
                      <a:r>
                        <a:rPr lang="en-IN" sz="1200" dirty="0">
                          <a:solidFill>
                            <a:schemeClr val="bg1"/>
                          </a:solidFill>
                        </a:rPr>
                        <a:t>Yes</a:t>
                      </a:r>
                    </a:p>
                  </a:txBody>
                  <a:tcPr anchor="ctr">
                    <a:solidFill>
                      <a:schemeClr val="accent1"/>
                    </a:solidFill>
                  </a:tcPr>
                </a:tc>
                <a:tc>
                  <a:txBody>
                    <a:bodyPr/>
                    <a:lstStyle/>
                    <a:p>
                      <a:pPr algn="ctr"/>
                      <a:r>
                        <a:rPr lang="en-IN" sz="1200" dirty="0">
                          <a:solidFill>
                            <a:schemeClr val="bg1"/>
                          </a:solidFill>
                        </a:rPr>
                        <a:t>No</a:t>
                      </a:r>
                    </a:p>
                  </a:txBody>
                  <a:tcPr anchor="ctr">
                    <a:solidFill>
                      <a:schemeClr val="accent1"/>
                    </a:solidFill>
                  </a:tcPr>
                </a:tc>
                <a:extLst>
                  <a:ext uri="{0D108BD9-81ED-4DB2-BD59-A6C34878D82A}">
                    <a16:rowId xmlns:a16="http://schemas.microsoft.com/office/drawing/2014/main" val="1198071199"/>
                  </a:ext>
                </a:extLst>
              </a:tr>
              <a:tr h="367393">
                <a:tc rowSpan="2">
                  <a:txBody>
                    <a:bodyPr/>
                    <a:lstStyle/>
                    <a:p>
                      <a:r>
                        <a:rPr lang="en-IN" sz="1200" dirty="0">
                          <a:solidFill>
                            <a:schemeClr val="bg1"/>
                          </a:solidFill>
                        </a:rPr>
                        <a:t>Predicted</a:t>
                      </a:r>
                    </a:p>
                  </a:txBody>
                  <a:tcPr vert="vert270" anchor="ctr">
                    <a:solidFill>
                      <a:schemeClr val="accent1"/>
                    </a:solidFill>
                  </a:tcPr>
                </a:tc>
                <a:tc>
                  <a:txBody>
                    <a:bodyPr/>
                    <a:lstStyle/>
                    <a:p>
                      <a:r>
                        <a:rPr lang="en-IN" sz="1200" dirty="0">
                          <a:solidFill>
                            <a:schemeClr val="bg1"/>
                          </a:solidFill>
                        </a:rPr>
                        <a:t>Yes</a:t>
                      </a:r>
                    </a:p>
                  </a:txBody>
                  <a:tcPr anchor="ctr">
                    <a:solidFill>
                      <a:schemeClr val="accent1"/>
                    </a:solidFill>
                  </a:tcPr>
                </a:tc>
                <a:tc>
                  <a:txBody>
                    <a:bodyPr/>
                    <a:lstStyle/>
                    <a:p>
                      <a:r>
                        <a:rPr lang="en-IN" dirty="0"/>
                        <a:t>466</a:t>
                      </a:r>
                    </a:p>
                  </a:txBody>
                  <a:tcPr/>
                </a:tc>
                <a:tc>
                  <a:txBody>
                    <a:bodyPr/>
                    <a:lstStyle/>
                    <a:p>
                      <a:r>
                        <a:rPr lang="en-IN" dirty="0"/>
                        <a:t>60</a:t>
                      </a:r>
                    </a:p>
                  </a:txBody>
                  <a:tcPr/>
                </a:tc>
                <a:extLst>
                  <a:ext uri="{0D108BD9-81ED-4DB2-BD59-A6C34878D82A}">
                    <a16:rowId xmlns:a16="http://schemas.microsoft.com/office/drawing/2014/main" val="2200236131"/>
                  </a:ext>
                </a:extLst>
              </a:tr>
              <a:tr h="367393">
                <a:tc vMerge="1">
                  <a:txBody>
                    <a:bodyPr/>
                    <a:lstStyle/>
                    <a:p>
                      <a:endParaRPr lang="en-IN" dirty="0">
                        <a:solidFill>
                          <a:schemeClr val="bg1"/>
                        </a:solidFill>
                      </a:endParaRPr>
                    </a:p>
                  </a:txBody>
                  <a:tcPr>
                    <a:solidFill>
                      <a:schemeClr val="accent1"/>
                    </a:solidFill>
                  </a:tcPr>
                </a:tc>
                <a:tc>
                  <a:txBody>
                    <a:bodyPr/>
                    <a:lstStyle/>
                    <a:p>
                      <a:r>
                        <a:rPr lang="en-IN" sz="1200" dirty="0">
                          <a:solidFill>
                            <a:schemeClr val="bg1"/>
                          </a:solidFill>
                        </a:rPr>
                        <a:t>No</a:t>
                      </a:r>
                    </a:p>
                  </a:txBody>
                  <a:tcPr anchor="ctr">
                    <a:solidFill>
                      <a:schemeClr val="accent1"/>
                    </a:solidFill>
                  </a:tcPr>
                </a:tc>
                <a:tc>
                  <a:txBody>
                    <a:bodyPr/>
                    <a:lstStyle/>
                    <a:p>
                      <a:r>
                        <a:rPr lang="en-IN" dirty="0"/>
                        <a:t>81</a:t>
                      </a:r>
                    </a:p>
                  </a:txBody>
                  <a:tcPr/>
                </a:tc>
                <a:tc>
                  <a:txBody>
                    <a:bodyPr/>
                    <a:lstStyle/>
                    <a:p>
                      <a:r>
                        <a:rPr lang="en-IN" dirty="0"/>
                        <a:t>220</a:t>
                      </a:r>
                    </a:p>
                  </a:txBody>
                  <a:tcPr/>
                </a:tc>
                <a:extLst>
                  <a:ext uri="{0D108BD9-81ED-4DB2-BD59-A6C34878D82A}">
                    <a16:rowId xmlns:a16="http://schemas.microsoft.com/office/drawing/2014/main" val="1259584433"/>
                  </a:ext>
                </a:extLst>
              </a:tr>
            </a:tbl>
          </a:graphicData>
        </a:graphic>
      </p:graphicFrame>
      <p:graphicFrame>
        <p:nvGraphicFramePr>
          <p:cNvPr id="16" name="Table 16">
            <a:extLst>
              <a:ext uri="{FF2B5EF4-FFF2-40B4-BE49-F238E27FC236}">
                <a16:creationId xmlns:a16="http://schemas.microsoft.com/office/drawing/2014/main" id="{836359D4-4E30-2463-FC10-C3275D1394BB}"/>
              </a:ext>
            </a:extLst>
          </p:cNvPr>
          <p:cNvGraphicFramePr>
            <a:graphicFrameLocks noGrp="1"/>
          </p:cNvGraphicFramePr>
          <p:nvPr>
            <p:extLst>
              <p:ext uri="{D42A27DB-BD31-4B8C-83A1-F6EECF244321}">
                <p14:modId xmlns:p14="http://schemas.microsoft.com/office/powerpoint/2010/main" val="3628866139"/>
              </p:ext>
            </p:extLst>
          </p:nvPr>
        </p:nvGraphicFramePr>
        <p:xfrm>
          <a:off x="446314" y="4770167"/>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0.827</a:t>
                      </a:r>
                    </a:p>
                  </a:txBody>
                  <a:tcPr/>
                </a:tc>
                <a:tc>
                  <a:txBody>
                    <a:bodyPr/>
                    <a:lstStyle/>
                    <a:p>
                      <a:r>
                        <a:rPr lang="en-IN" dirty="0"/>
                        <a:t>0.782</a:t>
                      </a:r>
                    </a:p>
                  </a:txBody>
                  <a:tcPr/>
                </a:tc>
                <a:tc>
                  <a:txBody>
                    <a:bodyPr/>
                    <a:lstStyle/>
                    <a:p>
                      <a:r>
                        <a:rPr lang="en-IN" dirty="0"/>
                        <a:t>0.728</a:t>
                      </a:r>
                    </a:p>
                  </a:txBody>
                  <a:tcPr/>
                </a:tc>
                <a:extLst>
                  <a:ext uri="{0D108BD9-81ED-4DB2-BD59-A6C34878D82A}">
                    <a16:rowId xmlns:a16="http://schemas.microsoft.com/office/drawing/2014/main" val="1055599865"/>
                  </a:ext>
                </a:extLst>
              </a:tr>
            </a:tbl>
          </a:graphicData>
        </a:graphic>
      </p:graphicFrame>
      <p:graphicFrame>
        <p:nvGraphicFramePr>
          <p:cNvPr id="17" name="Table 16">
            <a:extLst>
              <a:ext uri="{FF2B5EF4-FFF2-40B4-BE49-F238E27FC236}">
                <a16:creationId xmlns:a16="http://schemas.microsoft.com/office/drawing/2014/main" id="{B26FD0FB-B6AA-35C3-80DF-B75D37DC3D26}"/>
              </a:ext>
            </a:extLst>
          </p:cNvPr>
          <p:cNvGraphicFramePr>
            <a:graphicFrameLocks noGrp="1"/>
          </p:cNvGraphicFramePr>
          <p:nvPr>
            <p:extLst>
              <p:ext uri="{D42A27DB-BD31-4B8C-83A1-F6EECF244321}">
                <p14:modId xmlns:p14="http://schemas.microsoft.com/office/powerpoint/2010/main" val="2719279135"/>
              </p:ext>
            </p:extLst>
          </p:nvPr>
        </p:nvGraphicFramePr>
        <p:xfrm>
          <a:off x="4317382"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0.817</a:t>
                      </a:r>
                    </a:p>
                  </a:txBody>
                  <a:tcPr/>
                </a:tc>
                <a:tc>
                  <a:txBody>
                    <a:bodyPr/>
                    <a:lstStyle/>
                    <a:p>
                      <a:r>
                        <a:rPr lang="en-IN" dirty="0"/>
                        <a:t>0.766</a:t>
                      </a:r>
                    </a:p>
                  </a:txBody>
                  <a:tcPr/>
                </a:tc>
                <a:tc>
                  <a:txBody>
                    <a:bodyPr/>
                    <a:lstStyle/>
                    <a:p>
                      <a:r>
                        <a:rPr lang="en-IN" dirty="0"/>
                        <a:t>0.717</a:t>
                      </a:r>
                    </a:p>
                  </a:txBody>
                  <a:tcPr/>
                </a:tc>
                <a:extLst>
                  <a:ext uri="{0D108BD9-81ED-4DB2-BD59-A6C34878D82A}">
                    <a16:rowId xmlns:a16="http://schemas.microsoft.com/office/drawing/2014/main" val="1055599865"/>
                  </a:ext>
                </a:extLst>
              </a:tr>
            </a:tbl>
          </a:graphicData>
        </a:graphic>
      </p:graphicFrame>
      <p:graphicFrame>
        <p:nvGraphicFramePr>
          <p:cNvPr id="18" name="Table 17">
            <a:extLst>
              <a:ext uri="{FF2B5EF4-FFF2-40B4-BE49-F238E27FC236}">
                <a16:creationId xmlns:a16="http://schemas.microsoft.com/office/drawing/2014/main" id="{23A429AC-D873-9F02-A5E1-19A223D2BDFD}"/>
              </a:ext>
            </a:extLst>
          </p:cNvPr>
          <p:cNvGraphicFramePr>
            <a:graphicFrameLocks noGrp="1"/>
          </p:cNvGraphicFramePr>
          <p:nvPr>
            <p:extLst>
              <p:ext uri="{D42A27DB-BD31-4B8C-83A1-F6EECF244321}">
                <p14:modId xmlns:p14="http://schemas.microsoft.com/office/powerpoint/2010/main" val="1180954427"/>
              </p:ext>
            </p:extLst>
          </p:nvPr>
        </p:nvGraphicFramePr>
        <p:xfrm>
          <a:off x="8153399" y="4767944"/>
          <a:ext cx="3592287" cy="74168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673518492"/>
                    </a:ext>
                  </a:extLst>
                </a:gridCol>
                <a:gridCol w="1197429">
                  <a:extLst>
                    <a:ext uri="{9D8B030D-6E8A-4147-A177-3AD203B41FA5}">
                      <a16:colId xmlns:a16="http://schemas.microsoft.com/office/drawing/2014/main" val="804288983"/>
                    </a:ext>
                  </a:extLst>
                </a:gridCol>
                <a:gridCol w="1197429">
                  <a:extLst>
                    <a:ext uri="{9D8B030D-6E8A-4147-A177-3AD203B41FA5}">
                      <a16:colId xmlns:a16="http://schemas.microsoft.com/office/drawing/2014/main" val="3577406649"/>
                    </a:ext>
                  </a:extLst>
                </a:gridCol>
              </a:tblGrid>
              <a:tr h="370840">
                <a:tc>
                  <a:txBody>
                    <a:bodyPr/>
                    <a:lstStyle/>
                    <a:p>
                      <a:pPr algn="ctr"/>
                      <a:r>
                        <a:rPr lang="en-IN" sz="1200" dirty="0"/>
                        <a:t>Accuracy</a:t>
                      </a:r>
                    </a:p>
                  </a:txBody>
                  <a:tcPr anchor="ctr"/>
                </a:tc>
                <a:tc>
                  <a:txBody>
                    <a:bodyPr/>
                    <a:lstStyle/>
                    <a:p>
                      <a:pPr algn="ctr"/>
                      <a:r>
                        <a:rPr lang="en-IN" sz="1200" dirty="0"/>
                        <a:t>Precision</a:t>
                      </a:r>
                    </a:p>
                  </a:txBody>
                  <a:tcPr anchor="ctr"/>
                </a:tc>
                <a:tc>
                  <a:txBody>
                    <a:bodyPr/>
                    <a:lstStyle/>
                    <a:p>
                      <a:pPr algn="ctr"/>
                      <a:r>
                        <a:rPr lang="en-IN" sz="1200" dirty="0"/>
                        <a:t>Recall</a:t>
                      </a:r>
                    </a:p>
                  </a:txBody>
                  <a:tcPr anchor="ctr"/>
                </a:tc>
                <a:extLst>
                  <a:ext uri="{0D108BD9-81ED-4DB2-BD59-A6C34878D82A}">
                    <a16:rowId xmlns:a16="http://schemas.microsoft.com/office/drawing/2014/main" val="2251959848"/>
                  </a:ext>
                </a:extLst>
              </a:tr>
              <a:tr h="370840">
                <a:tc>
                  <a:txBody>
                    <a:bodyPr/>
                    <a:lstStyle/>
                    <a:p>
                      <a:r>
                        <a:rPr lang="en-IN" dirty="0"/>
                        <a:t>0.830</a:t>
                      </a:r>
                    </a:p>
                  </a:txBody>
                  <a:tcPr/>
                </a:tc>
                <a:tc>
                  <a:txBody>
                    <a:bodyPr/>
                    <a:lstStyle/>
                    <a:p>
                      <a:r>
                        <a:rPr lang="en-IN" dirty="0"/>
                        <a:t>0.786</a:t>
                      </a:r>
                    </a:p>
                  </a:txBody>
                  <a:tcPr/>
                </a:tc>
                <a:tc>
                  <a:txBody>
                    <a:bodyPr/>
                    <a:lstStyle/>
                    <a:p>
                      <a:r>
                        <a:rPr lang="en-IN" dirty="0"/>
                        <a:t>0.731</a:t>
                      </a:r>
                    </a:p>
                  </a:txBody>
                  <a:tcPr/>
                </a:tc>
                <a:extLst>
                  <a:ext uri="{0D108BD9-81ED-4DB2-BD59-A6C34878D82A}">
                    <a16:rowId xmlns:a16="http://schemas.microsoft.com/office/drawing/2014/main" val="1055599865"/>
                  </a:ext>
                </a:extLst>
              </a:tr>
            </a:tbl>
          </a:graphicData>
        </a:graphic>
      </p:graphicFrame>
      <p:sp>
        <p:nvSpPr>
          <p:cNvPr id="19" name="Rectangle 18">
            <a:extLst>
              <a:ext uri="{FF2B5EF4-FFF2-40B4-BE49-F238E27FC236}">
                <a16:creationId xmlns:a16="http://schemas.microsoft.com/office/drawing/2014/main" id="{CA15B781-9DFB-81E7-1B4C-D556E67B48E1}"/>
              </a:ext>
            </a:extLst>
          </p:cNvPr>
          <p:cNvSpPr/>
          <p:nvPr/>
        </p:nvSpPr>
        <p:spPr>
          <a:xfrm>
            <a:off x="4345791"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Selected features: balance, day, month, duration, pdays, poutcome</a:t>
            </a:r>
          </a:p>
        </p:txBody>
      </p:sp>
      <p:sp>
        <p:nvSpPr>
          <p:cNvPr id="20" name="Rectangle 19">
            <a:extLst>
              <a:ext uri="{FF2B5EF4-FFF2-40B4-BE49-F238E27FC236}">
                <a16:creationId xmlns:a16="http://schemas.microsoft.com/office/drawing/2014/main" id="{174C9CED-2663-CAA6-1563-1B4F7642E46C}"/>
              </a:ext>
            </a:extLst>
          </p:cNvPr>
          <p:cNvSpPr/>
          <p:nvPr/>
        </p:nvSpPr>
        <p:spPr>
          <a:xfrm>
            <a:off x="8188449"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n_estimators = 50, min_samples_split = 2,</a:t>
            </a:r>
          </a:p>
          <a:p>
            <a:pPr algn="ctr"/>
            <a:r>
              <a:rPr lang="en-IN" sz="1200" dirty="0"/>
              <a:t>min_samples_leaf = 4,</a:t>
            </a:r>
          </a:p>
          <a:p>
            <a:pPr algn="ctr"/>
            <a:r>
              <a:rPr lang="en-IN" sz="1200" dirty="0"/>
              <a:t>max_features = auto, max_depth = 90, </a:t>
            </a:r>
          </a:p>
          <a:p>
            <a:pPr algn="ctr"/>
            <a:r>
              <a:rPr lang="en-IN" sz="1200" dirty="0"/>
              <a:t>bootstrap = false</a:t>
            </a:r>
          </a:p>
        </p:txBody>
      </p:sp>
      <p:sp>
        <p:nvSpPr>
          <p:cNvPr id="21" name="Rectangle 20">
            <a:extLst>
              <a:ext uri="{FF2B5EF4-FFF2-40B4-BE49-F238E27FC236}">
                <a16:creationId xmlns:a16="http://schemas.microsoft.com/office/drawing/2014/main" id="{A6C237C9-8BCE-3143-09DD-643639621252}"/>
              </a:ext>
            </a:extLst>
          </p:cNvPr>
          <p:cNvSpPr/>
          <p:nvPr/>
        </p:nvSpPr>
        <p:spPr>
          <a:xfrm>
            <a:off x="446313" y="5704114"/>
            <a:ext cx="356386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Default model</a:t>
            </a:r>
          </a:p>
        </p:txBody>
      </p:sp>
    </p:spTree>
    <p:extLst>
      <p:ext uri="{BB962C8B-B14F-4D97-AF65-F5344CB8AC3E}">
        <p14:creationId xmlns:p14="http://schemas.microsoft.com/office/powerpoint/2010/main" val="3420679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6457C182656244ABB3F5DD88E359DF" ma:contentTypeVersion="3" ma:contentTypeDescription="Create a new document." ma:contentTypeScope="" ma:versionID="0feedaede6530cef8f766ec2997f34bc">
  <xsd:schema xmlns:xsd="http://www.w3.org/2001/XMLSchema" xmlns:xs="http://www.w3.org/2001/XMLSchema" xmlns:p="http://schemas.microsoft.com/office/2006/metadata/properties" xmlns:ns3="8dda4fe5-82ff-4f0a-b786-3235f59dec5c" targetNamespace="http://schemas.microsoft.com/office/2006/metadata/properties" ma:root="true" ma:fieldsID="574d210ba6bd0bfee26a4f68e28ecce1" ns3:_="">
    <xsd:import namespace="8dda4fe5-82ff-4f0a-b786-3235f59dec5c"/>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da4fe5-82ff-4f0a-b786-3235f59de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A2ED8F-B427-4258-8792-66C03314DFB0}">
  <ds:schemaRefs>
    <ds:schemaRef ds:uri="http://schemas.openxmlformats.org/package/2006/metadata/core-propertie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8dda4fe5-82ff-4f0a-b786-3235f59dec5c"/>
    <ds:schemaRef ds:uri="http://purl.org/dc/dcmitype/"/>
  </ds:schemaRefs>
</ds:datastoreItem>
</file>

<file path=customXml/itemProps2.xml><?xml version="1.0" encoding="utf-8"?>
<ds:datastoreItem xmlns:ds="http://schemas.openxmlformats.org/officeDocument/2006/customXml" ds:itemID="{10AE5D88-66BB-491D-8D7E-93A31C04B0CB}">
  <ds:schemaRefs>
    <ds:schemaRef ds:uri="http://schemas.microsoft.com/sharepoint/v3/contenttype/forms"/>
  </ds:schemaRefs>
</ds:datastoreItem>
</file>

<file path=customXml/itemProps3.xml><?xml version="1.0" encoding="utf-8"?>
<ds:datastoreItem xmlns:ds="http://schemas.openxmlformats.org/officeDocument/2006/customXml" ds:itemID="{BEEC3045-CC4B-41FD-91FC-E700309A8C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da4fe5-82ff-4f0a-b786-3235f59dec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{7DFAB8BF-D270-499A-AEBA-6F0B6EFF3A5F}tf56390039_win32</Template>
  <TotalTime>426</TotalTime>
  <Words>855</Words>
  <Application>Microsoft Office PowerPoint</Application>
  <PresentationFormat>Widescreen</PresentationFormat>
  <Paragraphs>401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Gill Sans MT</vt:lpstr>
      <vt:lpstr>Wingdings 2</vt:lpstr>
      <vt:lpstr>Dividend</vt:lpstr>
      <vt:lpstr>Financial Marketing Prediction  </vt:lpstr>
      <vt:lpstr>TABLE OF CONTENTS – STEP WISE PROCESS </vt:lpstr>
      <vt:lpstr>DATA AND PROJECT UNDERSTANDING - 1</vt:lpstr>
      <vt:lpstr>DATA AND PROJECT UNDERSTANDING - 1</vt:lpstr>
      <vt:lpstr>PowerPoint Presentation</vt:lpstr>
      <vt:lpstr>DATA CLEANING AND NEXT STEPS</vt:lpstr>
      <vt:lpstr>PowerPoint Presentation</vt:lpstr>
      <vt:lpstr>PowerPoint Presentation</vt:lpstr>
      <vt:lpstr>PowerPoint Presentation</vt:lpstr>
      <vt:lpstr>PowerPoint Presentation</vt:lpstr>
      <vt:lpstr>PowerPoint Presentation</vt:lpstr>
      <vt:lpstr>Top features FROM ALL THE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Marketing Prediction</dc:title>
  <dc:creator>Sidhartha Sankar Mondal;Batuigas, Ramuel</dc:creator>
  <cp:lastModifiedBy>RJ Batuigas</cp:lastModifiedBy>
  <cp:revision>10</cp:revision>
  <dcterms:created xsi:type="dcterms:W3CDTF">2023-01-28T18:54:41Z</dcterms:created>
  <dcterms:modified xsi:type="dcterms:W3CDTF">2023-01-29T05:40:02Z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0x010100F36457C182656244ABB3F5DD88E359DF</vt:lpwstr>
  </property>
</Properties>
</file>