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91" r:id="rId2"/>
    <p:sldId id="630" r:id="rId3"/>
    <p:sldId id="635" r:id="rId4"/>
    <p:sldId id="642" r:id="rId5"/>
    <p:sldId id="639" r:id="rId6"/>
    <p:sldId id="640" r:id="rId7"/>
    <p:sldId id="64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drow, Gwynne" initials="ZG" lastIdx="25" clrIdx="0">
    <p:extLst>
      <p:ext uri="{19B8F6BF-5375-455C-9EA6-DF929625EA0E}">
        <p15:presenceInfo xmlns:p15="http://schemas.microsoft.com/office/powerpoint/2012/main" userId="S::GWYNNE.ZODROW@tetratech.com::f11ed61f-7b9e-4d00-8458-068b618d042b" providerId="AD"/>
      </p:ext>
    </p:extLst>
  </p:cmAuthor>
  <p:cmAuthor id="2" name="Slifer-Mbacke, Lisa" initials="SL" lastIdx="78" clrIdx="1">
    <p:extLst>
      <p:ext uri="{19B8F6BF-5375-455C-9EA6-DF929625EA0E}">
        <p15:presenceInfo xmlns:p15="http://schemas.microsoft.com/office/powerpoint/2012/main" userId="S::LISA.SLIFERMBACKE@tetratech.com::9924222b-6d95-4027-a986-6bb1aee6ef50" providerId="AD"/>
      </p:ext>
    </p:extLst>
  </p:cmAuthor>
  <p:cmAuthor id="3" name="Sitenge, Gift" initials="SG" lastIdx="52" clrIdx="2">
    <p:extLst>
      <p:ext uri="{19B8F6BF-5375-455C-9EA6-DF929625EA0E}">
        <p15:presenceInfo xmlns:p15="http://schemas.microsoft.com/office/powerpoint/2012/main" userId="S::GIFT.SITENGE@tetratech.com::55b0652f-e20b-4022-82e2-3539ac79865b" providerId="AD"/>
      </p:ext>
    </p:extLst>
  </p:cmAuthor>
  <p:cmAuthor id="4" name="Nyimbili, Shida" initials="NS" lastIdx="12" clrIdx="3">
    <p:extLst>
      <p:ext uri="{19B8F6BF-5375-455C-9EA6-DF929625EA0E}">
        <p15:presenceInfo xmlns:p15="http://schemas.microsoft.com/office/powerpoint/2012/main" userId="S::SHIDA.NYIMBILI@tetratech.com::b04cdb49-929b-4720-b229-200ff57be8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5"/>
    <a:srgbClr val="CCFFCC"/>
    <a:srgbClr val="D0E31D"/>
    <a:srgbClr val="002F6C"/>
    <a:srgbClr val="6C6463"/>
    <a:srgbClr val="057AD7"/>
    <a:srgbClr val="CFCDC9"/>
    <a:srgbClr val="D9D7D3"/>
    <a:srgbClr val="BA0C2F"/>
    <a:srgbClr val="635C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F2560-78A3-4811-9AB4-A721BB452B00}" v="4" dt="2022-03-16T11:34:43.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8" autoAdjust="0"/>
    <p:restoredTop sz="86878" autoAdjust="0"/>
  </p:normalViewPr>
  <p:slideViewPr>
    <p:cSldViewPr snapToObjects="1">
      <p:cViewPr varScale="1">
        <p:scale>
          <a:sx n="58" d="100"/>
          <a:sy n="58" d="100"/>
        </p:scale>
        <p:origin x="1468" y="4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880"/>
    </p:cViewPr>
  </p:sorterViewPr>
  <p:notesViewPr>
    <p:cSldViewPr snapToObjects="1">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4/21/2022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dirty="0"/>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4/21/2022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dirty="0"/>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4A558B-E4E9-A94A-B9C1-029E46A76ABA}" type="slidenum">
              <a:rPr lang="en-US" smtClean="0"/>
              <a:t>1</a:t>
            </a:fld>
            <a:endParaRPr lang="en-US" dirty="0"/>
          </a:p>
        </p:txBody>
      </p:sp>
    </p:spTree>
    <p:extLst>
      <p:ext uri="{BB962C8B-B14F-4D97-AF65-F5344CB8AC3E}">
        <p14:creationId xmlns:p14="http://schemas.microsoft.com/office/powerpoint/2010/main" val="305317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824A558B-E4E9-A94A-B9C1-029E46A76ABA}" type="slidenum">
              <a:rPr lang="en-US" smtClean="0"/>
              <a:t>2</a:t>
            </a:fld>
            <a:endParaRPr lang="en-US" dirty="0"/>
          </a:p>
        </p:txBody>
      </p:sp>
    </p:spTree>
    <p:extLst>
      <p:ext uri="{BB962C8B-B14F-4D97-AF65-F5344CB8AC3E}">
        <p14:creationId xmlns:p14="http://schemas.microsoft.com/office/powerpoint/2010/main" val="2852838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AC54365-C6E1-439A-9B26-7396F5EBA2C4}" type="datetime1">
              <a:rPr lang="en-US" smtClean="0"/>
              <a:t>4/21/2022</a:t>
            </a:fld>
            <a:endParaRPr lang="en-US" dirty="0"/>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dirty="0"/>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522" y="685800"/>
            <a:ext cx="1813366"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a:t>Click to edit Master text styles</a:t>
            </a:r>
          </a:p>
          <a:p>
            <a:pPr lvl="1"/>
            <a:r>
              <a:rPr lang="en-US"/>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BA598EBA-004E-4FA6-B75F-3D55A450F9AD}" type="datetime1">
              <a:rPr lang="en-US" smtClean="0"/>
              <a:t>4/21/2022</a:t>
            </a:fld>
            <a:endParaRPr lang="en-US" dirty="0"/>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dirty="0"/>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2CE3D08D-DD4C-44C4-B696-D5BEBDCB408E}" type="datetime1">
              <a:rPr lang="en-US" smtClean="0"/>
              <a:t>4/21/2022</a:t>
            </a:fld>
            <a:endParaRPr lang="en-US" dirty="0"/>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dirty="0"/>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7D9BB625-6C1D-4124-804D-80432F01B406}" type="datetime1">
              <a:rPr lang="en-US" smtClean="0"/>
              <a:t>4/21/2022</a:t>
            </a:fld>
            <a:endParaRPr lang="en-US" dirty="0"/>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dirty="0"/>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dirty="0"/>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a:t>Click to edit Master text styles</a:t>
            </a:r>
          </a:p>
          <a:p>
            <a:pPr lvl="1"/>
            <a:r>
              <a:rPr lang="en-US"/>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9AB46-A01B-4C41-893C-12E35F86304D}" type="datetime1">
              <a:rPr lang="en-US" smtClean="0"/>
              <a:t>4/21/2022</a:t>
            </a:fld>
            <a:endParaRPr lang="en-US" dirty="0"/>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dirty="0"/>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9BB40659-F956-452F-A9AF-46E4A196F836}" type="datetime1">
              <a:rPr lang="en-US" smtClean="0"/>
              <a:t>4/21/2022</a:t>
            </a:fld>
            <a:endParaRPr lang="en-US" dirty="0"/>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0DF97EE6-17A0-42A3-9A1F-3CBE69823FAC}" type="datetime1">
              <a:rPr lang="en-US" smtClean="0"/>
              <a:t>4/21/2022</a:t>
            </a:fld>
            <a:endParaRPr lang="en-US" dirty="0"/>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65662B67-7AD2-4EB5-9411-B513CE0CA758}" type="datetime1">
              <a:rPr lang="en-US" smtClean="0"/>
              <a:t>4/21/2022</a:t>
            </a:fld>
            <a:endParaRPr lang="en-US" dirty="0"/>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2285" y="5943600"/>
            <a:ext cx="152400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522" y="685800"/>
            <a:ext cx="1813366"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657F2A6E-E0A6-4D04-9F08-3217CBCC3124}" type="datetime1">
              <a:rPr lang="en-US" smtClean="0"/>
              <a:t>4/21/2022</a:t>
            </a:fld>
            <a:endParaRPr lang="en-US" dirty="0"/>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dirty="0"/>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FB77A07B-DFF8-406C-AD58-5F5431A8B0C1}" type="datetime1">
              <a:rPr lang="en-US" smtClean="0"/>
              <a:t>4/21/2022</a:t>
            </a:fld>
            <a:endParaRPr lang="en-US" dirty="0"/>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dirty="0"/>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285" y="5943600"/>
            <a:ext cx="152400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a:t>Click to edit Master text styles</a:t>
            </a:r>
          </a:p>
          <a:p>
            <a:pPr lvl="1"/>
            <a:r>
              <a:rPr lang="en-US"/>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384612A3-2BEF-4349-8F38-5952BE66CBA9}" type="datetime1">
              <a:rPr lang="en-US" smtClean="0"/>
              <a:t>4/21/2022</a:t>
            </a:fld>
            <a:endParaRPr lang="en-US" dirty="0"/>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dirty="0"/>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504901D2-5E69-44C8-9214-5E884C79D22A}" type="datetime1">
              <a:rPr lang="en-US" smtClean="0"/>
              <a:t>4/21/2022</a:t>
            </a:fld>
            <a:endParaRPr lang="en-US" dirty="0"/>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dirty="0"/>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1522" y="685800"/>
            <a:ext cx="1813366" cy="544010"/>
          </a:xfrm>
          <a:prstGeom prst="rect">
            <a:avLst/>
          </a:prstGeom>
          <a:effectLst>
            <a:outerShdw blurRad="254000" dir="2700000" algn="tl" rotWithShape="0">
              <a:srgbClr val="000000">
                <a:alpha val="20000"/>
              </a:srgbClr>
            </a:outerShdw>
          </a:effectLst>
        </p:spPr>
      </p:pic>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71A47A26-0E43-43F6-BD79-B04555B736CF}" type="datetime1">
              <a:rPr lang="en-US" smtClean="0"/>
              <a:t>4/21/2022</a:t>
            </a:fld>
            <a:endParaRPr lang="en-US" dirty="0"/>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dirty="0"/>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6238B8AE-7174-4787-9BF2-8DDB592481F8}" type="datetime1">
              <a:rPr lang="en-US" smtClean="0"/>
              <a:t>4/21/2022</a:t>
            </a:fld>
            <a:endParaRPr lang="en-US" dirty="0"/>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dirty="0"/>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dirty="0"/>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E7E7E5"/>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a:t>Click to edit Master text styles</a:t>
            </a:r>
          </a:p>
          <a:p>
            <a:pPr lvl="1"/>
            <a:r>
              <a:rPr lang="en-US"/>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F2C9CB21-28C1-4BB9-83B8-FDC0866EEB73}" type="datetime1">
              <a:rPr lang="en-US" smtClean="0"/>
              <a:t>4/21/2022</a:t>
            </a:fld>
            <a:endParaRPr lang="en-US" dirty="0"/>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dirty="0"/>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E7E7E5"/>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0580A237-FF68-4CF4-AF99-F792A14840FF}" type="datetime1">
              <a:rPr lang="en-US" smtClean="0"/>
              <a:t>4/21/2022</a:t>
            </a:fld>
            <a:endParaRPr lang="en-US" dirty="0"/>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E7E7E5"/>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CD71B9C8-3F75-4383-AC21-4702573BC192}" type="datetime1">
              <a:rPr lang="en-US" smtClean="0"/>
              <a:t>4/21/2022</a:t>
            </a:fld>
            <a:endParaRPr lang="en-US" dirty="0"/>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a:t>Click to edit Master text styles</a:t>
            </a:r>
          </a:p>
          <a:p>
            <a:pPr lvl="1"/>
            <a:r>
              <a:rPr lang="en-US"/>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5203A3A5-F6D5-4C07-ABC9-29653BF1A445}" type="datetime1">
              <a:rPr lang="en-US" smtClean="0"/>
              <a:t>4/21/2022</a:t>
            </a:fld>
            <a:endParaRPr lang="en-US" dirty="0"/>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dirty="0"/>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CF45C038-D348-4EEC-9321-0A91517B58B6}" type="datetime1">
              <a:rPr lang="en-US" smtClean="0"/>
              <a:t>4/21/2022</a:t>
            </a:fld>
            <a:endParaRPr lang="en-US" dirty="0"/>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dirty="0"/>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DD8C8AFA-4C7F-478F-9AFE-EDE2CB6A956F}" type="datetime1">
              <a:rPr lang="en-US" smtClean="0"/>
              <a:t>4/21/2022</a:t>
            </a:fld>
            <a:endParaRPr lang="en-US" dirty="0"/>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dirty="0"/>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dirty="0"/>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a:t>Click to edit Master text styles</a:t>
            </a:r>
          </a:p>
          <a:p>
            <a:pPr lvl="1"/>
            <a:r>
              <a:rPr lang="en-US"/>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CC5128C9-9DCF-47C2-8240-F05B33AF605F}" type="datetime1">
              <a:rPr lang="en-US" smtClean="0"/>
              <a:t>4/21/2022</a:t>
            </a:fld>
            <a:endParaRPr lang="en-US" dirty="0"/>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dirty="0"/>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9DE0A45C-80B3-4F65-A081-7AC289D0909A}" type="datetime1">
              <a:rPr lang="en-US" smtClean="0"/>
              <a:t>4/21/2022</a:t>
            </a:fld>
            <a:endParaRPr lang="en-US" dirty="0"/>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A7AAC2B8-19D9-4BC9-9BE0-E718AAEE18C0}" type="datetime1">
              <a:rPr lang="en-US" smtClean="0"/>
              <a:t>4/21/2022</a:t>
            </a:fld>
            <a:endParaRPr lang="en-US" dirty="0"/>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dirty="0"/>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285" y="5943600"/>
            <a:ext cx="152400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4133AC67-963C-4D73-9F6C-00A27B2F2F8B}" type="datetime1">
              <a:rPr lang="en-US" smtClean="0"/>
              <a:t>4/21/2022</a:t>
            </a:fld>
            <a:endParaRPr lang="en-US" dirty="0"/>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a:t>Click to edit Master text styles</a:t>
            </a:r>
          </a:p>
          <a:p>
            <a:pPr lvl="1"/>
            <a:r>
              <a:rPr lang="en-US"/>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30327A02-295F-41B6-894D-9BE56C6190A1}" type="datetime1">
              <a:rPr lang="en-US" smtClean="0"/>
              <a:t>4/21/2022</a:t>
            </a:fld>
            <a:endParaRPr lang="en-US" dirty="0"/>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dirty="0"/>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67E8054-8A80-4D4D-B1C0-0029880D6B17}" type="datetime1">
              <a:rPr lang="en-US" smtClean="0"/>
              <a:t>4/21/2022</a:t>
            </a:fld>
            <a:endParaRPr lang="en-US" dirty="0"/>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dirty="0"/>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dirty="0"/>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0B82B54F-4DC0-4B63-92E5-A9DA72A3D959}" type="datetime1">
              <a:rPr lang="en-US" smtClean="0"/>
              <a:t>4/21/2022</a:t>
            </a:fld>
            <a:endParaRPr lang="en-US" dirty="0"/>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dirty="0"/>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dirty="0"/>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E7E7E5"/>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a:t>Click to edit Master text styles</a:t>
            </a:r>
          </a:p>
          <a:p>
            <a:pPr lvl="1"/>
            <a:r>
              <a:rPr lang="en-US"/>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7D2B3371-50FB-4580-8F0B-959F96D66CFC}" type="datetime1">
              <a:rPr lang="en-US" smtClean="0"/>
              <a:t>4/21/2022</a:t>
            </a:fld>
            <a:endParaRPr lang="en-US" dirty="0"/>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dirty="0"/>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E7E7E5"/>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6EB942B-CACB-418A-9EC6-260EB2F7AAE7}" type="datetime1">
              <a:rPr lang="en-US" smtClean="0"/>
              <a:t>4/21/2022</a:t>
            </a:fld>
            <a:endParaRPr lang="en-US" dirty="0"/>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E7E7E5"/>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D59988E3-FE30-4670-978F-30F451FEA1AC}" type="datetime1">
              <a:rPr lang="en-US" smtClean="0"/>
              <a:t>4/21/2022</a:t>
            </a:fld>
            <a:endParaRPr lang="en-US" dirty="0"/>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dirty="0"/>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7E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0079"/>
            <a:ext cx="2133600" cy="184666"/>
          </a:xfrm>
          <a:prstGeom prst="rect">
            <a:avLst/>
          </a:prstGeom>
        </p:spPr>
        <p:txBody>
          <a:bodyPr vert="horz" lIns="91440" tIns="45720" rIns="91440" bIns="45720" rtlCol="0" anchor="ctr">
            <a:spAutoFit/>
          </a:bodyPr>
          <a:lstStyle>
            <a:lvl1pPr algn="l">
              <a:defRPr sz="600" b="0" i="0">
                <a:solidFill>
                  <a:srgbClr val="635C5B"/>
                </a:solidFill>
                <a:latin typeface="Gill Sans MT"/>
                <a:cs typeface="Gill Sans MT"/>
              </a:defRPr>
            </a:lvl1pPr>
          </a:lstStyle>
          <a:p>
            <a:fld id="{67A4515F-72A5-490C-B421-02BF688BCC0A}" type="datetime1">
              <a:rPr lang="en-US" smtClean="0"/>
              <a:t>4/21/2022</a:t>
            </a:fld>
            <a:endParaRPr lang="en-US" dirty="0"/>
          </a:p>
        </p:txBody>
      </p:sp>
      <p:sp>
        <p:nvSpPr>
          <p:cNvPr id="5" name="Footer Placeholder 4"/>
          <p:cNvSpPr>
            <a:spLocks noGrp="1"/>
          </p:cNvSpPr>
          <p:nvPr>
            <p:ph type="ftr" sz="quarter" idx="3"/>
          </p:nvPr>
        </p:nvSpPr>
        <p:spPr>
          <a:xfrm>
            <a:off x="3124200" y="6530079"/>
            <a:ext cx="2895600" cy="184666"/>
          </a:xfrm>
          <a:prstGeom prst="rect">
            <a:avLst/>
          </a:prstGeom>
        </p:spPr>
        <p:txBody>
          <a:bodyPr vert="horz" lIns="91440" tIns="45720" rIns="91440" bIns="45720" rtlCol="0" anchor="ctr">
            <a:spAutoFit/>
          </a:bodyPr>
          <a:lstStyle>
            <a:lvl1pPr algn="ctr">
              <a:defRPr sz="600" b="0" i="0">
                <a:solidFill>
                  <a:srgbClr val="635C5B"/>
                </a:solidFill>
                <a:latin typeface="Gill Sans MT"/>
                <a:cs typeface="Gill Sans MT"/>
              </a:defRPr>
            </a:lvl1pPr>
          </a:lstStyle>
          <a:p>
            <a:r>
              <a:rPr lang="en-US" dirty="0"/>
              <a:t>FOOTER GOES HERE</a:t>
            </a:r>
          </a:p>
        </p:txBody>
      </p:sp>
      <p:sp>
        <p:nvSpPr>
          <p:cNvPr id="6" name="Slide Number Placeholder 5"/>
          <p:cNvSpPr>
            <a:spLocks noGrp="1"/>
          </p:cNvSpPr>
          <p:nvPr>
            <p:ph type="sldNum" sz="quarter" idx="4"/>
          </p:nvPr>
        </p:nvSpPr>
        <p:spPr>
          <a:xfrm>
            <a:off x="6858000" y="6530079"/>
            <a:ext cx="2133600" cy="184666"/>
          </a:xfrm>
          <a:prstGeom prst="rect">
            <a:avLst/>
          </a:prstGeom>
        </p:spPr>
        <p:txBody>
          <a:bodyPr vert="horz" lIns="91440" tIns="45720" rIns="91440" bIns="45720" rtlCol="0" anchor="ctr">
            <a:spAutoFit/>
          </a:bodyPr>
          <a:lstStyle>
            <a:lvl1pPr algn="r">
              <a:defRPr sz="600" b="0" i="0">
                <a:solidFill>
                  <a:srgbClr val="635C5B"/>
                </a:solidFill>
                <a:latin typeface="Gill Sans MT"/>
                <a:cs typeface="Gill Sans MT"/>
              </a:defRPr>
            </a:lvl1pPr>
          </a:lstStyle>
          <a:p>
            <a:fld id="{42782948-4DBE-204D-AB9E-B65E067054AE}" type="slidenum">
              <a:rPr lang="en-US" smtClean="0"/>
              <a:pPr/>
              <a:t>‹#›</a:t>
            </a:fld>
            <a:endParaRPr lang="en-US" dirty="0"/>
          </a:p>
        </p:txBody>
      </p:sp>
      <p:sp>
        <p:nvSpPr>
          <p:cNvPr id="7" name="Frame 6"/>
          <p:cNvSpPr/>
          <p:nvPr/>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Lst>
  <p:hf hdr="0" ftr="0" dt="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35C5B"/>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35C5B"/>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2782948-4DBE-204D-AB9E-B65E067054AE}" type="slidenum">
              <a:rPr lang="en-US" smtClean="0"/>
              <a:pPr/>
              <a:t>1</a:t>
            </a:fld>
            <a:endParaRPr lang="en-US" dirty="0"/>
          </a:p>
        </p:txBody>
      </p:sp>
      <p:sp>
        <p:nvSpPr>
          <p:cNvPr id="13" name="Subtitle 12"/>
          <p:cNvSpPr>
            <a:spLocks noGrp="1"/>
          </p:cNvSpPr>
          <p:nvPr>
            <p:ph type="subTitle" idx="1"/>
          </p:nvPr>
        </p:nvSpPr>
        <p:spPr>
          <a:xfrm>
            <a:off x="685800" y="4114800"/>
            <a:ext cx="3657600" cy="1600200"/>
          </a:xfrm>
        </p:spPr>
        <p:txBody>
          <a:bodyPr/>
          <a:lstStyle/>
          <a:p>
            <a:r>
              <a:rPr lang="en-US" dirty="0"/>
              <a:t>Zambia Evidence for Health Project</a:t>
            </a:r>
          </a:p>
          <a:p>
            <a:r>
              <a:rPr lang="en-US" dirty="0"/>
              <a:t>March 2022</a:t>
            </a:r>
          </a:p>
          <a:p>
            <a:endParaRPr lang="en-US" dirty="0"/>
          </a:p>
        </p:txBody>
      </p:sp>
      <p:sp>
        <p:nvSpPr>
          <p:cNvPr id="3" name="TextBox 2">
            <a:extLst>
              <a:ext uri="{FF2B5EF4-FFF2-40B4-BE49-F238E27FC236}">
                <a16:creationId xmlns:a16="http://schemas.microsoft.com/office/drawing/2014/main" id="{1D7321C8-0AB0-4F80-BDAB-EC9F8BCD853C}"/>
              </a:ext>
            </a:extLst>
          </p:cNvPr>
          <p:cNvSpPr txBox="1"/>
          <p:nvPr/>
        </p:nvSpPr>
        <p:spPr>
          <a:xfrm>
            <a:off x="685800" y="3200400"/>
            <a:ext cx="6934200" cy="646331"/>
          </a:xfrm>
          <a:prstGeom prst="rect">
            <a:avLst/>
          </a:prstGeom>
          <a:noFill/>
        </p:spPr>
        <p:txBody>
          <a:bodyPr wrap="square" rtlCol="0">
            <a:spAutoFit/>
          </a:bodyPr>
          <a:lstStyle/>
          <a:p>
            <a:r>
              <a:rPr lang="en-US" cap="all" dirty="0">
                <a:solidFill>
                  <a:schemeClr val="bg1"/>
                </a:solidFill>
                <a:ea typeface="Times New Roman" panose="02020603050405020304" pitchFamily="18" charset="0"/>
                <a:cs typeface="Times New Roman" panose="02020603050405020304" pitchFamily="18" charset="0"/>
              </a:rPr>
              <a:t>PRESENTATION ON COVAX PLATFORM ORIENTATION</a:t>
            </a:r>
          </a:p>
          <a:p>
            <a:endParaRPr lang="en-ZA" dirty="0"/>
          </a:p>
        </p:txBody>
      </p:sp>
      <p:sp>
        <p:nvSpPr>
          <p:cNvPr id="6" name="Title 5">
            <a:extLst>
              <a:ext uri="{FF2B5EF4-FFF2-40B4-BE49-F238E27FC236}">
                <a16:creationId xmlns:a16="http://schemas.microsoft.com/office/drawing/2014/main" id="{46C4B9DB-6EF1-4653-B295-D0CCAA317AB9}"/>
              </a:ext>
            </a:extLst>
          </p:cNvPr>
          <p:cNvSpPr>
            <a:spLocks noGrp="1"/>
          </p:cNvSpPr>
          <p:nvPr>
            <p:ph type="ctrTitle"/>
          </p:nvPr>
        </p:nvSpPr>
        <p:spPr>
          <a:xfrm>
            <a:off x="685800" y="2133600"/>
            <a:ext cx="7924800" cy="685800"/>
          </a:xfrm>
        </p:spPr>
        <p:txBody>
          <a:bodyPr>
            <a:normAutofit fontScale="90000"/>
          </a:bodyPr>
          <a:lstStyle/>
          <a:p>
            <a:r>
              <a:rPr lang="en-US" kern="1400" cap="all" spc="-50" dirty="0">
                <a:solidFill>
                  <a:schemeClr val="bg1"/>
                </a:solidFill>
                <a:ea typeface="MS Gothic" panose="020B0609070205080204" pitchFamily="49" charset="-128"/>
                <a:cs typeface="Times New Roman" panose="02020603050405020304" pitchFamily="18" charset="0"/>
              </a:rPr>
              <a:t>USAID Zambia Evidence For Health (E4H)</a:t>
            </a:r>
            <a:endParaRPr lang="en-ZA" dirty="0"/>
          </a:p>
        </p:txBody>
      </p:sp>
    </p:spTree>
    <p:extLst>
      <p:ext uri="{BB962C8B-B14F-4D97-AF65-F5344CB8AC3E}">
        <p14:creationId xmlns:p14="http://schemas.microsoft.com/office/powerpoint/2010/main" val="95524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35A794-3AE6-4C42-A6B7-4B9B113FA12F}"/>
              </a:ext>
            </a:extLst>
          </p:cNvPr>
          <p:cNvSpPr>
            <a:spLocks noGrp="1"/>
          </p:cNvSpPr>
          <p:nvPr>
            <p:ph type="sldNum" sz="quarter" idx="12"/>
          </p:nvPr>
        </p:nvSpPr>
        <p:spPr/>
        <p:txBody>
          <a:bodyPr/>
          <a:lstStyle/>
          <a:p>
            <a:fld id="{42782948-4DBE-204D-AB9E-B65E067054AE}" type="slidenum">
              <a:rPr lang="en-US" smtClean="0"/>
              <a:pPr/>
              <a:t>2</a:t>
            </a:fld>
            <a:endParaRPr lang="en-US" dirty="0"/>
          </a:p>
        </p:txBody>
      </p:sp>
      <p:sp>
        <p:nvSpPr>
          <p:cNvPr id="5" name="Title 4">
            <a:extLst>
              <a:ext uri="{FF2B5EF4-FFF2-40B4-BE49-F238E27FC236}">
                <a16:creationId xmlns:a16="http://schemas.microsoft.com/office/drawing/2014/main" id="{A7F1D873-4D6C-4226-B713-5D3F34CDBF51}"/>
              </a:ext>
            </a:extLst>
          </p:cNvPr>
          <p:cNvSpPr>
            <a:spLocks noGrp="1"/>
          </p:cNvSpPr>
          <p:nvPr>
            <p:ph type="title"/>
          </p:nvPr>
        </p:nvSpPr>
        <p:spPr>
          <a:xfrm>
            <a:off x="152400" y="662754"/>
            <a:ext cx="8839200" cy="523220"/>
          </a:xfrm>
        </p:spPr>
        <p:txBody>
          <a:bodyPr/>
          <a:lstStyle/>
          <a:p>
            <a:pPr algn="ctr"/>
            <a:r>
              <a:rPr lang="en-US" b="1" dirty="0"/>
              <a:t>Overview</a:t>
            </a:r>
            <a:endParaRPr lang="en-US" dirty="0"/>
          </a:p>
        </p:txBody>
      </p:sp>
      <p:sp>
        <p:nvSpPr>
          <p:cNvPr id="2" name="TextBox 1">
            <a:extLst>
              <a:ext uri="{FF2B5EF4-FFF2-40B4-BE49-F238E27FC236}">
                <a16:creationId xmlns:a16="http://schemas.microsoft.com/office/drawing/2014/main" id="{5D3D831E-BE4B-4655-B124-5C4DF40F36E8}"/>
              </a:ext>
            </a:extLst>
          </p:cNvPr>
          <p:cNvSpPr txBox="1"/>
          <p:nvPr/>
        </p:nvSpPr>
        <p:spPr>
          <a:xfrm>
            <a:off x="457201" y="1524000"/>
            <a:ext cx="8001000"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What is COVAX system</a:t>
            </a:r>
          </a:p>
          <a:p>
            <a:pPr marL="457200" indent="-457200">
              <a:buFont typeface="Arial" panose="020B0604020202020204" pitchFamily="34" charset="0"/>
              <a:buChar char="•"/>
            </a:pPr>
            <a:r>
              <a:rPr lang="en-US" sz="2800" dirty="0"/>
              <a:t>Indicators in COVAX</a:t>
            </a:r>
          </a:p>
          <a:p>
            <a:pPr marL="457200" indent="-457200">
              <a:buFont typeface="Arial" panose="020B0604020202020204" pitchFamily="34" charset="0"/>
              <a:buChar char="•"/>
            </a:pPr>
            <a:r>
              <a:rPr lang="en-US" sz="2800" dirty="0"/>
              <a:t>Live demo</a:t>
            </a:r>
          </a:p>
          <a:p>
            <a:pPr marL="457200" indent="-457200">
              <a:buFont typeface="Arial" panose="020B0604020202020204" pitchFamily="34" charset="0"/>
              <a:buChar char="•"/>
            </a:pPr>
            <a:r>
              <a:rPr lang="en-US" sz="2800" dirty="0"/>
              <a:t>Challenges</a:t>
            </a:r>
          </a:p>
          <a:p>
            <a:pPr marL="457200" indent="-457200">
              <a:buFont typeface="Arial" panose="020B0604020202020204" pitchFamily="34" charset="0"/>
              <a:buChar char="•"/>
            </a:pPr>
            <a:r>
              <a:rPr lang="en-US" sz="2800" dirty="0"/>
              <a:t>Next steps</a:t>
            </a:r>
          </a:p>
          <a:p>
            <a:endParaRPr lang="en-US" sz="2800" dirty="0"/>
          </a:p>
          <a:p>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48186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0DF18F-7A2B-45A5-876A-76D6255A1331}"/>
              </a:ext>
            </a:extLst>
          </p:cNvPr>
          <p:cNvSpPr>
            <a:spLocks noGrp="1"/>
          </p:cNvSpPr>
          <p:nvPr>
            <p:ph idx="1"/>
          </p:nvPr>
        </p:nvSpPr>
        <p:spPr/>
        <p:txBody>
          <a:bodyPr/>
          <a:lstStyle/>
          <a:p>
            <a:pPr marL="0" indent="0">
              <a:buNone/>
            </a:pPr>
            <a:endParaRPr lang="en-US" dirty="0"/>
          </a:p>
          <a:p>
            <a:r>
              <a:rPr lang="en-US" dirty="0"/>
              <a:t>The outbreak of COVID-19 did not exclude Zambia, Thus we have received support from donors across the globe this required management. </a:t>
            </a:r>
          </a:p>
          <a:p>
            <a:r>
              <a:rPr lang="en-US" dirty="0"/>
              <a:t>This led to the introduction the COVAX, this is part of the DHIS2 toolkit for COVID-19 vaccine delivery from the WHO DHIS2 immunization data toolkit, customized by ICT with support from E4H.</a:t>
            </a:r>
          </a:p>
          <a:p>
            <a:r>
              <a:rPr lang="en-US" dirty="0"/>
              <a:t>The vaccination system was launched on the 14th of April 2021 at the University Teaching Hospital in Lusaka and across facilities country wide. </a:t>
            </a:r>
          </a:p>
          <a:p>
            <a:pPr marL="0" indent="0">
              <a:buNone/>
            </a:pPr>
            <a:endParaRPr lang="en-US" dirty="0"/>
          </a:p>
        </p:txBody>
      </p:sp>
      <p:sp>
        <p:nvSpPr>
          <p:cNvPr id="3" name="Slide Number Placeholder 2">
            <a:extLst>
              <a:ext uri="{FF2B5EF4-FFF2-40B4-BE49-F238E27FC236}">
                <a16:creationId xmlns:a16="http://schemas.microsoft.com/office/drawing/2014/main" id="{0359EA36-5A73-48EB-BDF0-5D453AD50AED}"/>
              </a:ext>
            </a:extLst>
          </p:cNvPr>
          <p:cNvSpPr>
            <a:spLocks noGrp="1"/>
          </p:cNvSpPr>
          <p:nvPr>
            <p:ph type="sldNum" sz="quarter" idx="4"/>
          </p:nvPr>
        </p:nvSpPr>
        <p:spPr/>
        <p:txBody>
          <a:bodyPr/>
          <a:lstStyle/>
          <a:p>
            <a:fld id="{42782948-4DBE-204D-AB9E-B65E067054AE}" type="slidenum">
              <a:rPr lang="en-US" smtClean="0"/>
              <a:pPr/>
              <a:t>3</a:t>
            </a:fld>
            <a:endParaRPr lang="en-US" dirty="0"/>
          </a:p>
        </p:txBody>
      </p:sp>
      <p:sp>
        <p:nvSpPr>
          <p:cNvPr id="4" name="Title 3">
            <a:extLst>
              <a:ext uri="{FF2B5EF4-FFF2-40B4-BE49-F238E27FC236}">
                <a16:creationId xmlns:a16="http://schemas.microsoft.com/office/drawing/2014/main" id="{56368A39-CC0C-4E3C-B2D5-919CF23104C4}"/>
              </a:ext>
            </a:extLst>
          </p:cNvPr>
          <p:cNvSpPr>
            <a:spLocks noGrp="1"/>
          </p:cNvSpPr>
          <p:nvPr>
            <p:ph type="title"/>
          </p:nvPr>
        </p:nvSpPr>
        <p:spPr>
          <a:xfrm>
            <a:off x="686104" y="848380"/>
            <a:ext cx="7772400" cy="523220"/>
          </a:xfrm>
        </p:spPr>
        <p:txBody>
          <a:bodyPr/>
          <a:lstStyle/>
          <a:p>
            <a:r>
              <a:rPr lang="en-US" dirty="0"/>
              <a:t>What is COVAX</a:t>
            </a:r>
          </a:p>
        </p:txBody>
      </p:sp>
    </p:spTree>
    <p:extLst>
      <p:ext uri="{BB962C8B-B14F-4D97-AF65-F5344CB8AC3E}">
        <p14:creationId xmlns:p14="http://schemas.microsoft.com/office/powerpoint/2010/main" val="75126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0DF18F-7A2B-45A5-876A-76D6255A1331}"/>
              </a:ext>
            </a:extLst>
          </p:cNvPr>
          <p:cNvSpPr>
            <a:spLocks noGrp="1"/>
          </p:cNvSpPr>
          <p:nvPr>
            <p:ph idx="1"/>
          </p:nvPr>
        </p:nvSpPr>
        <p:spPr/>
        <p:txBody>
          <a:bodyPr>
            <a:normAutofit fontScale="92500" lnSpcReduction="20000"/>
          </a:bodyPr>
          <a:lstStyle/>
          <a:p>
            <a:r>
              <a:rPr lang="en-US" dirty="0"/>
              <a:t>E4H has shared support throughout the process of the development and stabilization of the COVAX system including the certification system that issues certificate to the public. </a:t>
            </a:r>
          </a:p>
          <a:p>
            <a:pPr lvl="1"/>
            <a:r>
              <a:rPr lang="en-US" dirty="0"/>
              <a:t>The certification system shares the data to the trusted travel database which helps simplify health-related immigration processing for travelers.</a:t>
            </a:r>
          </a:p>
          <a:p>
            <a:pPr lvl="1"/>
            <a:r>
              <a:rPr lang="en-US" dirty="0"/>
              <a:t>As an AU Member States, Zambia also posts vaccination and lab data  into the TT validated by Africa CDC.</a:t>
            </a:r>
          </a:p>
          <a:p>
            <a:r>
              <a:rPr lang="en-US" dirty="0"/>
              <a:t>E4H is helping integrate COVID 19 surveillance instance with COVAX to discontinue duplication and allow a single device to do both tasks. </a:t>
            </a:r>
          </a:p>
          <a:p>
            <a:r>
              <a:rPr lang="en-US" dirty="0"/>
              <a:t>E4H procured 900 tablets to support covid-19 surveillance and reporting at facility level.</a:t>
            </a:r>
          </a:p>
          <a:p>
            <a:r>
              <a:rPr lang="en-US" dirty="0"/>
              <a:t>Supported training of SIAs in collaboration with SAFE in Central, Copperbelt and North-Western provinces</a:t>
            </a:r>
          </a:p>
          <a:p>
            <a:endParaRPr lang="en-US" dirty="0"/>
          </a:p>
        </p:txBody>
      </p:sp>
      <p:sp>
        <p:nvSpPr>
          <p:cNvPr id="3" name="Slide Number Placeholder 2">
            <a:extLst>
              <a:ext uri="{FF2B5EF4-FFF2-40B4-BE49-F238E27FC236}">
                <a16:creationId xmlns:a16="http://schemas.microsoft.com/office/drawing/2014/main" id="{0359EA36-5A73-48EB-BDF0-5D453AD50AED}"/>
              </a:ext>
            </a:extLst>
          </p:cNvPr>
          <p:cNvSpPr>
            <a:spLocks noGrp="1"/>
          </p:cNvSpPr>
          <p:nvPr>
            <p:ph type="sldNum" sz="quarter" idx="4"/>
          </p:nvPr>
        </p:nvSpPr>
        <p:spPr/>
        <p:txBody>
          <a:bodyPr/>
          <a:lstStyle/>
          <a:p>
            <a:fld id="{42782948-4DBE-204D-AB9E-B65E067054AE}" type="slidenum">
              <a:rPr lang="en-US" smtClean="0"/>
              <a:pPr/>
              <a:t>4</a:t>
            </a:fld>
            <a:endParaRPr lang="en-US" dirty="0"/>
          </a:p>
        </p:txBody>
      </p:sp>
      <p:sp>
        <p:nvSpPr>
          <p:cNvPr id="4" name="Title 3">
            <a:extLst>
              <a:ext uri="{FF2B5EF4-FFF2-40B4-BE49-F238E27FC236}">
                <a16:creationId xmlns:a16="http://schemas.microsoft.com/office/drawing/2014/main" id="{56368A39-CC0C-4E3C-B2D5-919CF23104C4}"/>
              </a:ext>
            </a:extLst>
          </p:cNvPr>
          <p:cNvSpPr>
            <a:spLocks noGrp="1"/>
          </p:cNvSpPr>
          <p:nvPr>
            <p:ph type="title"/>
          </p:nvPr>
        </p:nvSpPr>
        <p:spPr>
          <a:xfrm>
            <a:off x="686104" y="848380"/>
            <a:ext cx="7772400" cy="523220"/>
          </a:xfrm>
        </p:spPr>
        <p:txBody>
          <a:bodyPr/>
          <a:lstStyle/>
          <a:p>
            <a:r>
              <a:rPr lang="en-US" dirty="0"/>
              <a:t>E4H Support Towards COVAX Development</a:t>
            </a:r>
          </a:p>
        </p:txBody>
      </p:sp>
    </p:spTree>
    <p:extLst>
      <p:ext uri="{BB962C8B-B14F-4D97-AF65-F5344CB8AC3E}">
        <p14:creationId xmlns:p14="http://schemas.microsoft.com/office/powerpoint/2010/main" val="200983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0DF18F-7A2B-45A5-876A-76D6255A1331}"/>
              </a:ext>
            </a:extLst>
          </p:cNvPr>
          <p:cNvSpPr>
            <a:spLocks noGrp="1"/>
          </p:cNvSpPr>
          <p:nvPr>
            <p:ph idx="1"/>
          </p:nvPr>
        </p:nvSpPr>
        <p:spPr/>
        <p:txBody>
          <a:bodyPr>
            <a:normAutofit fontScale="85000" lnSpcReduction="20000"/>
          </a:bodyPr>
          <a:lstStyle/>
          <a:p>
            <a:pPr marL="457200" indent="-457200">
              <a:buAutoNum type="arabicPeriod"/>
            </a:pPr>
            <a:r>
              <a:rPr lang="en-US" dirty="0"/>
              <a:t>Backlog.</a:t>
            </a:r>
          </a:p>
          <a:p>
            <a:pPr marL="0" indent="0">
              <a:buNone/>
            </a:pPr>
            <a:r>
              <a:rPr lang="en-US" dirty="0"/>
              <a:t>	Us of March 15th, 2022, the estimated Backlog by Province is at 	206,285 	across all the Provinces.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2. Inconsistent of captured data – this has put pressure on the certification system when it come to retravel of client certificates.</a:t>
            </a:r>
          </a:p>
          <a:p>
            <a:pPr marL="0" indent="0">
              <a:buNone/>
            </a:pPr>
            <a:r>
              <a:rPr lang="en-US" dirty="0"/>
              <a:t>3. Duplication of work, paper and data entry into the system.</a:t>
            </a:r>
          </a:p>
          <a:p>
            <a:pPr marL="0" indent="0">
              <a:buNone/>
            </a:pPr>
            <a:r>
              <a:rPr lang="en-US" dirty="0"/>
              <a:t>4. Too many different covid 19 apps e.g. hospitalization, lab, covid-19 and COVAX.</a:t>
            </a:r>
          </a:p>
        </p:txBody>
      </p:sp>
      <p:sp>
        <p:nvSpPr>
          <p:cNvPr id="3" name="Slide Number Placeholder 2">
            <a:extLst>
              <a:ext uri="{FF2B5EF4-FFF2-40B4-BE49-F238E27FC236}">
                <a16:creationId xmlns:a16="http://schemas.microsoft.com/office/drawing/2014/main" id="{0359EA36-5A73-48EB-BDF0-5D453AD50AED}"/>
              </a:ext>
            </a:extLst>
          </p:cNvPr>
          <p:cNvSpPr>
            <a:spLocks noGrp="1"/>
          </p:cNvSpPr>
          <p:nvPr>
            <p:ph type="sldNum" sz="quarter" idx="4"/>
          </p:nvPr>
        </p:nvSpPr>
        <p:spPr/>
        <p:txBody>
          <a:bodyPr/>
          <a:lstStyle/>
          <a:p>
            <a:fld id="{42782948-4DBE-204D-AB9E-B65E067054AE}" type="slidenum">
              <a:rPr lang="en-US" smtClean="0"/>
              <a:pPr/>
              <a:t>5</a:t>
            </a:fld>
            <a:endParaRPr lang="en-US" dirty="0"/>
          </a:p>
        </p:txBody>
      </p:sp>
      <p:sp>
        <p:nvSpPr>
          <p:cNvPr id="4" name="Title 3">
            <a:extLst>
              <a:ext uri="{FF2B5EF4-FFF2-40B4-BE49-F238E27FC236}">
                <a16:creationId xmlns:a16="http://schemas.microsoft.com/office/drawing/2014/main" id="{56368A39-CC0C-4E3C-B2D5-919CF23104C4}"/>
              </a:ext>
            </a:extLst>
          </p:cNvPr>
          <p:cNvSpPr>
            <a:spLocks noGrp="1"/>
          </p:cNvSpPr>
          <p:nvPr>
            <p:ph type="title"/>
          </p:nvPr>
        </p:nvSpPr>
        <p:spPr>
          <a:xfrm>
            <a:off x="686104" y="848380"/>
            <a:ext cx="7772400" cy="523220"/>
          </a:xfrm>
        </p:spPr>
        <p:txBody>
          <a:bodyPr/>
          <a:lstStyle/>
          <a:p>
            <a:r>
              <a:rPr lang="en-US" dirty="0"/>
              <a:t>Challenges</a:t>
            </a:r>
          </a:p>
        </p:txBody>
      </p:sp>
      <p:pic>
        <p:nvPicPr>
          <p:cNvPr id="5" name="Picture 4">
            <a:extLst>
              <a:ext uri="{FF2B5EF4-FFF2-40B4-BE49-F238E27FC236}">
                <a16:creationId xmlns:a16="http://schemas.microsoft.com/office/drawing/2014/main" id="{82659BD4-D454-4786-8F6D-D75D453316F2}"/>
              </a:ext>
            </a:extLst>
          </p:cNvPr>
          <p:cNvPicPr>
            <a:picLocks noChangeAspect="1"/>
          </p:cNvPicPr>
          <p:nvPr/>
        </p:nvPicPr>
        <p:blipFill>
          <a:blip r:embed="rId2"/>
          <a:stretch>
            <a:fillRect/>
          </a:stretch>
        </p:blipFill>
        <p:spPr>
          <a:xfrm>
            <a:off x="1524000" y="2435507"/>
            <a:ext cx="5715000" cy="2234758"/>
          </a:xfrm>
          <a:prstGeom prst="rect">
            <a:avLst/>
          </a:prstGeom>
        </p:spPr>
      </p:pic>
    </p:spTree>
    <p:extLst>
      <p:ext uri="{BB962C8B-B14F-4D97-AF65-F5344CB8AC3E}">
        <p14:creationId xmlns:p14="http://schemas.microsoft.com/office/powerpoint/2010/main" val="144978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0DF18F-7A2B-45A5-876A-76D6255A1331}"/>
              </a:ext>
            </a:extLst>
          </p:cNvPr>
          <p:cNvSpPr>
            <a:spLocks noGrp="1"/>
          </p:cNvSpPr>
          <p:nvPr>
            <p:ph idx="1"/>
          </p:nvPr>
        </p:nvSpPr>
        <p:spPr/>
        <p:txBody>
          <a:bodyPr>
            <a:normAutofit fontScale="92500" lnSpcReduction="10000"/>
          </a:bodyPr>
          <a:lstStyle/>
          <a:p>
            <a:r>
              <a:rPr lang="en-US" dirty="0"/>
              <a:t>Continued support within the supported provinces to help reduce backlog </a:t>
            </a:r>
          </a:p>
          <a:p>
            <a:pPr marL="0" indent="0">
              <a:buNone/>
            </a:pPr>
            <a:r>
              <a:rPr lang="en-US" dirty="0"/>
              <a:t>	1. Engage Data entry personnel to clear the backlog in our 	supported provinces.</a:t>
            </a:r>
          </a:p>
          <a:p>
            <a:pPr marL="0" indent="0">
              <a:buNone/>
            </a:pPr>
            <a:r>
              <a:rPr lang="en-US" dirty="0"/>
              <a:t>	2. Possibly help procure more gadgets, and data bundles.</a:t>
            </a:r>
          </a:p>
          <a:p>
            <a:r>
              <a:rPr lang="en-US" dirty="0"/>
              <a:t>Frequently having routine data cleaning meeting to help correct wrong entries and strengthen validation in the system.</a:t>
            </a:r>
          </a:p>
          <a:p>
            <a:r>
              <a:rPr lang="en-US" dirty="0"/>
              <a:t>In a long run support the development team with ideas on how to quicken data entry.</a:t>
            </a:r>
          </a:p>
          <a:p>
            <a:r>
              <a:rPr lang="en-US" dirty="0"/>
              <a:t>Consolidation/integration of the systems from hospitalization, lab, covid19/ EIDSR and COVAX. </a:t>
            </a:r>
          </a:p>
          <a:p>
            <a:r>
              <a:rPr lang="en-US" dirty="0"/>
              <a:t>Continue to engage MoH to relax the strict rules so that every one can have access to the certification system provided they have received the vaccines.</a:t>
            </a:r>
          </a:p>
        </p:txBody>
      </p:sp>
      <p:sp>
        <p:nvSpPr>
          <p:cNvPr id="3" name="Slide Number Placeholder 2">
            <a:extLst>
              <a:ext uri="{FF2B5EF4-FFF2-40B4-BE49-F238E27FC236}">
                <a16:creationId xmlns:a16="http://schemas.microsoft.com/office/drawing/2014/main" id="{0359EA36-5A73-48EB-BDF0-5D453AD50AED}"/>
              </a:ext>
            </a:extLst>
          </p:cNvPr>
          <p:cNvSpPr>
            <a:spLocks noGrp="1"/>
          </p:cNvSpPr>
          <p:nvPr>
            <p:ph type="sldNum" sz="quarter" idx="4"/>
          </p:nvPr>
        </p:nvSpPr>
        <p:spPr/>
        <p:txBody>
          <a:bodyPr/>
          <a:lstStyle/>
          <a:p>
            <a:fld id="{42782948-4DBE-204D-AB9E-B65E067054AE}" type="slidenum">
              <a:rPr lang="en-US" smtClean="0"/>
              <a:pPr/>
              <a:t>6</a:t>
            </a:fld>
            <a:endParaRPr lang="en-US" dirty="0"/>
          </a:p>
        </p:txBody>
      </p:sp>
      <p:sp>
        <p:nvSpPr>
          <p:cNvPr id="4" name="Title 3">
            <a:extLst>
              <a:ext uri="{FF2B5EF4-FFF2-40B4-BE49-F238E27FC236}">
                <a16:creationId xmlns:a16="http://schemas.microsoft.com/office/drawing/2014/main" id="{56368A39-CC0C-4E3C-B2D5-919CF23104C4}"/>
              </a:ext>
            </a:extLst>
          </p:cNvPr>
          <p:cNvSpPr>
            <a:spLocks noGrp="1"/>
          </p:cNvSpPr>
          <p:nvPr>
            <p:ph type="title"/>
          </p:nvPr>
        </p:nvSpPr>
        <p:spPr>
          <a:xfrm>
            <a:off x="686104" y="848380"/>
            <a:ext cx="7772400" cy="523220"/>
          </a:xfrm>
        </p:spPr>
        <p:txBody>
          <a:bodyPr/>
          <a:lstStyle/>
          <a:p>
            <a:r>
              <a:rPr lang="en-US" dirty="0"/>
              <a:t>Proposed next Steps</a:t>
            </a:r>
          </a:p>
        </p:txBody>
      </p:sp>
    </p:spTree>
    <p:extLst>
      <p:ext uri="{BB962C8B-B14F-4D97-AF65-F5344CB8AC3E}">
        <p14:creationId xmlns:p14="http://schemas.microsoft.com/office/powerpoint/2010/main" val="205275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59EA36-5A73-48EB-BDF0-5D453AD50AED}"/>
              </a:ext>
            </a:extLst>
          </p:cNvPr>
          <p:cNvSpPr>
            <a:spLocks noGrp="1"/>
          </p:cNvSpPr>
          <p:nvPr>
            <p:ph type="sldNum" sz="quarter" idx="4"/>
          </p:nvPr>
        </p:nvSpPr>
        <p:spPr/>
        <p:txBody>
          <a:bodyPr/>
          <a:lstStyle/>
          <a:p>
            <a:fld id="{42782948-4DBE-204D-AB9E-B65E067054AE}" type="slidenum">
              <a:rPr lang="en-US" smtClean="0"/>
              <a:pPr/>
              <a:t>7</a:t>
            </a:fld>
            <a:endParaRPr lang="en-US" dirty="0"/>
          </a:p>
        </p:txBody>
      </p:sp>
      <p:sp>
        <p:nvSpPr>
          <p:cNvPr id="4" name="Title 3">
            <a:extLst>
              <a:ext uri="{FF2B5EF4-FFF2-40B4-BE49-F238E27FC236}">
                <a16:creationId xmlns:a16="http://schemas.microsoft.com/office/drawing/2014/main" id="{56368A39-CC0C-4E3C-B2D5-919CF23104C4}"/>
              </a:ext>
            </a:extLst>
          </p:cNvPr>
          <p:cNvSpPr>
            <a:spLocks noGrp="1"/>
          </p:cNvSpPr>
          <p:nvPr>
            <p:ph type="title"/>
          </p:nvPr>
        </p:nvSpPr>
        <p:spPr>
          <a:xfrm>
            <a:off x="2590800" y="2521059"/>
            <a:ext cx="4533900" cy="1169551"/>
          </a:xfrm>
        </p:spPr>
        <p:txBody>
          <a:bodyPr/>
          <a:lstStyle/>
          <a:p>
            <a:r>
              <a:rPr lang="en-US" dirty="0"/>
              <a:t>	 </a:t>
            </a:r>
            <a:r>
              <a:rPr lang="en-US" sz="7000" dirty="0"/>
              <a:t>Thanks!</a:t>
            </a:r>
          </a:p>
        </p:txBody>
      </p:sp>
    </p:spTree>
    <p:extLst>
      <p:ext uri="{BB962C8B-B14F-4D97-AF65-F5344CB8AC3E}">
        <p14:creationId xmlns:p14="http://schemas.microsoft.com/office/powerpoint/2010/main" val="2619531894"/>
      </p:ext>
    </p:extLst>
  </p:cSld>
  <p:clrMapOvr>
    <a:masterClrMapping/>
  </p:clrMapOvr>
</p:sld>
</file>

<file path=ppt/theme/theme1.xml><?xml version="1.0" encoding="utf-8"?>
<a:theme xmlns:a="http://schemas.openxmlformats.org/drawingml/2006/main" name="4.3-Template_12.7.2016">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24821</TotalTime>
  <Words>462</Words>
  <Application>Microsoft Office PowerPoint</Application>
  <PresentationFormat>On-screen Show (4:3)</PresentationFormat>
  <Paragraphs>53</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4.3-Template_12.7.2016</vt:lpstr>
      <vt:lpstr>USAID Zambia Evidence For Health (E4H)</vt:lpstr>
      <vt:lpstr>Overview</vt:lpstr>
      <vt:lpstr>What is COVAX</vt:lpstr>
      <vt:lpstr>E4H Support Towards COVAX Development</vt:lpstr>
      <vt:lpstr>Challenges</vt:lpstr>
      <vt:lpstr>Proposed next Steps</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USAID Zambia Evidence For Health (E4H)</dc:title>
  <dc:creator>Sitenge, Gift</dc:creator>
  <cp:lastModifiedBy>Slifer-Mbacke, Lisa</cp:lastModifiedBy>
  <cp:revision>403</cp:revision>
  <dcterms:created xsi:type="dcterms:W3CDTF">2020-12-17T12:40:12Z</dcterms:created>
  <dcterms:modified xsi:type="dcterms:W3CDTF">2022-04-21T17:17:10Z</dcterms:modified>
</cp:coreProperties>
</file>