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5"/>
  </p:sldMasterIdLst>
  <p:notesMasterIdLst>
    <p:notesMasterId r:id="rId20"/>
  </p:notesMasterIdLst>
  <p:sldIdLst>
    <p:sldId id="256" r:id="rId6"/>
    <p:sldId id="257" r:id="rId7"/>
    <p:sldId id="258" r:id="rId8"/>
    <p:sldId id="269" r:id="rId9"/>
    <p:sldId id="265" r:id="rId10"/>
    <p:sldId id="266" r:id="rId11"/>
    <p:sldId id="268" r:id="rId12"/>
    <p:sldId id="267" r:id="rId13"/>
    <p:sldId id="260" r:id="rId14"/>
    <p:sldId id="259" r:id="rId15"/>
    <p:sldId id="262" r:id="rId16"/>
    <p:sldId id="261" r:id="rId17"/>
    <p:sldId id="26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0" autoAdjust="0"/>
  </p:normalViewPr>
  <p:slideViewPr>
    <p:cSldViewPr snapToGrid="0" snapToObjects="1">
      <p:cViewPr varScale="1">
        <p:scale>
          <a:sx n="99" d="100"/>
          <a:sy n="99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63A0-0995-45FA-A373-45051022B8BD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D496-28A5-4382-A960-8C38A68C85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8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CRAN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D496-28A5-4382-A960-8C38A68C85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is short for Application Programming Interface. Basically, it means a way of accessing the functionality of a program from inside another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D496-28A5-4382-A960-8C38A68C85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is short for Application Programming Interface. Basically, it means a way of accessing the functionality of a program from inside another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D496-28A5-4382-A960-8C38A68C85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Source: </a:t>
            </a:r>
            <a:r>
              <a:rPr lang="en" sz="1200" dirty="0" smtClean="0"/>
              <a:t>Andrew Ba Tran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D496-28A5-4382-A960-8C38A68C85E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Source: </a:t>
            </a:r>
            <a:r>
              <a:rPr lang="en" sz="1200" dirty="0" smtClean="0"/>
              <a:t>Andrew Ba Tran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Numeric </a:t>
            </a:r>
            <a:r>
              <a:rPr lang="en" dirty="0"/>
              <a:t>Vector: nv &lt;- c(1,2,3,5,-2,1)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Character Vector: cv &lt;- c(“Texas”, “Florida”, “Virginia”)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Matrix: m &lt;- matrix(1:20, nrow=5,ncol=4)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List: l &lt;- list(name=”Starbucks”,cost=5.25)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Data frame: </a:t>
            </a:r>
            <a:br>
              <a:rPr lang="en" dirty="0"/>
            </a:br>
            <a:r>
              <a:rPr lang="en" dirty="0"/>
              <a:t>row1 &lt;- c(4,3,2,1)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row2 &lt;- c(“dog”,”cat”,”snake”,”people”)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row3 &lt;- c(TRUE,FALSE, FALSE,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allrows&lt;- data.frame(row1,row2,row3)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colnames(allrows) &lt;- c(“ID”,”Type”,”Passed”)</a:t>
            </a:r>
          </a:p>
        </p:txBody>
      </p:sp>
    </p:spTree>
    <p:extLst>
      <p:ext uri="{BB962C8B-B14F-4D97-AF65-F5344CB8AC3E}">
        <p14:creationId xmlns:p14="http://schemas.microsoft.com/office/powerpoint/2010/main" val="89967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19200"/>
            <a:ext cx="7543800" cy="2133600"/>
          </a:xfrm>
        </p:spPr>
        <p:txBody>
          <a:bodyPr anchor="t" anchorCtr="0"/>
          <a:lstStyle>
            <a:lvl1pPr>
              <a:defRPr sz="6600" baseline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886200" cy="903287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3886200" cy="3687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1535112"/>
            <a:ext cx="3962400" cy="903287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2438399"/>
            <a:ext cx="3962400" cy="3687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Date Placeholder 11"/>
          <p:cNvSpPr>
            <a:spLocks noGrp="1"/>
          </p:cNvSpPr>
          <p:nvPr>
            <p:ph type="dt" sz="half" idx="11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AA64-FB4B-E141-A541-F1EE0B88EA8B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8D99-7B81-D94C-ABC2-0CC0D2D8644A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7356" y="321633"/>
            <a:ext cx="6219654" cy="873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E0000"/>
                </a:solidFill>
              </a:defRPr>
            </a:lvl1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slide title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621177" y="6189945"/>
            <a:ext cx="3810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B11B889-D67B-BF44-9A18-C3AED4AC24BF}" type="datetime4">
              <a:rPr lang="en-US" smtClean="0"/>
              <a:t>November 9, 2016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860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4A91C17-B181-0F42-9CFC-A6C6683E9B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6430"/>
            <a:ext cx="8229600" cy="391885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33079"/>
            <a:ext cx="8229600" cy="46264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1"/>
            <a:ext cx="42672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267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77724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7724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32DC-2765-9B45-9E0B-54A6CF7220DC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mark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38100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3810000" cy="1371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19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4876800" y="1600200"/>
            <a:ext cx="3733800" cy="44196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5AC3-E3EB-464A-B785-8CE24C73DFF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153400" cy="38100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57200" y="5486400"/>
            <a:ext cx="8153400" cy="3135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(keep to one line)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5615-B88F-6A46-9066-5A1C96A81841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68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077200" cy="381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="1">
                <a:solidFill>
                  <a:schemeClr val="tx2"/>
                </a:solidFill>
              </a:defRPr>
            </a:lvl1pPr>
            <a:lvl2pPr marL="411480" indent="0">
              <a:buFontTx/>
              <a:buNone/>
              <a:defRPr sz="2000" b="1">
                <a:solidFill>
                  <a:schemeClr val="tx2"/>
                </a:solidFill>
              </a:defRPr>
            </a:lvl2pPr>
            <a:lvl3pPr marL="777240" indent="0">
              <a:buFontTx/>
              <a:buNone/>
              <a:defRPr sz="2000" b="1">
                <a:solidFill>
                  <a:schemeClr val="tx2"/>
                </a:solidFill>
              </a:defRPr>
            </a:lvl3pPr>
            <a:lvl4pPr marL="1051560" indent="0">
              <a:buFontTx/>
              <a:buNone/>
              <a:defRPr sz="2000" b="1">
                <a:solidFill>
                  <a:schemeClr val="tx2"/>
                </a:solidFill>
              </a:defRPr>
            </a:lvl4pPr>
            <a:lvl5pPr marL="1325880" indent="0">
              <a:buFontTx/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B61F-004E-0442-B5D5-D673EF565E9F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8D99-7B81-D94C-ABC2-0CC0D2D8644A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19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7356" y="321633"/>
            <a:ext cx="6219654" cy="873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E0000"/>
                </a:solidFill>
              </a:defRPr>
            </a:lvl1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slide title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990455" y="6213214"/>
            <a:ext cx="3373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B11B889-D67B-BF44-9A18-C3AED4AC24BF}" type="datetime4">
              <a:rPr lang="en-US" smtClean="0"/>
              <a:t>November 9, 2016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132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4A91C17-B181-0F42-9CFC-A6C6683E9B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6430"/>
            <a:ext cx="8229600" cy="391885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33079"/>
            <a:ext cx="8229600" cy="46264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1"/>
            <a:ext cx="42672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267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77724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7724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32DC-2765-9B45-9E0B-54A6CF7220DC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mark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38100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3810000" cy="1371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19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4876800" y="1600200"/>
            <a:ext cx="3733800" cy="44196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5AC3-E3EB-464A-B785-8CE24C73DFF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153400" cy="38100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57200" y="5486400"/>
            <a:ext cx="8153400" cy="3135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(keep to one line)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5615-B88F-6A46-9066-5A1C96A81841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68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077200" cy="381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="1">
                <a:solidFill>
                  <a:schemeClr val="tx2"/>
                </a:solidFill>
              </a:defRPr>
            </a:lvl1pPr>
            <a:lvl2pPr marL="411480" indent="0">
              <a:buFontTx/>
              <a:buNone/>
              <a:defRPr sz="2000" b="1">
                <a:solidFill>
                  <a:schemeClr val="tx2"/>
                </a:solidFill>
              </a:defRPr>
            </a:lvl2pPr>
            <a:lvl3pPr marL="777240" indent="0">
              <a:buFontTx/>
              <a:buNone/>
              <a:defRPr sz="2000" b="1">
                <a:solidFill>
                  <a:schemeClr val="tx2"/>
                </a:solidFill>
              </a:defRPr>
            </a:lvl3pPr>
            <a:lvl4pPr marL="1051560" indent="0">
              <a:buFontTx/>
              <a:buNone/>
              <a:defRPr sz="2000" b="1">
                <a:solidFill>
                  <a:schemeClr val="tx2"/>
                </a:solidFill>
              </a:defRPr>
            </a:lvl4pPr>
            <a:lvl5pPr marL="1325880" indent="0">
              <a:buFontTx/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B61F-004E-0442-B5D5-D673EF565E9F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8D99-7B81-D94C-ABC2-0CC0D2D8644A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543105" y="1372133"/>
            <a:ext cx="8143695" cy="0"/>
          </a:xfrm>
          <a:prstGeom prst="line">
            <a:avLst/>
          </a:prstGeom>
          <a:ln w="3175" cmpd="sng">
            <a:solidFill>
              <a:srgbClr val="6E6A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37356" y="321633"/>
            <a:ext cx="6219654" cy="873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E0000"/>
                </a:solidFill>
              </a:defRPr>
            </a:lvl1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slide title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365630" y="6206422"/>
            <a:ext cx="40795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B11B889-D67B-BF44-9A18-C3AED4AC24BF}" type="datetime4">
              <a:rPr lang="en-US" smtClean="0"/>
              <a:t>November 9, 2016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064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4A91C17-B181-0F42-9CFC-A6C6683E9B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6430"/>
            <a:ext cx="8229600" cy="391885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33079"/>
            <a:ext cx="8229600" cy="46264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760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707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1"/>
            <a:ext cx="42672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267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77724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7724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32DC-2765-9B45-9E0B-54A6CF7220DC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mark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71600"/>
            <a:ext cx="3810000" cy="2666999"/>
          </a:xfrm>
        </p:spPr>
        <p:txBody>
          <a:bodyPr anchor="t" anchorCtr="0"/>
          <a:lstStyle>
            <a:lvl1pPr>
              <a:defRPr sz="5200" baseline="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3810000" cy="1371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876800" y="76200"/>
            <a:ext cx="4267200" cy="67818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962400" cy="4483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AF1-D296-5841-86CA-09E6761A63A7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196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4876800" y="1600200"/>
            <a:ext cx="3733800" cy="44196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5AC3-E3EB-464A-B785-8CE24C73DFF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153400" cy="3810000"/>
          </a:xfrm>
          <a:prstGeom prst="rect">
            <a:avLst/>
          </a:prstGeom>
          <a:solidFill>
            <a:srgbClr val="6E6A7A">
              <a:alpha val="30000"/>
            </a:srgbClr>
          </a:solidFill>
        </p:spPr>
        <p:txBody>
          <a:bodyPr/>
          <a:lstStyle>
            <a:lvl1pPr marL="0" indent="0" algn="ctr">
              <a:buFontTx/>
              <a:buNone/>
              <a:defRPr sz="1400"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57200" y="5486400"/>
            <a:ext cx="8153400" cy="3135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(keep to one line)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5615-B88F-6A46-9066-5A1C96A81841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68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077200" cy="381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="1">
                <a:solidFill>
                  <a:schemeClr val="tx2"/>
                </a:solidFill>
              </a:defRPr>
            </a:lvl1pPr>
            <a:lvl2pPr marL="411480" indent="0">
              <a:buFontTx/>
              <a:buNone/>
              <a:defRPr sz="2000" b="1">
                <a:solidFill>
                  <a:schemeClr val="tx2"/>
                </a:solidFill>
              </a:defRPr>
            </a:lvl2pPr>
            <a:lvl3pPr marL="777240" indent="0">
              <a:buFontTx/>
              <a:buNone/>
              <a:defRPr sz="2000" b="1">
                <a:solidFill>
                  <a:schemeClr val="tx2"/>
                </a:solidFill>
              </a:defRPr>
            </a:lvl3pPr>
            <a:lvl4pPr marL="1051560" indent="0">
              <a:buFontTx/>
              <a:buNone/>
              <a:defRPr sz="2000" b="1">
                <a:solidFill>
                  <a:schemeClr val="tx2"/>
                </a:solidFill>
              </a:defRPr>
            </a:lvl4pPr>
            <a:lvl5pPr marL="1325880" indent="0">
              <a:buFontTx/>
              <a:buNone/>
              <a:defRPr sz="2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B61F-004E-0442-B5D5-D673EF565E9F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1" y="0"/>
            <a:ext cx="9144001" cy="76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24800" y="618807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B07C-8B9C-7849-8DD9-F6ED0241CA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Date Placeholder 11"/>
          <p:cNvSpPr>
            <a:spLocks noGrp="1"/>
          </p:cNvSpPr>
          <p:nvPr>
            <p:ph type="dt" sz="half" idx="2"/>
          </p:nvPr>
        </p:nvSpPr>
        <p:spPr>
          <a:xfrm>
            <a:off x="2133600" y="6188075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1" y="0"/>
            <a:ext cx="9144001" cy="76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SI_Tt_Long_Red.png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43601"/>
            <a:ext cx="1428827" cy="50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4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677" r:id="rId21"/>
    <p:sldLayoutId id="2147483663" r:id="rId22"/>
    <p:sldLayoutId id="2147483667" r:id="rId23"/>
    <p:sldLayoutId id="2147483672" r:id="rId24"/>
    <p:sldLayoutId id="2147483676" r:id="rId25"/>
    <p:sldLayoutId id="2147483675" r:id="rId26"/>
    <p:sldLayoutId id="2147483674" r:id="rId27"/>
    <p:sldLayoutId id="2147483678" r:id="rId28"/>
    <p:sldLayoutId id="2147483713" r:id="rId2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588" indent="0" algn="l" defTabSz="914400" rtl="0" eaLnBrk="1" latinLnBrk="0" hangingPunct="1">
        <a:spcBef>
          <a:spcPts val="1200"/>
        </a:spcBef>
        <a:buClr>
          <a:schemeClr val="accent1"/>
        </a:buClr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285750" indent="-182563" algn="l" defTabSz="914400" rtl="0" eaLnBrk="1" latinLnBrk="0" hangingPunct="1">
        <a:spcBef>
          <a:spcPts val="12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622300" indent="-182563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93750" indent="-182563" algn="l" defTabSz="914400" rtl="0" eaLnBrk="1" latinLnBrk="0" hangingPunct="1">
        <a:spcBef>
          <a:spcPts val="6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992188" indent="-182563" algn="l" defTabSz="914400" rtl="0" eaLnBrk="1" latinLnBrk="0" hangingPunct="1">
        <a:spcBef>
          <a:spcPts val="6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73163" indent="-182563" algn="l" defTabSz="914400" rtl="0" eaLnBrk="1" latinLnBrk="0" hangingPunct="1">
        <a:spcBef>
          <a:spcPts val="6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54138" indent="-1825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638" indent="-182563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7675" indent="-182563" algn="l" defTabSz="914400" rtl="0" eaLnBrk="1" latinLnBrk="0" hangingPunct="1">
        <a:spcBef>
          <a:spcPts val="600"/>
        </a:spcBef>
        <a:buClr>
          <a:schemeClr val="accent3"/>
        </a:buClr>
        <a:buFont typeface="Arial" pitchFamily="34" charset="0"/>
        <a:buChar char="•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r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r-programming" TargetMode="External"/><Relationship Id="rId4" Type="http://schemas.openxmlformats.org/officeDocument/2006/relationships/hyperlink" Target="http://www.statmethod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cnr.berkeley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 Evaluation</a:t>
            </a:r>
            <a:br>
              <a:rPr lang="en-US" dirty="0" smtClean="0"/>
            </a:br>
            <a:r>
              <a:rPr lang="en-US" dirty="0" smtClean="0"/>
              <a:t>Brown 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6461760" cy="1603744"/>
          </a:xfrm>
        </p:spPr>
        <p:txBody>
          <a:bodyPr>
            <a:normAutofit/>
          </a:bodyPr>
          <a:lstStyle/>
          <a:p>
            <a:r>
              <a:rPr lang="en-US" dirty="0"/>
              <a:t>Intro to Analysis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Excel: Opening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579708" cy="4419600"/>
          </a:xfrm>
        </p:spPr>
        <p:txBody>
          <a:bodyPr numCol="2"/>
          <a:lstStyle/>
          <a:p>
            <a:r>
              <a:rPr lang="en-US" b="1" dirty="0" smtClean="0">
                <a:solidFill>
                  <a:srgbClr val="00B050"/>
                </a:solidFill>
              </a:rPr>
              <a:t>Excel</a:t>
            </a:r>
            <a:r>
              <a:rPr lang="en-US" b="1" dirty="0" smtClean="0"/>
              <a:t>:																																																</a:t>
            </a:r>
            <a:endParaRPr lang="en-US" b="1" dirty="0"/>
          </a:p>
          <a:p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dirty="0" smtClean="0"/>
              <a:t>:</a:t>
            </a:r>
          </a:p>
          <a:p>
            <a:r>
              <a:rPr lang="en-US" sz="2000" dirty="0"/>
              <a:t>hh</a:t>
            </a:r>
            <a:r>
              <a:rPr lang="en-US" sz="2000" dirty="0"/>
              <a:t> &lt;- read.csv("hh_91_practice.csv")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8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33600"/>
            <a:ext cx="3538151" cy="3185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Excel: Count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579708" cy="4419600"/>
          </a:xfrm>
        </p:spPr>
        <p:txBody>
          <a:bodyPr numCol="2"/>
          <a:lstStyle/>
          <a:p>
            <a:r>
              <a:rPr lang="en-US" b="1" dirty="0" smtClean="0">
                <a:solidFill>
                  <a:srgbClr val="00B050"/>
                </a:solidFill>
              </a:rPr>
              <a:t>Excel</a:t>
            </a:r>
            <a:r>
              <a:rPr lang="en-US" b="1" dirty="0" smtClean="0"/>
              <a:t>:	</a:t>
            </a:r>
          </a:p>
          <a:p>
            <a:r>
              <a:rPr lang="en-US" dirty="0" smtClean="0"/>
              <a:t>Several ways, but you could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=</a:t>
            </a:r>
            <a:r>
              <a:rPr lang="en-US" dirty="0" smtClean="0"/>
              <a:t>counta</a:t>
            </a:r>
            <a:r>
              <a:rPr lang="en-US" dirty="0" smtClean="0"/>
              <a:t>()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pivot table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Scroll to the bottom of a column and rely on Excel’s row counter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dirty="0" smtClean="0"/>
              <a:t>: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/>
              <a:t>nrow</a:t>
            </a:r>
            <a:r>
              <a:rPr lang="en-US" dirty="0" smtClean="0"/>
              <a:t>()</a:t>
            </a:r>
          </a:p>
          <a:p>
            <a:pPr marL="628650" lvl="1" indent="-342900"/>
            <a:r>
              <a:rPr lang="en-US" dirty="0" smtClean="0"/>
              <a:t>nrow</a:t>
            </a:r>
            <a:r>
              <a:rPr lang="en-US" dirty="0" smtClean="0"/>
              <a:t>(</a:t>
            </a:r>
            <a:r>
              <a:rPr lang="en-US" dirty="0" smtClean="0"/>
              <a:t>hh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736"/>
            <a:ext cx="8153400" cy="4419600"/>
          </a:xfrm>
        </p:spPr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can do a lot in Excel now, but there are limits (e.g. large data sets)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Replicability can be critical</a:t>
            </a:r>
          </a:p>
          <a:p>
            <a:pPr marL="628650" lvl="1" indent="-342900"/>
            <a:r>
              <a:rPr lang="en-US" dirty="0" smtClean="0"/>
              <a:t>It can be confusing to follow the analytical process in Excel</a:t>
            </a:r>
          </a:p>
          <a:p>
            <a:pPr marL="628650" lvl="1" indent="-342900"/>
            <a:r>
              <a:rPr lang="en-US" dirty="0" smtClean="0"/>
              <a:t>R, like most statistical software, provides code that can be followed and </a:t>
            </a:r>
            <a:r>
              <a:rPr lang="en-US" dirty="0" smtClean="0"/>
              <a:t>shared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151150" y="1404925"/>
            <a:ext cx="1684800" cy="431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Same types of data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16651" y="1440926"/>
            <a:ext cx="1777499" cy="5120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Mixed types of data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923425" y="2679225"/>
            <a:ext cx="1684800" cy="431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1-Dimension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923425" y="4260375"/>
            <a:ext cx="1684800" cy="431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1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2-Dimension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3999400" y="1703275"/>
            <a:ext cx="0" cy="3653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>
            <a:off x="1009226" y="3560650"/>
            <a:ext cx="6113099" cy="10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457250" y="2247525"/>
            <a:ext cx="11133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C343D"/>
                </a:solidFill>
              </a:rPr>
              <a:t>Vector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7250" y="4260375"/>
            <a:ext cx="11133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C343D"/>
                </a:solidFill>
              </a:rPr>
              <a:t>Matrix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969925" y="2247525"/>
            <a:ext cx="11133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C343D"/>
                </a:solidFill>
              </a:rPr>
              <a:t>List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009376" y="4220176"/>
            <a:ext cx="857699" cy="51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C343D"/>
                </a:solidFill>
              </a:rPr>
              <a:t>Data frame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246" y="1943974"/>
            <a:ext cx="461187" cy="10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926" y="2096376"/>
            <a:ext cx="857699" cy="72574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570550" y="3143851"/>
            <a:ext cx="755100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/>
              <a:t>Numeric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18925" y="3137351"/>
            <a:ext cx="755100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/>
              <a:t>Character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426" y="4005851"/>
            <a:ext cx="1546601" cy="11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5398" y="2096362"/>
            <a:ext cx="1355900" cy="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4137" y="3994726"/>
            <a:ext cx="1993936" cy="11532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249851" y="650926"/>
            <a:ext cx="4644299" cy="8574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/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2676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the Bangladesh Household </a:t>
            </a:r>
            <a:r>
              <a:rPr lang="en-US" dirty="0"/>
              <a:t>Survey </a:t>
            </a:r>
            <a:r>
              <a:rPr lang="en-US" dirty="0" smtClean="0"/>
              <a:t>1991/92 (baseline) and 1998/99 (</a:t>
            </a:r>
            <a:r>
              <a:rPr lang="en-US" dirty="0" smtClean="0"/>
              <a:t>endline</a:t>
            </a:r>
            <a:r>
              <a:rPr lang="en-US" dirty="0" smtClean="0"/>
              <a:t>)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 based partly on </a:t>
            </a:r>
            <a:r>
              <a:rPr lang="es-ES" dirty="0"/>
              <a:t>Habiba</a:t>
            </a:r>
            <a:r>
              <a:rPr lang="es-ES" dirty="0"/>
              <a:t> </a:t>
            </a:r>
            <a:r>
              <a:rPr lang="es-ES" dirty="0"/>
              <a:t>Djebbari</a:t>
            </a:r>
            <a:r>
              <a:rPr lang="es-ES" dirty="0"/>
              <a:t> and María Adelaida </a:t>
            </a:r>
            <a:r>
              <a:rPr lang="es-ES" dirty="0" smtClean="0"/>
              <a:t>Lopera’s</a:t>
            </a:r>
            <a:r>
              <a:rPr lang="es-ES" dirty="0" smtClean="0"/>
              <a:t> </a:t>
            </a:r>
            <a:r>
              <a:rPr lang="es-ES" i="1" dirty="0" smtClean="0"/>
              <a:t>Impact</a:t>
            </a:r>
            <a:r>
              <a:rPr lang="es-ES" i="1" dirty="0" smtClean="0"/>
              <a:t> </a:t>
            </a:r>
            <a:r>
              <a:rPr lang="es-ES" i="1" dirty="0" smtClean="0"/>
              <a:t>Evaluation</a:t>
            </a:r>
            <a:r>
              <a:rPr lang="es-ES" i="1" dirty="0" smtClean="0"/>
              <a:t> </a:t>
            </a:r>
            <a:r>
              <a:rPr lang="es-ES" i="1" dirty="0" smtClean="0"/>
              <a:t>using</a:t>
            </a:r>
            <a:r>
              <a:rPr lang="es-ES" i="1" dirty="0" smtClean="0"/>
              <a:t> </a:t>
            </a:r>
            <a:r>
              <a:rPr lang="es-ES" i="1" dirty="0" smtClean="0"/>
              <a:t>Stata</a:t>
            </a:r>
            <a:endParaRPr lang="es-ES" i="1" dirty="0" smtClean="0"/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s-ES" dirty="0" smtClean="0"/>
              <a:t>Helpful</a:t>
            </a:r>
            <a:r>
              <a:rPr lang="es-ES" dirty="0" smtClean="0"/>
              <a:t> </a:t>
            </a:r>
            <a:r>
              <a:rPr lang="es-ES" dirty="0" smtClean="0"/>
              <a:t>resources</a:t>
            </a:r>
            <a:r>
              <a:rPr lang="es-ES" dirty="0" smtClean="0"/>
              <a:t>: </a:t>
            </a:r>
          </a:p>
          <a:p>
            <a:pPr marL="628650" lvl="1" indent="-342900"/>
            <a:r>
              <a:rPr lang="en-US" dirty="0">
                <a:hlinkClick r:id="rId2"/>
              </a:rPr>
              <a:t>https://www.r-bloggers.com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28650" lvl="1" indent="-3429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stackoverflow.com/questions/tagged/r</a:t>
            </a:r>
            <a:endParaRPr lang="en-US" dirty="0" smtClean="0"/>
          </a:p>
          <a:p>
            <a:pPr marL="628650" lvl="1" indent="-342900"/>
            <a:r>
              <a:rPr lang="en-US" dirty="0">
                <a:hlinkClick r:id="rId4"/>
              </a:rPr>
              <a:t>http://www.statmethods.net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28650" lvl="1" indent="-34290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www.coursera.org/learn/r-programming</a:t>
            </a:r>
            <a:endParaRPr lang="en-US" dirty="0" smtClean="0"/>
          </a:p>
          <a:p>
            <a:pPr marL="344488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 data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statistics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andomly assign groups to treatment and control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 nice graphs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 R:</a:t>
            </a:r>
          </a:p>
          <a:p>
            <a:r>
              <a:rPr lang="pt-BR" dirty="0">
                <a:hlinkClick r:id="rId2"/>
              </a:rPr>
              <a:t>https://cran.cnr.berkeley.edu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Install RStudio:</a:t>
            </a:r>
            <a:endParaRPr lang="pt-BR" dirty="0"/>
          </a:p>
          <a:p>
            <a:r>
              <a:rPr lang="pt-BR" dirty="0">
                <a:hlinkClick r:id="rId3"/>
              </a:rPr>
              <a:t>https://www.rstudio.com/products/rstudio/download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R is a language and environment for statistical computing and graphics</a:t>
            </a:r>
            <a:r>
              <a:rPr lang="en-US" dirty="0" smtClean="0"/>
              <a:t>.”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a lot of ways to generate, manage, and analyze data</a:t>
            </a:r>
            <a:endParaRPr lang="en-US" dirty="0"/>
          </a:p>
          <a:p>
            <a:pPr marL="965200" lvl="2" indent="-342900"/>
            <a:r>
              <a:rPr lang="en-US" dirty="0" smtClean="0"/>
              <a:t>Many of these are proprietary 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If Excel is television in the 1970s, R is streaming media in the 2010s</a:t>
            </a:r>
            <a:endParaRPr lang="en-US" dirty="0"/>
          </a:p>
          <a:p>
            <a:pPr marL="965200" lvl="2" indent="-342900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/>
              <a:t>R is open source and free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/>
              <a:t>Can read almost any file </a:t>
            </a:r>
            <a:r>
              <a:rPr lang="en-US" dirty="0" smtClean="0"/>
              <a:t>type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read any file size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from basically anywhere</a:t>
            </a:r>
          </a:p>
          <a:p>
            <a:pPr marL="628650" lvl="1" indent="-342900"/>
            <a:r>
              <a:rPr lang="en-US" dirty="0" smtClean="0"/>
              <a:t>Web scrappers </a:t>
            </a:r>
          </a:p>
          <a:p>
            <a:pPr marL="628650" lvl="1" indent="-342900"/>
            <a:r>
              <a:rPr lang="en-US" dirty="0" smtClean="0"/>
              <a:t>APIs</a:t>
            </a:r>
          </a:p>
          <a:p>
            <a:pPr marL="628650" lvl="1" indent="-342900"/>
            <a:r>
              <a:rPr lang="en-US" dirty="0" smtClean="0"/>
              <a:t>PDFs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0236"/>
            <a:ext cx="4343400" cy="3105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625386"/>
            <a:ext cx="8046319" cy="2315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2686" y="2198346"/>
            <a:ext cx="238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Maps!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7111" y="522972"/>
            <a:ext cx="238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APIs!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53" y="1323311"/>
            <a:ext cx="5405293" cy="48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7111" y="522972"/>
            <a:ext cx="238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APIs!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1" y="1417638"/>
            <a:ext cx="6279277" cy="46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gives R a reference point for loading and saving files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your current directory using </a:t>
            </a:r>
            <a:r>
              <a:rPr lang="en-US" dirty="0"/>
              <a:t>getwd</a:t>
            </a:r>
            <a:r>
              <a:rPr lang="en-US" dirty="0" smtClean="0"/>
              <a:t>()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your working directory using </a:t>
            </a:r>
            <a:r>
              <a:rPr lang="en-US" dirty="0" smtClean="0"/>
              <a:t>setwd</a:t>
            </a:r>
            <a:r>
              <a:rPr lang="en-US" dirty="0" smtClean="0"/>
              <a:t>()</a:t>
            </a:r>
          </a:p>
          <a:p>
            <a:pPr marL="628650" lvl="1" indent="-342900"/>
            <a:r>
              <a:rPr lang="en-US" dirty="0" smtClean="0"/>
              <a:t>Example: </a:t>
            </a:r>
            <a:r>
              <a:rPr lang="en-US" dirty="0" smtClean="0"/>
              <a:t>setwd</a:t>
            </a:r>
            <a:r>
              <a:rPr lang="en-US" dirty="0"/>
              <a:t>("C:/Users/jstein/Desktop/R </a:t>
            </a:r>
            <a:r>
              <a:rPr lang="en-US" dirty="0" smtClean="0"/>
              <a:t>stuff“)</a:t>
            </a:r>
          </a:p>
          <a:p>
            <a:pPr marL="628650" lvl="1" indent="-342900"/>
            <a:r>
              <a:rPr lang="en-US" dirty="0" smtClean="0"/>
              <a:t>Now, R will be able to pull any files in the Desktop folder called “R stuff”</a:t>
            </a:r>
          </a:p>
          <a:p>
            <a:pPr marL="628650" lvl="1" indent="-342900"/>
            <a:endParaRPr lang="en-US" dirty="0"/>
          </a:p>
          <a:p>
            <a:pPr marL="62865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5CB07C-8B9C-7849-8DD9-F6ED0241CA0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90429-9716-D141-AB33-B2E121A02386}" type="datetime1">
              <a:rPr lang="en-US" smtClean="0"/>
              <a:t>11/9/2016</a:t>
            </a:fld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SI-PowerPoint-Theme-NEW">
  <a:themeElements>
    <a:clrScheme name="MSI Colors 2013 1">
      <a:dk1>
        <a:sysClr val="windowText" lastClr="000000"/>
      </a:dk1>
      <a:lt1>
        <a:sysClr val="window" lastClr="FFFFFF"/>
      </a:lt1>
      <a:dk2>
        <a:srgbClr val="6E6A7A"/>
      </a:dk2>
      <a:lt2>
        <a:srgbClr val="ADABB7"/>
      </a:lt2>
      <a:accent1>
        <a:srgbClr val="9E0000"/>
      </a:accent1>
      <a:accent2>
        <a:srgbClr val="588D9D"/>
      </a:accent2>
      <a:accent3>
        <a:srgbClr val="B06027"/>
      </a:accent3>
      <a:accent4>
        <a:srgbClr val="FFFFFF"/>
      </a:accent4>
      <a:accent5>
        <a:srgbClr val="FFFFFF"/>
      </a:accent5>
      <a:accent6>
        <a:srgbClr val="FFFFFF"/>
      </a:accent6>
      <a:hlink>
        <a:srgbClr val="9E0000"/>
      </a:hlink>
      <a:folHlink>
        <a:srgbClr val="9E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F08EFD27FAF4082A01C0A157A28DE" ma:contentTypeVersion="21" ma:contentTypeDescription="Create a new document." ma:contentTypeScope="" ma:versionID="7ba3cf43771406179496f40fa6e1f358">
  <xsd:schema xmlns:xsd="http://www.w3.org/2001/XMLSchema" xmlns:xs="http://www.w3.org/2001/XMLSchema" xmlns:p="http://schemas.microsoft.com/office/2006/metadata/properties" xmlns:ns2="5dac6b12-add9-458e-9e68-29347cc91f8c" targetNamespace="http://schemas.microsoft.com/office/2006/metadata/properties" ma:root="true" ma:fieldsID="efdc88115cebfae590d4db6d9d1a09ba" ns2:_="">
    <xsd:import namespace="5dac6b12-add9-458e-9e68-29347cc91f8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c6b12-add9-458e-9e68-29347cc91f8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dac6b12-add9-458e-9e68-29347cc91f8c">KPTKDS46NV65-723237196-28</_dlc_DocId>
    <_dlc_DocIdUrl xmlns="5dac6b12-add9-458e-9e68-29347cc91f8c">
      <Url>https://msigate1.sharepoint.com/Communication/_layouts/15/DocIdRedir.aspx?ID=KPTKDS46NV65-723237196-28</Url>
      <Description>KPTKDS46NV65-723237196-28</Description>
    </_dlc_DocIdUrl>
  </documentManagement>
</p:properties>
</file>

<file path=customXml/itemProps1.xml><?xml version="1.0" encoding="utf-8"?>
<ds:datastoreItem xmlns:ds="http://schemas.openxmlformats.org/officeDocument/2006/customXml" ds:itemID="{A3E85D5F-FB73-4E8D-A66B-E37307D802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BB9C4-336A-4041-9492-803A2B0EE06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2F1F5E0-9903-41F2-94FF-7119245BC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ac6b12-add9-458e-9e68-29347cc91f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7B7B18E-667E-4BDC-832B-7ED7480409B2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5dac6b12-add9-458e-9e68-29347cc91f8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MSI-PowerPoint-Theme-NEW.potx</Template>
  <TotalTime>375</TotalTime>
  <Words>468</Words>
  <Application>Microsoft Office PowerPoint</Application>
  <PresentationFormat>On-screen Show (4:3)</PresentationFormat>
  <Paragraphs>121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MSI-PowerPoint-Theme-NEW</vt:lpstr>
      <vt:lpstr>Impact Evaluation Brown Bag</vt:lpstr>
      <vt:lpstr>Goals</vt:lpstr>
      <vt:lpstr>To get started</vt:lpstr>
      <vt:lpstr>What is R?</vt:lpstr>
      <vt:lpstr>Why R?</vt:lpstr>
      <vt:lpstr>Why R?</vt:lpstr>
      <vt:lpstr>Why R?</vt:lpstr>
      <vt:lpstr>Why R?</vt:lpstr>
      <vt:lpstr>Set up Directory</vt:lpstr>
      <vt:lpstr>R vs. Excel: Opening a file</vt:lpstr>
      <vt:lpstr>R vs. Excel: Count Rows</vt:lpstr>
      <vt:lpstr>R vs. Excel</vt:lpstr>
      <vt:lpstr>Data Structures in R</vt:lpstr>
      <vt:lpstr>Today’s Code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Comms</dc:creator>
  <cp:lastModifiedBy>Patterson-Stein, Jacob</cp:lastModifiedBy>
  <cp:revision>44</cp:revision>
  <dcterms:created xsi:type="dcterms:W3CDTF">2014-08-04T14:36:28Z</dcterms:created>
  <dcterms:modified xsi:type="dcterms:W3CDTF">2016-11-09T21:03:06Z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0x010100827F08EFD27FAF4082A01C0A157A28DE</vt:lpwstr>
  </property>
  <property fmtid="{D5CDD505-2E9C-101B-9397-08002B2CF9AE}" pid="3" name="_dlc_DocIdItemGuid">
    <vt:lpwstr>64dce90c-6915-468a-bc46-9239572e6a9e</vt:lpwstr>
  </property>
</Properties>
</file>