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6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8" r:id="rId15"/>
    <p:sldId id="289" r:id="rId16"/>
    <p:sldId id="260" r:id="rId17"/>
    <p:sldId id="283" r:id="rId18"/>
    <p:sldId id="284" r:id="rId19"/>
    <p:sldId id="285" r:id="rId20"/>
    <p:sldId id="290" r:id="rId21"/>
    <p:sldId id="291" r:id="rId22"/>
    <p:sldId id="292" r:id="rId23"/>
    <p:sldId id="293" r:id="rId24"/>
    <p:sldId id="294" r:id="rId25"/>
    <p:sldId id="295" r:id="rId26"/>
    <p:sldId id="270" r:id="rId27"/>
    <p:sldId id="296" r:id="rId28"/>
    <p:sldId id="297" r:id="rId29"/>
    <p:sldId id="298" r:id="rId30"/>
    <p:sldId id="299" r:id="rId31"/>
    <p:sldId id="300" r:id="rId32"/>
    <p:sldId id="26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BC"/>
    <a:srgbClr val="8ACDD7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0.93971</cdr:x>
      <cdr:y>0.89004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F30A2024-6A38-3DCA-2556-EC1BDA8ECB6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230889" cy="3744731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23.12.2023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dginghealth.com.au/offsite/MB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0" y="1351196"/>
            <a:ext cx="5690680" cy="1517356"/>
          </a:xfrm>
        </p:spPr>
        <p:txBody>
          <a:bodyPr/>
          <a:lstStyle/>
          <a:p>
            <a:r>
              <a:rPr lang="en-US" dirty="0"/>
              <a:t>Patient Health </a:t>
            </a:r>
            <a:br>
              <a:rPr lang="en-US" dirty="0"/>
            </a:br>
            <a:r>
              <a:rPr lang="en-US" dirty="0"/>
              <a:t>Test Analysis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320" y="3429000"/>
            <a:ext cx="3629300" cy="949829"/>
          </a:xfrm>
        </p:spPr>
        <p:txBody>
          <a:bodyPr/>
          <a:lstStyle/>
          <a:p>
            <a:r>
              <a:rPr lang="en-US" dirty="0"/>
              <a:t>Health Monitoring Dashboard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423" r="1423"/>
          <a:stretch/>
        </p:blipFill>
        <p:spPr>
          <a:xfrm>
            <a:off x="4606076" y="0"/>
            <a:ext cx="7585924" cy="59495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264E5B-5907-6E5B-2F5E-D83E2D78CD08}"/>
              </a:ext>
            </a:extLst>
          </p:cNvPr>
          <p:cNvSpPr txBox="1"/>
          <p:nvPr/>
        </p:nvSpPr>
        <p:spPr>
          <a:xfrm>
            <a:off x="1386670" y="44958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Name: Manahel Ansari</a:t>
            </a:r>
          </a:p>
          <a:p>
            <a:pPr algn="ctr"/>
            <a:r>
              <a:rPr lang="en-US" dirty="0"/>
              <a:t>Roll no: 5121101</a:t>
            </a:r>
          </a:p>
          <a:p>
            <a:pPr algn="ctr"/>
            <a:r>
              <a:rPr lang="en-US" dirty="0"/>
              <a:t>Semester: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Department: Center of Data Science</a:t>
            </a:r>
          </a:p>
          <a:p>
            <a:pPr algn="ctr"/>
            <a:r>
              <a:rPr lang="en-US" dirty="0"/>
              <a:t>Submitted to: Mam Rabia Shahid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18995-40A0-1CEB-C9F0-EAE2A8C1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3B05-F7A5-96AE-4AC6-533AB946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Blood Pressure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EDF2BE-F591-BB3B-A795-4FE68C01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0A315-50EC-9B38-C8B9-241ABFD3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0976"/>
            <a:ext cx="8579291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26218-DCAB-DF15-241C-F4AC5AEC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419A75-6705-F9FC-CBF4-1CA9537B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B8D1A-E6A2-27A5-2D8A-51ED9408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322" b="8919"/>
          <a:stretch/>
        </p:blipFill>
        <p:spPr>
          <a:xfrm>
            <a:off x="838200" y="1949430"/>
            <a:ext cx="2624286" cy="1069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2ED21-7DC3-21DE-0B8F-44A3A95DB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19"/>
          <a:stretch/>
        </p:blipFill>
        <p:spPr>
          <a:xfrm>
            <a:off x="3614947" y="1949429"/>
            <a:ext cx="2624286" cy="1069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06E2A-E6D2-164F-D597-264E462C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60" y="1949429"/>
            <a:ext cx="2483037" cy="1174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B221DD-03BD-A9F3-4F7C-95AD7A259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080" y="1945573"/>
            <a:ext cx="2515075" cy="1174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1B2526-9CE1-4D4C-017C-3072A2CF01E8}"/>
              </a:ext>
            </a:extLst>
          </p:cNvPr>
          <p:cNvSpPr txBox="1"/>
          <p:nvPr/>
        </p:nvSpPr>
        <p:spPr>
          <a:xfrm>
            <a:off x="1009650" y="3552825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average heart rate of adults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E18F0-EA59-F9FA-DE15-8CD937BF22E1}"/>
              </a:ext>
            </a:extLst>
          </p:cNvPr>
          <p:cNvSpPr txBox="1"/>
          <p:nvPr/>
        </p:nvSpPr>
        <p:spPr>
          <a:xfrm>
            <a:off x="3867150" y="3552825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average blood pressure of adults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4E3F0-C1DB-F8A3-2084-839CDFC2DA76}"/>
              </a:ext>
            </a:extLst>
          </p:cNvPr>
          <p:cNvSpPr txBox="1"/>
          <p:nvPr/>
        </p:nvSpPr>
        <p:spPr>
          <a:xfrm>
            <a:off x="6455260" y="3465622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total number of patients in whole data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5E187-140A-59B6-8C17-4CE573F0B4B8}"/>
              </a:ext>
            </a:extLst>
          </p:cNvPr>
          <p:cNvSpPr txBox="1"/>
          <p:nvPr/>
        </p:nvSpPr>
        <p:spPr>
          <a:xfrm>
            <a:off x="9382080" y="3437047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average patient age in whole data</a:t>
            </a:r>
          </a:p>
        </p:txBody>
      </p:sp>
    </p:spTree>
    <p:extLst>
      <p:ext uri="{BB962C8B-B14F-4D97-AF65-F5344CB8AC3E}">
        <p14:creationId xmlns:p14="http://schemas.microsoft.com/office/powerpoint/2010/main" val="142215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D78B1-1AA4-4954-B787-85B1035C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DD6D2-BA3E-393B-7B58-9A828CFC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DF0FC-6797-E080-D78D-2C981571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97000"/>
            <a:ext cx="1838325" cy="2565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847D3-4036-07D5-48E9-0FAC791B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31" y="1797000"/>
            <a:ext cx="1917316" cy="2565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9CA66-8279-F95E-34C6-4E79C8AF6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284" y="1807234"/>
            <a:ext cx="1578466" cy="2560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D0DB72-615E-6115-8031-226946638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120" y="1807234"/>
            <a:ext cx="1576598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8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601946027"/>
              </p:ext>
            </p:extLst>
          </p:nvPr>
        </p:nvGraphicFramePr>
        <p:xfrm>
          <a:off x="798795" y="1474969"/>
          <a:ext cx="4502333" cy="4207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/>
          <a:lstStyle/>
          <a:p>
            <a:r>
              <a:rPr lang="en-US" dirty="0"/>
              <a:t>This pie chart shows the distribution of smokers in a dataset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rgbClr val="FF90BC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35.23k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5204" y="4067141"/>
            <a:ext cx="1597889" cy="365125"/>
          </a:xfrm>
        </p:spPr>
        <p:txBody>
          <a:bodyPr>
            <a:normAutofit/>
          </a:bodyPr>
          <a:lstStyle/>
          <a:p>
            <a:r>
              <a:rPr lang="en-US" dirty="0"/>
              <a:t>Non Smokers</a:t>
            </a:r>
            <a:endParaRPr lang="ru-RU" dirty="0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rgbClr val="8ACDD7">
              <a:alpha val="49804"/>
            </a:srgb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25%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899" y="4067140"/>
            <a:ext cx="1597889" cy="365125"/>
          </a:xfrm>
        </p:spPr>
        <p:txBody>
          <a:bodyPr/>
          <a:lstStyle/>
          <a:p>
            <a:r>
              <a:rPr lang="en-US" dirty="0"/>
              <a:t>Smokers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2C25-598F-4B30-8F0B-C5037FB3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DE588-C4B7-B281-D3B0-4144F2A9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D1E95-DD26-09D7-1859-A2B2C6B1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11261-398B-7B9A-DCDD-2BE0165520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1092467"/>
          </a:xfrm>
        </p:spPr>
        <p:txBody>
          <a:bodyPr/>
          <a:lstStyle/>
          <a:p>
            <a:r>
              <a:rPr lang="en-US" dirty="0"/>
              <a:t>This Bar Chart shows the distribution of Male and Female Patients by their age groups and BMI category(</a:t>
            </a:r>
            <a:r>
              <a:rPr lang="en-US" dirty="0" err="1"/>
              <a:t>e.g</a:t>
            </a:r>
            <a:r>
              <a:rPr lang="en-US" dirty="0"/>
              <a:t>: old (age group) and obese(BMI group))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BED12-004E-3427-EE8E-2443719592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solidFill>
            <a:srgbClr val="8ACDD7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262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DAA56B-4881-2DB2-FBC7-AFA5A3B32F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26385" y="4118943"/>
            <a:ext cx="1597889" cy="4340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Females that are obese and Old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CFEE2-5AA1-E306-8495-965C91C9A25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solidFill>
            <a:srgbClr val="FF90BC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938084-FD7C-ED30-9B1D-F28DEAFB18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899" y="4156741"/>
            <a:ext cx="1597889" cy="365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Males that are obese and old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6E79DD-888F-C2C9-ABA5-67BEF4EF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14" y="4781016"/>
            <a:ext cx="1874050" cy="12192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A60D35-283D-1C70-0225-84D9C23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14" y="4781016"/>
            <a:ext cx="1910111" cy="135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E35F20-8FDC-1DF3-8440-A673ACAB9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114" y="2035731"/>
            <a:ext cx="3517976" cy="30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1306-5072-125B-FD92-FBD4846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0EAFB-437B-DAEB-1310-75B5DCAC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57E4F-99A5-ECA1-5A8C-5607F373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0F3D8-8C09-B369-A099-91148E48BB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This Bar chart shows the average patient age by gender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628DA2-6996-9AC0-5F1D-5B873641D1D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solidFill>
            <a:srgbClr val="8ACDD7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48.81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F042AE-4257-03BF-F4C5-70D74E1E37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26385" y="4084552"/>
            <a:ext cx="1597889" cy="365125"/>
          </a:xfrm>
        </p:spPr>
        <p:txBody>
          <a:bodyPr/>
          <a:lstStyle/>
          <a:p>
            <a:r>
              <a:rPr lang="en-US" dirty="0"/>
              <a:t>Female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E5C0-F795-24ED-73A5-7672871198F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solidFill>
            <a:srgbClr val="FF90BC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41.54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B14F32-CCE4-3C1F-7B46-CA51765C94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899" y="4084552"/>
            <a:ext cx="1597889" cy="365125"/>
          </a:xfrm>
        </p:spPr>
        <p:txBody>
          <a:bodyPr/>
          <a:lstStyle/>
          <a:p>
            <a:r>
              <a:rPr lang="en-US" dirty="0"/>
              <a:t>Male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A2DE9A-4D2A-9BDF-438B-6E64C0B81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/>
          <a:stretch/>
        </p:blipFill>
        <p:spPr>
          <a:xfrm>
            <a:off x="1038224" y="1556056"/>
            <a:ext cx="3371851" cy="31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8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112-CE4A-3D0B-7EB1-06CE86CD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407B1-52B1-FA7A-0327-E23792A2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86FA9-1320-5A55-6182-B9300BF3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2E54-8AF3-80A4-494E-2DF0091F16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93375"/>
          </a:xfrm>
        </p:spPr>
        <p:txBody>
          <a:bodyPr/>
          <a:lstStyle/>
          <a:p>
            <a:r>
              <a:rPr lang="en-US" dirty="0"/>
              <a:t>This Bar Chart shows the distribution of patients by age group (Adult)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2B1A5-B495-3BB1-7571-EA6A3F806DC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solidFill>
            <a:srgbClr val="FF90BC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26k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B9B64E-C000-256F-1DB8-C0F2ACEA5F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26385" y="4051878"/>
            <a:ext cx="1597889" cy="365125"/>
          </a:xfrm>
        </p:spPr>
        <p:txBody>
          <a:bodyPr/>
          <a:lstStyle/>
          <a:p>
            <a:r>
              <a:rPr lang="en-US" dirty="0"/>
              <a:t>Male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7E80A8-AF75-1275-649D-BBB1BB7F736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solidFill>
            <a:srgbClr val="8ACDD7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14k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A81FC3-C0A2-BEB2-5738-7D0B799976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899" y="4074948"/>
            <a:ext cx="1597889" cy="365125"/>
          </a:xfrm>
        </p:spPr>
        <p:txBody>
          <a:bodyPr/>
          <a:lstStyle/>
          <a:p>
            <a:r>
              <a:rPr lang="en-US" dirty="0"/>
              <a:t>Female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D03780-C0B0-191C-87E3-806D279A8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"/>
          <a:stretch/>
        </p:blipFill>
        <p:spPr>
          <a:xfrm>
            <a:off x="1190624" y="1955777"/>
            <a:ext cx="3553928" cy="29464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D3D286-B8A3-3D9B-3738-5900209C3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3"/>
          <a:stretch/>
        </p:blipFill>
        <p:spPr>
          <a:xfrm>
            <a:off x="6334159" y="4673556"/>
            <a:ext cx="1731740" cy="18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8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23E48-5D5B-624C-12A3-08B7C57B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7CE2F-F5E3-D7D6-239A-8EE5A0C8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DFB57B-9B0C-D031-EA64-67577B45E5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429000"/>
            <a:ext cx="4548187" cy="1943100"/>
          </a:xfrm>
        </p:spPr>
        <p:txBody>
          <a:bodyPr/>
          <a:lstStyle/>
          <a:p>
            <a:r>
              <a:rPr lang="en-US" dirty="0"/>
              <a:t>We have selected ID no </a:t>
            </a:r>
            <a:r>
              <a:rPr lang="en-US" b="1" dirty="0"/>
              <a:t>6. </a:t>
            </a:r>
          </a:p>
          <a:p>
            <a:r>
              <a:rPr lang="en-US" dirty="0"/>
              <a:t>This shows that ID no 6 visits 2 times in the months of March and April. And one time in January, June, August and September.ID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7987D8-3C0E-47A3-7D3E-BAEEF8DBC0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56043"/>
          </a:xfrm>
        </p:spPr>
        <p:txBody>
          <a:bodyPr/>
          <a:lstStyle/>
          <a:p>
            <a:r>
              <a:rPr lang="en-US" dirty="0"/>
              <a:t>This line chart shows the months in which the selected patient id mostly visit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411CEA-6465-BA6B-174F-09A1E68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416" y="1381074"/>
            <a:ext cx="5855001" cy="1987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C8972B-DCA6-C7DA-2869-D0B10321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431876"/>
            <a:ext cx="838200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5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B9F71-9A28-0A86-43B2-6F895C07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EF8E8-F2DE-CDDA-7884-6C5D6DF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936FBF-8503-C7D3-866B-4D0BB4163B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78" y="3429000"/>
            <a:ext cx="4548187" cy="1708223"/>
          </a:xfrm>
        </p:spPr>
        <p:txBody>
          <a:bodyPr/>
          <a:lstStyle/>
          <a:p>
            <a:r>
              <a:rPr lang="en-US" dirty="0"/>
              <a:t>We have selected ID no </a:t>
            </a:r>
            <a:r>
              <a:rPr lang="en-US" b="1" dirty="0"/>
              <a:t>6. </a:t>
            </a:r>
          </a:p>
          <a:p>
            <a:r>
              <a:rPr lang="en-US" dirty="0"/>
              <a:t>This shows that ID no 6 mean blood pressure on  13</a:t>
            </a:r>
            <a:r>
              <a:rPr lang="en-US" baseline="30000" dirty="0"/>
              <a:t>th</a:t>
            </a:r>
            <a:r>
              <a:rPr lang="en-US" dirty="0"/>
              <a:t> February is 101, on March 1</a:t>
            </a:r>
            <a:r>
              <a:rPr lang="en-US" baseline="30000" dirty="0"/>
              <a:t>st</a:t>
            </a:r>
            <a:r>
              <a:rPr lang="en-US" dirty="0"/>
              <a:t> 89, and so on as shown in graph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1FC6E-3966-F905-0183-F9EFBAF9C9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831502"/>
          </a:xfrm>
        </p:spPr>
        <p:txBody>
          <a:bodyPr/>
          <a:lstStyle/>
          <a:p>
            <a:r>
              <a:rPr lang="en-US" dirty="0"/>
              <a:t>This line chart shows the months in which the selected patient id Blood Pressure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AED55-E664-351F-5C10-A9D31E09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16" y="1104444"/>
            <a:ext cx="6172517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8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074270-BBCA-F293-4952-D4C90BC8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34E9B-3DC7-30A1-DB09-5BF8598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6BBA-F289-60A1-43EE-F240888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CE044-21BB-F6E5-C039-66DA6167F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846" y="3583061"/>
            <a:ext cx="4548187" cy="1255640"/>
          </a:xfrm>
        </p:spPr>
        <p:txBody>
          <a:bodyPr>
            <a:normAutofit/>
          </a:bodyPr>
          <a:lstStyle/>
          <a:p>
            <a:r>
              <a:rPr lang="en-US" dirty="0"/>
              <a:t>We have selected ID no </a:t>
            </a:r>
            <a:r>
              <a:rPr lang="en-US" b="1" dirty="0"/>
              <a:t>6. </a:t>
            </a:r>
          </a:p>
          <a:p>
            <a:r>
              <a:rPr lang="en-US" dirty="0"/>
              <a:t>This shows that ID no 6 mean blood pressure on  13</a:t>
            </a:r>
            <a:r>
              <a:rPr lang="en-US" baseline="30000" dirty="0"/>
              <a:t>th</a:t>
            </a:r>
            <a:r>
              <a:rPr lang="en-US" dirty="0"/>
              <a:t> February is 101, on March 1</a:t>
            </a:r>
            <a:r>
              <a:rPr lang="en-US" baseline="30000" dirty="0"/>
              <a:t>st</a:t>
            </a:r>
            <a:r>
              <a:rPr lang="en-US" dirty="0"/>
              <a:t> 89, and so on as shown in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1D41FB-EB1F-511D-8FC4-A9488439C3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This line chart shows the months in which the selected patient id Heart 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869F4B-8DD3-8EB4-49B7-ECB904B2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77" y="1851026"/>
            <a:ext cx="6138623" cy="21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9B6A4-D74A-465D-C0ED-FA31628B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DBEDF-1BAB-B399-B289-18CEB689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CD9F-2957-7EE0-68E2-6C75C0C9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ID: index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age: 5-years gap</a:t>
            </a:r>
          </a:p>
          <a:p>
            <a:r>
              <a:rPr lang="en-US" dirty="0"/>
              <a:t>height(cm)</a:t>
            </a:r>
          </a:p>
          <a:p>
            <a:r>
              <a:rPr lang="en-US" dirty="0"/>
              <a:t>weight(kg)</a:t>
            </a:r>
          </a:p>
          <a:p>
            <a:r>
              <a:rPr lang="en-US" dirty="0"/>
              <a:t>waist(cm) : Waist circumference length</a:t>
            </a:r>
          </a:p>
          <a:p>
            <a:r>
              <a:rPr lang="en-US" dirty="0"/>
              <a:t>eyesight(left)</a:t>
            </a:r>
          </a:p>
          <a:p>
            <a:r>
              <a:rPr lang="en-US" dirty="0"/>
              <a:t>eyesight(right)</a:t>
            </a:r>
          </a:p>
          <a:p>
            <a:r>
              <a:rPr lang="en-US" dirty="0"/>
              <a:t>hearing(left)</a:t>
            </a:r>
          </a:p>
          <a:p>
            <a:r>
              <a:rPr lang="en-US" dirty="0"/>
              <a:t>hearing(right)</a:t>
            </a:r>
          </a:p>
          <a:p>
            <a:r>
              <a:rPr lang="en-US" dirty="0"/>
              <a:t>systolic: Blood pressure (mm Hg)</a:t>
            </a:r>
          </a:p>
          <a:p>
            <a:r>
              <a:rPr lang="en-US" dirty="0"/>
              <a:t>relaxation: Blood pressure (mm Hg)</a:t>
            </a:r>
          </a:p>
          <a:p>
            <a:r>
              <a:rPr lang="en-US" dirty="0"/>
              <a:t>fasting blood sugar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663A7-E36D-3726-1B4A-D6E1587B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</p:spTree>
    <p:extLst>
      <p:ext uri="{BB962C8B-B14F-4D97-AF65-F5344CB8AC3E}">
        <p14:creationId xmlns:p14="http://schemas.microsoft.com/office/powerpoint/2010/main" val="367052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944A0-D49E-69C0-FDF9-80559667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FD251-CDDF-FF88-F190-03CB467A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CFCD8-8E59-6BCD-F69F-4B3E468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20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CEBC27-ED8E-69E4-D271-ADF8462B4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1054100"/>
          </a:xfrm>
        </p:spPr>
        <p:txBody>
          <a:bodyPr/>
          <a:lstStyle/>
          <a:p>
            <a:r>
              <a:rPr lang="en-US" dirty="0"/>
              <a:t>This line chart shows the months in which the selected patient ID weight in months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2D073-6EED-4715-5AA0-8A998E15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5518"/>
            <a:ext cx="5855001" cy="221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B67ACB-284F-24FF-90A2-DD97E7AD2F63}"/>
              </a:ext>
            </a:extLst>
          </p:cNvPr>
          <p:cNvSpPr txBox="1"/>
          <p:nvPr/>
        </p:nvSpPr>
        <p:spPr>
          <a:xfrm>
            <a:off x="811115" y="3886200"/>
            <a:ext cx="47324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We have selected ID no </a:t>
            </a:r>
            <a:r>
              <a:rPr lang="en-US" sz="1400" b="1" dirty="0"/>
              <a:t>6. </a:t>
            </a:r>
          </a:p>
          <a:p>
            <a:pPr marL="285750" indent="-28575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This shows that ID no 6 weight in February is 55, in March 60, and so on as shown in the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E3FD6A-C6DE-CDAD-B1BB-A3D330B5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A7077-AC06-773D-A491-F7F4BDC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78D3A-23EA-FD57-123E-4E7718A6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21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C77F9D-5D31-0318-CE06-38C84EB42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1054100"/>
          </a:xfrm>
        </p:spPr>
        <p:txBody>
          <a:bodyPr/>
          <a:lstStyle/>
          <a:p>
            <a:r>
              <a:rPr lang="en-US" dirty="0"/>
              <a:t>This line chart shows the months in which the selected patient ID average hemoglobin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Clr>
                <a:srgbClr val="FF90BC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We have selected ID no 6. </a:t>
            </a:r>
          </a:p>
          <a:p>
            <a:pPr marL="285750" indent="-285750">
              <a:buClr>
                <a:srgbClr val="FF90BC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This shows that ID no 6 average hemoglobin on  13</a:t>
            </a:r>
            <a:r>
              <a:rPr lang="en-US" sz="1400" b="0" baseline="30000" dirty="0">
                <a:solidFill>
                  <a:schemeClr val="tx1"/>
                </a:solidFill>
              </a:rPr>
              <a:t>th</a:t>
            </a:r>
            <a:r>
              <a:rPr lang="en-US" sz="1400" b="0" dirty="0">
                <a:solidFill>
                  <a:schemeClr val="tx1"/>
                </a:solidFill>
              </a:rPr>
              <a:t> February is 13.8, and on 21</a:t>
            </a:r>
            <a:r>
              <a:rPr lang="en-US" sz="1400" b="0" baseline="30000" dirty="0">
                <a:solidFill>
                  <a:schemeClr val="tx1"/>
                </a:solidFill>
              </a:rPr>
              <a:t>st</a:t>
            </a:r>
            <a:r>
              <a:rPr lang="en-US" sz="1400" b="0" dirty="0">
                <a:solidFill>
                  <a:schemeClr val="tx1"/>
                </a:solidFill>
              </a:rPr>
              <a:t>  June is 15.3, and so on as shown in the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12840-797D-AE0B-1146-59CA72CF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93" y="1901773"/>
            <a:ext cx="598200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E3FD6A-C6DE-CDAD-B1BB-A3D330B5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A7077-AC06-773D-A491-F7F4BDC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78D3A-23EA-FD57-123E-4E7718A6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C77F9D-5D31-0318-CE06-38C84EB42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1054100"/>
          </a:xfrm>
        </p:spPr>
        <p:txBody>
          <a:bodyPr/>
          <a:lstStyle/>
          <a:p>
            <a:r>
              <a:rPr lang="en-US" dirty="0"/>
              <a:t>This line chart shows the months in which the selected patient ID average hemoglobin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Clr>
                <a:srgbClr val="FF90BC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We have selected ID no 6. </a:t>
            </a:r>
          </a:p>
          <a:p>
            <a:pPr marL="285750" indent="-285750">
              <a:buClr>
                <a:srgbClr val="FF90BC"/>
              </a:buCl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This shows that ID no 6 average hemoglobin on  13</a:t>
            </a:r>
            <a:r>
              <a:rPr lang="en-US" sz="1400" b="0" baseline="30000" dirty="0">
                <a:solidFill>
                  <a:schemeClr val="tx1"/>
                </a:solidFill>
              </a:rPr>
              <a:t>th</a:t>
            </a:r>
            <a:r>
              <a:rPr lang="en-US" sz="1400" b="0" dirty="0">
                <a:solidFill>
                  <a:schemeClr val="tx1"/>
                </a:solidFill>
              </a:rPr>
              <a:t> February is 13.8, and on 21</a:t>
            </a:r>
            <a:r>
              <a:rPr lang="en-US" sz="1400" b="0" baseline="30000" dirty="0">
                <a:solidFill>
                  <a:schemeClr val="tx1"/>
                </a:solidFill>
              </a:rPr>
              <a:t>st</a:t>
            </a:r>
            <a:r>
              <a:rPr lang="en-US" sz="1400" b="0" dirty="0">
                <a:solidFill>
                  <a:schemeClr val="tx1"/>
                </a:solidFill>
              </a:rPr>
              <a:t>  June is 15.3, and so on as shown in the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12840-797D-AE0B-1146-59CA72CF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09" y="2014538"/>
            <a:ext cx="5763525" cy="19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4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794776"/>
          </a:xfrm>
        </p:spPr>
        <p:txBody>
          <a:bodyPr/>
          <a:lstStyle/>
          <a:p>
            <a:r>
              <a:rPr lang="en-US" dirty="0"/>
              <a:t>Shows blood pressure report of any selected ID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23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C88D72-989D-7928-FA6D-916AE9A9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52" y="1604297"/>
            <a:ext cx="6350561" cy="3700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10B6D1-24D2-5596-AFB6-7268263336E7}"/>
              </a:ext>
            </a:extLst>
          </p:cNvPr>
          <p:cNvSpPr txBox="1"/>
          <p:nvPr/>
        </p:nvSpPr>
        <p:spPr>
          <a:xfrm>
            <a:off x="828357" y="4294331"/>
            <a:ext cx="217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blood pressure report of ID no 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7EA6B-FCDC-788A-AF81-9D865D96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98" y="3331614"/>
            <a:ext cx="1054154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5F1F-01EA-B8AD-ABD1-60DF823D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2A98D-BEFE-79B6-84AA-7882AF09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4A15-A951-CC08-9C04-8A4A5C74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94712-45C0-BD7E-30A5-AF001CBE2B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55577"/>
          </a:xfrm>
        </p:spPr>
        <p:txBody>
          <a:bodyPr/>
          <a:lstStyle/>
          <a:p>
            <a:r>
              <a:rPr lang="en-US" dirty="0"/>
              <a:t>This pie chart shows the distribution of patient by blood pressure categories. This graph shows the ID no 6 details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00A425-6242-4A8B-8861-CAEECAC6B73F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26385" y="3706908"/>
            <a:ext cx="1597889" cy="36512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12.5%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7FE981-7A22-343E-E02D-45C0BE4EDE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26385" y="4032277"/>
            <a:ext cx="1597889" cy="365125"/>
          </a:xfrm>
        </p:spPr>
        <p:txBody>
          <a:bodyPr/>
          <a:lstStyle/>
          <a:p>
            <a:r>
              <a:rPr lang="en-US" dirty="0"/>
              <a:t>Elevated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BFA3A6-CB2F-6573-2547-F261B50DEB3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065900" y="3706907"/>
            <a:ext cx="1597889" cy="365125"/>
          </a:xfrm>
          <a:solidFill>
            <a:srgbClr val="8ACDD7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62.5%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0C5EA-1704-8B4F-7981-93CF26E5AA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900" y="4031553"/>
            <a:ext cx="1597889" cy="365125"/>
          </a:xfrm>
        </p:spPr>
        <p:txBody>
          <a:bodyPr/>
          <a:lstStyle/>
          <a:p>
            <a:r>
              <a:rPr lang="en-US" dirty="0"/>
              <a:t>Stage 1 high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5220E2A-248B-D3D8-18FD-D51D05A6EEF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solidFill>
            <a:srgbClr val="FF90BC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C6B495-0AE5-40AE-1854-FBD442A206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005412" y="4038537"/>
            <a:ext cx="1597889" cy="365125"/>
          </a:xfrm>
        </p:spPr>
        <p:txBody>
          <a:bodyPr/>
          <a:lstStyle/>
          <a:p>
            <a:r>
              <a:rPr lang="en-US" dirty="0"/>
              <a:t>Normal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E6E62A-1355-953B-0719-5B2084F0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584325"/>
            <a:ext cx="4702412" cy="299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18AC1F-6901-2526-D662-012C7CD3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00" y="4603844"/>
            <a:ext cx="1054154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1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9870-4D3D-A984-39DF-4A08450DC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A557-22F2-781F-4ECC-03518EDB6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shows the general patient details and blood test report of selected ID (ID no 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01261-BAB4-7DA9-7665-E0D564A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AC754-534D-14BC-1457-2E3B17D5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0" y="2497099"/>
            <a:ext cx="6923738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DED29-DFE5-8250-6D5C-F0591D83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F1B13-2D04-B74D-88A4-E82459D6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slicers and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A981-06CE-2585-18EE-EB029D2C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1157"/>
            <a:ext cx="8810625" cy="47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0546-3B07-69E8-34E8-DD4827BB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78B78-DFE2-7021-125B-6F405AC7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BD582-2AF5-158A-F315-AF15367E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662"/>
            <a:ext cx="8122067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E6944-E045-A6E4-C0B1-68E139D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17245E-A367-01E6-83D7-E6DC89F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786BE-C215-765A-2470-6415900F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812"/>
            <a:ext cx="8045863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0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1003" r="11003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A667D0-2B70-EA7A-9228-7BAB4188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A7075-73A7-9771-5648-DB9B4D51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EFD87-0407-E2E4-91A7-9CAC2DD5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Cholesterol: total  (mg/dl)</a:t>
            </a:r>
          </a:p>
          <a:p>
            <a:r>
              <a:rPr lang="en-US" dirty="0"/>
              <a:t>triglyceride</a:t>
            </a:r>
          </a:p>
          <a:p>
            <a:r>
              <a:rPr lang="en-US" dirty="0"/>
              <a:t>HDL: cholesterol type</a:t>
            </a:r>
          </a:p>
          <a:p>
            <a:r>
              <a:rPr lang="en-US" dirty="0"/>
              <a:t>LDL: cholesterol type</a:t>
            </a:r>
          </a:p>
          <a:p>
            <a:r>
              <a:rPr lang="en-US" dirty="0"/>
              <a:t>hemoglobin</a:t>
            </a:r>
          </a:p>
          <a:p>
            <a:r>
              <a:rPr lang="en-US" dirty="0"/>
              <a:t>Urine protein</a:t>
            </a:r>
          </a:p>
          <a:p>
            <a:r>
              <a:rPr lang="en-US" dirty="0"/>
              <a:t>serum creatinine</a:t>
            </a:r>
          </a:p>
          <a:p>
            <a:r>
              <a:rPr lang="en-US" dirty="0"/>
              <a:t>AST : glutamic oxaloacetic transaminase type</a:t>
            </a:r>
          </a:p>
          <a:p>
            <a:r>
              <a:rPr lang="en-US" dirty="0"/>
              <a:t>ALT : glutamic oxaloacetic transaminase type</a:t>
            </a:r>
          </a:p>
          <a:p>
            <a:r>
              <a:rPr lang="en-US" dirty="0" err="1"/>
              <a:t>Gtp</a:t>
            </a:r>
            <a:r>
              <a:rPr lang="en-US" dirty="0"/>
              <a:t>: </a:t>
            </a:r>
            <a:r>
              <a:rPr lang="el-GR" dirty="0"/>
              <a:t>γ-</a:t>
            </a:r>
            <a:r>
              <a:rPr lang="en-US" dirty="0"/>
              <a:t>GTP</a:t>
            </a:r>
          </a:p>
          <a:p>
            <a:r>
              <a:rPr lang="en-US" dirty="0"/>
              <a:t>oral: Oral Examination status</a:t>
            </a:r>
          </a:p>
          <a:p>
            <a:r>
              <a:rPr lang="en-US" dirty="0"/>
              <a:t>dental caries</a:t>
            </a:r>
          </a:p>
          <a:p>
            <a:r>
              <a:rPr lang="en-US" dirty="0"/>
              <a:t>tartar : tartar status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46CE6D-C6ED-8DFF-6DF7-C1DFB855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</p:spTree>
    <p:extLst>
      <p:ext uri="{BB962C8B-B14F-4D97-AF65-F5344CB8AC3E}">
        <p14:creationId xmlns:p14="http://schemas.microsoft.com/office/powerpoint/2010/main" val="36019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7C588-B536-A127-66BF-AECBB604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4AE3A-CCB0-C865-FDF0-F3B1439D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E7F7E6-5560-483C-EC5B-672C2FA72F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/>
          <a:lstStyle/>
          <a:p>
            <a:r>
              <a:rPr lang="en-US" sz="1800" dirty="0"/>
              <a:t>Data Analysis Expressions (DAX) is a formula expression language used in Analysis Services, Power BI, and Power Pivot in Excel. </a:t>
            </a:r>
          </a:p>
          <a:p>
            <a:r>
              <a:rPr lang="en-US" sz="1800" dirty="0"/>
              <a:t>DAX formulas include functions, operators, and values to perform advanced calculations and queries on data in related tables and columns in tabular data models</a:t>
            </a:r>
            <a:r>
              <a:rPr lang="en-US" dirty="0"/>
              <a:t>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BF52FDB-ECCE-E196-5F8A-054EEB2ED4B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047" r="27047"/>
          <a:stretch/>
        </p:blipFill>
        <p:spPr>
          <a:xfrm>
            <a:off x="1387145" y="0"/>
            <a:ext cx="3894833" cy="5656330"/>
          </a:xfrm>
        </p:spPr>
      </p:pic>
    </p:spTree>
    <p:extLst>
      <p:ext uri="{BB962C8B-B14F-4D97-AF65-F5344CB8AC3E}">
        <p14:creationId xmlns:p14="http://schemas.microsoft.com/office/powerpoint/2010/main" val="35546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325D2-92B2-4263-E48B-A4089A2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C7E1FE-2E25-7B81-F193-58E826D4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285E6-0E52-DC78-E2B2-C49F355DDB70}"/>
              </a:ext>
            </a:extLst>
          </p:cNvPr>
          <p:cNvSpPr txBox="1"/>
          <p:nvPr/>
        </p:nvSpPr>
        <p:spPr>
          <a:xfrm>
            <a:off x="838200" y="1716592"/>
            <a:ext cx="260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Age Group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0E6291-4A24-8379-38A3-4BAE2847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16703"/>
            <a:ext cx="5029200" cy="40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C5E28-F721-6827-1D73-DFA8C96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62924A-0C3D-3FC4-90F0-259FF111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A3CB-5CE9-F1DD-84A4-72751E0CC993}"/>
              </a:ext>
            </a:extLst>
          </p:cNvPr>
          <p:cNvSpPr txBox="1"/>
          <p:nvPr/>
        </p:nvSpPr>
        <p:spPr>
          <a:xfrm>
            <a:off x="838199" y="1914524"/>
            <a:ext cx="4162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Blood Pressure Category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B8CB04-889D-236C-DEEF-3DDFE87A7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04416"/>
            <a:ext cx="7018036" cy="3686822"/>
          </a:xfrm>
        </p:spPr>
      </p:pic>
    </p:spTree>
    <p:extLst>
      <p:ext uri="{BB962C8B-B14F-4D97-AF65-F5344CB8AC3E}">
        <p14:creationId xmlns:p14="http://schemas.microsoft.com/office/powerpoint/2010/main" val="175920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8DFBC-2EEC-F155-1621-954A47C0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417CCD-E339-C58D-2346-5A883B55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3119"/>
            <a:ext cx="7626742" cy="29020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4FFF77-156D-135D-ECE7-949F7803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04994-5BE5-D1E7-5E84-B059E019FD54}"/>
              </a:ext>
            </a:extLst>
          </p:cNvPr>
          <p:cNvSpPr txBox="1"/>
          <p:nvPr/>
        </p:nvSpPr>
        <p:spPr>
          <a:xfrm>
            <a:off x="838200" y="196215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21512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76E42-ABDE-D12D-2F26-E59075C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ECBBA8-0547-F96F-1D4A-753D558E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BDFA3-6E44-3A77-EA1E-F1BCB1D9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001"/>
            <a:ext cx="7258423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8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FF991-451C-3D39-608C-1F251B60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D73E-892E-A1CF-A96E-FE306A46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Heart Rate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2A366C-D3D1-CB8A-1D38-589978BB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55D83-AE0B-C9A8-E29C-97280843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070"/>
            <a:ext cx="8103016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F90BC"/>
      </a:accent1>
      <a:accent2>
        <a:srgbClr val="00B0F0"/>
      </a:accent2>
      <a:accent3>
        <a:srgbClr val="8ACDD7"/>
      </a:accent3>
      <a:accent4>
        <a:srgbClr val="FFC0D9"/>
      </a:accent4>
      <a:accent5>
        <a:srgbClr val="F9F9E0"/>
      </a:accent5>
      <a:accent6>
        <a:srgbClr val="FFC0D9"/>
      </a:accent6>
      <a:hlink>
        <a:srgbClr val="FF90BC"/>
      </a:hlink>
      <a:folHlink>
        <a:srgbClr val="FFFF00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260</TotalTime>
  <Words>811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Office Theme</vt:lpstr>
      <vt:lpstr>Patient Health  Test Analysis</vt:lpstr>
      <vt:lpstr>Overview of Data</vt:lpstr>
      <vt:lpstr>Overview of Data</vt:lpstr>
      <vt:lpstr>DAX Queries</vt:lpstr>
      <vt:lpstr>Dax Queries </vt:lpstr>
      <vt:lpstr>Continue…</vt:lpstr>
      <vt:lpstr>Continue…</vt:lpstr>
      <vt:lpstr>Continue…</vt:lpstr>
      <vt:lpstr>Continue…</vt:lpstr>
      <vt:lpstr>Continue…</vt:lpstr>
      <vt:lpstr>CARDS</vt:lpstr>
      <vt:lpstr>Slicers</vt:lpstr>
      <vt:lpstr>PIE CHART </vt:lpstr>
      <vt:lpstr>BAR CHART</vt:lpstr>
      <vt:lpstr>BAR CHART</vt:lpstr>
      <vt:lpstr>BAR CHART</vt:lpstr>
      <vt:lpstr>LINE CHART</vt:lpstr>
      <vt:lpstr>LINE CHART</vt:lpstr>
      <vt:lpstr>LINE CHART</vt:lpstr>
      <vt:lpstr>LINE CHART</vt:lpstr>
      <vt:lpstr>LINE CHART</vt:lpstr>
      <vt:lpstr>LINE CHART</vt:lpstr>
      <vt:lpstr>TABLE </vt:lpstr>
      <vt:lpstr>PIE CHART</vt:lpstr>
      <vt:lpstr>TABLE CHART</vt:lpstr>
      <vt:lpstr>Selection of slicers and results</vt:lpstr>
      <vt:lpstr>Continue …</vt:lpstr>
      <vt:lpstr>Continue 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Health  Test Analysis</dc:title>
  <dc:creator>Manahel Ansari</dc:creator>
  <cp:lastModifiedBy>Manahel Ansari</cp:lastModifiedBy>
  <cp:revision>4</cp:revision>
  <dcterms:created xsi:type="dcterms:W3CDTF">2023-12-19T09:18:09Z</dcterms:created>
  <dcterms:modified xsi:type="dcterms:W3CDTF">2023-12-23T10:42:35Z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