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handoutMasterIdLst>
    <p:handoutMasterId r:id="rId21"/>
  </p:handoutMasterIdLst>
  <p:sldIdLst>
    <p:sldId id="432" r:id="rId2"/>
    <p:sldId id="358" r:id="rId3"/>
    <p:sldId id="359" r:id="rId4"/>
    <p:sldId id="357" r:id="rId5"/>
    <p:sldId id="422" r:id="rId6"/>
    <p:sldId id="423" r:id="rId7"/>
    <p:sldId id="424" r:id="rId8"/>
    <p:sldId id="418" r:id="rId9"/>
    <p:sldId id="360" r:id="rId10"/>
    <p:sldId id="401" r:id="rId11"/>
    <p:sldId id="402" r:id="rId12"/>
    <p:sldId id="403" r:id="rId13"/>
    <p:sldId id="417" r:id="rId14"/>
    <p:sldId id="420" r:id="rId15"/>
    <p:sldId id="433" r:id="rId16"/>
    <p:sldId id="434" r:id="rId17"/>
    <p:sldId id="429" r:id="rId18"/>
    <p:sldId id="43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480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1086" autoAdjust="0"/>
  </p:normalViewPr>
  <p:slideViewPr>
    <p:cSldViewPr>
      <p:cViewPr varScale="1">
        <p:scale>
          <a:sx n="121" d="100"/>
          <a:sy n="121" d="100"/>
        </p:scale>
        <p:origin x="1314"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9513CE8-221F-4916-B709-399BB9E626ED}" type="datetimeFigureOut">
              <a:rPr lang="en-US" smtClean="0"/>
              <a:pPr/>
              <a:t>8/9/2018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6109416-48C3-4D9E-B242-52E3389EB261}" type="slidenum">
              <a:rPr lang="en-US" smtClean="0"/>
              <a:pPr/>
              <a:t>‹#›</a:t>
            </a:fld>
            <a:endParaRPr lang="en-US"/>
          </a:p>
        </p:txBody>
      </p:sp>
    </p:spTree>
    <p:extLst>
      <p:ext uri="{BB962C8B-B14F-4D97-AF65-F5344CB8AC3E}">
        <p14:creationId xmlns:p14="http://schemas.microsoft.com/office/powerpoint/2010/main" val="511665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0D6204-983B-48EC-9C9F-489DA73D68FF}" type="datetimeFigureOut">
              <a:rPr lang="en-US" smtClean="0"/>
              <a:pPr/>
              <a:t>8/9/2018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059E6F-9FA0-45D9-A90D-7CACCC12A457}" type="slidenum">
              <a:rPr lang="en-US" smtClean="0"/>
              <a:pPr/>
              <a:t>‹#›</a:t>
            </a:fld>
            <a:endParaRPr lang="en-US"/>
          </a:p>
        </p:txBody>
      </p:sp>
    </p:spTree>
    <p:extLst>
      <p:ext uri="{BB962C8B-B14F-4D97-AF65-F5344CB8AC3E}">
        <p14:creationId xmlns:p14="http://schemas.microsoft.com/office/powerpoint/2010/main" val="4288517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4059E6F-9FA0-45D9-A90D-7CACCC12A457}" type="slidenum">
              <a:rPr lang="en-US" smtClean="0"/>
              <a:pPr/>
              <a:t>1</a:t>
            </a:fld>
            <a:endParaRPr lang="en-US"/>
          </a:p>
        </p:txBody>
      </p:sp>
    </p:spTree>
    <p:extLst>
      <p:ext uri="{BB962C8B-B14F-4D97-AF65-F5344CB8AC3E}">
        <p14:creationId xmlns:p14="http://schemas.microsoft.com/office/powerpoint/2010/main" val="31039871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t>
            </a:r>
            <a:r>
              <a:rPr lang="en-US" b="1" baseline="0" dirty="0"/>
              <a:t>social judgment theory </a:t>
            </a:r>
            <a:r>
              <a:rPr lang="en-US" baseline="0" dirty="0"/>
              <a:t>explains why conversion is so challenging as a persuasion goal. The further the speaker’s position is from audience members’ anchor position, the less likely attitude and behavior change are likely to occur. This is especially true when audience members have high ego involvement with the issue presented.</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10</a:t>
            </a:fld>
            <a:endParaRPr lang="en-US"/>
          </a:p>
        </p:txBody>
      </p:sp>
    </p:spTree>
    <p:extLst>
      <p:ext uri="{BB962C8B-B14F-4D97-AF65-F5344CB8AC3E}">
        <p14:creationId xmlns:p14="http://schemas.microsoft.com/office/powerpoint/2010/main" val="2984726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Banning all guns is an extreme position. Banning only assault weapons is a modification goal for persuasion.</a:t>
            </a:r>
          </a:p>
          <a:p>
            <a:endParaRPr lang="en-US" dirty="0"/>
          </a:p>
          <a:p>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11</a:t>
            </a:fld>
            <a:endParaRPr lang="en-US"/>
          </a:p>
        </p:txBody>
      </p:sp>
    </p:spTree>
    <p:extLst>
      <p:ext uri="{BB962C8B-B14F-4D97-AF65-F5344CB8AC3E}">
        <p14:creationId xmlns:p14="http://schemas.microsoft.com/office/powerpoint/2010/main" val="520297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Preaching to the choir is maintenance persuasion. You are attempting to reinforce existing attitudes.</a:t>
            </a:r>
            <a:r>
              <a:rPr lang="en-US" baseline="0" dirty="0"/>
              <a:t> Here, Steve Jobs is presenting a product to an audience of Apple “believers.”</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12</a:t>
            </a:fld>
            <a:endParaRPr lang="en-US"/>
          </a:p>
        </p:txBody>
      </p:sp>
    </p:spTree>
    <p:extLst>
      <p:ext uri="{BB962C8B-B14F-4D97-AF65-F5344CB8AC3E}">
        <p14:creationId xmlns:p14="http://schemas.microsoft.com/office/powerpoint/2010/main" val="145435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13</a:t>
            </a:fld>
            <a:endParaRPr lang="en-US"/>
          </a:p>
        </p:txBody>
      </p:sp>
    </p:spTree>
    <p:extLst>
      <p:ext uri="{BB962C8B-B14F-4D97-AF65-F5344CB8AC3E}">
        <p14:creationId xmlns:p14="http://schemas.microsoft.com/office/powerpoint/2010/main" val="10658073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peripheral cues of both speakers in this photo.</a:t>
            </a:r>
          </a:p>
        </p:txBody>
      </p:sp>
      <p:sp>
        <p:nvSpPr>
          <p:cNvPr id="4" name="Slide Number Placeholder 3"/>
          <p:cNvSpPr>
            <a:spLocks noGrp="1"/>
          </p:cNvSpPr>
          <p:nvPr>
            <p:ph type="sldNum" sz="quarter" idx="10"/>
          </p:nvPr>
        </p:nvSpPr>
        <p:spPr/>
        <p:txBody>
          <a:bodyPr/>
          <a:lstStyle/>
          <a:p>
            <a:fld id="{E4059E6F-9FA0-45D9-A90D-7CACCC12A457}" type="slidenum">
              <a:rPr lang="en-US" smtClean="0"/>
              <a:pPr/>
              <a:t>14</a:t>
            </a:fld>
            <a:endParaRPr lang="en-US"/>
          </a:p>
        </p:txBody>
      </p:sp>
    </p:spTree>
    <p:extLst>
      <p:ext uri="{BB962C8B-B14F-4D97-AF65-F5344CB8AC3E}">
        <p14:creationId xmlns:p14="http://schemas.microsoft.com/office/powerpoint/2010/main" val="26794821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peripheral cues of both speakers in this photo.</a:t>
            </a:r>
          </a:p>
        </p:txBody>
      </p:sp>
      <p:sp>
        <p:nvSpPr>
          <p:cNvPr id="4" name="Slide Number Placeholder 3"/>
          <p:cNvSpPr>
            <a:spLocks noGrp="1"/>
          </p:cNvSpPr>
          <p:nvPr>
            <p:ph type="sldNum" sz="quarter" idx="10"/>
          </p:nvPr>
        </p:nvSpPr>
        <p:spPr/>
        <p:txBody>
          <a:bodyPr/>
          <a:lstStyle/>
          <a:p>
            <a:fld id="{E4059E6F-9FA0-45D9-A90D-7CACCC12A457}" type="slidenum">
              <a:rPr lang="en-US" smtClean="0"/>
              <a:pPr/>
              <a:t>15</a:t>
            </a:fld>
            <a:endParaRPr lang="en-US"/>
          </a:p>
        </p:txBody>
      </p:sp>
    </p:spTree>
    <p:extLst>
      <p:ext uri="{BB962C8B-B14F-4D97-AF65-F5344CB8AC3E}">
        <p14:creationId xmlns:p14="http://schemas.microsoft.com/office/powerpoint/2010/main" val="12662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Identify the peripheral cues of both speakers in this photo.</a:t>
            </a:r>
          </a:p>
        </p:txBody>
      </p:sp>
      <p:sp>
        <p:nvSpPr>
          <p:cNvPr id="4" name="Slide Number Placeholder 3"/>
          <p:cNvSpPr>
            <a:spLocks noGrp="1"/>
          </p:cNvSpPr>
          <p:nvPr>
            <p:ph type="sldNum" sz="quarter" idx="10"/>
          </p:nvPr>
        </p:nvSpPr>
        <p:spPr/>
        <p:txBody>
          <a:bodyPr/>
          <a:lstStyle/>
          <a:p>
            <a:fld id="{E4059E6F-9FA0-45D9-A90D-7CACCC12A457}" type="slidenum">
              <a:rPr lang="en-US" smtClean="0"/>
              <a:pPr/>
              <a:t>16</a:t>
            </a:fld>
            <a:endParaRPr lang="en-US"/>
          </a:p>
        </p:txBody>
      </p:sp>
    </p:spTree>
    <p:extLst>
      <p:ext uri="{BB962C8B-B14F-4D97-AF65-F5344CB8AC3E}">
        <p14:creationId xmlns:p14="http://schemas.microsoft.com/office/powerpoint/2010/main" val="40916943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Australian anti-smoking ad uses both central and peripheral routes to persuasion—</a:t>
            </a:r>
            <a:r>
              <a:rPr lang="en-US" b="1" dirty="0"/>
              <a:t>an award-winning ad and very clever</a:t>
            </a:r>
            <a:r>
              <a:rPr lang="en-US" dirty="0"/>
              <a:t>!</a:t>
            </a:r>
          </a:p>
        </p:txBody>
      </p:sp>
      <p:sp>
        <p:nvSpPr>
          <p:cNvPr id="4" name="Slide Number Placeholder 3"/>
          <p:cNvSpPr>
            <a:spLocks noGrp="1"/>
          </p:cNvSpPr>
          <p:nvPr>
            <p:ph type="sldNum" sz="quarter" idx="10"/>
          </p:nvPr>
        </p:nvSpPr>
        <p:spPr/>
        <p:txBody>
          <a:bodyPr/>
          <a:lstStyle/>
          <a:p>
            <a:fld id="{E4059E6F-9FA0-45D9-A90D-7CACCC12A457}" type="slidenum">
              <a:rPr lang="en-US" smtClean="0"/>
              <a:pPr/>
              <a:t>17</a:t>
            </a:fld>
            <a:endParaRPr lang="en-US"/>
          </a:p>
        </p:txBody>
      </p:sp>
    </p:spTree>
    <p:extLst>
      <p:ext uri="{BB962C8B-B14F-4D97-AF65-F5344CB8AC3E}">
        <p14:creationId xmlns:p14="http://schemas.microsoft.com/office/powerpoint/2010/main" val="408563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dramatized final rebuttal in the movie “The Great Debaters” is moving. Does it rely on the central route, peripheral route, or parallel processing? Discuss.</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18</a:t>
            </a:fld>
            <a:endParaRPr lang="en-US"/>
          </a:p>
        </p:txBody>
      </p:sp>
    </p:spTree>
    <p:extLst>
      <p:ext uri="{BB962C8B-B14F-4D97-AF65-F5344CB8AC3E}">
        <p14:creationId xmlns:p14="http://schemas.microsoft.com/office/powerpoint/2010/main" val="2881315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difference between coercion and persuasion is a matter of degree regarding audience members’ perceived</a:t>
            </a:r>
            <a:r>
              <a:rPr lang="en-US" baseline="0" dirty="0"/>
              <a:t> freedom of choice.</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2</a:t>
            </a:fld>
            <a:endParaRPr lang="en-US"/>
          </a:p>
        </p:txBody>
      </p:sp>
    </p:spTree>
    <p:extLst>
      <p:ext uri="{BB962C8B-B14F-4D97-AF65-F5344CB8AC3E}">
        <p14:creationId xmlns:p14="http://schemas.microsoft.com/office/powerpoint/2010/main" val="4264504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why attitudes and behavior are not always </a:t>
            </a:r>
            <a:r>
              <a:rPr lang="en-US"/>
              <a:t>consistent.</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3</a:t>
            </a:fld>
            <a:endParaRPr lang="en-US"/>
          </a:p>
        </p:txBody>
      </p:sp>
    </p:spTree>
    <p:extLst>
      <p:ext uri="{BB962C8B-B14F-4D97-AF65-F5344CB8AC3E}">
        <p14:creationId xmlns:p14="http://schemas.microsoft.com/office/powerpoint/2010/main" val="288481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to animate each. </a:t>
            </a:r>
            <a:r>
              <a:rPr lang="en-US" b="1" baseline="0" dirty="0"/>
              <a:t>See next several slides for elaboration</a:t>
            </a:r>
            <a:r>
              <a:rPr lang="en-US" baseline="0" dirty="0"/>
              <a:t>.</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4</a:t>
            </a:fld>
            <a:endParaRPr lang="en-US"/>
          </a:p>
        </p:txBody>
      </p:sp>
    </p:spTree>
    <p:extLst>
      <p:ext uri="{BB962C8B-B14F-4D97-AF65-F5344CB8AC3E}">
        <p14:creationId xmlns:p14="http://schemas.microsoft.com/office/powerpoint/2010/main" val="270915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is a very graphic public service ad from the United Kingdom on texting and driving. It raises some important issues: (1) is this appeal a direct or indirect experience with texting and driving hazards? Remember that direct experience is more likely to produce consistency between attitude and behavior than indirect “second-hand” attitudes. (2) Is it too graphic to be effective?</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5</a:t>
            </a:fld>
            <a:endParaRPr lang="en-US"/>
          </a:p>
        </p:txBody>
      </p:sp>
    </p:spTree>
    <p:extLst>
      <p:ext uri="{BB962C8B-B14F-4D97-AF65-F5344CB8AC3E}">
        <p14:creationId xmlns:p14="http://schemas.microsoft.com/office/powerpoint/2010/main" val="317731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Binge</a:t>
            </a:r>
            <a:r>
              <a:rPr lang="en-US" baseline="0" dirty="0"/>
              <a:t> drinking is influenced markedly by social pressure from peer groups. </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6</a:t>
            </a:fld>
            <a:endParaRPr lang="en-US"/>
          </a:p>
        </p:txBody>
      </p:sp>
    </p:spTree>
    <p:extLst>
      <p:ext uri="{BB962C8B-B14F-4D97-AF65-F5344CB8AC3E}">
        <p14:creationId xmlns:p14="http://schemas.microsoft.com/office/powerpoint/2010/main" val="404761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a:t>
            </a:r>
            <a:r>
              <a:rPr lang="en-US" baseline="0" dirty="0"/>
              <a:t> public service ad about recycling e-waste never provides specific, easy ways to dispose of e-waste. It documents that most people simply throw away used cell phones, etc. Why? Probably because it is easier than finding an e-waste recycling center. Discuss the effort required and ways to recycle.</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7</a:t>
            </a:fld>
            <a:endParaRPr lang="en-US"/>
          </a:p>
        </p:txBody>
      </p:sp>
    </p:spTree>
    <p:extLst>
      <p:ext uri="{BB962C8B-B14F-4D97-AF65-F5344CB8AC3E}">
        <p14:creationId xmlns:p14="http://schemas.microsoft.com/office/powerpoint/2010/main" val="2031222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a:t>
            </a:r>
            <a:r>
              <a:rPr lang="en-US" baseline="0" dirty="0"/>
              <a:t> to animate each goal. </a:t>
            </a:r>
            <a:r>
              <a:rPr lang="en-US" b="1" baseline="0" dirty="0"/>
              <a:t>See next several slides for elaboration</a:t>
            </a:r>
            <a:r>
              <a:rPr lang="en-US" baseline="0" dirty="0"/>
              <a:t>.</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8</a:t>
            </a:fld>
            <a:endParaRPr lang="en-US"/>
          </a:p>
        </p:txBody>
      </p:sp>
    </p:spTree>
    <p:extLst>
      <p:ext uri="{BB962C8B-B14F-4D97-AF65-F5344CB8AC3E}">
        <p14:creationId xmlns:p14="http://schemas.microsoft.com/office/powerpoint/2010/main" val="12129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a:t>
            </a:r>
            <a:r>
              <a:rPr lang="en-US" baseline="0" dirty="0"/>
              <a:t> rarely change their attitudes radically, especially when those attitudes are strongly held (e.g., abortion, organic food, nonviolence). Why? </a:t>
            </a:r>
            <a:endParaRPr lang="en-US" dirty="0"/>
          </a:p>
        </p:txBody>
      </p:sp>
      <p:sp>
        <p:nvSpPr>
          <p:cNvPr id="4" name="Slide Number Placeholder 3"/>
          <p:cNvSpPr>
            <a:spLocks noGrp="1"/>
          </p:cNvSpPr>
          <p:nvPr>
            <p:ph type="sldNum" sz="quarter" idx="10"/>
          </p:nvPr>
        </p:nvSpPr>
        <p:spPr/>
        <p:txBody>
          <a:bodyPr/>
          <a:lstStyle/>
          <a:p>
            <a:fld id="{E4059E6F-9FA0-45D9-A90D-7CACCC12A457}" type="slidenum">
              <a:rPr lang="en-US" smtClean="0"/>
              <a:pPr/>
              <a:t>9</a:t>
            </a:fld>
            <a:endParaRPr lang="en-US"/>
          </a:p>
        </p:txBody>
      </p:sp>
    </p:spTree>
    <p:extLst>
      <p:ext uri="{BB962C8B-B14F-4D97-AF65-F5344CB8AC3E}">
        <p14:creationId xmlns:p14="http://schemas.microsoft.com/office/powerpoint/2010/main" val="425914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F8A5F16-9486-406F-BD4A-ACE99914440E}"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1400732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8A5F16-9486-406F-BD4A-ACE99914440E}"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2450410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8A5F16-9486-406F-BD4A-ACE99914440E}"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438898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8A5F16-9486-406F-BD4A-ACE99914440E}"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42796431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8A5F16-9486-406F-BD4A-ACE99914440E}" type="datetimeFigureOut">
              <a:rPr lang="en-US" smtClean="0"/>
              <a:pPr/>
              <a:t>8/9/2018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2053806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F8A5F16-9486-406F-BD4A-ACE99914440E}"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250253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F8A5F16-9486-406F-BD4A-ACE99914440E}" type="datetimeFigureOut">
              <a:rPr lang="en-US" smtClean="0"/>
              <a:pPr/>
              <a:t>8/9/2018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391974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F8A5F16-9486-406F-BD4A-ACE99914440E}" type="datetimeFigureOut">
              <a:rPr lang="en-US" smtClean="0"/>
              <a:pPr/>
              <a:t>8/9/2018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115247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8A5F16-9486-406F-BD4A-ACE99914440E}" type="datetimeFigureOut">
              <a:rPr lang="en-US" smtClean="0"/>
              <a:pPr/>
              <a:t>8/9/2018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1881556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8A5F16-9486-406F-BD4A-ACE99914440E}"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1811125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8A5F16-9486-406F-BD4A-ACE99914440E}" type="datetimeFigureOut">
              <a:rPr lang="en-US" smtClean="0"/>
              <a:pPr/>
              <a:t>8/9/2018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EC627A8-516D-495F-806D-B30F46A4C5B2}" type="slidenum">
              <a:rPr lang="en-US" smtClean="0"/>
              <a:pPr/>
              <a:t>‹#›</a:t>
            </a:fld>
            <a:endParaRPr lang="en-US"/>
          </a:p>
        </p:txBody>
      </p:sp>
    </p:spTree>
    <p:extLst>
      <p:ext uri="{BB962C8B-B14F-4D97-AF65-F5344CB8AC3E}">
        <p14:creationId xmlns:p14="http://schemas.microsoft.com/office/powerpoint/2010/main" val="554591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A5F16-9486-406F-BD4A-ACE99914440E}" type="datetimeFigureOut">
              <a:rPr lang="en-US" smtClean="0"/>
              <a:pPr/>
              <a:t>8/9/2018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627A8-516D-495F-806D-B30F46A4C5B2}" type="slidenum">
              <a:rPr lang="en-US" smtClean="0"/>
              <a:pPr/>
              <a:t>‹#›</a:t>
            </a:fld>
            <a:endParaRPr lang="en-US"/>
          </a:p>
        </p:txBody>
      </p:sp>
    </p:spTree>
    <p:extLst>
      <p:ext uri="{BB962C8B-B14F-4D97-AF65-F5344CB8AC3E}">
        <p14:creationId xmlns:p14="http://schemas.microsoft.com/office/powerpoint/2010/main" val="46317717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www.youtube.com/watch?v=JndtG8Y7yfw"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youtube.com/watch?v=jN-CZmTzIH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www.youtube.com/watch?v=R0LCmStIw9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www.youtube.com/watch?v=AaW6H0ucJ1w"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7030A0"/>
                </a:solidFill>
              </a:rPr>
              <a:t>Chapter 15</a:t>
            </a:r>
          </a:p>
        </p:txBody>
      </p:sp>
      <p:sp>
        <p:nvSpPr>
          <p:cNvPr id="3" name="Subtitle 2"/>
          <p:cNvSpPr>
            <a:spLocks noGrp="1"/>
          </p:cNvSpPr>
          <p:nvPr>
            <p:ph type="subTitle" idx="1"/>
          </p:nvPr>
        </p:nvSpPr>
        <p:spPr/>
        <p:txBody>
          <a:bodyPr>
            <a:normAutofit/>
          </a:bodyPr>
          <a:lstStyle/>
          <a:p>
            <a:r>
              <a:rPr lang="en-US" sz="3600" dirty="0">
                <a:solidFill>
                  <a:schemeClr val="tx1"/>
                </a:solidFill>
              </a:rPr>
              <a:t>Foundations of </a:t>
            </a:r>
          </a:p>
          <a:p>
            <a:r>
              <a:rPr lang="en-US" sz="3600" dirty="0">
                <a:solidFill>
                  <a:schemeClr val="tx1"/>
                </a:solidFill>
              </a:rPr>
              <a:t>Persuasive Speaking</a:t>
            </a:r>
          </a:p>
        </p:txBody>
      </p:sp>
    </p:spTree>
    <p:extLst>
      <p:ext uri="{BB962C8B-B14F-4D97-AF65-F5344CB8AC3E}">
        <p14:creationId xmlns:p14="http://schemas.microsoft.com/office/powerpoint/2010/main" val="42357455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7030A0"/>
                </a:solidFill>
              </a:rPr>
              <a:t>Why Conversion Is </a:t>
            </a:r>
            <a:br>
              <a:rPr lang="en-US" dirty="0">
                <a:solidFill>
                  <a:srgbClr val="7030A0"/>
                </a:solidFill>
              </a:rPr>
            </a:br>
            <a:r>
              <a:rPr lang="en-US" dirty="0">
                <a:solidFill>
                  <a:srgbClr val="7030A0"/>
                </a:solidFill>
              </a:rPr>
              <a:t>Extremely Difficult</a:t>
            </a:r>
          </a:p>
        </p:txBody>
      </p:sp>
      <p:pic>
        <p:nvPicPr>
          <p:cNvPr id="4" name="Content Placeholder 3" descr="Strongly agree: anchor, college should be free. Agree: latitude of acceptance, minimal tuition and fees can be charged. Indifferent, disagree: latitude of noncommitment, public colleges should be supported by taxes. Strongly disagree: latitude of rejection, students should pay entire cost or students should pay at least 75% of cost."/>
          <p:cNvPicPr>
            <a:picLocks noGrp="1" noChangeAspect="1"/>
          </p:cNvPicPr>
          <p:nvPr>
            <p:ph idx="1"/>
          </p:nvPr>
        </p:nvPicPr>
        <p:blipFill>
          <a:blip r:embed="rId4" cstate="email">
            <a:extLst>
              <a:ext uri="{28A0092B-C50C-407E-A947-70E740481C1C}">
                <a14:useLocalDpi xmlns:a14="http://schemas.microsoft.com/office/drawing/2010/main"/>
              </a:ext>
            </a:extLst>
          </a:blip>
          <a:stretch>
            <a:fillRect/>
          </a:stretch>
        </p:blipFill>
        <p:spPr>
          <a:xfrm>
            <a:off x="30086" y="2390026"/>
            <a:ext cx="9032885" cy="3401174"/>
          </a:xfrm>
        </p:spPr>
      </p:pic>
      <p:sp>
        <p:nvSpPr>
          <p:cNvPr id="5" name="TextBox 4"/>
          <p:cNvSpPr txBox="1"/>
          <p:nvPr/>
        </p:nvSpPr>
        <p:spPr>
          <a:xfrm>
            <a:off x="2133600" y="1981200"/>
            <a:ext cx="4724400" cy="584775"/>
          </a:xfrm>
          <a:prstGeom prst="rect">
            <a:avLst/>
          </a:prstGeom>
          <a:noFill/>
        </p:spPr>
        <p:txBody>
          <a:bodyPr wrap="square" rtlCol="0">
            <a:spAutoFit/>
          </a:bodyPr>
          <a:lstStyle/>
          <a:p>
            <a:pPr algn="ctr"/>
            <a:r>
              <a:rPr lang="en-US" sz="3200" dirty="0"/>
              <a:t>Social Judgment Theory</a:t>
            </a:r>
          </a:p>
        </p:txBody>
      </p:sp>
    </p:spTree>
    <p:extLst>
      <p:ext uri="{BB962C8B-B14F-4D97-AF65-F5344CB8AC3E}">
        <p14:creationId xmlns:p14="http://schemas.microsoft.com/office/powerpoint/2010/main" val="185330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Modification Is Realistic Persuasion</a:t>
            </a:r>
          </a:p>
        </p:txBody>
      </p:sp>
      <p:pic>
        <p:nvPicPr>
          <p:cNvPr id="4" name="Content Placeholder 3" descr="The panel has a variety of guns on a table. A big circle with a diagonal line across it covers the guns. The message reads, ban all guns with the all in capital letters and underlined."/>
          <p:cNvPicPr>
            <a:picLocks noGrp="1" noChangeAspect="1"/>
          </p:cNvPicPr>
          <p:nvPr>
            <p:ph idx="1"/>
          </p:nvPr>
        </p:nvPicPr>
        <p:blipFill>
          <a:blip r:embed="rId4" cstate="print"/>
          <a:stretch>
            <a:fillRect/>
          </a:stretch>
        </p:blipFill>
        <p:spPr>
          <a:xfrm>
            <a:off x="838200" y="1752600"/>
            <a:ext cx="3495151" cy="3284236"/>
          </a:xfrm>
        </p:spPr>
      </p:pic>
      <p:sp>
        <p:nvSpPr>
          <p:cNvPr id="5" name="Oval 4" descr="The panels on banning guns. The panel on the left has all sorts of guns on a table. A big circle with a diagonal line across it covers the guns. The message reads, ban all guns with the all in capital letters and underlined."/>
          <p:cNvSpPr/>
          <p:nvPr/>
        </p:nvSpPr>
        <p:spPr>
          <a:xfrm>
            <a:off x="685800" y="1600200"/>
            <a:ext cx="3657600" cy="3505200"/>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a:endCxn id="5" idx="5"/>
          </p:cNvCxnSpPr>
          <p:nvPr/>
        </p:nvCxnSpPr>
        <p:spPr>
          <a:xfrm>
            <a:off x="1221443" y="2113524"/>
            <a:ext cx="2586314" cy="2478552"/>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pic>
        <p:nvPicPr>
          <p:cNvPr id="11" name="Content Placeholder 3" descr="The panel has a variety of guns on a table. The message reads, ban assault rifles."/>
          <p:cNvPicPr>
            <a:picLocks noChangeAspect="1"/>
          </p:cNvPicPr>
          <p:nvPr/>
        </p:nvPicPr>
        <p:blipFill>
          <a:blip r:embed="rId5" cstate="email">
            <a:extLst>
              <a:ext uri="{28A0092B-C50C-407E-A947-70E740481C1C}">
                <a14:useLocalDpi xmlns:a14="http://schemas.microsoft.com/office/drawing/2010/main"/>
              </a:ext>
            </a:extLst>
          </a:blip>
          <a:srcRect/>
          <a:stretch>
            <a:fillRect/>
          </a:stretch>
        </p:blipFill>
        <p:spPr>
          <a:xfrm>
            <a:off x="4953000" y="2743200"/>
            <a:ext cx="3861808" cy="2819400"/>
          </a:xfrm>
          <a:prstGeom prst="rect">
            <a:avLst/>
          </a:prstGeom>
        </p:spPr>
      </p:pic>
      <p:sp>
        <p:nvSpPr>
          <p:cNvPr id="13" name="TextBox 12"/>
          <p:cNvSpPr txBox="1"/>
          <p:nvPr/>
        </p:nvSpPr>
        <p:spPr>
          <a:xfrm>
            <a:off x="1066800" y="5105400"/>
            <a:ext cx="2971800" cy="523220"/>
          </a:xfrm>
          <a:prstGeom prst="rect">
            <a:avLst/>
          </a:prstGeom>
          <a:noFill/>
        </p:spPr>
        <p:txBody>
          <a:bodyPr wrap="square" rtlCol="0">
            <a:spAutoFit/>
          </a:bodyPr>
          <a:lstStyle/>
          <a:p>
            <a:pPr algn="ctr"/>
            <a:r>
              <a:rPr lang="en-US" sz="2800" b="1" dirty="0">
                <a:solidFill>
                  <a:srgbClr val="FF0000"/>
                </a:solidFill>
              </a:rPr>
              <a:t>Ban </a:t>
            </a:r>
            <a:r>
              <a:rPr lang="en-US" sz="2800" b="1" u="sng" dirty="0">
                <a:solidFill>
                  <a:srgbClr val="FF0000"/>
                </a:solidFill>
              </a:rPr>
              <a:t>ALL</a:t>
            </a:r>
            <a:r>
              <a:rPr lang="en-US" sz="2800" b="1" dirty="0">
                <a:solidFill>
                  <a:srgbClr val="FF0000"/>
                </a:solidFill>
              </a:rPr>
              <a:t> guns</a:t>
            </a:r>
          </a:p>
        </p:txBody>
      </p:sp>
      <p:sp>
        <p:nvSpPr>
          <p:cNvPr id="14" name="TextBox 13"/>
          <p:cNvSpPr txBox="1"/>
          <p:nvPr/>
        </p:nvSpPr>
        <p:spPr>
          <a:xfrm>
            <a:off x="5257800" y="2133600"/>
            <a:ext cx="2971800" cy="523220"/>
          </a:xfrm>
          <a:prstGeom prst="rect">
            <a:avLst/>
          </a:prstGeom>
          <a:noFill/>
        </p:spPr>
        <p:txBody>
          <a:bodyPr wrap="square" rtlCol="0">
            <a:spAutoFit/>
          </a:bodyPr>
          <a:lstStyle/>
          <a:p>
            <a:pPr algn="ctr"/>
            <a:r>
              <a:rPr lang="en-US" sz="2800" b="1" dirty="0">
                <a:solidFill>
                  <a:srgbClr val="0070C0"/>
                </a:solidFill>
              </a:rPr>
              <a:t>Ban assault rifles</a:t>
            </a:r>
          </a:p>
        </p:txBody>
      </p:sp>
      <p:cxnSp>
        <p:nvCxnSpPr>
          <p:cNvPr id="16" name="Straight Connector 15" descr="The Vertical line."/>
          <p:cNvCxnSpPr/>
          <p:nvPr/>
        </p:nvCxnSpPr>
        <p:spPr>
          <a:xfrm>
            <a:off x="4648200" y="1524000"/>
            <a:ext cx="0" cy="47244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954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Maintenance Is Persuasion</a:t>
            </a:r>
          </a:p>
        </p:txBody>
      </p:sp>
      <p:pic>
        <p:nvPicPr>
          <p:cNvPr id="4" name="Picture 3" descr="A photo of Steve Jobs holding up an IPad."/>
          <p:cNvPicPr>
            <a:picLocks noChangeAspect="1"/>
          </p:cNvPicPr>
          <p:nvPr/>
        </p:nvPicPr>
        <p:blipFill>
          <a:blip r:embed="rId4" cstate="print"/>
          <a:stretch>
            <a:fillRect/>
          </a:stretch>
        </p:blipFill>
        <p:spPr>
          <a:xfrm>
            <a:off x="2133600" y="1219200"/>
            <a:ext cx="4310062" cy="5382217"/>
          </a:xfrm>
          <a:prstGeom prst="rect">
            <a:avLst/>
          </a:prstGeom>
        </p:spPr>
      </p:pic>
    </p:spTree>
    <p:extLst>
      <p:ext uri="{BB962C8B-B14F-4D97-AF65-F5344CB8AC3E}">
        <p14:creationId xmlns:p14="http://schemas.microsoft.com/office/powerpoint/2010/main" val="345014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Elaboration Likelihood Model</a:t>
            </a:r>
          </a:p>
        </p:txBody>
      </p:sp>
      <p:sp>
        <p:nvSpPr>
          <p:cNvPr id="3" name="Content Placeholder 2"/>
          <p:cNvSpPr>
            <a:spLocks noGrp="1"/>
          </p:cNvSpPr>
          <p:nvPr>
            <p:ph idx="1"/>
          </p:nvPr>
        </p:nvSpPr>
        <p:spPr>
          <a:xfrm>
            <a:off x="427892" y="1676400"/>
            <a:ext cx="8229600" cy="4525963"/>
          </a:xfrm>
        </p:spPr>
        <p:txBody>
          <a:bodyPr/>
          <a:lstStyle/>
          <a:p>
            <a:pPr marL="0" indent="0">
              <a:buNone/>
            </a:pPr>
            <a:r>
              <a:rPr lang="en-US" dirty="0"/>
              <a:t>Two primary routes to persuasion:</a:t>
            </a:r>
          </a:p>
          <a:p>
            <a:pPr marL="0" indent="0">
              <a:buNone/>
            </a:pPr>
            <a:endParaRPr lang="en-US" dirty="0">
              <a:solidFill>
                <a:srgbClr val="0070C0"/>
              </a:solidFill>
            </a:endParaRPr>
          </a:p>
          <a:p>
            <a:pPr marL="514350" indent="-514350">
              <a:buAutoNum type="arabicPeriod"/>
            </a:pPr>
            <a:r>
              <a:rPr lang="en-US" sz="2800" dirty="0">
                <a:solidFill>
                  <a:srgbClr val="0070C0"/>
                </a:solidFill>
              </a:rPr>
              <a:t>Central route</a:t>
            </a:r>
            <a:r>
              <a:rPr lang="en-US" sz="2800" b="1" dirty="0"/>
              <a:t> </a:t>
            </a:r>
            <a:r>
              <a:rPr lang="en-US" sz="2800" dirty="0"/>
              <a:t>(skepticism): use of reasoning and evidence</a:t>
            </a:r>
          </a:p>
          <a:p>
            <a:pPr marL="514350" indent="-514350">
              <a:buAutoNum type="arabicPeriod"/>
            </a:pPr>
            <a:r>
              <a:rPr lang="en-US" sz="2800" dirty="0">
                <a:solidFill>
                  <a:srgbClr val="0070C0"/>
                </a:solidFill>
              </a:rPr>
              <a:t>Peripheral route</a:t>
            </a:r>
            <a:r>
              <a:rPr lang="en-US" sz="2800" dirty="0"/>
              <a:t>: likeability, credibility, celebrity, physical attractiveness, body language cues</a:t>
            </a:r>
          </a:p>
        </p:txBody>
      </p:sp>
    </p:spTree>
    <p:extLst>
      <p:ext uri="{BB962C8B-B14F-4D97-AF65-F5344CB8AC3E}">
        <p14:creationId xmlns:p14="http://schemas.microsoft.com/office/powerpoint/2010/main" val="5915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Elaboration Likelihood Model</a:t>
            </a:r>
          </a:p>
        </p:txBody>
      </p:sp>
      <p:sp>
        <p:nvSpPr>
          <p:cNvPr id="3" name="Content Placeholder 2"/>
          <p:cNvSpPr>
            <a:spLocks noGrp="1"/>
          </p:cNvSpPr>
          <p:nvPr>
            <p:ph idx="1"/>
          </p:nvPr>
        </p:nvSpPr>
        <p:spPr>
          <a:xfrm>
            <a:off x="427892" y="1676400"/>
            <a:ext cx="8229600" cy="4525963"/>
          </a:xfrm>
        </p:spPr>
        <p:txBody>
          <a:bodyPr/>
          <a:lstStyle/>
          <a:p>
            <a:pPr marL="0" indent="0">
              <a:buNone/>
            </a:pPr>
            <a:r>
              <a:rPr lang="en-US" b="1" dirty="0">
                <a:solidFill>
                  <a:srgbClr val="0070C0"/>
                </a:solidFill>
              </a:rPr>
              <a:t>Peripheral route</a:t>
            </a:r>
            <a:r>
              <a:rPr lang="en-US" dirty="0"/>
              <a:t>: likeability, credibility, celebrity, physical attractiveness, body language cues</a:t>
            </a:r>
          </a:p>
          <a:p>
            <a:pPr marL="0" indent="0">
              <a:buNone/>
            </a:pPr>
            <a:endParaRPr lang="en-US" dirty="0"/>
          </a:p>
          <a:p>
            <a:pPr marL="0" indent="0">
              <a:buNone/>
            </a:pPr>
            <a:endParaRPr lang="en-US" dirty="0"/>
          </a:p>
        </p:txBody>
      </p:sp>
      <p:pic>
        <p:nvPicPr>
          <p:cNvPr id="4" name="Picture 3" descr="Paul Ryan smiles as Joe Biden grimaces during a debate."/>
          <p:cNvPicPr>
            <a:picLocks noChangeAspect="1"/>
          </p:cNvPicPr>
          <p:nvPr/>
        </p:nvPicPr>
        <p:blipFill>
          <a:blip r:embed="rId4" cstate="print"/>
          <a:stretch>
            <a:fillRect/>
          </a:stretch>
        </p:blipFill>
        <p:spPr>
          <a:xfrm>
            <a:off x="914400" y="2895600"/>
            <a:ext cx="7162800" cy="3306763"/>
          </a:xfrm>
          <a:prstGeom prst="rect">
            <a:avLst/>
          </a:prstGeom>
        </p:spPr>
      </p:pic>
    </p:spTree>
    <p:extLst>
      <p:ext uri="{BB962C8B-B14F-4D97-AF65-F5344CB8AC3E}">
        <p14:creationId xmlns:p14="http://schemas.microsoft.com/office/powerpoint/2010/main" val="168870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Elaboration Likelihood Model</a:t>
            </a:r>
          </a:p>
        </p:txBody>
      </p:sp>
      <p:sp>
        <p:nvSpPr>
          <p:cNvPr id="3" name="Content Placeholder 2"/>
          <p:cNvSpPr>
            <a:spLocks noGrp="1"/>
          </p:cNvSpPr>
          <p:nvPr>
            <p:ph idx="1"/>
          </p:nvPr>
        </p:nvSpPr>
        <p:spPr>
          <a:xfrm>
            <a:off x="427892" y="1889887"/>
            <a:ext cx="8229600" cy="4312476"/>
          </a:xfrm>
        </p:spPr>
        <p:txBody>
          <a:bodyPr/>
          <a:lstStyle/>
          <a:p>
            <a:pPr marL="0" indent="0">
              <a:buNone/>
            </a:pPr>
            <a:r>
              <a:rPr lang="en-US" b="1" dirty="0">
                <a:solidFill>
                  <a:srgbClr val="0070C0"/>
                </a:solidFill>
              </a:rPr>
              <a:t>Peripheral route</a:t>
            </a:r>
            <a:r>
              <a:rPr lang="en-US" dirty="0"/>
              <a:t>: likeability, credibility, celebrity, physical attractiveness, body language cues </a:t>
            </a:r>
          </a:p>
          <a:p>
            <a:pPr marL="0" indent="0">
              <a:buNone/>
            </a:pPr>
            <a:endParaRPr lang="en-US" dirty="0"/>
          </a:p>
          <a:p>
            <a:pPr marL="0" indent="0">
              <a:buNone/>
            </a:pPr>
            <a:endParaRPr lang="en-US" dirty="0"/>
          </a:p>
        </p:txBody>
      </p:sp>
      <p:pic>
        <p:nvPicPr>
          <p:cNvPr id="1026" name="Picture 2" descr="Donald Trump stands behind Hillary Clinton who speaks in a mic."/>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1322326" y="3099047"/>
            <a:ext cx="6499347" cy="3096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2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Elaboration Likelihood Model</a:t>
            </a:r>
          </a:p>
        </p:txBody>
      </p:sp>
      <p:sp>
        <p:nvSpPr>
          <p:cNvPr id="3" name="Content Placeholder 2"/>
          <p:cNvSpPr>
            <a:spLocks noGrp="1"/>
          </p:cNvSpPr>
          <p:nvPr>
            <p:ph idx="1"/>
          </p:nvPr>
        </p:nvSpPr>
        <p:spPr>
          <a:xfrm>
            <a:off x="410883" y="1446336"/>
            <a:ext cx="8199717" cy="4859213"/>
          </a:xfrm>
        </p:spPr>
        <p:txBody>
          <a:bodyPr/>
          <a:lstStyle/>
          <a:p>
            <a:pPr marL="0" indent="0">
              <a:buNone/>
            </a:pPr>
            <a:r>
              <a:rPr lang="en-US" b="1" dirty="0">
                <a:solidFill>
                  <a:srgbClr val="0070C0"/>
                </a:solidFill>
              </a:rPr>
              <a:t>Peripheral route</a:t>
            </a:r>
            <a:r>
              <a:rPr lang="en-US" dirty="0"/>
              <a:t>: likeability, credibility, celebrity, physical attractiveness, body language cues </a:t>
            </a:r>
          </a:p>
          <a:p>
            <a:pPr marL="0" indent="0">
              <a:buNone/>
            </a:pPr>
            <a:endParaRPr lang="en-US" dirty="0"/>
          </a:p>
          <a:p>
            <a:pPr marL="0" indent="0">
              <a:buNone/>
            </a:pPr>
            <a:endParaRPr lang="en-US" dirty="0"/>
          </a:p>
        </p:txBody>
      </p:sp>
      <p:pic>
        <p:nvPicPr>
          <p:cNvPr id="2050" name="Picture 2" descr="Hillary Clinton smiles as she speaks in a mic. Donald Trump beside her grimaces."/>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427892" y="2819400"/>
            <a:ext cx="7934325" cy="3486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8267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Elaboration Likelihood Model</a:t>
            </a:r>
          </a:p>
        </p:txBody>
      </p:sp>
      <p:sp>
        <p:nvSpPr>
          <p:cNvPr id="3" name="Content Placeholder 2"/>
          <p:cNvSpPr>
            <a:spLocks noGrp="1"/>
          </p:cNvSpPr>
          <p:nvPr>
            <p:ph idx="1"/>
          </p:nvPr>
        </p:nvSpPr>
        <p:spPr>
          <a:xfrm>
            <a:off x="427892" y="1676400"/>
            <a:ext cx="8229600" cy="4525963"/>
          </a:xfrm>
        </p:spPr>
        <p:txBody>
          <a:bodyPr/>
          <a:lstStyle/>
          <a:p>
            <a:pPr marL="0" indent="0">
              <a:buNone/>
            </a:pPr>
            <a:endParaRPr lang="en-US" dirty="0">
              <a:solidFill>
                <a:srgbClr val="0070C0"/>
              </a:solidFill>
              <a:hlinkClick r:id="rId4"/>
            </a:endParaRPr>
          </a:p>
          <a:p>
            <a:pPr marL="0" indent="0">
              <a:buNone/>
            </a:pPr>
            <a:r>
              <a:rPr lang="en-US" dirty="0">
                <a:solidFill>
                  <a:srgbClr val="0070C0"/>
                </a:solidFill>
                <a:hlinkClick r:id="rId4"/>
              </a:rPr>
              <a:t>Parallel processing</a:t>
            </a:r>
            <a:r>
              <a:rPr lang="en-US" dirty="0"/>
              <a:t>: using both central and peripheral routes to persuasion</a:t>
            </a:r>
          </a:p>
          <a:p>
            <a:pPr marL="0" indent="0">
              <a:buNone/>
            </a:pPr>
            <a:endParaRPr lang="en-US" sz="2800"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85639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7030A0"/>
                </a:solidFill>
              </a:rPr>
              <a:t>Elaboration Likelihood Model</a:t>
            </a:r>
          </a:p>
        </p:txBody>
      </p:sp>
      <p:sp>
        <p:nvSpPr>
          <p:cNvPr id="3" name="Content Placeholder 2"/>
          <p:cNvSpPr>
            <a:spLocks noGrp="1"/>
          </p:cNvSpPr>
          <p:nvPr>
            <p:ph idx="1"/>
          </p:nvPr>
        </p:nvSpPr>
        <p:spPr>
          <a:xfrm>
            <a:off x="427892" y="1676400"/>
            <a:ext cx="8229600" cy="4525963"/>
          </a:xfrm>
        </p:spPr>
        <p:txBody>
          <a:bodyPr/>
          <a:lstStyle/>
          <a:p>
            <a:pPr marL="0" indent="0">
              <a:buNone/>
            </a:pPr>
            <a:endParaRPr lang="en-US" dirty="0"/>
          </a:p>
          <a:p>
            <a:pPr marL="0" indent="0">
              <a:buNone/>
            </a:pPr>
            <a:r>
              <a:rPr lang="en-US" dirty="0"/>
              <a:t>“</a:t>
            </a:r>
            <a:r>
              <a:rPr lang="en-US" dirty="0">
                <a:hlinkClick r:id="rId4"/>
              </a:rPr>
              <a:t>The Great Debaters</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8733296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pPr lvl="7" algn="ctr" rtl="0">
              <a:spcBef>
                <a:spcPct val="0"/>
              </a:spcBef>
            </a:pPr>
            <a:r>
              <a:rPr lang="en-US" sz="4400" dirty="0">
                <a:solidFill>
                  <a:srgbClr val="7030A0"/>
                </a:solidFill>
              </a:rPr>
              <a:t>Coercion and Persuasion </a:t>
            </a:r>
            <a:br>
              <a:rPr lang="en-US" sz="4400" dirty="0">
                <a:solidFill>
                  <a:srgbClr val="7030A0"/>
                </a:solidFill>
              </a:rPr>
            </a:br>
            <a:r>
              <a:rPr lang="en-US" sz="4400" dirty="0">
                <a:solidFill>
                  <a:srgbClr val="7030A0"/>
                </a:solidFill>
              </a:rPr>
              <a:t>Are Different</a:t>
            </a:r>
          </a:p>
        </p:txBody>
      </p:sp>
      <p:sp>
        <p:nvSpPr>
          <p:cNvPr id="5" name="Content Placeholder 4"/>
          <p:cNvSpPr>
            <a:spLocks noGrp="1"/>
          </p:cNvSpPr>
          <p:nvPr>
            <p:ph idx="1"/>
          </p:nvPr>
        </p:nvSpPr>
        <p:spPr/>
        <p:txBody>
          <a:bodyPr>
            <a:normAutofit/>
          </a:bodyPr>
          <a:lstStyle/>
          <a:p>
            <a:pPr marL="0" indent="0">
              <a:buNone/>
            </a:pPr>
            <a:endParaRPr lang="en-US" dirty="0"/>
          </a:p>
          <a:p>
            <a:pPr marL="0" indent="0" algn="ctr">
              <a:buNone/>
            </a:pPr>
            <a:r>
              <a:rPr lang="en-US" sz="3600" dirty="0">
                <a:solidFill>
                  <a:srgbClr val="0070C0"/>
                </a:solidFill>
              </a:rPr>
              <a:t>Perception of Choice</a:t>
            </a:r>
          </a:p>
          <a:p>
            <a:pPr marL="0" indent="0">
              <a:buNone/>
            </a:pPr>
            <a:r>
              <a:rPr lang="en-US" dirty="0"/>
              <a:t>     Coercion				      Persuasion</a:t>
            </a:r>
          </a:p>
          <a:p>
            <a:pPr marL="400050" lvl="1" indent="282575">
              <a:buNone/>
              <a:tabLst>
                <a:tab pos="6284913" algn="l"/>
              </a:tabLst>
            </a:pPr>
            <a:r>
              <a:rPr lang="en-US" sz="2400" dirty="0">
                <a:solidFill>
                  <a:srgbClr val="E4480A"/>
                </a:solidFill>
              </a:rPr>
              <a:t>Threats	Argument</a:t>
            </a:r>
          </a:p>
          <a:p>
            <a:pPr marL="400050" lvl="1" indent="282575">
              <a:buNone/>
              <a:tabLst>
                <a:tab pos="6284913" algn="l"/>
              </a:tabLst>
            </a:pPr>
            <a:r>
              <a:rPr lang="en-US" sz="2400" dirty="0">
                <a:solidFill>
                  <a:srgbClr val="E4480A"/>
                </a:solidFill>
              </a:rPr>
              <a:t>Physical force	Evidence</a:t>
            </a:r>
          </a:p>
          <a:p>
            <a:pPr marL="400050" lvl="1" indent="282575">
              <a:buNone/>
              <a:tabLst>
                <a:tab pos="6284913" algn="l"/>
              </a:tabLst>
            </a:pPr>
            <a:r>
              <a:rPr lang="en-US" sz="2400" dirty="0">
                <a:solidFill>
                  <a:srgbClr val="E4480A"/>
                </a:solidFill>
              </a:rPr>
              <a:t>Blackmail	Reasoning</a:t>
            </a:r>
          </a:p>
          <a:p>
            <a:pPr marL="400050" lvl="1" indent="282575">
              <a:buNone/>
              <a:tabLst>
                <a:tab pos="6284913" algn="l"/>
              </a:tabLst>
            </a:pPr>
            <a:r>
              <a:rPr lang="en-US" sz="2400" dirty="0">
                <a:solidFill>
                  <a:srgbClr val="E4480A"/>
                </a:solidFill>
              </a:rPr>
              <a:t>Violence	Emotion</a:t>
            </a:r>
          </a:p>
        </p:txBody>
      </p:sp>
      <p:cxnSp>
        <p:nvCxnSpPr>
          <p:cNvPr id="7" name="Straight Arrow Connector 6" descr="A double-ended arrow."/>
          <p:cNvCxnSpPr/>
          <p:nvPr/>
        </p:nvCxnSpPr>
        <p:spPr>
          <a:xfrm>
            <a:off x="2590800" y="3124200"/>
            <a:ext cx="3962400" cy="0"/>
          </a:xfrm>
          <a:prstGeom prst="straightConnector1">
            <a:avLst/>
          </a:prstGeom>
          <a:ln w="38100">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650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7030A0"/>
                </a:solidFill>
              </a:rPr>
              <a:t>Attitudes and Behavior Are Not Always Consistent</a:t>
            </a:r>
          </a:p>
        </p:txBody>
      </p:sp>
      <p:pic>
        <p:nvPicPr>
          <p:cNvPr id="4" name="Content Placeholder 3" descr="A man says, smoking, cough, is really bad for me, cough, cough, I feel like I'm coughing up a lung. Another man asks, then why don't you quit? He replies, I should. Maybe I will someday."/>
          <p:cNvPicPr>
            <a:picLocks noGrp="1" noChangeAspect="1"/>
          </p:cNvPicPr>
          <p:nvPr>
            <p:ph idx="1"/>
          </p:nvPr>
        </p:nvPicPr>
        <p:blipFill>
          <a:blip r:embed="rId4" cstate="email">
            <a:extLst>
              <a:ext uri="{28A0092B-C50C-407E-A947-70E740481C1C}">
                <a14:useLocalDpi xmlns:a14="http://schemas.microsoft.com/office/drawing/2010/main"/>
              </a:ext>
            </a:extLst>
          </a:blip>
          <a:srcRect r="369" b="15819"/>
          <a:stretch>
            <a:fillRect/>
          </a:stretch>
        </p:blipFill>
        <p:spPr>
          <a:xfrm>
            <a:off x="990600" y="1600200"/>
            <a:ext cx="7342388" cy="4572000"/>
          </a:xfrm>
          <a:prstGeom prst="rect">
            <a:avLst/>
          </a:prstGeom>
        </p:spPr>
      </p:pic>
    </p:spTree>
    <p:extLst>
      <p:ext uri="{BB962C8B-B14F-4D97-AF65-F5344CB8AC3E}">
        <p14:creationId xmlns:p14="http://schemas.microsoft.com/office/powerpoint/2010/main" val="2425579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solidFill>
                  <a:srgbClr val="7030A0"/>
                </a:solidFill>
              </a:rPr>
              <a:t>Reasons for Attitude </a:t>
            </a:r>
            <a:br>
              <a:rPr lang="en-US" dirty="0">
                <a:solidFill>
                  <a:srgbClr val="7030A0"/>
                </a:solidFill>
              </a:rPr>
            </a:br>
            <a:r>
              <a:rPr lang="en-US" dirty="0">
                <a:solidFill>
                  <a:srgbClr val="7030A0"/>
                </a:solidFill>
              </a:rPr>
              <a:t>and Behavior Inconsistencies</a:t>
            </a:r>
          </a:p>
        </p:txBody>
      </p:sp>
      <p:sp>
        <p:nvSpPr>
          <p:cNvPr id="5" name="Content Placeholder 4"/>
          <p:cNvSpPr>
            <a:spLocks noGrp="1"/>
          </p:cNvSpPr>
          <p:nvPr>
            <p:ph idx="1"/>
          </p:nvPr>
        </p:nvSpPr>
        <p:spPr/>
        <p:txBody>
          <a:bodyPr/>
          <a:lstStyle/>
          <a:p>
            <a:pPr marL="514350" indent="-514350">
              <a:buAutoNum type="arabicPeriod"/>
            </a:pPr>
            <a:endParaRPr lang="en-US" dirty="0"/>
          </a:p>
          <a:p>
            <a:pPr marL="514350" indent="-514350">
              <a:buAutoNum type="arabicPeriod"/>
            </a:pPr>
            <a:r>
              <a:rPr lang="en-US" dirty="0"/>
              <a:t>Direct versus indirect experience</a:t>
            </a:r>
          </a:p>
          <a:p>
            <a:pPr marL="514350" indent="-514350">
              <a:buAutoNum type="arabicPeriod"/>
            </a:pPr>
            <a:r>
              <a:rPr lang="en-US" dirty="0"/>
              <a:t>Social pressure</a:t>
            </a:r>
          </a:p>
          <a:p>
            <a:pPr marL="514350" indent="-514350">
              <a:buAutoNum type="arabicPeriod"/>
            </a:pPr>
            <a:r>
              <a:rPr lang="en-US" dirty="0"/>
              <a:t>Effort required</a:t>
            </a:r>
          </a:p>
        </p:txBody>
      </p:sp>
    </p:spTree>
    <p:extLst>
      <p:ext uri="{BB962C8B-B14F-4D97-AF65-F5344CB8AC3E}">
        <p14:creationId xmlns:p14="http://schemas.microsoft.com/office/powerpoint/2010/main" val="345776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10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1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10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solidFill>
                  <a:srgbClr val="7030A0"/>
                </a:solidFill>
              </a:rPr>
              <a:t>Reasons for Attitude </a:t>
            </a:r>
            <a:br>
              <a:rPr lang="en-US" dirty="0">
                <a:solidFill>
                  <a:srgbClr val="7030A0"/>
                </a:solidFill>
              </a:rPr>
            </a:br>
            <a:r>
              <a:rPr lang="en-US" dirty="0">
                <a:solidFill>
                  <a:srgbClr val="7030A0"/>
                </a:solidFill>
              </a:rPr>
              <a:t>and Behavior Inconsistencies</a:t>
            </a:r>
          </a:p>
        </p:txBody>
      </p:sp>
      <p:sp>
        <p:nvSpPr>
          <p:cNvPr id="5" name="Content Placeholder 4"/>
          <p:cNvSpPr>
            <a:spLocks noGrp="1"/>
          </p:cNvSpPr>
          <p:nvPr>
            <p:ph idx="1"/>
          </p:nvPr>
        </p:nvSpPr>
        <p:spPr/>
        <p:txBody>
          <a:bodyPr/>
          <a:lstStyle/>
          <a:p>
            <a:pPr marL="514350" indent="-514350">
              <a:buAutoNum type="arabicPeriod"/>
            </a:pPr>
            <a:r>
              <a:rPr lang="en-US" dirty="0">
                <a:hlinkClick r:id="rId4"/>
              </a:rPr>
              <a:t>Direct versus indirect experience</a:t>
            </a:r>
            <a:endParaRPr lang="en-US" dirty="0"/>
          </a:p>
          <a:p>
            <a:pPr marL="0" indent="0">
              <a:buNone/>
            </a:pPr>
            <a:endParaRPr lang="en-US" dirty="0"/>
          </a:p>
        </p:txBody>
      </p:sp>
    </p:spTree>
    <p:extLst>
      <p:ext uri="{BB962C8B-B14F-4D97-AF65-F5344CB8AC3E}">
        <p14:creationId xmlns:p14="http://schemas.microsoft.com/office/powerpoint/2010/main" val="4234155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solidFill>
                  <a:srgbClr val="7030A0"/>
                </a:solidFill>
              </a:rPr>
              <a:t>Reasons for Attitude </a:t>
            </a:r>
            <a:br>
              <a:rPr lang="en-US" dirty="0">
                <a:solidFill>
                  <a:srgbClr val="7030A0"/>
                </a:solidFill>
              </a:rPr>
            </a:br>
            <a:r>
              <a:rPr lang="en-US" dirty="0">
                <a:solidFill>
                  <a:srgbClr val="7030A0"/>
                </a:solidFill>
              </a:rPr>
              <a:t>and Behavior Inconsistencies</a:t>
            </a:r>
          </a:p>
        </p:txBody>
      </p:sp>
      <p:sp>
        <p:nvSpPr>
          <p:cNvPr id="5" name="Content Placeholder 4"/>
          <p:cNvSpPr>
            <a:spLocks noGrp="1"/>
          </p:cNvSpPr>
          <p:nvPr>
            <p:ph idx="1"/>
          </p:nvPr>
        </p:nvSpPr>
        <p:spPr/>
        <p:txBody>
          <a:bodyPr/>
          <a:lstStyle/>
          <a:p>
            <a:pPr marL="457200" indent="-457200">
              <a:buNone/>
            </a:pPr>
            <a:r>
              <a:rPr lang="en-US" dirty="0"/>
              <a:t>2.	Social pressure</a:t>
            </a:r>
          </a:p>
          <a:p>
            <a:pPr marL="0" indent="0">
              <a:buNone/>
            </a:pPr>
            <a:endParaRPr lang="en-US" dirty="0"/>
          </a:p>
        </p:txBody>
      </p:sp>
      <p:pic>
        <p:nvPicPr>
          <p:cNvPr id="2" name="Picture 1" descr="A huge group of students gathered for binge drinking."/>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524000" y="2286000"/>
            <a:ext cx="6324600" cy="3886201"/>
          </a:xfrm>
          <a:prstGeom prst="rect">
            <a:avLst/>
          </a:prstGeom>
        </p:spPr>
      </p:pic>
    </p:spTree>
    <p:extLst>
      <p:ext uri="{BB962C8B-B14F-4D97-AF65-F5344CB8AC3E}">
        <p14:creationId xmlns:p14="http://schemas.microsoft.com/office/powerpoint/2010/main" val="3013184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solidFill>
                  <a:srgbClr val="7030A0"/>
                </a:solidFill>
              </a:rPr>
              <a:t>Reasons for Attitude </a:t>
            </a:r>
            <a:br>
              <a:rPr lang="en-US" dirty="0">
                <a:solidFill>
                  <a:srgbClr val="7030A0"/>
                </a:solidFill>
              </a:rPr>
            </a:br>
            <a:r>
              <a:rPr lang="en-US" dirty="0">
                <a:solidFill>
                  <a:srgbClr val="7030A0"/>
                </a:solidFill>
              </a:rPr>
              <a:t>and Behavior Inconsistencies</a:t>
            </a:r>
          </a:p>
        </p:txBody>
      </p:sp>
      <p:sp>
        <p:nvSpPr>
          <p:cNvPr id="5" name="Content Placeholder 4"/>
          <p:cNvSpPr>
            <a:spLocks noGrp="1"/>
          </p:cNvSpPr>
          <p:nvPr>
            <p:ph idx="1"/>
          </p:nvPr>
        </p:nvSpPr>
        <p:spPr/>
        <p:txBody>
          <a:bodyPr/>
          <a:lstStyle/>
          <a:p>
            <a:pPr marL="514350" indent="-514350">
              <a:buAutoNum type="arabicPeriod" startAt="3"/>
            </a:pPr>
            <a:r>
              <a:rPr lang="en-US" dirty="0">
                <a:hlinkClick r:id="rId4"/>
              </a:rPr>
              <a:t>Effort required</a:t>
            </a:r>
            <a:endParaRPr lang="en-US" dirty="0"/>
          </a:p>
          <a:p>
            <a:pPr marL="514350" indent="-514350">
              <a:buAutoNum type="arabicPeriod" startAt="3"/>
            </a:pPr>
            <a:endParaRPr lang="en-US" dirty="0">
              <a:solidFill>
                <a:srgbClr val="0070C0"/>
              </a:solidFill>
            </a:endParaRPr>
          </a:p>
          <a:p>
            <a:pPr marL="0" indent="0">
              <a:buNone/>
            </a:pPr>
            <a:endParaRPr lang="en-US" dirty="0">
              <a:solidFill>
                <a:srgbClr val="0070C0"/>
              </a:solidFill>
            </a:endParaRPr>
          </a:p>
        </p:txBody>
      </p:sp>
    </p:spTree>
    <p:extLst>
      <p:ext uri="{BB962C8B-B14F-4D97-AF65-F5344CB8AC3E}">
        <p14:creationId xmlns:p14="http://schemas.microsoft.com/office/powerpoint/2010/main" val="3041619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rgbClr val="7030A0"/>
                </a:solidFill>
              </a:rPr>
              <a:t>Goals of Persuasion</a:t>
            </a:r>
          </a:p>
        </p:txBody>
      </p:sp>
      <p:sp>
        <p:nvSpPr>
          <p:cNvPr id="5" name="Content Placeholder 4"/>
          <p:cNvSpPr>
            <a:spLocks noGrp="1"/>
          </p:cNvSpPr>
          <p:nvPr>
            <p:ph idx="1"/>
          </p:nvPr>
        </p:nvSpPr>
        <p:spPr/>
        <p:txBody>
          <a:bodyPr/>
          <a:lstStyle/>
          <a:p>
            <a:pPr marL="514350" indent="-514350">
              <a:buAutoNum type="arabicPeriod"/>
            </a:pPr>
            <a:r>
              <a:rPr lang="en-US" dirty="0">
                <a:solidFill>
                  <a:srgbClr val="0070C0"/>
                </a:solidFill>
              </a:rPr>
              <a:t>Conversion:</a:t>
            </a:r>
            <a:r>
              <a:rPr lang="en-US" dirty="0"/>
              <a:t> Radical persuasion</a:t>
            </a:r>
          </a:p>
          <a:p>
            <a:pPr marL="514350" indent="-514350">
              <a:buAutoNum type="arabicPeriod"/>
            </a:pPr>
            <a:r>
              <a:rPr lang="en-US" dirty="0">
                <a:solidFill>
                  <a:srgbClr val="0070C0"/>
                </a:solidFill>
              </a:rPr>
              <a:t>Modification:</a:t>
            </a:r>
            <a:r>
              <a:rPr lang="en-US" dirty="0"/>
              <a:t> Do not ask for the moon</a:t>
            </a:r>
          </a:p>
          <a:p>
            <a:pPr marL="514350" indent="-514350">
              <a:buAutoNum type="arabicPeriod"/>
            </a:pPr>
            <a:r>
              <a:rPr lang="en-US" dirty="0">
                <a:solidFill>
                  <a:srgbClr val="0070C0"/>
                </a:solidFill>
              </a:rPr>
              <a:t>Maintenance:</a:t>
            </a:r>
            <a:r>
              <a:rPr lang="en-US" dirty="0"/>
              <a:t> Keep them coming back</a:t>
            </a:r>
          </a:p>
        </p:txBody>
      </p:sp>
    </p:spTree>
    <p:extLst>
      <p:ext uri="{BB962C8B-B14F-4D97-AF65-F5344CB8AC3E}">
        <p14:creationId xmlns:p14="http://schemas.microsoft.com/office/powerpoint/2010/main" val="377490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cstate="email">
            <a:lum/>
            <a:extLst>
              <a:ext uri="{28A0092B-C50C-407E-A947-70E740481C1C}">
                <a14:useLocalDpi xmlns:a14="http://schemas.microsoft.com/office/drawing/2010/main"/>
              </a:ext>
            </a:extLst>
          </a:blip>
          <a:srcRect/>
          <a:stretch>
            <a:fillRect t="6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7030A0"/>
                </a:solidFill>
              </a:rPr>
              <a:t>Conversion Is Extremely Difficult</a:t>
            </a:r>
          </a:p>
        </p:txBody>
      </p:sp>
      <p:sp>
        <p:nvSpPr>
          <p:cNvPr id="3" name="Content Placeholder 2"/>
          <p:cNvSpPr>
            <a:spLocks noGrp="1"/>
          </p:cNvSpPr>
          <p:nvPr>
            <p:ph idx="1"/>
          </p:nvPr>
        </p:nvSpPr>
        <p:spPr>
          <a:xfrm>
            <a:off x="427892" y="1676400"/>
            <a:ext cx="8229600" cy="4525963"/>
          </a:xfrm>
        </p:spPr>
        <p:txBody>
          <a:bodyPr/>
          <a:lstStyle/>
          <a:p>
            <a:pPr marL="0" indent="0">
              <a:buNone/>
            </a:pPr>
            <a:r>
              <a:rPr lang="en-US" sz="2000" dirty="0"/>
              <a:t> </a:t>
            </a:r>
          </a:p>
        </p:txBody>
      </p:sp>
      <p:pic>
        <p:nvPicPr>
          <p:cNvPr id="4" name="Picture 3" descr="A cartoon shows a cowboy speaking at a podium. A banner behind him reads, Save the animals: students for a vegetarian world. The cowboy says: I'm here to convince you that vegetarianism is bad for your health. You need to sink your teeth into a big slab of beef. "/>
          <p:cNvPicPr>
            <a:picLocks noChangeAspect="1"/>
          </p:cNvPicPr>
          <p:nvPr/>
        </p:nvPicPr>
        <p:blipFill>
          <a:blip r:embed="rId4" cstate="print"/>
          <a:stretch>
            <a:fillRect/>
          </a:stretch>
        </p:blipFill>
        <p:spPr>
          <a:xfrm>
            <a:off x="1207556" y="1417638"/>
            <a:ext cx="6728888" cy="4972050"/>
          </a:xfrm>
          <a:prstGeom prst="rect">
            <a:avLst/>
          </a:prstGeom>
        </p:spPr>
      </p:pic>
    </p:spTree>
    <p:extLst>
      <p:ext uri="{BB962C8B-B14F-4D97-AF65-F5344CB8AC3E}">
        <p14:creationId xmlns:p14="http://schemas.microsoft.com/office/powerpoint/2010/main" val="12100653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3376</TotalTime>
  <Words>632</Words>
  <Application>Microsoft Office PowerPoint</Application>
  <PresentationFormat>On-screen Show (4:3)</PresentationFormat>
  <Paragraphs>89</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Office Theme</vt:lpstr>
      <vt:lpstr>Chapter 15</vt:lpstr>
      <vt:lpstr>Coercion and Persuasion  Are Different</vt:lpstr>
      <vt:lpstr>Attitudes and Behavior Are Not Always Consistent</vt:lpstr>
      <vt:lpstr>Reasons for Attitude  and Behavior Inconsistencies</vt:lpstr>
      <vt:lpstr>Reasons for Attitude  and Behavior Inconsistencies</vt:lpstr>
      <vt:lpstr>Reasons for Attitude  and Behavior Inconsistencies</vt:lpstr>
      <vt:lpstr>Reasons for Attitude  and Behavior Inconsistencies</vt:lpstr>
      <vt:lpstr>Goals of Persuasion</vt:lpstr>
      <vt:lpstr>Conversion Is Extremely Difficult</vt:lpstr>
      <vt:lpstr>Why Conversion Is  Extremely Difficult</vt:lpstr>
      <vt:lpstr>Modification Is Realistic Persuasion</vt:lpstr>
      <vt:lpstr>Maintenance Is Persuasion</vt:lpstr>
      <vt:lpstr>Elaboration Likelihood Model</vt:lpstr>
      <vt:lpstr>Elaboration Likelihood Model</vt:lpstr>
      <vt:lpstr>Elaboration Likelihood Model</vt:lpstr>
      <vt:lpstr>Elaboration Likelihood Model</vt:lpstr>
      <vt:lpstr>Elaboration Likelihood Model</vt:lpstr>
      <vt:lpstr>Elaboration Likelihood Model</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Practically Speaking</dc:title>
  <dc:creator>dan rothwell</dc:creator>
  <cp:lastModifiedBy>Marylou Naumoff</cp:lastModifiedBy>
  <cp:revision>707</cp:revision>
  <dcterms:created xsi:type="dcterms:W3CDTF">2013-07-20T21:45:05Z</dcterms:created>
  <dcterms:modified xsi:type="dcterms:W3CDTF">2018-08-09T20:41:12Z</dcterms:modified>
</cp:coreProperties>
</file>