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8288000" cy="10287000"/>
  <p:notesSz cx="6858000" cy="9144000"/>
  <p:embeddedFontLst>
    <p:embeddedFont>
      <p:font typeface="League Spartan" panose="00000800000000000000"/>
      <p:bold r:id="rId15"/>
    </p:embeddedFont>
    <p:embeddedFont>
      <p:font typeface="Roboto Bold" panose="02000000000000000000"/>
      <p:bold r:id="rId16"/>
    </p:embeddedFont>
    <p:embeddedFont>
      <p:font typeface="Poppins Bold" panose="00000800000000000000"/>
      <p:bold r:id="rId17"/>
    </p:embeddedFont>
    <p:embeddedFont>
      <p:font typeface="Poppins" panose="00000500000000000000"/>
      <p:regular r:id="rId18"/>
    </p:embeddedFont>
    <p:embeddedFont>
      <p:font typeface="Roboto" panose="02000000000000000000"/>
      <p:regular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2076225" y="5549799"/>
            <a:ext cx="22440449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004AAD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 UNCOVERING KEY TRENDS AND OPPORTUNITIES</a:t>
            </a:r>
            <a:endParaRPr lang="en-US" sz="4000" b="1">
              <a:solidFill>
                <a:srgbClr val="004AAD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  <p:grpSp>
        <p:nvGrpSpPr>
          <p:cNvPr id="4" name="Group 4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571917"/>
            </a:xfrm>
            <a:custGeom>
              <a:avLst/>
              <a:gdLst/>
              <a:ahLst/>
              <a:cxnLst/>
              <a:rect l="l" t="t" r="r" b="b"/>
              <a:pathLst>
                <a:path w="812800" h="571917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678889" y="3726957"/>
            <a:ext cx="14930221" cy="1644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00"/>
              </a:lnSpc>
            </a:pPr>
            <a:r>
              <a:rPr lang="en-US" sz="4715" b="1">
                <a:solidFill>
                  <a:srgbClr val="303642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E-COMMERCE SALES PERFORMANCE</a:t>
            </a:r>
            <a:endParaRPr lang="en-US" sz="4715" b="1">
              <a:solidFill>
                <a:srgbClr val="303642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  <a:p>
            <a:pPr algn="ctr">
              <a:lnSpc>
                <a:spcPts val="6600"/>
              </a:lnSpc>
            </a:pPr>
            <a:r>
              <a:rPr lang="en-US" sz="4715" b="1">
                <a:solidFill>
                  <a:srgbClr val="303642"/>
                </a:solidFill>
                <a:latin typeface="Roboto Bold" panose="02000000000000000000"/>
                <a:ea typeface="Roboto Bold" panose="02000000000000000000"/>
                <a:cs typeface="Roboto Bold" panose="02000000000000000000"/>
                <a:sym typeface="Roboto Bold" panose="02000000000000000000"/>
              </a:rPr>
              <a:t>2003-2005 ANALYSIS &amp; GROWTH STRATEGY</a:t>
            </a:r>
            <a:endParaRPr lang="en-US" sz="4715" b="1">
              <a:solidFill>
                <a:srgbClr val="303642"/>
              </a:solidFill>
              <a:latin typeface="Roboto Bold" panose="02000000000000000000"/>
              <a:ea typeface="Roboto Bold" panose="02000000000000000000"/>
              <a:cs typeface="Roboto Bold" panose="02000000000000000000"/>
              <a:sym typeface="Roboto Bold" panose="02000000000000000000"/>
            </a:endParaRPr>
          </a:p>
        </p:txBody>
      </p:sp>
      <p:grpSp>
        <p:nvGrpSpPr>
          <p:cNvPr id="8" name="Group 8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571917"/>
            </a:xfrm>
            <a:custGeom>
              <a:avLst/>
              <a:gdLst/>
              <a:ahLst/>
              <a:cxnLst/>
              <a:rect l="l" t="t" r="r" b="b"/>
              <a:pathLst>
                <a:path w="812800" h="571917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1908043" y="0"/>
            <a:ext cx="6379957" cy="10287000"/>
            <a:chOff x="0" y="0"/>
            <a:chExt cx="1680318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80318" cy="2709333"/>
            </a:xfrm>
            <a:custGeom>
              <a:avLst/>
              <a:gdLst/>
              <a:ahLst/>
              <a:cxnLst/>
              <a:rect l="l" t="t" r="r" b="b"/>
              <a:pathLst>
                <a:path w="1680318" h="2709333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1197931" y="318588"/>
            <a:ext cx="1420224" cy="142022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0">
            <a:off x="11152998" y="2211778"/>
            <a:ext cx="1510088" cy="1510088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11152998" y="4121916"/>
            <a:ext cx="1529530" cy="152953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5" name="Group 15"/>
          <p:cNvGrpSpPr/>
          <p:nvPr/>
        </p:nvGrpSpPr>
        <p:grpSpPr>
          <a:xfrm rot="0">
            <a:off x="-970541" y="2006345"/>
            <a:ext cx="1601933" cy="6466659"/>
            <a:chOff x="0" y="0"/>
            <a:chExt cx="421908" cy="170315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21908" cy="1703153"/>
            </a:xfrm>
            <a:custGeom>
              <a:avLst/>
              <a:gdLst/>
              <a:ahLst/>
              <a:cxnLst/>
              <a:rect l="l" t="t" r="r" b="b"/>
              <a:pathLst>
                <a:path w="421908" h="1703153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976331" y="3055578"/>
            <a:ext cx="4243380" cy="4109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590"/>
              </a:lnSpc>
            </a:pPr>
            <a:r>
              <a:rPr lang="en-US" sz="4710" b="1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 WHAT'S WORKING AND WHERE WE SHOULD FOCUS</a:t>
            </a:r>
            <a:endParaRPr lang="en-US" sz="4710" b="1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043692" y="459178"/>
            <a:ext cx="1638836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1</a:t>
            </a:r>
            <a:endParaRPr lang="en-US" sz="6000">
              <a:solidFill>
                <a:srgbClr val="000000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088625" y="2521716"/>
            <a:ext cx="1638836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00000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2</a:t>
            </a:r>
            <a:endParaRPr lang="en-US" sz="6000" b="1">
              <a:solidFill>
                <a:srgbClr val="000000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043692" y="4360042"/>
            <a:ext cx="1638836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000000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3</a:t>
            </a:r>
            <a:endParaRPr lang="en-US" sz="6000">
              <a:solidFill>
                <a:srgbClr val="000000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959283" y="491428"/>
            <a:ext cx="8063450" cy="84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60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Strong Performance: </a:t>
            </a:r>
            <a:r>
              <a:rPr lang="en-US" sz="24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Total Revenue reached $9.85 Million across all markets.</a:t>
            </a:r>
            <a:endParaRPr lang="en-US" sz="24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959283" y="2297378"/>
            <a:ext cx="7935263" cy="84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Top Contributors: </a:t>
            </a:r>
            <a:r>
              <a:rPr lang="en-US" sz="24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Classic Cars are our powerhouse product, generating nearly 40% of all revenue.</a:t>
            </a:r>
            <a:endParaRPr lang="en-US" sz="24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805817" y="8076735"/>
            <a:ext cx="8063450" cy="168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Recommendation: </a:t>
            </a:r>
            <a:r>
              <a:rPr lang="en-US" sz="24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Focus marketing efforts on Classic Cars and Vintage Cars in our top-performing US states and key European markets to maximize Q4 performance.</a:t>
            </a:r>
            <a:endParaRPr lang="en-US" sz="24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25" name="Group 25"/>
          <p:cNvGrpSpPr/>
          <p:nvPr/>
        </p:nvGrpSpPr>
        <p:grpSpPr>
          <a:xfrm rot="0">
            <a:off x="11152998" y="6216585"/>
            <a:ext cx="1529530" cy="1529530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8" name="Group 28"/>
          <p:cNvGrpSpPr/>
          <p:nvPr/>
        </p:nvGrpSpPr>
        <p:grpSpPr>
          <a:xfrm rot="0">
            <a:off x="11152998" y="8143410"/>
            <a:ext cx="1529530" cy="1529530"/>
            <a:chOff x="0" y="0"/>
            <a:chExt cx="812800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1098345" y="8349178"/>
            <a:ext cx="1638836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00000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5</a:t>
            </a:r>
            <a:endParaRPr lang="en-US" sz="6000" b="1">
              <a:solidFill>
                <a:srgbClr val="000000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1043692" y="6451546"/>
            <a:ext cx="1638836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000000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4</a:t>
            </a:r>
            <a:endParaRPr lang="en-US" sz="6000" b="1">
              <a:solidFill>
                <a:srgbClr val="000000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805817" y="6356682"/>
            <a:ext cx="8063450" cy="84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Strategic Opportunity: </a:t>
            </a:r>
            <a:r>
              <a:rPr lang="en-US" sz="24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 USA is our largest market, but growth is strong in other key countries.</a:t>
            </a:r>
            <a:endParaRPr lang="en-US" sz="24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831096" y="4135242"/>
            <a:ext cx="8063450" cy="126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Key Growth Period:</a:t>
            </a:r>
            <a:r>
              <a:rPr lang="en-US" sz="2400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Sales peak consistently in the 4th Quarter (October - December), confirming a strong holiday season focus.</a:t>
            </a:r>
            <a:endParaRPr lang="en-US" sz="2400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-257175" y="2307236"/>
            <a:ext cx="18802350" cy="1718179"/>
            <a:chOff x="0" y="0"/>
            <a:chExt cx="4952059" cy="45252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2059" cy="452525"/>
            </a:xfrm>
            <a:custGeom>
              <a:avLst/>
              <a:gdLst/>
              <a:ahLst/>
              <a:cxnLst/>
              <a:rect l="l" t="t" r="r" b="b"/>
              <a:pathLst>
                <a:path w="4952059" h="452525">
                  <a:moveTo>
                    <a:pt x="20999" y="0"/>
                  </a:moveTo>
                  <a:lnTo>
                    <a:pt x="4931060" y="0"/>
                  </a:lnTo>
                  <a:cubicBezTo>
                    <a:pt x="4936629" y="0"/>
                    <a:pt x="4941970" y="2212"/>
                    <a:pt x="4945909" y="6151"/>
                  </a:cubicBezTo>
                  <a:cubicBezTo>
                    <a:pt x="4949847" y="10089"/>
                    <a:pt x="4952059" y="15430"/>
                    <a:pt x="4952059" y="20999"/>
                  </a:cubicBezTo>
                  <a:lnTo>
                    <a:pt x="4952059" y="431525"/>
                  </a:lnTo>
                  <a:cubicBezTo>
                    <a:pt x="4952059" y="437095"/>
                    <a:pt x="4949847" y="442436"/>
                    <a:pt x="4945909" y="446374"/>
                  </a:cubicBezTo>
                  <a:cubicBezTo>
                    <a:pt x="4941970" y="450312"/>
                    <a:pt x="4936629" y="452525"/>
                    <a:pt x="4931060" y="452525"/>
                  </a:cubicBezTo>
                  <a:lnTo>
                    <a:pt x="20999" y="452525"/>
                  </a:lnTo>
                  <a:cubicBezTo>
                    <a:pt x="15430" y="452525"/>
                    <a:pt x="10089" y="450312"/>
                    <a:pt x="6151" y="446374"/>
                  </a:cubicBezTo>
                  <a:cubicBezTo>
                    <a:pt x="2212" y="442436"/>
                    <a:pt x="0" y="437095"/>
                    <a:pt x="0" y="431525"/>
                  </a:cubicBezTo>
                  <a:lnTo>
                    <a:pt x="0" y="20999"/>
                  </a:lnTo>
                  <a:cubicBezTo>
                    <a:pt x="0" y="15430"/>
                    <a:pt x="2212" y="10089"/>
                    <a:pt x="6151" y="6151"/>
                  </a:cubicBezTo>
                  <a:cubicBezTo>
                    <a:pt x="10089" y="2212"/>
                    <a:pt x="15430" y="0"/>
                    <a:pt x="20999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952059" cy="5001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4135525" y="4130191"/>
            <a:ext cx="10251493" cy="6264361"/>
          </a:xfrm>
          <a:custGeom>
            <a:avLst/>
            <a:gdLst/>
            <a:ahLst/>
            <a:cxnLst/>
            <a:rect l="l" t="t" r="r" b="b"/>
            <a:pathLst>
              <a:path w="10251493" h="6264361">
                <a:moveTo>
                  <a:pt x="0" y="0"/>
                </a:moveTo>
                <a:lnTo>
                  <a:pt x="10251493" y="0"/>
                </a:lnTo>
                <a:lnTo>
                  <a:pt x="10251493" y="6264361"/>
                </a:lnTo>
                <a:lnTo>
                  <a:pt x="0" y="62643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7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468669" y="1335594"/>
            <a:ext cx="13550292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>
                <a:solidFill>
                  <a:srgbClr val="004AAD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TOTAL REVENUE AND ORDER VALUE</a:t>
            </a:r>
            <a:endParaRPr lang="en-US" sz="5000" b="1">
              <a:solidFill>
                <a:srgbClr val="004AAD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307922" y="404402"/>
            <a:ext cx="5871786" cy="624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95"/>
              </a:lnSpc>
            </a:pPr>
            <a:r>
              <a:rPr lang="en-US" sz="3640">
                <a:solidFill>
                  <a:srgbClr val="303642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MEASURING SUCCESS: </a:t>
            </a:r>
            <a:endParaRPr lang="en-US" sz="3640">
              <a:solidFill>
                <a:srgbClr val="303642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22160" y="2643694"/>
            <a:ext cx="3263886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1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TOTAL REVENUE: $9,849,165</a:t>
            </a:r>
            <a:endParaRPr lang="en-US" sz="2500" b="1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611872" y="2643694"/>
            <a:ext cx="3263886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1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TOTAL ORDERS: 2,823</a:t>
            </a:r>
            <a:endParaRPr lang="en-US" sz="2500" b="1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755075" y="2493226"/>
            <a:ext cx="3263886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1">
                <a:solidFill>
                  <a:srgbClr val="FFFFFF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AVERAGE ORDER VALUE (AOV): $3,489</a:t>
            </a:r>
            <a:endParaRPr lang="en-US" sz="2500" b="1">
              <a:solidFill>
                <a:srgbClr val="FFFFFF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4387018" y="5586021"/>
            <a:ext cx="3591675" cy="1676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25"/>
              </a:lnSpc>
              <a:spcBef>
                <a:spcPct val="0"/>
              </a:spcBef>
            </a:pPr>
            <a:r>
              <a:rPr lang="en-US" sz="1875" b="1">
                <a:solidFill>
                  <a:srgbClr val="303642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Insight: </a:t>
            </a:r>
            <a:r>
              <a:rPr lang="en-US" sz="1875">
                <a:solidFill>
                  <a:srgbClr val="30364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Our products have a high average transaction value, indicating a strong premium/high-value customer base.</a:t>
            </a:r>
            <a:endParaRPr lang="en-US" sz="1875">
              <a:solidFill>
                <a:srgbClr val="303642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69097" y="1836840"/>
            <a:ext cx="16390203" cy="8195101"/>
          </a:xfrm>
          <a:custGeom>
            <a:avLst/>
            <a:gdLst/>
            <a:ahLst/>
            <a:cxnLst/>
            <a:rect l="l" t="t" r="r" b="b"/>
            <a:pathLst>
              <a:path w="16390203" h="8195101">
                <a:moveTo>
                  <a:pt x="0" y="0"/>
                </a:moveTo>
                <a:lnTo>
                  <a:pt x="16390203" y="0"/>
                </a:lnTo>
                <a:lnTo>
                  <a:pt x="16390203" y="8195102"/>
                </a:lnTo>
                <a:lnTo>
                  <a:pt x="0" y="8195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386957" y="519855"/>
            <a:ext cx="8283208" cy="91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0"/>
              </a:lnSpc>
            </a:pPr>
            <a:r>
              <a:rPr lang="en-US" sz="5310" b="1">
                <a:solidFill>
                  <a:srgbClr val="004AAD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SALES MOMENTUM</a:t>
            </a:r>
            <a:endParaRPr lang="en-US" sz="5310" b="1">
              <a:solidFill>
                <a:srgbClr val="004AAD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74621" y="1085164"/>
            <a:ext cx="11606291" cy="8704718"/>
          </a:xfrm>
          <a:custGeom>
            <a:avLst/>
            <a:gdLst/>
            <a:ahLst/>
            <a:cxnLst/>
            <a:rect l="l" t="t" r="r" b="b"/>
            <a:pathLst>
              <a:path w="11606291" h="8704718">
                <a:moveTo>
                  <a:pt x="0" y="0"/>
                </a:moveTo>
                <a:lnTo>
                  <a:pt x="11606291" y="0"/>
                </a:lnTo>
                <a:lnTo>
                  <a:pt x="11606291" y="8704718"/>
                </a:lnTo>
                <a:lnTo>
                  <a:pt x="0" y="8704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78394" y="1661000"/>
            <a:ext cx="6021380" cy="1855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0"/>
              </a:lnSpc>
            </a:pPr>
            <a:r>
              <a:rPr lang="en-US" sz="5310" b="1">
                <a:solidFill>
                  <a:srgbClr val="004AAD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OUR PRODUCT POWERHOUSES</a:t>
            </a:r>
            <a:endParaRPr lang="en-US" sz="5310" b="1">
              <a:solidFill>
                <a:srgbClr val="004AAD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8394" y="4385975"/>
            <a:ext cx="5571074" cy="204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5"/>
              </a:lnSpc>
            </a:pPr>
            <a:r>
              <a:rPr lang="en-US" sz="2325" b="1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Key Insight:</a:t>
            </a:r>
            <a:endParaRPr lang="en-US" sz="2325" b="1">
              <a:solidFill>
                <a:srgbClr val="00000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algn="l">
              <a:lnSpc>
                <a:spcPts val="3255"/>
              </a:lnSpc>
            </a:pPr>
            <a:r>
              <a:rPr lang="en-US" sz="2325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Classic Cars and Vintage Cars are the foundation of our revenue, contributing over 58% of total sales.</a:t>
            </a:r>
            <a:endParaRPr lang="en-US" sz="2325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25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44653" y="664745"/>
            <a:ext cx="11943347" cy="8957510"/>
          </a:xfrm>
          <a:custGeom>
            <a:avLst/>
            <a:gdLst/>
            <a:ahLst/>
            <a:cxnLst/>
            <a:rect l="l" t="t" r="r" b="b"/>
            <a:pathLst>
              <a:path w="11943347" h="8957510">
                <a:moveTo>
                  <a:pt x="0" y="0"/>
                </a:moveTo>
                <a:lnTo>
                  <a:pt x="11943347" y="0"/>
                </a:lnTo>
                <a:lnTo>
                  <a:pt x="11943347" y="8957510"/>
                </a:lnTo>
                <a:lnTo>
                  <a:pt x="0" y="89575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23273" y="1661000"/>
            <a:ext cx="6021380" cy="1855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0"/>
              </a:lnSpc>
            </a:pPr>
            <a:r>
              <a:rPr lang="en-US" sz="5310" b="1">
                <a:solidFill>
                  <a:srgbClr val="004AAD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TOP 10 PRODUCTS</a:t>
            </a:r>
            <a:endParaRPr lang="en-US" sz="5310" b="1">
              <a:solidFill>
                <a:srgbClr val="004AAD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54893" y="4385975"/>
            <a:ext cx="5571074" cy="204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55"/>
              </a:lnSpc>
            </a:pPr>
            <a:r>
              <a:rPr lang="en-US" sz="2325" b="1">
                <a:solidFill>
                  <a:srgbClr val="000000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Key Insight:</a:t>
            </a:r>
            <a:endParaRPr lang="en-US" sz="2325" b="1">
              <a:solidFill>
                <a:srgbClr val="000000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algn="l">
              <a:lnSpc>
                <a:spcPts val="3255"/>
              </a:lnSpc>
            </a:pPr>
            <a:r>
              <a:rPr lang="en-US" sz="2325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The '1992 Ferrari Daytona' is our single best-selling product, significantly ahead of the rest.</a:t>
            </a:r>
            <a:endParaRPr lang="en-US" sz="2325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325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01180" y="2783904"/>
            <a:ext cx="14531569" cy="7265785"/>
          </a:xfrm>
          <a:custGeom>
            <a:avLst/>
            <a:gdLst/>
            <a:ahLst/>
            <a:cxnLst/>
            <a:rect l="l" t="t" r="r" b="b"/>
            <a:pathLst>
              <a:path w="14531569" h="7265785">
                <a:moveTo>
                  <a:pt x="0" y="0"/>
                </a:moveTo>
                <a:lnTo>
                  <a:pt x="14531569" y="0"/>
                </a:lnTo>
                <a:lnTo>
                  <a:pt x="14531569" y="7265784"/>
                </a:lnTo>
                <a:lnTo>
                  <a:pt x="0" y="72657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03547" y="671639"/>
            <a:ext cx="14129202" cy="1855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30"/>
              </a:lnSpc>
            </a:pPr>
            <a:r>
              <a:rPr lang="en-US" sz="5310" b="1">
                <a:solidFill>
                  <a:srgbClr val="004AAD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THE GLOBAL MARKET</a:t>
            </a:r>
            <a:endParaRPr lang="en-US" sz="5310" b="1">
              <a:solidFill>
                <a:srgbClr val="004AAD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l">
              <a:lnSpc>
                <a:spcPts val="7430"/>
              </a:lnSpc>
            </a:pPr>
            <a:r>
              <a:rPr lang="en-US" sz="5310" b="1">
                <a:solidFill>
                  <a:srgbClr val="004AAD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HIGH-VALUE CUSTOMER LOCATIONS</a:t>
            </a:r>
            <a:endParaRPr lang="en-US" sz="5310" b="1">
              <a:solidFill>
                <a:srgbClr val="004AAD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2535083" y="5327458"/>
            <a:ext cx="5436265" cy="1461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05"/>
              </a:lnSpc>
            </a:pPr>
            <a:r>
              <a:rPr lang="en-US" sz="2075">
                <a:solidFill>
                  <a:srgbClr val="000000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California, Massachusetts, and New York are our three most critical US markets, responsible for a large share of US sales.</a:t>
            </a:r>
            <a:endParaRPr lang="en-US" sz="2075">
              <a:solidFill>
                <a:srgbClr val="000000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algn="l">
              <a:lnSpc>
                <a:spcPts val="290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139" y="363412"/>
            <a:ext cx="2242844" cy="2242844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713" y="557215"/>
            <a:ext cx="2628900" cy="1533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48800" y="445541"/>
            <a:ext cx="12620618" cy="1973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0" b="1">
                <a:solidFill>
                  <a:srgbClr val="004AAD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 SUMMARY &amp; STRATEGIC RECOMMENDATIONS</a:t>
            </a:r>
            <a:endParaRPr lang="en-US" sz="5670" b="1">
              <a:solidFill>
                <a:srgbClr val="004AAD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  <p:graphicFrame>
        <p:nvGraphicFramePr>
          <p:cNvPr id="9" name="Table 8"/>
          <p:cNvGraphicFramePr/>
          <p:nvPr>
            <p:custDataLst>
              <p:tags r:id="rId4"/>
            </p:custDataLst>
          </p:nvPr>
        </p:nvGraphicFramePr>
        <p:xfrm>
          <a:off x="1217930" y="2792730"/>
          <a:ext cx="15855950" cy="6438900"/>
        </p:xfrm>
        <a:graphic>
          <a:graphicData uri="http://schemas.openxmlformats.org/drawingml/2006/table">
            <a:tbl>
              <a:tblPr/>
              <a:tblGrid>
                <a:gridCol w="1783080"/>
                <a:gridCol w="7798435"/>
                <a:gridCol w="6274435"/>
              </a:tblGrid>
              <a:tr h="1211580">
                <a:tc>
                  <a:txBody>
                    <a:bodyPr/>
                    <a:p>
                      <a:pPr algn="ctr"/>
                      <a:r>
                        <a:rPr sz="2400" b="1"/>
                        <a:t>Focus Area</a:t>
                      </a:r>
                      <a:endParaRPr sz="2400" b="1"/>
                    </a:p>
                  </a:txBody>
                  <a:tcPr marL="0" marR="0" marT="0" marB="0" anchor="ctr" anchorCtr="0">
                    <a:lnL w="635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400" b="1"/>
                        <a:t>Recommendation</a:t>
                      </a:r>
                      <a:endParaRPr sz="2400" b="1"/>
                    </a:p>
                  </a:txBody>
                  <a:tcPr marL="0" marR="0" marT="0" marB="0" anchor="ctr" anchorCtr="0">
                    <a:lnL w="635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400" b="1"/>
                        <a:t>Expected Impact</a:t>
                      </a:r>
                      <a:endParaRPr sz="2400" b="1"/>
                    </a:p>
                  </a:txBody>
                  <a:tcPr marL="0" marR="0" marT="0" marB="0" anchor="ctr" anchorCtr="0">
                    <a:lnL w="635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</a:tr>
              <a:tr h="1210310">
                <a:tc>
                  <a:txBody>
                    <a:bodyPr/>
                    <a:p>
                      <a:pPr algn="ctr"/>
                      <a:r>
                        <a:rPr sz="2400"/>
                        <a:t>Product</a:t>
                      </a:r>
                      <a:endParaRPr sz="2400"/>
                    </a:p>
                  </a:txBody>
                  <a:tcPr marL="0" marR="0" marT="0" marB="0" anchor="ctr" anchorCtr="0">
                    <a:lnL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400"/>
                        <a:t>Prioritize Classic &amp; Vintage Cars in all campaigns and inventory decisions.</a:t>
                      </a:r>
                      <a:endParaRPr sz="2400"/>
                    </a:p>
                  </a:txBody>
                  <a:tcPr marL="0" marR="0" marT="0" marB="0" anchor="ctr" anchorCtr="0">
                    <a:lnL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400"/>
                        <a:t>Maximize revenue by focusing on proven high-demand items.</a:t>
                      </a:r>
                      <a:endParaRPr sz="2400"/>
                    </a:p>
                  </a:txBody>
                  <a:tcPr marL="0" marR="0" marT="0" marB="0" anchor="ctr" anchorCtr="0">
                    <a:lnL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12850">
                <a:tc>
                  <a:txBody>
                    <a:bodyPr/>
                    <a:p>
                      <a:pPr algn="ctr"/>
                      <a:r>
                        <a:rPr sz="2400"/>
                        <a:t>Timing</a:t>
                      </a:r>
                      <a:endParaRPr sz="2400"/>
                    </a:p>
                  </a:txBody>
                  <a:tcPr marL="0" marR="0" marT="0" marB="0" anchor="ctr" anchorCtr="0">
                    <a:lnL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400"/>
                        <a:t>Execute the largest sales and marketing push during Q4 (Oct-Dec).</a:t>
                      </a:r>
                      <a:endParaRPr sz="2400"/>
                    </a:p>
                  </a:txBody>
                  <a:tcPr marL="0" marR="0" marT="0" marB="0" anchor="ctr" anchorCtr="0">
                    <a:lnL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400"/>
                        <a:t>Capitalize on the established peak in customer demand.</a:t>
                      </a:r>
                      <a:endParaRPr sz="2400"/>
                    </a:p>
                  </a:txBody>
                  <a:tcPr marL="0" marR="0" marT="0" marB="0" anchor="ctr" anchorCtr="0">
                    <a:lnL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09675">
                <a:tc>
                  <a:txBody>
                    <a:bodyPr/>
                    <a:p>
                      <a:pPr algn="ctr"/>
                      <a:r>
                        <a:rPr sz="2400"/>
                        <a:t>Geography</a:t>
                      </a:r>
                      <a:endParaRPr sz="2400"/>
                    </a:p>
                  </a:txBody>
                  <a:tcPr marL="0" marR="0" marT="0" marB="0" anchor="ctr" anchorCtr="0">
                    <a:lnL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400"/>
                        <a:t>Create hyper-local campaigns for California, Massachusetts, and New York.</a:t>
                      </a:r>
                      <a:endParaRPr sz="2400"/>
                    </a:p>
                  </a:txBody>
                  <a:tcPr marL="0" marR="0" marT="0" marB="0" anchor="ctr" anchorCtr="0">
                    <a:lnL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400"/>
                        <a:t>Drive higher conversion rates in our highest-value US markets.</a:t>
                      </a:r>
                      <a:endParaRPr sz="2400"/>
                    </a:p>
                  </a:txBody>
                  <a:tcPr marL="0" marR="0" marT="0" marB="0" anchor="ctr" anchorCtr="0">
                    <a:lnL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94485">
                <a:tc>
                  <a:txBody>
                    <a:bodyPr/>
                    <a:p>
                      <a:pPr algn="ctr"/>
                      <a:r>
                        <a:rPr sz="2400"/>
                        <a:t>Customer</a:t>
                      </a:r>
                      <a:endParaRPr sz="2400"/>
                    </a:p>
                  </a:txBody>
                  <a:tcPr marL="0" marR="0" marT="0" marB="0" anchor="ctr" anchorCtr="0">
                    <a:lnL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400"/>
                        <a:t>Develop a loyalty program for high-AOV customers (above $5,000) to encourage repeat purchases.</a:t>
                      </a:r>
                      <a:endParaRPr sz="2400"/>
                    </a:p>
                  </a:txBody>
                  <a:tcPr marL="0" marR="0" marT="0" marB="0" anchor="ctr" anchorCtr="0">
                    <a:lnL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2400"/>
                        <a:t>Increase customer retention and lifetime value.</a:t>
                      </a:r>
                      <a:endParaRPr sz="2400"/>
                    </a:p>
                  </a:txBody>
                  <a:tcPr marL="0" marR="0" marT="0" marB="0" anchor="ctr" anchorCtr="0">
                    <a:lnL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-698500" y="3124200"/>
            <a:ext cx="5245100" cy="1332778"/>
            <a:chOff x="0" y="0"/>
            <a:chExt cx="1381426" cy="3510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81426" cy="351020"/>
            </a:xfrm>
            <a:custGeom>
              <a:avLst/>
              <a:gdLst/>
              <a:ahLst/>
              <a:cxnLst/>
              <a:rect l="l" t="t" r="r" b="b"/>
              <a:pathLst>
                <a:path w="1381426" h="351020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3741400" y="3124200"/>
            <a:ext cx="5118100" cy="1332778"/>
            <a:chOff x="0" y="0"/>
            <a:chExt cx="1347977" cy="3510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47977" cy="351020"/>
            </a:xfrm>
            <a:custGeom>
              <a:avLst/>
              <a:gdLst/>
              <a:ahLst/>
              <a:cxnLst/>
              <a:rect l="l" t="t" r="r" b="b"/>
              <a:pathLst>
                <a:path w="1347977" h="351020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933297" y="3191597"/>
            <a:ext cx="8421405" cy="1265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35"/>
              </a:lnSpc>
            </a:pPr>
            <a:r>
              <a:rPr lang="en-US" sz="7380" b="1">
                <a:solidFill>
                  <a:srgbClr val="004AAD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THANK YOU</a:t>
            </a:r>
            <a:endParaRPr lang="en-US" sz="7380" b="1">
              <a:solidFill>
                <a:srgbClr val="004AAD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379543" y="8696325"/>
            <a:ext cx="3528913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ANALYST</a:t>
            </a:r>
            <a:endParaRPr lang="en-US" sz="3000" b="1">
              <a:solidFill>
                <a:srgbClr val="000000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League Spartan" panose="00000800000000000000"/>
                <a:ea typeface="League Spartan" panose="00000800000000000000"/>
                <a:cs typeface="League Spartan" panose="00000800000000000000"/>
                <a:sym typeface="League Spartan" panose="00000800000000000000"/>
              </a:rPr>
              <a:t>MANAHIL AHMAD</a:t>
            </a:r>
            <a:endParaRPr lang="en-US" sz="3000" b="1">
              <a:solidFill>
                <a:srgbClr val="000000"/>
              </a:solidFill>
              <a:latin typeface="League Spartan" panose="00000800000000000000"/>
              <a:ea typeface="League Spartan" panose="00000800000000000000"/>
              <a:cs typeface="League Spartan" panose="00000800000000000000"/>
              <a:sym typeface="League Spartan" panose="0000080000000000000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248*506"/>
  <p:tag name="TABLE_ENDDRAG_RECT" val="95*219*1248*50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2042</Words>
  <Application>WPS Presentation</Application>
  <PresentationFormat>On-screen Show (4:3)</PresentationFormat>
  <Paragraphs>96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League Spartan</vt:lpstr>
      <vt:lpstr>Roboto Bold</vt:lpstr>
      <vt:lpstr>Poppins Bold</vt:lpstr>
      <vt:lpstr>Poppins</vt:lpstr>
      <vt:lpstr>Roboto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&amp; white company profile presentation</dc:title>
  <dc:creator/>
  <cp:lastModifiedBy>manah</cp:lastModifiedBy>
  <cp:revision>3</cp:revision>
  <dcterms:created xsi:type="dcterms:W3CDTF">2006-08-16T00:00:00Z</dcterms:created>
  <dcterms:modified xsi:type="dcterms:W3CDTF">2025-10-27T17:08:07Z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907EAA5F782449C9AF648F0670A26848_13</vt:lpwstr>
  </property>
  <property fmtid="{D5CDD505-2E9C-101B-9397-08002B2CF9AE}" pid="3" name="KSOProductBuildVer">
    <vt:lpwstr>1033-12.2.0.23131</vt:lpwstr>
  </property>
</Properties>
</file>