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type="screen16x9" cy="5143500" cx="9144000"/>
  <p:notesSz cx="6858000" cy="9144000"/>
  <p:embeddedFontLst>
    <p:embeddedFont>
      <p:font typeface="Fira Code" panose="020B060402020202020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A5C4C274-0275-4849-8984-BD07D7640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525" autoAdjust="0"/>
    <p:restoredTop sz="94660"/>
  </p:normalViewPr>
  <p:slideViewPr>
    <p:cSldViewPr snapToGrid="0">
      <p:cViewPr>
        <p:scale>
          <a:sx n="82" d="100"/>
          <a:sy n="82" d="100"/>
        </p:scale>
        <p:origin x="874" y="31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font" Target="fonts/font1.fntdata"/><Relationship Id="rId29" Type="http://schemas.openxmlformats.org/officeDocument/2006/relationships/font" Target="fonts/font2.fntdata"/><Relationship Id="rId30" Type="http://schemas.openxmlformats.org/officeDocument/2006/relationships/font" Target="fonts/font3.fntdata"/><Relationship Id="rId31" Type="http://schemas.openxmlformats.org/officeDocument/2006/relationships/font" Target="fonts/font4.fntdata"/><Relationship Id="rId32" Type="http://schemas.openxmlformats.org/officeDocument/2006/relationships/font" Target="fonts/font5.fntdata"/><Relationship Id="rId33" Type="http://schemas.openxmlformats.org/officeDocument/2006/relationships/font" Target="fonts/font6.fntdata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7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455;ge7b5133482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2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4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3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7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497;ge7f9c668d6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3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5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1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7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3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497;ge7f9c668d6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9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77;ge7b3cc9d39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1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5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8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7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3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477;ge7b3cc9d39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9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Google Shape;477;ge7b3cc9d39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5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497;ge7f9c668d6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7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1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7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3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497;ge7f9c668d6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6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558;ge7b3cc9d39_0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5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0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79" name="Google Shape;10;p2"/>
          <p:cNvSpPr/>
          <p:nvPr/>
        </p:nvSpPr>
        <p:spPr>
          <a:xfrm>
            <a:off x="0" y="0"/>
            <a:ext cx="4572000" cy="592800"/>
          </a:xfrm>
          <a:prstGeom prst="rect"/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0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81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82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83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4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5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6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7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8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89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0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1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2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3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4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5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596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46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29;p3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3" name="Google Shape;30;p3"/>
          <p:cNvSpPr/>
          <p:nvPr/>
        </p:nvSpPr>
        <p:spPr>
          <a:xfrm>
            <a:off x="0" y="0"/>
            <a:ext cx="4572000" cy="5928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45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46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7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48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49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0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1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2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3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4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5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6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7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8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59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60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0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4;p9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9" name="Google Shape;145;p9"/>
          <p:cNvSpPr/>
          <p:nvPr/>
        </p:nvSpPr>
        <p:spPr>
          <a:xfrm>
            <a:off x="0" y="0"/>
            <a:ext cx="4572000" cy="5928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0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71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72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3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4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5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6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7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8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79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0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1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2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3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4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85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4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4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85;p13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4" name="Google Shape;186;p13"/>
          <p:cNvSpPr/>
          <p:nvPr/>
        </p:nvSpPr>
        <p:spPr>
          <a:xfrm>
            <a:off x="4572000" y="0"/>
            <a:ext cx="4572000" cy="626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48606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07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08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48609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10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11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48612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13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14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15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16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17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18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19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0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1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2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3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4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5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6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7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628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42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Google Shape;417;p23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47" name="Google Shape;418;p23"/>
          <p:cNvSpPr/>
          <p:nvPr/>
        </p:nvSpPr>
        <p:spPr>
          <a:xfrm>
            <a:off x="4572000" y="0"/>
            <a:ext cx="4572000" cy="626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48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49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0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1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2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3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4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5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6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7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8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59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0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1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44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Google Shape;434;p24"/>
          <p:cNvSpPr/>
          <p:nvPr/>
        </p:nvSpPr>
        <p:spPr>
          <a:xfrm>
            <a:off x="0" y="542575"/>
            <a:ext cx="9144000" cy="4058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63" name="Google Shape;435;p24"/>
          <p:cNvSpPr/>
          <p:nvPr/>
        </p:nvSpPr>
        <p:spPr>
          <a:xfrm>
            <a:off x="0" y="0"/>
            <a:ext cx="4572000" cy="6264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64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5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6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7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8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69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0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1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2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3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4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5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6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877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"/>
              <a:t>Presentation by</a:t>
            </a:r>
            <a:r>
              <a:rPr dirty="0" sz="2800" lang="en">
                <a:solidFill>
                  <a:schemeClr val="accent2"/>
                </a:solidFill>
              </a:rPr>
              <a:t> </a:t>
            </a:r>
            <a:r>
              <a:rPr dirty="0" lang="en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48598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919625" y="2411200"/>
            <a:ext cx="5788800" cy="46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>
                <a:solidFill>
                  <a:schemeClr val="accent1"/>
                </a:solidFill>
              </a:rPr>
              <a:t>Nagarash Fateh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>
                <a:solidFill>
                  <a:schemeClr val="accent1"/>
                </a:solidFill>
              </a:rPr>
              <a:t>Manahil Habib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>
                <a:solidFill>
                  <a:schemeClr val="accent1"/>
                </a:solidFill>
              </a:rPr>
              <a:t>Esha Asif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>
                <a:solidFill>
                  <a:schemeClr val="accent1"/>
                </a:solidFill>
              </a:rPr>
              <a:t>Rahat Qadeer</a:t>
            </a:r>
            <a:endParaRPr dirty="0" sz="2000">
              <a:solidFill>
                <a:schemeClr val="accent6"/>
              </a:solidFill>
            </a:endParaRPr>
          </a:p>
        </p:txBody>
      </p:sp>
      <p:grpSp>
        <p:nvGrpSpPr>
          <p:cNvPr id="2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3145728" name="Google Shape;463;p27"/>
            <p:cNvCxnSpPr>
              <a:cxnSpLocks/>
            </p:cNvCxnSpPr>
            <p:nvPr/>
          </p:nvCxnSpPr>
          <p:spPr>
            <a:xfrm>
              <a:off x="1552225" y="1759900"/>
              <a:ext cx="0" cy="17634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599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04860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"/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5049285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File system Management</a:t>
            </a:r>
            <a:r>
              <a:rPr dirty="0" lang="en-US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27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802399" y="1324375"/>
            <a:ext cx="6365321" cy="79749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marL="0"/>
            <a:r>
              <a:rPr dirty="0" lang="en">
                <a:solidFill>
                  <a:schemeClr val="accent2"/>
                </a:solidFill>
              </a:rPr>
              <a:t>‘</a:t>
            </a:r>
            <a:r>
              <a:rPr dirty="0" sz="1600" kern="1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handles file I/O operations, directory management, and file permissions</a:t>
            </a:r>
            <a:r>
              <a:rPr dirty="0" lang="en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76" name="Google Shape;563;p32"/>
          <p:cNvGrpSpPr/>
          <p:nvPr/>
        </p:nvGrpSpPr>
        <p:grpSpPr>
          <a:xfrm>
            <a:off x="1084825" y="1168950"/>
            <a:ext cx="506100" cy="1397415"/>
            <a:chOff x="1084825" y="1168950"/>
            <a:chExt cx="506100" cy="5032866"/>
          </a:xfrm>
        </p:grpSpPr>
        <p:sp>
          <p:nvSpPr>
            <p:cNvPr id="1048728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8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29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730" name="Google Shape;562;p32"/>
          <p:cNvSpPr txBox="1"/>
          <p:nvPr/>
        </p:nvSpPr>
        <p:spPr>
          <a:xfrm>
            <a:off x="1848766" y="3177060"/>
            <a:ext cx="6365320" cy="79749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14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marL="0"/>
            <a:r>
              <a:rPr dirty="0" lang="en-US">
                <a:solidFill>
                  <a:schemeClr val="accent2"/>
                </a:solidFill>
              </a:rPr>
              <a:t>‘</a:t>
            </a:r>
            <a:r>
              <a:rPr dirty="0" sz="16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hardware devices such as disks, network interfaces, USB devices</a:t>
            </a:r>
            <a:r>
              <a:rPr dirty="0" lang="en-US">
                <a:solidFill>
                  <a:schemeClr val="accent2"/>
                </a:solidFill>
              </a:rPr>
              <a:t>’</a:t>
            </a:r>
          </a:p>
        </p:txBody>
      </p:sp>
      <p:grpSp>
        <p:nvGrpSpPr>
          <p:cNvPr id="77" name="Google Shape;563;p32"/>
          <p:cNvGrpSpPr/>
          <p:nvPr/>
        </p:nvGrpSpPr>
        <p:grpSpPr>
          <a:xfrm>
            <a:off x="1131191" y="3021635"/>
            <a:ext cx="506100" cy="1397415"/>
            <a:chOff x="1084825" y="1168950"/>
            <a:chExt cx="506100" cy="5032866"/>
          </a:xfrm>
        </p:grpSpPr>
        <p:sp>
          <p:nvSpPr>
            <p:cNvPr id="1048731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9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32" name="Google Shape;561;p32"/>
          <p:cNvSpPr txBox="1"/>
          <p:nvPr/>
        </p:nvSpPr>
        <p:spPr>
          <a:xfrm>
            <a:off x="1131191" y="2488398"/>
            <a:ext cx="4045200" cy="53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b="0" cap="none" sz="2800" i="0" strike="noStrike" u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dirty="0" sz="2400" lang="en-US"/>
              <a:t>Device Drivers</a:t>
            </a:r>
            <a:r>
              <a:rPr dirty="0" lang="en-US"/>
              <a:t> </a:t>
            </a:r>
            <a:r>
              <a:rPr dirty="0" lang="en-US">
                <a:solidFill>
                  <a:schemeClr val="accent6"/>
                </a:solidFill>
              </a:rPr>
              <a:t>{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System Calls</a:t>
            </a:r>
            <a:r>
              <a:rPr dirty="0" lang="en-US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36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802400" y="1324375"/>
            <a:ext cx="5539200" cy="79749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2"/>
                </a:solidFill>
              </a:rPr>
              <a:t>‘</a:t>
            </a:r>
            <a:r>
              <a:rPr dirty="0" sz="16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between user-level applications and the kernel</a:t>
            </a:r>
            <a:r>
              <a:rPr dirty="0" lang="en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81" name="Google Shape;563;p32"/>
          <p:cNvGrpSpPr/>
          <p:nvPr/>
        </p:nvGrpSpPr>
        <p:grpSpPr>
          <a:xfrm>
            <a:off x="1084825" y="1168950"/>
            <a:ext cx="506100" cy="1397415"/>
            <a:chOff x="1084825" y="1168950"/>
            <a:chExt cx="506100" cy="5032866"/>
          </a:xfrm>
        </p:grpSpPr>
        <p:sp>
          <p:nvSpPr>
            <p:cNvPr id="1048737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0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38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739" name="Google Shape;562;p32"/>
          <p:cNvSpPr txBox="1"/>
          <p:nvPr/>
        </p:nvSpPr>
        <p:spPr>
          <a:xfrm>
            <a:off x="1848765" y="3177060"/>
            <a:ext cx="6387705" cy="79749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14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marL="0"/>
            <a:r>
              <a:rPr dirty="0" lang="en-US">
                <a:solidFill>
                  <a:schemeClr val="accent2"/>
                </a:solidFill>
              </a:rPr>
              <a:t>‘</a:t>
            </a:r>
            <a:r>
              <a:rPr dirty="0" sz="1600" kern="1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 interrupts generated by hardware devices, handling them efficiently to ensure timely processing and responsiveness of the system</a:t>
            </a:r>
            <a:r>
              <a:rPr dirty="0" lang="en-US">
                <a:solidFill>
                  <a:schemeClr val="accent2"/>
                </a:solidFill>
              </a:rPr>
              <a:t>’</a:t>
            </a:r>
          </a:p>
        </p:txBody>
      </p:sp>
      <p:grpSp>
        <p:nvGrpSpPr>
          <p:cNvPr id="82" name="Google Shape;563;p32"/>
          <p:cNvGrpSpPr/>
          <p:nvPr/>
        </p:nvGrpSpPr>
        <p:grpSpPr>
          <a:xfrm>
            <a:off x="1131191" y="3021635"/>
            <a:ext cx="506100" cy="1397415"/>
            <a:chOff x="1084825" y="1168950"/>
            <a:chExt cx="506100" cy="5032866"/>
          </a:xfrm>
        </p:grpSpPr>
        <p:sp>
          <p:nvSpPr>
            <p:cNvPr id="1048740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1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41" name="Google Shape;561;p32"/>
          <p:cNvSpPr txBox="1"/>
          <p:nvPr/>
        </p:nvSpPr>
        <p:spPr>
          <a:xfrm>
            <a:off x="1131191" y="2488398"/>
            <a:ext cx="4045200" cy="53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b="0" cap="none" sz="2800" i="0" strike="noStrike" u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dirty="0" sz="2400" lang="en-US"/>
              <a:t>Interrupt Handling</a:t>
            </a:r>
            <a:r>
              <a:rPr dirty="0" lang="en-US"/>
              <a:t> </a:t>
            </a:r>
            <a:r>
              <a:rPr dirty="0" lang="en-US">
                <a:solidFill>
                  <a:schemeClr val="accent6"/>
                </a:solidFill>
              </a:rPr>
              <a:t>{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745" name="Subtitle 9"/>
          <p:cNvSpPr>
            <a:spLocks noGrp="1"/>
          </p:cNvSpPr>
          <p:nvPr>
            <p:ph type="subTitle" idx="1"/>
          </p:nvPr>
        </p:nvSpPr>
        <p:spPr>
          <a:xfrm>
            <a:off x="1182533" y="1869450"/>
            <a:ext cx="7047067" cy="1404600"/>
          </a:xfrm>
        </p:spPr>
        <p:txBody>
          <a:bodyPr/>
          <a:p>
            <a:pPr algn="ctr"/>
            <a:r>
              <a:rPr dirty="0" sz="1800" kern="1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dirty="0" sz="1800" kern="100" lang="en-PK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components work together to provide the foundation for</a:t>
            </a:r>
            <a:r>
              <a:rPr dirty="0" sz="1800" kern="100" lang="en-US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PK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Linux operating system, enabling it to run on a wide range of hardware platforms and support diverse workloads.</a:t>
            </a:r>
          </a:p>
          <a:p>
            <a:endParaRPr dirty="0" lang="en-P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5000" lang="en"/>
              <a:t>03 </a:t>
            </a:r>
            <a:r>
              <a:rPr dirty="0" sz="5000" lang="en">
                <a:solidFill>
                  <a:schemeClr val="accent6"/>
                </a:solidFill>
              </a:rPr>
              <a:t>{</a:t>
            </a:r>
            <a:endParaRPr dirty="0" sz="5000">
              <a:solidFill>
                <a:schemeClr val="accent6"/>
              </a:solidFill>
            </a:endParaRPr>
          </a:p>
        </p:txBody>
      </p:sp>
      <p:sp>
        <p:nvSpPr>
          <p:cNvPr id="1048749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91130" y="2264775"/>
            <a:ext cx="5768189" cy="53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">
                <a:solidFill>
                  <a:schemeClr val="accent6"/>
                </a:solidFill>
              </a:rPr>
              <a:t>[</a:t>
            </a:r>
            <a:r>
              <a:rPr dirty="0" sz="2000" lang="en-US"/>
              <a:t>Operating System Design, Simple Structure, MS-DOS, Layered Approach, Micro-kernel Structure</a:t>
            </a:r>
            <a:r>
              <a:rPr dirty="0" sz="2400" lang="en">
                <a:solidFill>
                  <a:schemeClr val="accent6"/>
                </a:solidFill>
              </a:rPr>
              <a:t>]</a:t>
            </a:r>
            <a:r>
              <a:rPr dirty="0" lang="en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48750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145742" name="Google Shape;504;p30"/>
          <p:cNvCxnSpPr>
            <a:cxnSpLocks/>
            <a:endCxn id="1048750" idx="0"/>
          </p:cNvCxnSpPr>
          <p:nvPr/>
        </p:nvCxnSpPr>
        <p:spPr>
          <a:xfrm>
            <a:off x="2380425" y="1478475"/>
            <a:ext cx="0" cy="2108100"/>
          </a:xfrm>
          <a:prstGeom prst="straightConnector1"/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51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561;p32"/>
          <p:cNvSpPr txBox="1">
            <a:spLocks noGrp="1"/>
          </p:cNvSpPr>
          <p:nvPr>
            <p:ph type="title"/>
          </p:nvPr>
        </p:nvSpPr>
        <p:spPr>
          <a:xfrm>
            <a:off x="1413440" y="11689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lvl="0"/>
            <a:r>
              <a:rPr b="1" dirty="0" lang="en-US"/>
              <a:t>Introduction to Operating System Design</a:t>
            </a:r>
            <a:r>
              <a:rPr dirty="0" lang="en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55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2084990"/>
            <a:ext cx="5775190" cy="203743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/>
            <a:r>
              <a:rPr dirty="0" lang="en-US" smtClean="0">
                <a:solidFill>
                  <a:schemeClr val="accent3"/>
                </a:solidFill>
              </a:rPr>
              <a:t>Operating </a:t>
            </a:r>
            <a:r>
              <a:rPr dirty="0" lang="en-US">
                <a:solidFill>
                  <a:schemeClr val="accent3"/>
                </a:solidFill>
              </a:rPr>
              <a:t>system design primarily involves conceptualizing and structuring the software that manages computer hardware resources and provides services to software applications. 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92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56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3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57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Simple Structure;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61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449116">
              <a:spcBef>
                <a:spcPts val="1000"/>
              </a:spcBef>
            </a:pPr>
            <a:r>
              <a:rPr dirty="0" lang="en-US" smtClean="0">
                <a:solidFill>
                  <a:schemeClr val="accent6"/>
                </a:solidFill>
              </a:rPr>
              <a:t>It </a:t>
            </a:r>
            <a:r>
              <a:rPr dirty="0" lang="en-US">
                <a:solidFill>
                  <a:schemeClr val="accent6"/>
                </a:solidFill>
              </a:rPr>
              <a:t>is the simplest Operating System Structure and is not well defined; It can only be used for small and limited systems. In this structure, the interfaces and levels of functionality are well separated; hence programs can access I/O routines which can cause unauthorized access to I/O routines.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96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62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4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63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MS-DOS;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67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/>
            <a:r>
              <a:rPr dirty="0" lang="en-US">
                <a:solidFill>
                  <a:schemeClr val="accent3"/>
                </a:solidFill>
              </a:rPr>
              <a:t>MS-DOS, or Microsoft Disk Operating System, exemplifies a simple operating system structure. Developed for single-user systems, MS-DOS focused primarily on file management and basic input/output services. Its design was optimized for early personal computers, offering lightweight and efficient operation.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00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68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5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69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64446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Micro-Kernel structure;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73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94021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/>
            <a:r>
              <a:rPr dirty="0" lang="en-US">
                <a:solidFill>
                  <a:schemeClr val="accent3"/>
                </a:solidFill>
              </a:rPr>
              <a:t>The microkernel architecture takes modularity further by minimizing the kernel's responsibilities to essential functions like inter-process communication (IPC) and memory management. Additional services, such as device drivers and file systems, are implemented as user-space processes or servers. This approach enhances system stability and flexibility by reducing the kernel's complexity and improving isolation between components.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04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7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6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75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Layered Approach;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79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20685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/>
            <a:r>
              <a:rPr dirty="0" lang="en-US">
                <a:solidFill>
                  <a:schemeClr val="accent3"/>
                </a:solidFill>
              </a:rPr>
              <a:t>The layered approach to operating system design involves organizing the system into distinct layers, each responsible for specific functionalities. This modular organization enables easier maintenance and scalability. </a:t>
            </a:r>
            <a:endParaRPr dirty="0" lang="en-US" smtClean="0">
              <a:solidFill>
                <a:schemeClr val="accent3"/>
              </a:solidFill>
            </a:endParaRPr>
          </a:p>
          <a:p>
            <a:pPr indent="0" lvl="0" marL="0"/>
            <a:r>
              <a:rPr dirty="0" lang="en-US" smtClean="0">
                <a:solidFill>
                  <a:srgbClr val="00B050"/>
                </a:solidFill>
              </a:rPr>
              <a:t>For </a:t>
            </a:r>
            <a:r>
              <a:rPr dirty="0" lang="en-US">
                <a:solidFill>
                  <a:srgbClr val="00B050"/>
                </a:solidFill>
              </a:rPr>
              <a:t>example, in a layered OS, the kernel might handle hardware interactions, while higher layers deal with tasks like file management and user interfaces.</a:t>
            </a:r>
            <a:endParaRPr dirty="0">
              <a:solidFill>
                <a:srgbClr val="00B050"/>
              </a:solidFill>
            </a:endParaRPr>
          </a:p>
        </p:txBody>
      </p:sp>
      <p:grpSp>
        <p:nvGrpSpPr>
          <p:cNvPr id="108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80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7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8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5000" lang="en"/>
              <a:t>04 </a:t>
            </a:r>
            <a:r>
              <a:rPr dirty="0" sz="5000" lang="en">
                <a:solidFill>
                  <a:schemeClr val="accent6"/>
                </a:solidFill>
              </a:rPr>
              <a:t>{</a:t>
            </a:r>
            <a:endParaRPr dirty="0" sz="5000">
              <a:solidFill>
                <a:schemeClr val="accent6"/>
              </a:solidFill>
            </a:endParaRPr>
          </a:p>
        </p:txBody>
      </p:sp>
      <p:sp>
        <p:nvSpPr>
          <p:cNvPr id="1048785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832071" y="2303410"/>
            <a:ext cx="5486307" cy="53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lang="en">
                <a:solidFill>
                  <a:schemeClr val="accent6"/>
                </a:solidFill>
              </a:rPr>
              <a:t>[</a:t>
            </a:r>
            <a:r>
              <a:rPr dirty="0" sz="2400" lang="en-US">
                <a:solidFill>
                  <a:schemeClr val="accent2"/>
                </a:solidFill>
              </a:rPr>
              <a:t>Information Protection and Security</a:t>
            </a:r>
            <a:r>
              <a:rPr dirty="0" lang="en">
                <a:solidFill>
                  <a:schemeClr val="accent6"/>
                </a:solidFill>
              </a:rPr>
              <a:t>]</a:t>
            </a:r>
            <a:r>
              <a:rPr dirty="0" lang="en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48786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145748" name="Google Shape;504;p30"/>
          <p:cNvCxnSpPr>
            <a:cxnSpLocks/>
            <a:endCxn id="1048786" idx="0"/>
          </p:cNvCxnSpPr>
          <p:nvPr/>
        </p:nvCxnSpPr>
        <p:spPr>
          <a:xfrm>
            <a:off x="2380425" y="1478475"/>
            <a:ext cx="0" cy="2108100"/>
          </a:xfrm>
          <a:prstGeom prst="straightConnector1"/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8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90923" y="1436725"/>
            <a:ext cx="650233" cy="30805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01</a:t>
            </a:r>
            <a:endParaRPr dirty="0"/>
          </a:p>
        </p:txBody>
      </p:sp>
      <p:sp>
        <p:nvSpPr>
          <p:cNvPr id="1048630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80024" y="1418538"/>
            <a:ext cx="4189513" cy="30805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-US"/>
              <a:t>Different Approaches of OS</a:t>
            </a:r>
            <a:endParaRPr dirty="0" sz="1600"/>
          </a:p>
        </p:txBody>
      </p:sp>
      <p:sp>
        <p:nvSpPr>
          <p:cNvPr id="1048631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270575" y="2010522"/>
            <a:ext cx="8721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02</a:t>
            </a:r>
            <a:endParaRPr dirty="0"/>
          </a:p>
        </p:txBody>
      </p:sp>
      <p:sp>
        <p:nvSpPr>
          <p:cNvPr id="1048632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42674" y="1981250"/>
            <a:ext cx="3326851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-US"/>
              <a:t>Linux Kernel Components</a:t>
            </a:r>
            <a:endParaRPr dirty="0" sz="1600"/>
          </a:p>
        </p:txBody>
      </p:sp>
      <p:sp>
        <p:nvSpPr>
          <p:cNvPr id="1048633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142674" y="2714986"/>
            <a:ext cx="87210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03</a:t>
            </a:r>
            <a:endParaRPr dirty="0"/>
          </a:p>
        </p:txBody>
      </p:sp>
      <p:sp>
        <p:nvSpPr>
          <p:cNvPr id="1048634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14775" y="2745585"/>
            <a:ext cx="4768890" cy="338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600" lang="en-US"/>
              <a:t>Operating System Design, Simple Structure, MS-DOS, Layered Approach, Micro-kernel Structure</a:t>
            </a:r>
            <a:endParaRPr dirty="0" sz="1600"/>
          </a:p>
        </p:txBody>
      </p:sp>
      <p:sp>
        <p:nvSpPr>
          <p:cNvPr id="1048635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Table Of </a:t>
            </a:r>
            <a:r>
              <a:rPr dirty="0" lang="en">
                <a:solidFill>
                  <a:schemeClr val="accent2"/>
                </a:solidFill>
              </a:rPr>
              <a:t>‘Contents’</a:t>
            </a:r>
            <a:r>
              <a:rPr dirty="0" lang="en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3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1048636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8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29" name="Google Shape;492;p29"/>
            <p:cNvCxnSpPr>
              <a:cxnSpLocks/>
            </p:cNvCxnSpPr>
            <p:nvPr/>
          </p:nvCxnSpPr>
          <p:spPr>
            <a:xfrm>
              <a:off x="1337875" y="1168950"/>
              <a:ext cx="0" cy="27645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37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824090" y="98069"/>
            <a:ext cx="2551627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638" name="Google Shape;486;p29"/>
          <p:cNvSpPr txBox="1"/>
          <p:nvPr/>
        </p:nvSpPr>
        <p:spPr>
          <a:xfrm flipH="1">
            <a:off x="3938730" y="3535655"/>
            <a:ext cx="872100" cy="3384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b="0" cap="none" sz="2800" i="0" strike="noStrike" u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b="0" cap="none" sz="25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dirty="0" lang="en"/>
              <a:t>04</a:t>
            </a:r>
          </a:p>
        </p:txBody>
      </p:sp>
      <p:sp>
        <p:nvSpPr>
          <p:cNvPr id="1048639" name="Google Shape;488;p29"/>
          <p:cNvSpPr txBox="1"/>
          <p:nvPr/>
        </p:nvSpPr>
        <p:spPr>
          <a:xfrm>
            <a:off x="4750902" y="3591990"/>
            <a:ext cx="3437245" cy="3384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18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b="0" cap="none" sz="20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marL="0"/>
            <a:r>
              <a:rPr dirty="0" sz="1600" lang="en-US">
                <a:solidFill>
                  <a:schemeClr val="accent2"/>
                </a:solidFill>
              </a:rPr>
              <a:t>Information Protection and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1101012"/>
            <a:ext cx="5250639" cy="50938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Protection &amp; Secuirty;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91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mtClean="0">
                <a:solidFill>
                  <a:schemeClr val="accent2"/>
                </a:solidFill>
              </a:rPr>
              <a:t>Protection &amp; Security requires that computer resources Such as CPU, Software, Memory </a:t>
            </a:r>
            <a:r>
              <a:rPr dirty="0" lang="en-US" err="1" smtClean="0">
                <a:solidFill>
                  <a:schemeClr val="accent2"/>
                </a:solidFill>
              </a:rPr>
              <a:t>etc</a:t>
            </a:r>
            <a:r>
              <a:rPr dirty="0" lang="en-US" smtClean="0">
                <a:solidFill>
                  <a:schemeClr val="accent2"/>
                </a:solidFill>
              </a:rPr>
              <a:t> are protected.</a:t>
            </a:r>
            <a:endParaRPr dirty="0">
              <a:solidFill>
                <a:schemeClr val="accent2"/>
              </a:solidFill>
            </a:endParaRPr>
          </a:p>
          <a:p>
            <a:pPr algn="l" indent="0" lvl="0" marL="449116" rtl="0">
              <a:spcBef>
                <a:spcPts val="1000"/>
              </a:spcBef>
              <a:spcAft>
                <a:spcPts val="0"/>
              </a:spcAft>
              <a:buNone/>
            </a:pPr>
            <a:r>
              <a:rPr dirty="0" lang="en" smtClean="0">
                <a:solidFill>
                  <a:schemeClr val="accent6"/>
                </a:solidFill>
              </a:rPr>
              <a:t>&lt;</a:t>
            </a:r>
            <a:r>
              <a:rPr dirty="0" lang="en" smtClean="0">
                <a:solidFill>
                  <a:schemeClr val="accent1"/>
                </a:solidFill>
              </a:rPr>
              <a:t>the system must be protected against unauthorized access, viruses, and worm etc.</a:t>
            </a:r>
            <a:r>
              <a:rPr dirty="0" lang="en" smtClean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5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92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49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93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636651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806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664775" y="1810537"/>
            <a:ext cx="2978650" cy="1126762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>
                <a:solidFill>
                  <a:schemeClr val="accent2"/>
                </a:solidFill>
              </a:rPr>
              <a:t>‘it deals with internal Threats’</a:t>
            </a:r>
          </a:p>
        </p:txBody>
      </p:sp>
      <p:grpSp>
        <p:nvGrpSpPr>
          <p:cNvPr id="12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807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51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08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809" name="Google Shape;562;p32"/>
          <p:cNvSpPr txBox="1"/>
          <p:nvPr/>
        </p:nvSpPr>
        <p:spPr>
          <a:xfrm>
            <a:off x="5142093" y="1936102"/>
            <a:ext cx="2978650" cy="905069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14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marL="0"/>
            <a:r>
              <a:rPr dirty="0" lang="en-US" smtClean="0">
                <a:solidFill>
                  <a:schemeClr val="accent2"/>
                </a:solidFill>
              </a:rPr>
              <a:t>‘it deals with external Threats’</a:t>
            </a:r>
          </a:p>
        </p:txBody>
      </p:sp>
      <p:sp>
        <p:nvSpPr>
          <p:cNvPr id="1048810" name="TextBox 1"/>
          <p:cNvSpPr txBox="1"/>
          <p:nvPr/>
        </p:nvSpPr>
        <p:spPr>
          <a:xfrm>
            <a:off x="5947340" y="1374395"/>
            <a:ext cx="2421294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>
                <a:solidFill>
                  <a:schemeClr val="accent3"/>
                </a:solidFill>
              </a:rPr>
              <a:t>Security</a:t>
            </a:r>
            <a:endParaRPr b="1" dirty="0" sz="2000" lang="en-US">
              <a:solidFill>
                <a:schemeClr val="accent3"/>
              </a:solidFill>
            </a:endParaRPr>
          </a:p>
        </p:txBody>
      </p:sp>
      <p:sp>
        <p:nvSpPr>
          <p:cNvPr id="1048811" name="TextBox 11"/>
          <p:cNvSpPr txBox="1"/>
          <p:nvPr/>
        </p:nvSpPr>
        <p:spPr>
          <a:xfrm>
            <a:off x="2102498" y="1410427"/>
            <a:ext cx="2421294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solidFill>
                  <a:schemeClr val="accent3"/>
                </a:solidFill>
              </a:rPr>
              <a:t>P</a:t>
            </a:r>
            <a:r>
              <a:rPr b="1" dirty="0" sz="2000" lang="en-US" smtClean="0">
                <a:solidFill>
                  <a:schemeClr val="accent3"/>
                </a:solidFill>
              </a:rPr>
              <a:t>rotection</a:t>
            </a:r>
            <a:endParaRPr b="1" dirty="0" sz="2000" lang="en-US">
              <a:solidFill>
                <a:schemeClr val="accent3"/>
              </a:solidFill>
            </a:endParaRPr>
          </a:p>
        </p:txBody>
      </p:sp>
      <p:sp>
        <p:nvSpPr>
          <p:cNvPr id="1048812" name="TextBox 2"/>
          <p:cNvSpPr txBox="1"/>
          <p:nvPr/>
        </p:nvSpPr>
        <p:spPr>
          <a:xfrm>
            <a:off x="2136710" y="2841171"/>
            <a:ext cx="1572208" cy="1717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chemeClr val="accent6"/>
                </a:solidFill>
              </a:rPr>
              <a:t> </a:t>
            </a:r>
            <a:r>
              <a:rPr dirty="0" lang="en-US" smtClean="0">
                <a:solidFill>
                  <a:schemeClr val="accent6"/>
                </a:solidFill>
              </a:rPr>
              <a:t> </a:t>
            </a:r>
            <a:r>
              <a:rPr dirty="0" lang="en-US" smtClean="0">
                <a:solidFill>
                  <a:schemeClr val="accent3"/>
                </a:solidFill>
              </a:rPr>
              <a:t> U1</a:t>
            </a:r>
          </a:p>
          <a:p>
            <a:r>
              <a:rPr dirty="0" lang="en-US" smtClean="0">
                <a:solidFill>
                  <a:schemeClr val="accent3"/>
                </a:solidFill>
              </a:rPr>
              <a:t>   U2</a:t>
            </a:r>
          </a:p>
          <a:p>
            <a:endParaRPr dirty="0" lang="en-US" smtClean="0">
              <a:solidFill>
                <a:schemeClr val="accent3"/>
              </a:solidFill>
            </a:endParaRPr>
          </a:p>
          <a:p>
            <a:r>
              <a:rPr dirty="0" lang="en-US" smtClean="0">
                <a:solidFill>
                  <a:schemeClr val="accent3"/>
                </a:solidFill>
              </a:rPr>
              <a:t>   U3</a:t>
            </a:r>
          </a:p>
          <a:p>
            <a:r>
              <a:rPr dirty="0" lang="en-US" smtClean="0">
                <a:solidFill>
                  <a:schemeClr val="accent3"/>
                </a:solidFill>
              </a:rPr>
              <a:t>   U4</a:t>
            </a:r>
          </a:p>
          <a:p>
            <a:r>
              <a:rPr dirty="0" lang="en-US" smtClean="0">
                <a:solidFill>
                  <a:schemeClr val="accent3"/>
                </a:solidFill>
              </a:rPr>
              <a:t>   U5</a:t>
            </a:r>
          </a:p>
          <a:p>
            <a:endParaRPr dirty="0" lang="en-US">
              <a:solidFill>
                <a:schemeClr val="accent3"/>
              </a:solidFill>
            </a:endParaRPr>
          </a:p>
          <a:p>
            <a:endParaRPr dirty="0" lang="en-US"/>
          </a:p>
        </p:txBody>
      </p:sp>
      <p:sp>
        <p:nvSpPr>
          <p:cNvPr id="1048813" name="TextBox 13"/>
          <p:cNvSpPr txBox="1"/>
          <p:nvPr/>
        </p:nvSpPr>
        <p:spPr>
          <a:xfrm>
            <a:off x="3785896" y="3002768"/>
            <a:ext cx="1572208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chemeClr val="accent3"/>
                </a:solidFill>
              </a:rPr>
              <a:t>R1</a:t>
            </a:r>
          </a:p>
          <a:p>
            <a:endParaRPr dirty="0" lang="en-US" smtClean="0">
              <a:solidFill>
                <a:schemeClr val="accent3"/>
              </a:solidFill>
            </a:endParaRPr>
          </a:p>
          <a:p>
            <a:r>
              <a:rPr dirty="0" lang="en-US" smtClean="0">
                <a:solidFill>
                  <a:schemeClr val="accent3"/>
                </a:solidFill>
              </a:rPr>
              <a:t>R2</a:t>
            </a:r>
            <a:endParaRPr dirty="0" lang="en-US">
              <a:solidFill>
                <a:schemeClr val="accent3"/>
              </a:solidFill>
            </a:endParaRPr>
          </a:p>
        </p:txBody>
      </p:sp>
      <p:sp>
        <p:nvSpPr>
          <p:cNvPr id="1048814" name="TextBox 14"/>
          <p:cNvSpPr txBox="1"/>
          <p:nvPr/>
        </p:nvSpPr>
        <p:spPr>
          <a:xfrm>
            <a:off x="5798976" y="2633436"/>
            <a:ext cx="1572208" cy="7010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 smtClean="0">
              <a:solidFill>
                <a:schemeClr val="accent3"/>
              </a:solidFill>
            </a:endParaRPr>
          </a:p>
          <a:p>
            <a:endParaRPr dirty="0" lang="en-US" smtClean="0">
              <a:solidFill>
                <a:schemeClr val="accent3"/>
              </a:solidFill>
            </a:endParaRPr>
          </a:p>
          <a:p>
            <a:r>
              <a:rPr dirty="0" lang="en-US">
                <a:solidFill>
                  <a:schemeClr val="accent3"/>
                </a:solidFill>
              </a:rPr>
              <a:t>H</a:t>
            </a:r>
          </a:p>
        </p:txBody>
      </p:sp>
      <p:cxnSp>
        <p:nvCxnSpPr>
          <p:cNvPr id="3145752" name="Straight Connector 4"/>
          <p:cNvCxnSpPr>
            <a:cxnSpLocks/>
          </p:cNvCxnSpPr>
          <p:nvPr/>
        </p:nvCxnSpPr>
        <p:spPr>
          <a:xfrm>
            <a:off x="2603241" y="3002768"/>
            <a:ext cx="1296955" cy="16031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6"/>
          <p:cNvCxnSpPr>
            <a:cxnSpLocks/>
          </p:cNvCxnSpPr>
          <p:nvPr/>
        </p:nvCxnSpPr>
        <p:spPr>
          <a:xfrm flipV="1">
            <a:off x="2592763" y="3177073"/>
            <a:ext cx="1330759" cy="6531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19"/>
          <p:cNvCxnSpPr>
            <a:cxnSpLocks/>
          </p:cNvCxnSpPr>
          <p:nvPr/>
        </p:nvCxnSpPr>
        <p:spPr>
          <a:xfrm flipV="1">
            <a:off x="2565475" y="3563228"/>
            <a:ext cx="1330759" cy="6531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12"/>
          <p:cNvCxnSpPr>
            <a:cxnSpLocks/>
          </p:cNvCxnSpPr>
          <p:nvPr/>
        </p:nvCxnSpPr>
        <p:spPr>
          <a:xfrm flipV="1">
            <a:off x="2592763" y="3536302"/>
            <a:ext cx="1330759" cy="51784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Straight Connector 16"/>
          <p:cNvCxnSpPr>
            <a:cxnSpLocks/>
          </p:cNvCxnSpPr>
          <p:nvPr/>
        </p:nvCxnSpPr>
        <p:spPr>
          <a:xfrm flipV="1">
            <a:off x="2592763" y="3538251"/>
            <a:ext cx="1303471" cy="30596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Straight Arrow Connector 20"/>
          <p:cNvCxnSpPr>
            <a:cxnSpLocks/>
          </p:cNvCxnSpPr>
          <p:nvPr/>
        </p:nvCxnSpPr>
        <p:spPr>
          <a:xfrm flipH="1" flipV="1">
            <a:off x="4166118" y="3163078"/>
            <a:ext cx="1642188" cy="7931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Straight Arrow Connector 22"/>
          <p:cNvCxnSpPr>
            <a:cxnSpLocks/>
          </p:cNvCxnSpPr>
          <p:nvPr/>
        </p:nvCxnSpPr>
        <p:spPr>
          <a:xfrm flipH="1">
            <a:off x="4164971" y="3242388"/>
            <a:ext cx="1634005" cy="32084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5" name="TextBox 23"/>
          <p:cNvSpPr txBox="1"/>
          <p:nvPr/>
        </p:nvSpPr>
        <p:spPr>
          <a:xfrm>
            <a:off x="2136710" y="4188648"/>
            <a:ext cx="1082351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</a:t>
            </a:r>
            <a:endParaRPr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16" name="TextBox 32"/>
          <p:cNvSpPr txBox="1"/>
          <p:nvPr/>
        </p:nvSpPr>
        <p:spPr>
          <a:xfrm>
            <a:off x="5599553" y="3433655"/>
            <a:ext cx="1082351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</a:t>
            </a:r>
            <a:endParaRPr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/>
              <a:t>Common Threats;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820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4" y="1588477"/>
            <a:ext cx="2747632" cy="2575918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dirty="0" lang="en">
                <a:solidFill>
                  <a:schemeClr val="accent6"/>
                </a:solidFill>
              </a:rPr>
              <a:t>T</a:t>
            </a:r>
            <a:r>
              <a:rPr dirty="0" lang="en" smtClean="0">
                <a:solidFill>
                  <a:schemeClr val="accent6"/>
                </a:solidFill>
              </a:rPr>
              <a:t>rojan horse</a:t>
            </a:r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dirty="0" lang="en-US" smtClean="0">
                <a:solidFill>
                  <a:schemeClr val="accent6"/>
                </a:solidFill>
              </a:rPr>
              <a:t>T</a:t>
            </a:r>
            <a:r>
              <a:rPr dirty="0" lang="en" smtClean="0">
                <a:solidFill>
                  <a:schemeClr val="accent6"/>
                </a:solidFill>
              </a:rPr>
              <a:t>rap doo</a:t>
            </a:r>
            <a:r>
              <a:rPr altLang="en" dirty="0" lang="en-US" smtClean="0">
                <a:solidFill>
                  <a:schemeClr val="accent6"/>
                </a:solidFill>
              </a:rPr>
              <a:t>r</a:t>
            </a:r>
            <a:endParaRPr altLang="en-US" lang="zh-CN"/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altLang="en" dirty="0" lang="en-US" smtClean="0">
                <a:solidFill>
                  <a:schemeClr val="accent6"/>
                </a:solidFill>
              </a:rPr>
              <a:t> </a:t>
            </a:r>
            <a:r>
              <a:rPr altLang="en" dirty="0" lang="en-US" smtClean="0">
                <a:solidFill>
                  <a:schemeClr val="accent6"/>
                </a:solidFill>
              </a:rPr>
              <a:t>Logic</a:t>
            </a:r>
            <a:r>
              <a:rPr altLang="en" dirty="0" lang="en-US" smtClean="0">
                <a:solidFill>
                  <a:schemeClr val="accent6"/>
                </a:solidFill>
              </a:rPr>
              <a:t> </a:t>
            </a:r>
            <a:r>
              <a:rPr altLang="en" dirty="0" lang="en-US" smtClean="0">
                <a:solidFill>
                  <a:schemeClr val="accent6"/>
                </a:solidFill>
              </a:rPr>
              <a:t>b</a:t>
            </a:r>
            <a:r>
              <a:rPr altLang="en" dirty="0" lang="en-US" smtClean="0">
                <a:solidFill>
                  <a:schemeClr val="accent6"/>
                </a:solidFill>
              </a:rPr>
              <a:t>o</a:t>
            </a:r>
            <a:r>
              <a:rPr altLang="en" dirty="0" lang="en-US" smtClean="0">
                <a:solidFill>
                  <a:schemeClr val="accent6"/>
                </a:solidFill>
              </a:rPr>
              <a:t>m</a:t>
            </a:r>
            <a:r>
              <a:rPr altLang="en" dirty="0" lang="en-US" smtClean="0">
                <a:solidFill>
                  <a:schemeClr val="accent6"/>
                </a:solidFill>
              </a:rPr>
              <a:t>b</a:t>
            </a:r>
            <a:endParaRPr altLang="en-US" lang="zh-CN"/>
          </a:p>
        </p:txBody>
      </p:sp>
      <p:grpSp>
        <p:nvGrpSpPr>
          <p:cNvPr id="127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821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59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22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823" name=""/>
          <p:cNvSpPr txBox="1"/>
          <p:nvPr/>
        </p:nvSpPr>
        <p:spPr>
          <a:xfrm>
            <a:off x="1909376" y="1724572"/>
            <a:ext cx="3123311" cy="5105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3399FF"/>
                </a:solidFill>
              </a:rPr>
              <a:t>Program</a:t>
            </a:r>
            <a:r>
              <a:rPr altLang="en" sz="2800" lang="en-US">
                <a:solidFill>
                  <a:srgbClr val="3399FF"/>
                </a:solidFill>
              </a:rPr>
              <a:t> </a:t>
            </a:r>
            <a:r>
              <a:rPr altLang="en" sz="2800" lang="en-US">
                <a:solidFill>
                  <a:srgbClr val="3399FF"/>
                </a:solidFill>
              </a:rPr>
              <a:t>Thread</a:t>
            </a:r>
            <a:r>
              <a:rPr altLang="en" sz="2800" lang="en-US">
                <a:solidFill>
                  <a:srgbClr val="3399FF"/>
                </a:solidFill>
              </a:rPr>
              <a:t> </a:t>
            </a:r>
            <a:endParaRPr sz="2800" lang="en-AE">
              <a:solidFill>
                <a:srgbClr val="3399FF"/>
              </a:solidFill>
            </a:endParaRPr>
          </a:p>
        </p:txBody>
      </p:sp>
      <p:sp>
        <p:nvSpPr>
          <p:cNvPr id="1048824" name="Google Shape;562;p32"/>
          <p:cNvSpPr txBox="1">
            <a:spLocks noGrp="1"/>
          </p:cNvSpPr>
          <p:nvPr/>
        </p:nvSpPr>
        <p:spPr>
          <a:xfrm>
            <a:off x="5176699" y="1861876"/>
            <a:ext cx="2747632" cy="2029121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317500" marL="457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indent="-317500" marL="9144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indent="-317500" marL="13716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indent="-317500" marL="18288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indent="-317500" marL="22860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indent="-317500" marL="2743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indent="-317500" marL="32004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indent="-317500" marL="36576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indent="-317500" marL="41148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endParaRPr>
              <a:solidFill>
                <a:srgbClr val="FFFFFF"/>
              </a:solidFill>
            </a:endParaRPr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altLang="en" dirty="0" lang="en-US">
                <a:solidFill>
                  <a:srgbClr val="FFFFFF"/>
                </a:solidFill>
                <a:latin typeface="Arial"/>
              </a:rPr>
              <a:t>Virus</a:t>
            </a:r>
            <a:r>
              <a:rPr altLang="en" dirty="0" lang="en-US">
                <a:solidFill>
                  <a:srgbClr val="FFFFFF"/>
                </a:solidFill>
                <a:latin typeface="Arial"/>
              </a:rPr>
              <a:t> </a:t>
            </a:r>
            <a:endParaRPr altLang="en-US" lang="zh-CN">
              <a:solidFill>
                <a:srgbClr val="FFFFFF"/>
              </a:solidFill>
            </a:endParaRPr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W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o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r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m</a:t>
            </a:r>
            <a:endParaRPr altLang="en-US" lang="zh-CN">
              <a:solidFill>
                <a:srgbClr val="FFFFFF"/>
              </a:solidFill>
            </a:endParaRPr>
          </a:p>
          <a:p>
            <a:pPr algn="l" indent="-342900" lvl="0" marL="7920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 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Port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 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scanning attack</a:t>
            </a:r>
            <a:r>
              <a:rPr altLang="en" dirty="0" lang="en-US" smtClean="0">
                <a:solidFill>
                  <a:srgbClr val="FFFFFF"/>
                </a:solidFill>
                <a:latin typeface="Arial"/>
              </a:rPr>
              <a:t> </a:t>
            </a: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825" name=""/>
          <p:cNvSpPr txBox="1"/>
          <p:nvPr/>
        </p:nvSpPr>
        <p:spPr>
          <a:xfrm>
            <a:off x="5604187" y="1735991"/>
            <a:ext cx="3123311" cy="510540"/>
          </a:xfrm>
          <a:prstGeom prst="rect"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altLang="en" sz="2800" lang="en-US">
                <a:solidFill>
                  <a:srgbClr val="3399FF"/>
                </a:solidFill>
                <a:latin typeface="Arial"/>
              </a:rPr>
              <a:t>System</a:t>
            </a:r>
            <a:r>
              <a:rPr altLang="en" sz="2800" lang="en-US">
                <a:solidFill>
                  <a:srgbClr val="3399FF"/>
                </a:solidFill>
                <a:latin typeface="Arial"/>
              </a:rPr>
              <a:t> </a:t>
            </a:r>
            <a:r>
              <a:rPr altLang="en" sz="2800" lang="en-US">
                <a:solidFill>
                  <a:srgbClr val="3399FF"/>
                </a:solidFill>
                <a:latin typeface="Arial"/>
              </a:rPr>
              <a:t>Thread</a:t>
            </a:r>
            <a:r>
              <a:rPr altLang="en" sz="2800" lang="en-US">
                <a:solidFill>
                  <a:srgbClr val="3399FF"/>
                </a:solidFill>
                <a:latin typeface="Arial"/>
              </a:rPr>
              <a:t> </a:t>
            </a:r>
            <a:endParaRPr sz="2800" lang="en-AE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Google Shape;561;p32"/>
          <p:cNvSpPr txBox="1">
            <a:spLocks noGrp="1"/>
          </p:cNvSpPr>
          <p:nvPr>
            <p:ph type="title"/>
          </p:nvPr>
        </p:nvSpPr>
        <p:spPr>
          <a:xfrm>
            <a:off x="1337875" y="1150675"/>
            <a:ext cx="7717484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lang="en-US"/>
              <a:t>Protection and Security </a:t>
            </a:r>
            <a:r>
              <a:rPr dirty="0" lang="en-US" smtClean="0"/>
              <a:t>Methods;</a:t>
            </a:r>
            <a:r>
              <a:rPr dirty="0" lang="en" smtClean="0"/>
              <a:t> </a:t>
            </a:r>
            <a:r>
              <a:rPr dirty="0" lang="en"/>
              <a:t/>
            </a:r>
            <a:br>
              <a:rPr dirty="0" lang="en"/>
            </a:br>
            <a:r>
              <a:rPr dirty="0" lang="en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829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66780" y="2241106"/>
            <a:ext cx="5539200" cy="1749489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-342900" marL="792016">
              <a:spcBef>
                <a:spcPts val="1000"/>
              </a:spcBef>
              <a:buFont typeface="Fira Code"/>
              <a:buAutoNum type="arabicPeriod"/>
            </a:pPr>
            <a:r>
              <a:rPr b="1" dirty="0" lang="en-US" smtClean="0">
                <a:solidFill>
                  <a:schemeClr val="bg2"/>
                </a:solidFill>
              </a:rPr>
              <a:t>Authentication</a:t>
            </a:r>
          </a:p>
          <a:p>
            <a:pPr indent="0" marL="449116">
              <a:spcBef>
                <a:spcPts val="1000"/>
              </a:spcBef>
            </a:pPr>
            <a:r>
              <a:rPr b="1" dirty="0" lang="en-US" smtClean="0"/>
              <a:t>   </a:t>
            </a:r>
            <a:r>
              <a:rPr dirty="0"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dirty="0" lang="en-US">
                <a:solidFill>
                  <a:schemeClr val="bg2">
                    <a:lumMod val="20000"/>
                    <a:lumOff val="80000"/>
                  </a:schemeClr>
                </a:solidFill>
              </a:rPr>
              <a:t>Username/ </a:t>
            </a:r>
            <a:r>
              <a:rPr dirty="0"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Password</a:t>
            </a:r>
          </a:p>
          <a:p>
            <a:pPr indent="0" marL="449116">
              <a:spcBef>
                <a:spcPts val="1000"/>
              </a:spcBef>
            </a:pPr>
            <a:r>
              <a:rPr dirty="0"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- </a:t>
            </a:r>
            <a:r>
              <a:rPr dirty="0" lang="en-US">
                <a:solidFill>
                  <a:schemeClr val="bg2">
                    <a:lumMod val="20000"/>
                    <a:lumOff val="80000"/>
                  </a:schemeClr>
                </a:solidFill>
              </a:rPr>
              <a:t>User Key/ User </a:t>
            </a:r>
            <a:r>
              <a:rPr dirty="0"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Card</a:t>
            </a:r>
          </a:p>
          <a:p>
            <a:pPr indent="0" marL="449116">
              <a:spcBef>
                <a:spcPts val="1000"/>
              </a:spcBef>
            </a:pPr>
            <a:r>
              <a:rPr dirty="0"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- User </a:t>
            </a:r>
            <a:r>
              <a:rPr dirty="0" lang="en-US">
                <a:solidFill>
                  <a:schemeClr val="bg2">
                    <a:lumMod val="20000"/>
                    <a:lumOff val="80000"/>
                  </a:schemeClr>
                </a:solidFill>
              </a:rPr>
              <a:t>Attribute Identification </a:t>
            </a:r>
            <a:endParaRPr dirty="0" lang="en-US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0" marL="449116">
              <a:spcBef>
                <a:spcPts val="1000"/>
              </a:spcBef>
            </a:pPr>
            <a:r>
              <a:rPr b="1" dirty="0" sz="2000" lang="en-US" smtClean="0">
                <a:solidFill>
                  <a:schemeClr val="bg2"/>
                </a:solidFill>
              </a:rPr>
              <a:t>2. </a:t>
            </a:r>
            <a:r>
              <a:rPr b="1" dirty="0" lang="en-US" smtClean="0">
                <a:solidFill>
                  <a:schemeClr val="bg2"/>
                </a:solidFill>
              </a:rPr>
              <a:t>One </a:t>
            </a:r>
            <a:r>
              <a:rPr b="1" dirty="0" lang="en-US">
                <a:solidFill>
                  <a:schemeClr val="bg2"/>
                </a:solidFill>
              </a:rPr>
              <a:t>Time </a:t>
            </a:r>
            <a:r>
              <a:rPr b="1" dirty="0" lang="en-US" smtClean="0">
                <a:solidFill>
                  <a:schemeClr val="bg2"/>
                </a:solidFill>
              </a:rPr>
              <a:t>Password</a:t>
            </a:r>
          </a:p>
          <a:p>
            <a:pPr indent="0" marL="449116">
              <a:spcBef>
                <a:spcPts val="1000"/>
              </a:spcBef>
            </a:pPr>
            <a:r>
              <a:rPr b="1" dirty="0" lang="en-US" smtClean="0"/>
              <a:t>   </a:t>
            </a:r>
            <a:r>
              <a:rPr dirty="0" lang="en-US">
                <a:solidFill>
                  <a:schemeClr val="bg2">
                    <a:lumMod val="20000"/>
                    <a:lumOff val="80000"/>
                  </a:schemeClr>
                </a:solidFill>
              </a:rPr>
              <a:t>- Random Numbers</a:t>
            </a:r>
          </a:p>
          <a:p>
            <a:pPr indent="0" marL="449116">
              <a:spcBef>
                <a:spcPts val="1000"/>
              </a:spcBef>
            </a:pPr>
            <a:r>
              <a:rPr dirty="0" lang="en-US">
                <a:solidFill>
                  <a:schemeClr val="bg2">
                    <a:lumMod val="20000"/>
                    <a:lumOff val="80000"/>
                  </a:schemeClr>
                </a:solidFill>
              </a:rPr>
              <a:t>   - Secret Key</a:t>
            </a:r>
            <a:endParaRPr dirty="0"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 indent="0" lvl="0" marL="449116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endParaRPr dirty="0" lang="en" smtClean="0">
              <a:solidFill>
                <a:schemeClr val="accent6"/>
              </a:solidFill>
            </a:endParaRPr>
          </a:p>
        </p:txBody>
      </p:sp>
      <p:grpSp>
        <p:nvGrpSpPr>
          <p:cNvPr id="131" name="Google Shape;563;p32"/>
          <p:cNvGrpSpPr/>
          <p:nvPr/>
        </p:nvGrpSpPr>
        <p:grpSpPr>
          <a:xfrm>
            <a:off x="1266780" y="1168950"/>
            <a:ext cx="506100" cy="3239329"/>
            <a:chOff x="1266780" y="1168950"/>
            <a:chExt cx="506100" cy="3239329"/>
          </a:xfrm>
        </p:grpSpPr>
        <p:sp>
          <p:nvSpPr>
            <p:cNvPr id="1048830" name="Google Shape;564;p32"/>
            <p:cNvSpPr txBox="1"/>
            <p:nvPr/>
          </p:nvSpPr>
          <p:spPr>
            <a:xfrm>
              <a:off x="1266780" y="3761779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dirty="0"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dirty="0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60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3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35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1048835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8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61" name="Google Shape;492;p29"/>
            <p:cNvCxnSpPr>
              <a:cxnSpLocks/>
            </p:cNvCxnSpPr>
            <p:nvPr/>
          </p:nvCxnSpPr>
          <p:spPr>
            <a:xfrm>
              <a:off x="1337875" y="1168950"/>
              <a:ext cx="0" cy="27645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36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824090" y="98069"/>
            <a:ext cx="2551627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837" name="TextBox 16"/>
          <p:cNvSpPr txBox="1"/>
          <p:nvPr/>
        </p:nvSpPr>
        <p:spPr>
          <a:xfrm>
            <a:off x="3470236" y="1786920"/>
            <a:ext cx="2636627" cy="10566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dirty="0" sz="3200" lang="en">
                <a:solidFill>
                  <a:schemeClr val="bg2"/>
                </a:solidFill>
              </a:rPr>
              <a:t>ANY </a:t>
            </a:r>
            <a:r>
              <a:rPr dirty="0" sz="3200" lang="en">
                <a:solidFill>
                  <a:schemeClr val="accent2"/>
                </a:solidFill>
              </a:rPr>
              <a:t>QUESTIONS</a:t>
            </a:r>
            <a:r>
              <a:rPr dirty="0" sz="3200" lang="en">
                <a:solidFill>
                  <a:schemeClr val="accent1"/>
                </a:solidFill>
              </a:rPr>
              <a:t>?</a:t>
            </a:r>
            <a:endParaRPr dirty="0" sz="3200" lang="en-PK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39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104884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8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62" name="Google Shape;492;p29"/>
            <p:cNvCxnSpPr>
              <a:cxnSpLocks/>
            </p:cNvCxnSpPr>
            <p:nvPr/>
          </p:nvCxnSpPr>
          <p:spPr>
            <a:xfrm>
              <a:off x="1337875" y="1168950"/>
              <a:ext cx="0" cy="27645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42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824090" y="98069"/>
            <a:ext cx="2551627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843" name="TextBox 16"/>
          <p:cNvSpPr txBox="1"/>
          <p:nvPr/>
        </p:nvSpPr>
        <p:spPr>
          <a:xfrm>
            <a:off x="3470236" y="2279362"/>
            <a:ext cx="2636627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">
                <a:solidFill>
                  <a:schemeClr val="bg2"/>
                </a:solidFill>
              </a:rPr>
              <a:t>THANK</a:t>
            </a:r>
            <a:r>
              <a:rPr dirty="0" sz="3200" lang="en">
                <a:solidFill>
                  <a:schemeClr val="bg1"/>
                </a:solidFill>
              </a:rPr>
              <a:t> </a:t>
            </a:r>
            <a:r>
              <a:rPr dirty="0" sz="3200" lang="en">
                <a:solidFill>
                  <a:schemeClr val="tx2"/>
                </a:solidFill>
              </a:rPr>
              <a:t>YOU</a:t>
            </a:r>
            <a:r>
              <a:rPr dirty="0" sz="3200" lang="en">
                <a:solidFill>
                  <a:schemeClr val="bg1"/>
                </a:solidFill>
              </a:rPr>
              <a:t> </a:t>
            </a:r>
            <a:endParaRPr dirty="0" sz="3200" lang="en-PK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n"/>
              <a:t>01 </a:t>
            </a:r>
            <a:r>
              <a:rPr sz="5000" lang="en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8662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486307" cy="53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lang="en">
                <a:solidFill>
                  <a:schemeClr val="accent6"/>
                </a:solidFill>
              </a:rPr>
              <a:t>[</a:t>
            </a:r>
            <a:r>
              <a:rPr dirty="0" sz="2400" lang="en-US">
                <a:solidFill>
                  <a:schemeClr val="accent1"/>
                </a:solidFill>
              </a:rPr>
              <a:t>Different Approaches of OS</a:t>
            </a:r>
            <a:r>
              <a:rPr dirty="0" lang="en">
                <a:solidFill>
                  <a:schemeClr val="accent6"/>
                </a:solidFill>
              </a:rPr>
              <a:t>]</a:t>
            </a:r>
            <a:r>
              <a:rPr dirty="0" lang="en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4866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368489" y="2755424"/>
            <a:ext cx="4551725" cy="783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Batch Operating System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Time Sharing Operating System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Distributed Operating System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Real-time Operating System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lang="en-US"/>
          </a:p>
        </p:txBody>
      </p:sp>
      <p:sp>
        <p:nvSpPr>
          <p:cNvPr id="1048664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145730" name="Google Shape;504;p30"/>
          <p:cNvCxnSpPr>
            <a:cxnSpLocks/>
            <a:endCxn id="1048664" idx="0"/>
          </p:cNvCxnSpPr>
          <p:nvPr/>
        </p:nvCxnSpPr>
        <p:spPr>
          <a:xfrm>
            <a:off x="2380425" y="1478475"/>
            <a:ext cx="0" cy="2108100"/>
          </a:xfrm>
          <a:prstGeom prst="straightConnector1"/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65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822395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Batch Operating System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687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574450"/>
            <a:ext cx="6938755" cy="2361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200" lang="en">
                <a:solidFill>
                  <a:schemeClr val="accent2"/>
                </a:solidFill>
              </a:rPr>
              <a:t>‘</a:t>
            </a:r>
            <a:r>
              <a:rPr dirty="0" sz="1200" lang="en-US">
                <a:solidFill>
                  <a:schemeClr val="accent2"/>
                </a:solidFill>
              </a:rPr>
              <a:t>A type of operating system where the user submits a batch of jobs to the computer for processing.</a:t>
            </a:r>
            <a:r>
              <a:rPr dirty="0" sz="1200" lang="en">
                <a:solidFill>
                  <a:schemeClr val="accent2"/>
                </a:solidFill>
              </a:rPr>
              <a:t>’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accent2"/>
              </a:solidFill>
            </a:endParaRPr>
          </a:p>
          <a:p>
            <a:pPr algn="l" indent="0" lvl="0" marL="449116" rtl="0">
              <a:spcBef>
                <a:spcPts val="1000"/>
              </a:spcBef>
              <a:spcAft>
                <a:spcPts val="0"/>
              </a:spcAft>
              <a:buNone/>
            </a:pPr>
            <a:r>
              <a:rPr dirty="0" sz="1200" lang="en-US">
                <a:solidFill>
                  <a:schemeClr val="accent6"/>
                </a:solidFill>
              </a:rPr>
              <a:t>In sequence or in a predefined order.</a:t>
            </a:r>
          </a:p>
          <a:p>
            <a:pPr algn="l" indent="0" lvl="0" marL="449116" rtl="0">
              <a:spcBef>
                <a:spcPts val="1000"/>
              </a:spcBef>
              <a:spcAft>
                <a:spcPts val="0"/>
              </a:spcAft>
              <a:buNone/>
            </a:pPr>
            <a:endParaRPr dirty="0" sz="1200" lang="en-US">
              <a:solidFill>
                <a:schemeClr val="accent6"/>
              </a:solidFill>
            </a:endParaRPr>
          </a:p>
          <a:p>
            <a:pPr algn="l" indent="-342900" lvl="1" marL="1249216">
              <a:spcBef>
                <a:spcPts val="1000"/>
              </a:spcBef>
              <a:buFont typeface="+mj-lt"/>
              <a:buAutoNum type="arabicPeriod"/>
            </a:pPr>
            <a:r>
              <a:rPr dirty="0" sz="1200" lang="en-US">
                <a:solidFill>
                  <a:schemeClr val="accent6"/>
                </a:solidFill>
              </a:rPr>
              <a:t>Job submission</a:t>
            </a:r>
          </a:p>
          <a:p>
            <a:pPr algn="l" indent="-342900" lvl="1" marL="1249216">
              <a:spcBef>
                <a:spcPts val="1000"/>
              </a:spcBef>
              <a:buFont typeface="+mj-lt"/>
              <a:buAutoNum type="arabicPeriod"/>
            </a:pPr>
            <a:r>
              <a:rPr dirty="0" sz="1200" lang="en-US">
                <a:solidFill>
                  <a:schemeClr val="accent6"/>
                </a:solidFill>
              </a:rPr>
              <a:t>Job processing</a:t>
            </a:r>
          </a:p>
          <a:p>
            <a:pPr algn="l" indent="-342900" lvl="1" marL="1249216">
              <a:spcBef>
                <a:spcPts val="1000"/>
              </a:spcBef>
              <a:buFont typeface="+mj-lt"/>
              <a:buAutoNum type="arabicPeriod"/>
            </a:pPr>
            <a:r>
              <a:rPr dirty="0" sz="1200" lang="en-US">
                <a:solidFill>
                  <a:schemeClr val="accent6"/>
                </a:solidFill>
              </a:rPr>
              <a:t>Execution</a:t>
            </a:r>
          </a:p>
          <a:p>
            <a:pPr algn="l" indent="-342900" lvl="1" marL="1249216">
              <a:spcBef>
                <a:spcPts val="1000"/>
              </a:spcBef>
              <a:buFont typeface="+mj-lt"/>
              <a:buAutoNum type="arabicPeriod"/>
            </a:pPr>
            <a:r>
              <a:rPr dirty="0" sz="1200" lang="en-US">
                <a:solidFill>
                  <a:schemeClr val="accent6"/>
                </a:solidFill>
              </a:rPr>
              <a:t>Output handling</a:t>
            </a:r>
            <a:endParaRPr dirty="0" sz="1200">
              <a:solidFill>
                <a:schemeClr val="accent3"/>
              </a:solidFill>
            </a:endParaRPr>
          </a:p>
        </p:txBody>
      </p:sp>
      <p:grpSp>
        <p:nvGrpSpPr>
          <p:cNvPr id="52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688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1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89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5915565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Time Sharing Operating System</a:t>
            </a:r>
            <a:r>
              <a:rPr dirty="0" lang="en-US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693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2028212"/>
            <a:ext cx="7041879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accent2"/>
                </a:solidFill>
              </a:rPr>
              <a:t>‘It </a:t>
            </a:r>
            <a:r>
              <a:rPr dirty="0" lang="en-US">
                <a:solidFill>
                  <a:schemeClr val="accent2"/>
                </a:solidFill>
              </a:rPr>
              <a:t>allows multiple users to interact with a computer system concurrently.</a:t>
            </a:r>
            <a:r>
              <a:rPr dirty="0" lang="en">
                <a:solidFill>
                  <a:schemeClr val="accent2"/>
                </a:solidFill>
              </a:rPr>
              <a:t>’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lang="en">
              <a:solidFill>
                <a:schemeClr val="accent2"/>
              </a:solidFill>
            </a:endParaRP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Time Slicing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Task Switching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Interactive Enviornment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Resource Management</a:t>
            </a:r>
            <a:endParaRPr dirty="0" sz="1200">
              <a:solidFill>
                <a:schemeClr val="accent3"/>
              </a:solidFill>
            </a:endParaRPr>
          </a:p>
        </p:txBody>
      </p:sp>
      <p:grpSp>
        <p:nvGrpSpPr>
          <p:cNvPr id="56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69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2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95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5805565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Distributed Operating System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699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918209"/>
            <a:ext cx="6975547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200" lang="en">
                <a:solidFill>
                  <a:schemeClr val="accent2"/>
                </a:solidFill>
              </a:rPr>
              <a:t>‘It </a:t>
            </a:r>
            <a:r>
              <a:rPr dirty="0" sz="1200" lang="en-US">
                <a:solidFill>
                  <a:schemeClr val="accent2"/>
                </a:solidFill>
              </a:rPr>
              <a:t>runs on multiple interconnected computers and coordinates their actions to provide users with a single, integrated computing environment</a:t>
            </a:r>
            <a:r>
              <a:rPr dirty="0" sz="1200" lang="en">
                <a:solidFill>
                  <a:schemeClr val="accent2"/>
                </a:solidFill>
              </a:rPr>
              <a:t>’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accent2"/>
              </a:solidFill>
            </a:endParaRPr>
          </a:p>
          <a:p>
            <a:pPr algn="l" indent="-342900" lvl="0" marL="792016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Resource Sharing</a:t>
            </a:r>
          </a:p>
          <a:p>
            <a:pPr algn="l" indent="-342900" lvl="0" marL="792016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Transperancy</a:t>
            </a:r>
          </a:p>
          <a:p>
            <a:pPr algn="l" indent="-342900" lvl="0" marL="792016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Communication</a:t>
            </a:r>
          </a:p>
          <a:p>
            <a:pPr algn="l" indent="-342900" lvl="0" marL="792016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Fault tolerence</a:t>
            </a:r>
            <a:endParaRPr dirty="0" sz="1200">
              <a:solidFill>
                <a:schemeClr val="accent3"/>
              </a:solidFill>
            </a:endParaRPr>
          </a:p>
        </p:txBody>
      </p:sp>
      <p:grpSp>
        <p:nvGrpSpPr>
          <p:cNvPr id="60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00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3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0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668062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Real-time Operating System</a:t>
            </a:r>
            <a:r>
              <a:rPr dirty="0" lang="en-US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05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2047113" y="1850250"/>
            <a:ext cx="5539200" cy="14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200" lang="en">
                <a:solidFill>
                  <a:schemeClr val="accent2"/>
                </a:solidFill>
              </a:rPr>
              <a:t>‘</a:t>
            </a:r>
            <a:r>
              <a:rPr dirty="0" sz="1200" lang="en-US">
                <a:solidFill>
                  <a:schemeClr val="accent2"/>
                </a:solidFill>
              </a:rPr>
              <a:t>Designed to handle tasks with specific timing constraints</a:t>
            </a:r>
            <a:r>
              <a:rPr dirty="0" sz="1200" lang="en">
                <a:solidFill>
                  <a:schemeClr val="accent2"/>
                </a:solidFill>
              </a:rPr>
              <a:t>’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 lang="en">
              <a:solidFill>
                <a:schemeClr val="accent2"/>
              </a:solidFill>
            </a:endParaRP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Determinism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Task Scheduling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Interrupt Handling</a:t>
            </a:r>
          </a:p>
          <a:p>
            <a:pPr algn="l" indent="-342900" lvl="1" marL="800100">
              <a:lnSpc>
                <a:spcPct val="200000"/>
              </a:lnSpc>
              <a:buFont typeface="+mj-lt"/>
              <a:buAutoNum type="arabicPeriod"/>
            </a:pPr>
            <a:r>
              <a:rPr dirty="0" sz="1200" lang="en">
                <a:solidFill>
                  <a:schemeClr val="accent6"/>
                </a:solidFill>
              </a:rPr>
              <a:t>Resource Management</a:t>
            </a:r>
            <a:endParaRPr dirty="0" sz="1200">
              <a:solidFill>
                <a:schemeClr val="accent6"/>
              </a:solidFill>
            </a:endParaRPr>
          </a:p>
        </p:txBody>
      </p:sp>
      <p:grpSp>
        <p:nvGrpSpPr>
          <p:cNvPr id="64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048706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4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07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5000" lang="en"/>
              <a:t>02 </a:t>
            </a:r>
            <a:r>
              <a:rPr dirty="0" sz="5000" lang="en">
                <a:solidFill>
                  <a:schemeClr val="accent6"/>
                </a:solidFill>
              </a:rPr>
              <a:t>{</a:t>
            </a:r>
            <a:endParaRPr dirty="0" sz="5000">
              <a:solidFill>
                <a:schemeClr val="accent6"/>
              </a:solidFill>
            </a:endParaRPr>
          </a:p>
        </p:txBody>
      </p:sp>
      <p:sp>
        <p:nvSpPr>
          <p:cNvPr id="104871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60875" y="1687999"/>
            <a:ext cx="6166951" cy="53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">
                <a:solidFill>
                  <a:schemeClr val="accent6"/>
                </a:solidFill>
              </a:rPr>
              <a:t>[</a:t>
            </a:r>
            <a:r>
              <a:rPr dirty="0" sz="2400" lang="en-US">
                <a:solidFill>
                  <a:schemeClr val="tx2"/>
                </a:solidFill>
              </a:rPr>
              <a:t>Linux Kernel Components</a:t>
            </a:r>
            <a:r>
              <a:rPr dirty="0" sz="2400" lang="en">
                <a:solidFill>
                  <a:schemeClr val="accent6"/>
                </a:solidFill>
              </a:rPr>
              <a:t>]</a:t>
            </a:r>
            <a:r>
              <a:rPr dirty="0" sz="2400" lang="en">
                <a:solidFill>
                  <a:schemeClr val="accent1"/>
                </a:solidFill>
              </a:rPr>
              <a:t> </a:t>
            </a:r>
            <a:endParaRPr dirty="0" sz="2400">
              <a:solidFill>
                <a:schemeClr val="accent3"/>
              </a:solidFill>
            </a:endParaRPr>
          </a:p>
        </p:txBody>
      </p:sp>
      <p:sp>
        <p:nvSpPr>
          <p:cNvPr id="104871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368489" y="2755424"/>
            <a:ext cx="4551725" cy="783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Process Management</a:t>
            </a:r>
          </a:p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Memory Management</a:t>
            </a:r>
          </a:p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File system Management</a:t>
            </a:r>
          </a:p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Device Drivers</a:t>
            </a:r>
          </a:p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System Calls</a:t>
            </a:r>
          </a:p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z="1600" lang="en-US"/>
              <a:t>Interrupt Handling</a:t>
            </a:r>
            <a:endParaRPr dirty="0" lang="en-US"/>
          </a:p>
        </p:txBody>
      </p:sp>
      <p:sp>
        <p:nvSpPr>
          <p:cNvPr id="104871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145735" name="Google Shape;504;p30"/>
          <p:cNvCxnSpPr>
            <a:cxnSpLocks/>
            <a:endCxn id="1048713" idx="0"/>
          </p:cNvCxnSpPr>
          <p:nvPr/>
        </p:nvCxnSpPr>
        <p:spPr>
          <a:xfrm>
            <a:off x="2380425" y="1478475"/>
            <a:ext cx="0" cy="2108100"/>
          </a:xfrm>
          <a:prstGeom prst="straightConnector1"/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14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r>
              <a:rPr dirty="0" sz="2400" lang="en-US"/>
              <a:t>Process Management</a:t>
            </a:r>
            <a:r>
              <a:rPr dirty="0" lang="en-US"/>
              <a:t> </a:t>
            </a:r>
            <a:r>
              <a:rPr dirty="0" lang="en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8718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802399" y="1324375"/>
            <a:ext cx="6770959" cy="79749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indent="0" marL="0"/>
            <a:r>
              <a:rPr dirty="0" lang="en">
                <a:solidFill>
                  <a:schemeClr val="accent2"/>
                </a:solidFill>
              </a:rPr>
              <a:t>‘</a:t>
            </a:r>
            <a:r>
              <a:rPr dirty="0" sz="1600" kern="1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them for execution on the CPU, allocating resources, and providing mechanisms for inter-process communication and synchronization</a:t>
            </a:r>
            <a:r>
              <a:rPr dirty="0" lang="en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71" name="Google Shape;563;p32"/>
          <p:cNvGrpSpPr/>
          <p:nvPr/>
        </p:nvGrpSpPr>
        <p:grpSpPr>
          <a:xfrm>
            <a:off x="1084825" y="1168950"/>
            <a:ext cx="506100" cy="1397415"/>
            <a:chOff x="1084825" y="1168950"/>
            <a:chExt cx="506100" cy="5032866"/>
          </a:xfrm>
        </p:grpSpPr>
        <p:sp>
          <p:nvSpPr>
            <p:cNvPr id="1048719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6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20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US">
                <a:solidFill>
                  <a:schemeClr val="accent3"/>
                </a:solidFill>
              </a:rPr>
              <a:t>Operating System</a:t>
            </a:r>
            <a:endParaRPr dirty="0" sz="1400">
              <a:solidFill>
                <a:schemeClr val="accent3"/>
              </a:solidFill>
            </a:endParaRPr>
          </a:p>
        </p:txBody>
      </p:sp>
      <p:sp>
        <p:nvSpPr>
          <p:cNvPr id="1048721" name="Google Shape;562;p32"/>
          <p:cNvSpPr txBox="1"/>
          <p:nvPr/>
        </p:nvSpPr>
        <p:spPr>
          <a:xfrm>
            <a:off x="1848765" y="3177060"/>
            <a:ext cx="6724589" cy="79749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14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b="0" cap="none" sz="2100" i="0" strike="noStrike" u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marL="0"/>
            <a:r>
              <a:rPr dirty="0" lang="en-US">
                <a:solidFill>
                  <a:schemeClr val="accent2"/>
                </a:solidFill>
              </a:rPr>
              <a:t>‘</a:t>
            </a:r>
            <a:r>
              <a:rPr dirty="0" sz="1600" kern="100" lang="en-PK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system memory, including virtual memory, allocating memory to processes, and handling memory swapping and paging</a:t>
            </a:r>
            <a:r>
              <a:rPr dirty="0" lang="en-US">
                <a:solidFill>
                  <a:schemeClr val="accent2"/>
                </a:solidFill>
              </a:rPr>
              <a:t>’</a:t>
            </a:r>
          </a:p>
        </p:txBody>
      </p:sp>
      <p:grpSp>
        <p:nvGrpSpPr>
          <p:cNvPr id="72" name="Google Shape;563;p32"/>
          <p:cNvGrpSpPr/>
          <p:nvPr/>
        </p:nvGrpSpPr>
        <p:grpSpPr>
          <a:xfrm>
            <a:off x="1131191" y="3021635"/>
            <a:ext cx="506100" cy="1397415"/>
            <a:chOff x="1084825" y="1168950"/>
            <a:chExt cx="506100" cy="5032866"/>
          </a:xfrm>
        </p:grpSpPr>
        <p:sp>
          <p:nvSpPr>
            <p:cNvPr id="1048722" name="Google Shape;564;p32"/>
            <p:cNvSpPr txBox="1"/>
            <p:nvPr/>
          </p:nvSpPr>
          <p:spPr>
            <a:xfrm>
              <a:off x="1084825" y="3954425"/>
              <a:ext cx="506100" cy="2247391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sp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45737" name="Google Shape;565;p32"/>
            <p:cNvCxnSpPr>
              <a:cxnSpLocks/>
            </p:cNvCxnSpPr>
            <p:nvPr/>
          </p:nvCxnSpPr>
          <p:spPr>
            <a:xfrm>
              <a:off x="1337875" y="1168950"/>
              <a:ext cx="0" cy="2767200"/>
            </a:xfrm>
            <a:prstGeom prst="straightConnector1"/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23" name="Google Shape;561;p32"/>
          <p:cNvSpPr txBox="1"/>
          <p:nvPr/>
        </p:nvSpPr>
        <p:spPr>
          <a:xfrm>
            <a:off x="1131191" y="2488398"/>
            <a:ext cx="4045200" cy="53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b="0" cap="none" sz="2800" i="0" strike="noStrike" u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b="0" cap="none" sz="4200" i="0" strike="noStrike" u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dirty="0" sz="2400" lang="en-US"/>
              <a:t>Memory Management</a:t>
            </a:r>
            <a:r>
              <a:rPr dirty="0" lang="en-US"/>
              <a:t> </a:t>
            </a:r>
            <a:r>
              <a:rPr dirty="0" lang="en-US">
                <a:solidFill>
                  <a:schemeClr val="accent6"/>
                </a:solidFill>
              </a:rPr>
              <a:t>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by {</dc:title>
  <dc:creator>FNE-NX9</dc:creator>
  <cp:lastModifiedBy>DELL</cp:lastModifiedBy>
  <dcterms:created xsi:type="dcterms:W3CDTF">2024-05-06T18:42:23Z</dcterms:created>
  <dcterms:modified xsi:type="dcterms:W3CDTF">2024-05-07T04:44:12Z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6b554cba532a4e0288ba00a4cef61880</vt:lpwstr>
  </property>
</Properties>
</file>