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7" r:id="rId3"/>
    <p:sldId id="560" r:id="rId5"/>
    <p:sldId id="557" r:id="rId6"/>
    <p:sldId id="614" r:id="rId7"/>
    <p:sldId id="615" r:id="rId8"/>
    <p:sldId id="367" r:id="rId9"/>
    <p:sldId id="371" r:id="rId10"/>
    <p:sldId id="368" r:id="rId11"/>
    <p:sldId id="369" r:id="rId12"/>
    <p:sldId id="370" r:id="rId13"/>
    <p:sldId id="558" r:id="rId14"/>
    <p:sldId id="616" r:id="rId15"/>
    <p:sldId id="376" r:id="rId16"/>
    <p:sldId id="372" r:id="rId17"/>
    <p:sldId id="61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A41215"/>
    <a:srgbClr val="2F2F2F"/>
    <a:srgbClr val="D1595B"/>
    <a:srgbClr val="79C4E6"/>
    <a:srgbClr val="2D2D2D"/>
    <a:srgbClr val="9DC95A"/>
    <a:srgbClr val="88BAB4"/>
    <a:srgbClr val="5D824D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7407" autoAdjust="0"/>
  </p:normalViewPr>
  <p:slideViewPr>
    <p:cSldViewPr snapToGrid="0">
      <p:cViewPr varScale="1">
        <p:scale>
          <a:sx n="59" d="100"/>
          <a:sy n="59" d="100"/>
        </p:scale>
        <p:origin x="1188" y="78"/>
      </p:cViewPr>
      <p:guideLst>
        <p:guide orient="horz" pos="2160"/>
        <p:guide pos="38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22220-E8F7-4EAD-833A-F78B33E018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E3F73-062B-42F4-9344-BC94754E07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35</a:t>
            </a:r>
            <a:r>
              <a:rPr lang="zh-CN" altLang="en-US" dirty="0" smtClean="0"/>
              <a:t>套自定义形状图表，可直接复制，可随意更改颜色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E3F73-062B-42F4-9344-BC94754E07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新浪微博</a:t>
            </a:r>
            <a:r>
              <a:rPr lang="en-US" altLang="zh-CN" dirty="0" smtClean="0"/>
              <a:t>@PPT</a:t>
            </a:r>
            <a:r>
              <a:rPr lang="zh-CN" altLang="en-US" dirty="0" smtClean="0"/>
              <a:t>演示之家，欢迎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爱好者关注！</a:t>
            </a:r>
            <a:endParaRPr lang="en-US" altLang="zh-CN" dirty="0" smtClean="0"/>
          </a:p>
          <a:p>
            <a:r>
              <a:rPr lang="zh-CN" altLang="en-US" dirty="0" smtClean="0"/>
              <a:t>工作室主打精致商务模板，值得您的购买！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E3F73-062B-42F4-9344-BC94754E07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10304" y="3560261"/>
            <a:ext cx="5770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基于兴趣的网络社交平台</a:t>
            </a:r>
            <a:endParaRPr lang="zh-CN" altLang="en-US" sz="40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460886" y="6309320"/>
            <a:ext cx="7270231" cy="548680"/>
          </a:xfrm>
          <a:custGeom>
            <a:avLst/>
            <a:gdLst>
              <a:gd name="connsiteX0" fmla="*/ 0 w 7270230"/>
              <a:gd name="connsiteY0" fmla="*/ 1978702 h 2008682"/>
              <a:gd name="connsiteX1" fmla="*/ 1514007 w 7270230"/>
              <a:gd name="connsiteY1" fmla="*/ 644577 h 2008682"/>
              <a:gd name="connsiteX2" fmla="*/ 2668250 w 7270230"/>
              <a:gd name="connsiteY2" fmla="*/ 1978702 h 2008682"/>
              <a:gd name="connsiteX3" fmla="*/ 3462728 w 7270230"/>
              <a:gd name="connsiteY3" fmla="*/ 0 h 2008682"/>
              <a:gd name="connsiteX4" fmla="*/ 4512040 w 7270230"/>
              <a:gd name="connsiteY4" fmla="*/ 2008682 h 2008682"/>
              <a:gd name="connsiteX5" fmla="*/ 5591332 w 7270230"/>
              <a:gd name="connsiteY5" fmla="*/ 839449 h 2008682"/>
              <a:gd name="connsiteX6" fmla="*/ 7270230 w 7270230"/>
              <a:gd name="connsiteY6" fmla="*/ 2008682 h 2008682"/>
              <a:gd name="connsiteX0-1" fmla="*/ 0 w 7270230"/>
              <a:gd name="connsiteY0-2" fmla="*/ 1593692 h 1623672"/>
              <a:gd name="connsiteX1-3" fmla="*/ 1514007 w 7270230"/>
              <a:gd name="connsiteY1-4" fmla="*/ 259567 h 1623672"/>
              <a:gd name="connsiteX2-5" fmla="*/ 2668250 w 7270230"/>
              <a:gd name="connsiteY2-6" fmla="*/ 1593692 h 1623672"/>
              <a:gd name="connsiteX3-7" fmla="*/ 3591064 w 7270230"/>
              <a:gd name="connsiteY3-8" fmla="*/ 0 h 1623672"/>
              <a:gd name="connsiteX4-9" fmla="*/ 4512040 w 7270230"/>
              <a:gd name="connsiteY4-10" fmla="*/ 1623672 h 1623672"/>
              <a:gd name="connsiteX5-11" fmla="*/ 5591332 w 7270230"/>
              <a:gd name="connsiteY5-12" fmla="*/ 454439 h 1623672"/>
              <a:gd name="connsiteX6-13" fmla="*/ 7270230 w 7270230"/>
              <a:gd name="connsiteY6-14" fmla="*/ 1623672 h 1623672"/>
              <a:gd name="connsiteX0-15" fmla="*/ 0 w 7270230"/>
              <a:gd name="connsiteY0-16" fmla="*/ 1593692 h 1623672"/>
              <a:gd name="connsiteX1-17" fmla="*/ 1514007 w 7270230"/>
              <a:gd name="connsiteY1-18" fmla="*/ 259567 h 1623672"/>
              <a:gd name="connsiteX2-19" fmla="*/ 2668250 w 7270230"/>
              <a:gd name="connsiteY2-20" fmla="*/ 1593692 h 1623672"/>
              <a:gd name="connsiteX3-21" fmla="*/ 3591064 w 7270230"/>
              <a:gd name="connsiteY3-22" fmla="*/ 0 h 1623672"/>
              <a:gd name="connsiteX4-23" fmla="*/ 4512040 w 7270230"/>
              <a:gd name="connsiteY4-24" fmla="*/ 1623672 h 1623672"/>
              <a:gd name="connsiteX5-25" fmla="*/ 5831963 w 7270230"/>
              <a:gd name="connsiteY5-26" fmla="*/ 502566 h 1623672"/>
              <a:gd name="connsiteX6-27" fmla="*/ 7270230 w 7270230"/>
              <a:gd name="connsiteY6-28" fmla="*/ 1623672 h 16236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7270230" h="1623672">
                <a:moveTo>
                  <a:pt x="0" y="1593692"/>
                </a:moveTo>
                <a:lnTo>
                  <a:pt x="1514007" y="259567"/>
                </a:lnTo>
                <a:lnTo>
                  <a:pt x="2668250" y="1593692"/>
                </a:lnTo>
                <a:lnTo>
                  <a:pt x="3591064" y="0"/>
                </a:lnTo>
                <a:lnTo>
                  <a:pt x="4512040" y="1623672"/>
                </a:lnTo>
                <a:lnTo>
                  <a:pt x="5831963" y="502566"/>
                </a:lnTo>
                <a:lnTo>
                  <a:pt x="7270230" y="1623672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652062" y="2621676"/>
            <a:ext cx="354711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6600" b="1" dirty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淘兴趣</a:t>
            </a:r>
            <a:r>
              <a:rPr lang="en-US" altLang="zh-CN" sz="6600" b="1" dirty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altLang="zh-CN" sz="6600" b="1" dirty="0">
              <a:solidFill>
                <a:srgbClr val="F2F2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958787" y="1791287"/>
            <a:ext cx="720080" cy="720080"/>
          </a:xfrm>
          <a:prstGeom prst="ellipse">
            <a:avLst/>
          </a:prstGeom>
          <a:solidFill>
            <a:srgbClr val="F4A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138807" y="2587295"/>
            <a:ext cx="360040" cy="360040"/>
          </a:xfrm>
          <a:prstGeom prst="ellipse">
            <a:avLst/>
          </a:prstGeom>
          <a:solidFill>
            <a:srgbClr val="9DC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821453" y="1733915"/>
            <a:ext cx="540060" cy="540060"/>
          </a:xfrm>
          <a:prstGeom prst="ellipse">
            <a:avLst/>
          </a:prstGeom>
          <a:solidFill>
            <a:srgbClr val="EB7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716946" y="4830723"/>
            <a:ext cx="270031" cy="270031"/>
          </a:xfrm>
          <a:prstGeom prst="ellipse">
            <a:avLst/>
          </a:prstGeom>
          <a:solidFill>
            <a:srgbClr val="79C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87818" y="2334103"/>
            <a:ext cx="2075935" cy="1226464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407055" y="2677305"/>
            <a:ext cx="540060" cy="540060"/>
          </a:xfrm>
          <a:prstGeom prst="ellipse">
            <a:avLst/>
          </a:prstGeom>
          <a:solidFill>
            <a:srgbClr val="79C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 rot="10800000">
            <a:off x="5049743" y="-14952"/>
            <a:ext cx="2066196" cy="701541"/>
          </a:xfrm>
          <a:prstGeom prst="triangle">
            <a:avLst/>
          </a:prstGeom>
          <a:solidFill>
            <a:srgbClr val="79C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31610" y="4583430"/>
            <a:ext cx="44818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SJTU-SEA5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2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李天漪   张逸帆   窦晓俊   肖晗</a:t>
            </a:r>
            <a:endParaRPr lang="zh-CN" altLang="en-US" sz="2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23">
        <p:fade/>
      </p:transition>
    </mc:Choice>
    <mc:Fallback>
      <p:transition spd="med" advTm="30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可选过程 21"/>
          <p:cNvSpPr/>
          <p:nvPr/>
        </p:nvSpPr>
        <p:spPr>
          <a:xfrm>
            <a:off x="5249545" y="2252980"/>
            <a:ext cx="6608445" cy="2860675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流程图: 可选过程 20"/>
          <p:cNvSpPr/>
          <p:nvPr/>
        </p:nvSpPr>
        <p:spPr>
          <a:xfrm>
            <a:off x="5153025" y="2125980"/>
            <a:ext cx="6608445" cy="2860675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五边形 17"/>
          <p:cNvSpPr/>
          <p:nvPr/>
        </p:nvSpPr>
        <p:spPr>
          <a:xfrm rot="5400000">
            <a:off x="479027" y="-157973"/>
            <a:ext cx="1072935" cy="1388884"/>
          </a:xfrm>
          <a:prstGeom prst="homePlate">
            <a:avLst>
              <a:gd name="adj" fmla="val 3082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50213" y="165843"/>
            <a:ext cx="9284521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淘兴趣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网络社交平台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功能模块</a:t>
            </a:r>
            <a:endParaRPr lang="zh-CN" altLang="en-US" sz="32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Freeform 71"/>
          <p:cNvSpPr/>
          <p:nvPr/>
        </p:nvSpPr>
        <p:spPr bwMode="auto">
          <a:xfrm>
            <a:off x="1487899" y="2133153"/>
            <a:ext cx="2448272" cy="1042428"/>
          </a:xfrm>
          <a:custGeom>
            <a:avLst/>
            <a:gdLst>
              <a:gd name="T0" fmla="*/ 0 w 188"/>
              <a:gd name="T1" fmla="*/ 86 h 86"/>
              <a:gd name="T2" fmla="*/ 11 w 188"/>
              <a:gd name="T3" fmla="*/ 86 h 86"/>
              <a:gd name="T4" fmla="*/ 94 w 188"/>
              <a:gd name="T5" fmla="*/ 11 h 86"/>
              <a:gd name="T6" fmla="*/ 177 w 188"/>
              <a:gd name="T7" fmla="*/ 86 h 86"/>
              <a:gd name="T8" fmla="*/ 188 w 188"/>
              <a:gd name="T9" fmla="*/ 86 h 86"/>
              <a:gd name="T10" fmla="*/ 94 w 188"/>
              <a:gd name="T11" fmla="*/ 0 h 86"/>
              <a:gd name="T12" fmla="*/ 0 w 188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" h="86">
                <a:moveTo>
                  <a:pt x="0" y="86"/>
                </a:moveTo>
                <a:cubicBezTo>
                  <a:pt x="11" y="86"/>
                  <a:pt x="11" y="86"/>
                  <a:pt x="11" y="86"/>
                </a:cubicBezTo>
                <a:cubicBezTo>
                  <a:pt x="16" y="44"/>
                  <a:pt x="51" y="11"/>
                  <a:pt x="94" y="11"/>
                </a:cubicBezTo>
                <a:cubicBezTo>
                  <a:pt x="137" y="11"/>
                  <a:pt x="173" y="44"/>
                  <a:pt x="177" y="86"/>
                </a:cubicBezTo>
                <a:cubicBezTo>
                  <a:pt x="188" y="86"/>
                  <a:pt x="188" y="86"/>
                  <a:pt x="188" y="86"/>
                </a:cubicBezTo>
                <a:cubicBezTo>
                  <a:pt x="183" y="38"/>
                  <a:pt x="143" y="0"/>
                  <a:pt x="94" y="0"/>
                </a:cubicBezTo>
                <a:cubicBezTo>
                  <a:pt x="45" y="0"/>
                  <a:pt x="5" y="38"/>
                  <a:pt x="0" y="86"/>
                </a:cubicBezTo>
                <a:close/>
              </a:path>
            </a:pathLst>
          </a:custGeom>
          <a:solidFill>
            <a:srgbClr val="79C4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2047368" y="2692619"/>
            <a:ext cx="1276737" cy="1190664"/>
          </a:xfrm>
          <a:custGeom>
            <a:avLst/>
            <a:gdLst>
              <a:gd name="T0" fmla="*/ 54 w 98"/>
              <a:gd name="T1" fmla="*/ 98 h 98"/>
              <a:gd name="T2" fmla="*/ 49 w 98"/>
              <a:gd name="T3" fmla="*/ 86 h 98"/>
              <a:gd name="T4" fmla="*/ 44 w 98"/>
              <a:gd name="T5" fmla="*/ 98 h 98"/>
              <a:gd name="T6" fmla="*/ 35 w 98"/>
              <a:gd name="T7" fmla="*/ 96 h 98"/>
              <a:gd name="T8" fmla="*/ 35 w 98"/>
              <a:gd name="T9" fmla="*/ 84 h 98"/>
              <a:gd name="T10" fmla="*/ 26 w 98"/>
              <a:gd name="T11" fmla="*/ 92 h 98"/>
              <a:gd name="T12" fmla="*/ 64 w 98"/>
              <a:gd name="T13" fmla="*/ 96 h 98"/>
              <a:gd name="T14" fmla="*/ 68 w 98"/>
              <a:gd name="T15" fmla="*/ 82 h 98"/>
              <a:gd name="T16" fmla="*/ 82 w 98"/>
              <a:gd name="T17" fmla="*/ 67 h 98"/>
              <a:gd name="T18" fmla="*/ 96 w 98"/>
              <a:gd name="T19" fmla="*/ 63 h 98"/>
              <a:gd name="T20" fmla="*/ 84 w 98"/>
              <a:gd name="T21" fmla="*/ 63 h 98"/>
              <a:gd name="T22" fmla="*/ 86 w 98"/>
              <a:gd name="T23" fmla="*/ 39 h 98"/>
              <a:gd name="T24" fmla="*/ 93 w 98"/>
              <a:gd name="T25" fmla="*/ 26 h 98"/>
              <a:gd name="T26" fmla="*/ 86 w 98"/>
              <a:gd name="T27" fmla="*/ 39 h 98"/>
              <a:gd name="T28" fmla="*/ 72 w 98"/>
              <a:gd name="T29" fmla="*/ 5 h 98"/>
              <a:gd name="T30" fmla="*/ 59 w 98"/>
              <a:gd name="T31" fmla="*/ 12 h 98"/>
              <a:gd name="T32" fmla="*/ 68 w 98"/>
              <a:gd name="T33" fmla="*/ 16 h 98"/>
              <a:gd name="T34" fmla="*/ 35 w 98"/>
              <a:gd name="T35" fmla="*/ 2 h 98"/>
              <a:gd name="T36" fmla="*/ 30 w 98"/>
              <a:gd name="T37" fmla="*/ 16 h 98"/>
              <a:gd name="T38" fmla="*/ 16 w 98"/>
              <a:gd name="T39" fmla="*/ 30 h 98"/>
              <a:gd name="T40" fmla="*/ 2 w 98"/>
              <a:gd name="T41" fmla="*/ 34 h 98"/>
              <a:gd name="T42" fmla="*/ 14 w 98"/>
              <a:gd name="T43" fmla="*/ 34 h 98"/>
              <a:gd name="T44" fmla="*/ 13 w 98"/>
              <a:gd name="T45" fmla="*/ 59 h 98"/>
              <a:gd name="T46" fmla="*/ 6 w 98"/>
              <a:gd name="T47" fmla="*/ 72 h 98"/>
              <a:gd name="T48" fmla="*/ 13 w 98"/>
              <a:gd name="T49" fmla="*/ 59 h 98"/>
              <a:gd name="T50" fmla="*/ 79 w 98"/>
              <a:gd name="T51" fmla="*/ 49 h 98"/>
              <a:gd name="T52" fmla="*/ 19 w 98"/>
              <a:gd name="T53" fmla="*/ 49 h 98"/>
              <a:gd name="T54" fmla="*/ 72 w 98"/>
              <a:gd name="T55" fmla="*/ 79 h 98"/>
              <a:gd name="T56" fmla="*/ 87 w 98"/>
              <a:gd name="T57" fmla="*/ 80 h 98"/>
              <a:gd name="T58" fmla="*/ 72 w 98"/>
              <a:gd name="T59" fmla="*/ 79 h 98"/>
              <a:gd name="T60" fmla="*/ 98 w 98"/>
              <a:gd name="T61" fmla="*/ 53 h 98"/>
              <a:gd name="T62" fmla="*/ 87 w 98"/>
              <a:gd name="T63" fmla="*/ 44 h 98"/>
              <a:gd name="T64" fmla="*/ 87 w 98"/>
              <a:gd name="T65" fmla="*/ 53 h 98"/>
              <a:gd name="T66" fmla="*/ 72 w 98"/>
              <a:gd name="T67" fmla="*/ 19 h 98"/>
              <a:gd name="T68" fmla="*/ 87 w 98"/>
              <a:gd name="T69" fmla="*/ 17 h 98"/>
              <a:gd name="T70" fmla="*/ 54 w 98"/>
              <a:gd name="T71" fmla="*/ 11 h 98"/>
              <a:gd name="T72" fmla="*/ 44 w 98"/>
              <a:gd name="T73" fmla="*/ 0 h 98"/>
              <a:gd name="T74" fmla="*/ 49 w 98"/>
              <a:gd name="T75" fmla="*/ 11 h 98"/>
              <a:gd name="T76" fmla="*/ 26 w 98"/>
              <a:gd name="T77" fmla="*/ 19 h 98"/>
              <a:gd name="T78" fmla="*/ 11 w 98"/>
              <a:gd name="T79" fmla="*/ 17 h 98"/>
              <a:gd name="T80" fmla="*/ 26 w 98"/>
              <a:gd name="T81" fmla="*/ 19 h 98"/>
              <a:gd name="T82" fmla="*/ 0 w 98"/>
              <a:gd name="T83" fmla="*/ 44 h 98"/>
              <a:gd name="T84" fmla="*/ 12 w 98"/>
              <a:gd name="T85" fmla="*/ 53 h 98"/>
              <a:gd name="T86" fmla="*/ 12 w 98"/>
              <a:gd name="T87" fmla="*/ 44 h 98"/>
              <a:gd name="T88" fmla="*/ 26 w 98"/>
              <a:gd name="T89" fmla="*/ 79 h 98"/>
              <a:gd name="T90" fmla="*/ 11 w 98"/>
              <a:gd name="T91" fmla="*/ 8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8" h="98">
                <a:moveTo>
                  <a:pt x="44" y="98"/>
                </a:moveTo>
                <a:cubicBezTo>
                  <a:pt x="54" y="98"/>
                  <a:pt x="54" y="98"/>
                  <a:pt x="54" y="98"/>
                </a:cubicBezTo>
                <a:cubicBezTo>
                  <a:pt x="54" y="86"/>
                  <a:pt x="54" y="86"/>
                  <a:pt x="54" y="86"/>
                </a:cubicBezTo>
                <a:cubicBezTo>
                  <a:pt x="52" y="86"/>
                  <a:pt x="51" y="86"/>
                  <a:pt x="49" y="86"/>
                </a:cubicBezTo>
                <a:cubicBezTo>
                  <a:pt x="47" y="86"/>
                  <a:pt x="46" y="86"/>
                  <a:pt x="44" y="86"/>
                </a:cubicBezTo>
                <a:cubicBezTo>
                  <a:pt x="44" y="98"/>
                  <a:pt x="44" y="98"/>
                  <a:pt x="44" y="98"/>
                </a:cubicBezTo>
                <a:close/>
                <a:moveTo>
                  <a:pt x="26" y="92"/>
                </a:moveTo>
                <a:cubicBezTo>
                  <a:pt x="35" y="96"/>
                  <a:pt x="35" y="96"/>
                  <a:pt x="35" y="96"/>
                </a:cubicBezTo>
                <a:cubicBezTo>
                  <a:pt x="39" y="85"/>
                  <a:pt x="39" y="85"/>
                  <a:pt x="39" y="85"/>
                </a:cubicBezTo>
                <a:cubicBezTo>
                  <a:pt x="38" y="85"/>
                  <a:pt x="36" y="84"/>
                  <a:pt x="35" y="84"/>
                </a:cubicBezTo>
                <a:cubicBezTo>
                  <a:pt x="33" y="83"/>
                  <a:pt x="32" y="82"/>
                  <a:pt x="30" y="82"/>
                </a:cubicBezTo>
                <a:cubicBezTo>
                  <a:pt x="26" y="92"/>
                  <a:pt x="26" y="92"/>
                  <a:pt x="26" y="92"/>
                </a:cubicBezTo>
                <a:close/>
                <a:moveTo>
                  <a:pt x="59" y="85"/>
                </a:moveTo>
                <a:cubicBezTo>
                  <a:pt x="64" y="96"/>
                  <a:pt x="64" y="96"/>
                  <a:pt x="64" y="96"/>
                </a:cubicBezTo>
                <a:cubicBezTo>
                  <a:pt x="72" y="92"/>
                  <a:pt x="72" y="92"/>
                  <a:pt x="72" y="92"/>
                </a:cubicBezTo>
                <a:cubicBezTo>
                  <a:pt x="68" y="82"/>
                  <a:pt x="68" y="82"/>
                  <a:pt x="68" y="82"/>
                </a:cubicBezTo>
                <a:cubicBezTo>
                  <a:pt x="65" y="83"/>
                  <a:pt x="62" y="84"/>
                  <a:pt x="59" y="85"/>
                </a:cubicBezTo>
                <a:close/>
                <a:moveTo>
                  <a:pt x="82" y="67"/>
                </a:moveTo>
                <a:cubicBezTo>
                  <a:pt x="93" y="72"/>
                  <a:pt x="93" y="72"/>
                  <a:pt x="93" y="72"/>
                </a:cubicBezTo>
                <a:cubicBezTo>
                  <a:pt x="96" y="63"/>
                  <a:pt x="96" y="63"/>
                  <a:pt x="96" y="63"/>
                </a:cubicBezTo>
                <a:cubicBezTo>
                  <a:pt x="86" y="59"/>
                  <a:pt x="86" y="59"/>
                  <a:pt x="86" y="59"/>
                </a:cubicBezTo>
                <a:cubicBezTo>
                  <a:pt x="85" y="60"/>
                  <a:pt x="85" y="62"/>
                  <a:pt x="84" y="63"/>
                </a:cubicBezTo>
                <a:cubicBezTo>
                  <a:pt x="83" y="65"/>
                  <a:pt x="83" y="66"/>
                  <a:pt x="82" y="67"/>
                </a:cubicBezTo>
                <a:close/>
                <a:moveTo>
                  <a:pt x="86" y="39"/>
                </a:moveTo>
                <a:cubicBezTo>
                  <a:pt x="96" y="34"/>
                  <a:pt x="96" y="34"/>
                  <a:pt x="96" y="34"/>
                </a:cubicBezTo>
                <a:cubicBezTo>
                  <a:pt x="93" y="26"/>
                  <a:pt x="93" y="26"/>
                  <a:pt x="93" y="26"/>
                </a:cubicBezTo>
                <a:cubicBezTo>
                  <a:pt x="82" y="30"/>
                  <a:pt x="82" y="30"/>
                  <a:pt x="82" y="30"/>
                </a:cubicBezTo>
                <a:cubicBezTo>
                  <a:pt x="83" y="33"/>
                  <a:pt x="85" y="36"/>
                  <a:pt x="86" y="39"/>
                </a:cubicBezTo>
                <a:close/>
                <a:moveTo>
                  <a:pt x="68" y="16"/>
                </a:moveTo>
                <a:cubicBezTo>
                  <a:pt x="72" y="5"/>
                  <a:pt x="72" y="5"/>
                  <a:pt x="72" y="5"/>
                </a:cubicBezTo>
                <a:cubicBezTo>
                  <a:pt x="64" y="2"/>
                  <a:pt x="64" y="2"/>
                  <a:pt x="64" y="2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3"/>
                  <a:pt x="62" y="13"/>
                  <a:pt x="64" y="14"/>
                </a:cubicBezTo>
                <a:cubicBezTo>
                  <a:pt x="65" y="14"/>
                  <a:pt x="66" y="15"/>
                  <a:pt x="68" y="16"/>
                </a:cubicBezTo>
                <a:close/>
                <a:moveTo>
                  <a:pt x="39" y="12"/>
                </a:moveTo>
                <a:cubicBezTo>
                  <a:pt x="35" y="2"/>
                  <a:pt x="35" y="2"/>
                  <a:pt x="35" y="2"/>
                </a:cubicBezTo>
                <a:cubicBezTo>
                  <a:pt x="26" y="5"/>
                  <a:pt x="26" y="5"/>
                  <a:pt x="26" y="5"/>
                </a:cubicBezTo>
                <a:cubicBezTo>
                  <a:pt x="30" y="16"/>
                  <a:pt x="30" y="16"/>
                  <a:pt x="30" y="16"/>
                </a:cubicBezTo>
                <a:cubicBezTo>
                  <a:pt x="33" y="14"/>
                  <a:pt x="36" y="13"/>
                  <a:pt x="39" y="12"/>
                </a:cubicBezTo>
                <a:close/>
                <a:moveTo>
                  <a:pt x="16" y="30"/>
                </a:moveTo>
                <a:cubicBezTo>
                  <a:pt x="6" y="26"/>
                  <a:pt x="6" y="26"/>
                  <a:pt x="6" y="26"/>
                </a:cubicBezTo>
                <a:cubicBezTo>
                  <a:pt x="2" y="34"/>
                  <a:pt x="2" y="34"/>
                  <a:pt x="2" y="34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7"/>
                  <a:pt x="14" y="36"/>
                  <a:pt x="14" y="34"/>
                </a:cubicBezTo>
                <a:cubicBezTo>
                  <a:pt x="15" y="33"/>
                  <a:pt x="16" y="31"/>
                  <a:pt x="16" y="30"/>
                </a:cubicBezTo>
                <a:close/>
                <a:moveTo>
                  <a:pt x="13" y="59"/>
                </a:moveTo>
                <a:cubicBezTo>
                  <a:pt x="2" y="63"/>
                  <a:pt x="2" y="63"/>
                  <a:pt x="2" y="63"/>
                </a:cubicBezTo>
                <a:cubicBezTo>
                  <a:pt x="6" y="72"/>
                  <a:pt x="6" y="72"/>
                  <a:pt x="6" y="72"/>
                </a:cubicBezTo>
                <a:cubicBezTo>
                  <a:pt x="16" y="67"/>
                  <a:pt x="16" y="67"/>
                  <a:pt x="16" y="67"/>
                </a:cubicBezTo>
                <a:cubicBezTo>
                  <a:pt x="15" y="65"/>
                  <a:pt x="13" y="62"/>
                  <a:pt x="13" y="59"/>
                </a:cubicBezTo>
                <a:close/>
                <a:moveTo>
                  <a:pt x="49" y="79"/>
                </a:moveTo>
                <a:cubicBezTo>
                  <a:pt x="66" y="79"/>
                  <a:pt x="79" y="65"/>
                  <a:pt x="79" y="49"/>
                </a:cubicBezTo>
                <a:cubicBezTo>
                  <a:pt x="79" y="32"/>
                  <a:pt x="66" y="18"/>
                  <a:pt x="49" y="18"/>
                </a:cubicBezTo>
                <a:cubicBezTo>
                  <a:pt x="32" y="18"/>
                  <a:pt x="19" y="32"/>
                  <a:pt x="19" y="49"/>
                </a:cubicBezTo>
                <a:cubicBezTo>
                  <a:pt x="19" y="65"/>
                  <a:pt x="32" y="79"/>
                  <a:pt x="49" y="79"/>
                </a:cubicBezTo>
                <a:close/>
                <a:moveTo>
                  <a:pt x="72" y="79"/>
                </a:moveTo>
                <a:cubicBezTo>
                  <a:pt x="75" y="77"/>
                  <a:pt x="77" y="74"/>
                  <a:pt x="79" y="72"/>
                </a:cubicBezTo>
                <a:cubicBezTo>
                  <a:pt x="87" y="80"/>
                  <a:pt x="87" y="80"/>
                  <a:pt x="87" y="80"/>
                </a:cubicBezTo>
                <a:cubicBezTo>
                  <a:pt x="80" y="87"/>
                  <a:pt x="80" y="87"/>
                  <a:pt x="80" y="87"/>
                </a:cubicBezTo>
                <a:cubicBezTo>
                  <a:pt x="72" y="79"/>
                  <a:pt x="72" y="79"/>
                  <a:pt x="72" y="79"/>
                </a:cubicBezTo>
                <a:close/>
                <a:moveTo>
                  <a:pt x="87" y="53"/>
                </a:moveTo>
                <a:cubicBezTo>
                  <a:pt x="98" y="53"/>
                  <a:pt x="98" y="53"/>
                  <a:pt x="98" y="53"/>
                </a:cubicBezTo>
                <a:cubicBezTo>
                  <a:pt x="98" y="44"/>
                  <a:pt x="98" y="44"/>
                  <a:pt x="98" y="44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6"/>
                  <a:pt x="87" y="47"/>
                  <a:pt x="87" y="49"/>
                </a:cubicBezTo>
                <a:cubicBezTo>
                  <a:pt x="87" y="50"/>
                  <a:pt x="87" y="52"/>
                  <a:pt x="87" y="53"/>
                </a:cubicBezTo>
                <a:close/>
                <a:moveTo>
                  <a:pt x="79" y="26"/>
                </a:moveTo>
                <a:cubicBezTo>
                  <a:pt x="77" y="23"/>
                  <a:pt x="75" y="21"/>
                  <a:pt x="72" y="19"/>
                </a:cubicBezTo>
                <a:cubicBezTo>
                  <a:pt x="80" y="11"/>
                  <a:pt x="80" y="11"/>
                  <a:pt x="80" y="11"/>
                </a:cubicBezTo>
                <a:cubicBezTo>
                  <a:pt x="87" y="17"/>
                  <a:pt x="87" y="17"/>
                  <a:pt x="87" y="17"/>
                </a:cubicBezTo>
                <a:cubicBezTo>
                  <a:pt x="79" y="26"/>
                  <a:pt x="79" y="26"/>
                  <a:pt x="79" y="26"/>
                </a:cubicBezTo>
                <a:close/>
                <a:moveTo>
                  <a:pt x="54" y="11"/>
                </a:moveTo>
                <a:cubicBezTo>
                  <a:pt x="54" y="0"/>
                  <a:pt x="54" y="0"/>
                  <a:pt x="5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1"/>
                  <a:pt x="44" y="11"/>
                  <a:pt x="44" y="11"/>
                </a:cubicBezTo>
                <a:cubicBezTo>
                  <a:pt x="46" y="11"/>
                  <a:pt x="47" y="11"/>
                  <a:pt x="49" y="11"/>
                </a:cubicBezTo>
                <a:cubicBezTo>
                  <a:pt x="51" y="11"/>
                  <a:pt x="52" y="11"/>
                  <a:pt x="54" y="11"/>
                </a:cubicBezTo>
                <a:close/>
                <a:moveTo>
                  <a:pt x="26" y="19"/>
                </a:moveTo>
                <a:cubicBezTo>
                  <a:pt x="23" y="21"/>
                  <a:pt x="21" y="23"/>
                  <a:pt x="19" y="26"/>
                </a:cubicBezTo>
                <a:cubicBezTo>
                  <a:pt x="11" y="17"/>
                  <a:pt x="11" y="17"/>
                  <a:pt x="11" y="17"/>
                </a:cubicBezTo>
                <a:cubicBezTo>
                  <a:pt x="18" y="11"/>
                  <a:pt x="18" y="11"/>
                  <a:pt x="18" y="11"/>
                </a:cubicBezTo>
                <a:cubicBezTo>
                  <a:pt x="26" y="19"/>
                  <a:pt x="26" y="19"/>
                  <a:pt x="26" y="19"/>
                </a:cubicBezTo>
                <a:close/>
                <a:moveTo>
                  <a:pt x="12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53"/>
                  <a:pt x="0" y="53"/>
                  <a:pt x="0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2"/>
                  <a:pt x="11" y="50"/>
                  <a:pt x="11" y="49"/>
                </a:cubicBezTo>
                <a:cubicBezTo>
                  <a:pt x="11" y="47"/>
                  <a:pt x="11" y="46"/>
                  <a:pt x="12" y="44"/>
                </a:cubicBezTo>
                <a:close/>
                <a:moveTo>
                  <a:pt x="19" y="72"/>
                </a:moveTo>
                <a:cubicBezTo>
                  <a:pt x="21" y="74"/>
                  <a:pt x="23" y="77"/>
                  <a:pt x="26" y="79"/>
                </a:cubicBezTo>
                <a:cubicBezTo>
                  <a:pt x="18" y="87"/>
                  <a:pt x="18" y="87"/>
                  <a:pt x="18" y="87"/>
                </a:cubicBezTo>
                <a:cubicBezTo>
                  <a:pt x="11" y="80"/>
                  <a:pt x="11" y="80"/>
                  <a:pt x="11" y="80"/>
                </a:cubicBezTo>
                <a:lnTo>
                  <a:pt x="19" y="72"/>
                </a:lnTo>
                <a:close/>
              </a:path>
            </a:pathLst>
          </a:custGeom>
          <a:solidFill>
            <a:srgbClr val="79C4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58855" y="407341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微博大厅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5026025" y="1998980"/>
            <a:ext cx="6608445" cy="286067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29555" y="2252980"/>
            <a:ext cx="5904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可以看到好友和自己的微博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9462770" y="3748405"/>
            <a:ext cx="1621155" cy="856615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44733" y="-127393"/>
            <a:ext cx="6915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7200" b="1" dirty="0">
                <a:solidFill>
                  <a:srgbClr val="2D2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endParaRPr lang="en-US" sz="7200" b="1" dirty="0">
              <a:solidFill>
                <a:srgbClr val="2D2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54210" y="3946525"/>
            <a:ext cx="1438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评论微博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7646670" y="3748405"/>
            <a:ext cx="1621155" cy="856615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38110" y="3946525"/>
            <a:ext cx="1438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点赞微博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506">
        <p15:prstTrans prst="pageCurlDouble"/>
      </p:transition>
    </mc:Choice>
    <mc:Fallback>
      <p:transition spd="slow" advTm="15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8"/>
          <p:cNvSpPr/>
          <p:nvPr/>
        </p:nvSpPr>
        <p:spPr bwMode="auto">
          <a:xfrm>
            <a:off x="1343474" y="2132857"/>
            <a:ext cx="2736751" cy="1167537"/>
          </a:xfrm>
          <a:custGeom>
            <a:avLst/>
            <a:gdLst>
              <a:gd name="T0" fmla="*/ 0 w 188"/>
              <a:gd name="T1" fmla="*/ 86 h 86"/>
              <a:gd name="T2" fmla="*/ 11 w 188"/>
              <a:gd name="T3" fmla="*/ 86 h 86"/>
              <a:gd name="T4" fmla="*/ 94 w 188"/>
              <a:gd name="T5" fmla="*/ 11 h 86"/>
              <a:gd name="T6" fmla="*/ 177 w 188"/>
              <a:gd name="T7" fmla="*/ 86 h 86"/>
              <a:gd name="T8" fmla="*/ 188 w 188"/>
              <a:gd name="T9" fmla="*/ 86 h 86"/>
              <a:gd name="T10" fmla="*/ 94 w 188"/>
              <a:gd name="T11" fmla="*/ 0 h 86"/>
              <a:gd name="T12" fmla="*/ 0 w 188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" h="86">
                <a:moveTo>
                  <a:pt x="0" y="86"/>
                </a:moveTo>
                <a:cubicBezTo>
                  <a:pt x="11" y="86"/>
                  <a:pt x="11" y="86"/>
                  <a:pt x="11" y="86"/>
                </a:cubicBezTo>
                <a:cubicBezTo>
                  <a:pt x="15" y="44"/>
                  <a:pt x="51" y="11"/>
                  <a:pt x="94" y="11"/>
                </a:cubicBezTo>
                <a:cubicBezTo>
                  <a:pt x="137" y="11"/>
                  <a:pt x="172" y="44"/>
                  <a:pt x="177" y="86"/>
                </a:cubicBezTo>
                <a:cubicBezTo>
                  <a:pt x="188" y="86"/>
                  <a:pt x="188" y="86"/>
                  <a:pt x="188" y="86"/>
                </a:cubicBezTo>
                <a:cubicBezTo>
                  <a:pt x="183" y="38"/>
                  <a:pt x="143" y="0"/>
                  <a:pt x="94" y="0"/>
                </a:cubicBezTo>
                <a:cubicBezTo>
                  <a:pt x="45" y="0"/>
                  <a:pt x="5" y="38"/>
                  <a:pt x="0" y="8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57888" y="411786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管理员功能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五边形 17"/>
          <p:cNvSpPr/>
          <p:nvPr/>
        </p:nvSpPr>
        <p:spPr>
          <a:xfrm rot="5400000">
            <a:off x="479027" y="-157973"/>
            <a:ext cx="1072935" cy="1388884"/>
          </a:xfrm>
          <a:prstGeom prst="homePlate">
            <a:avLst>
              <a:gd name="adj" fmla="val 3082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50213" y="165843"/>
            <a:ext cx="9284521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淘兴趣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网络社交平台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功能模块</a:t>
            </a:r>
            <a:endParaRPr lang="zh-CN" altLang="en-US" sz="32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96230" y="1280795"/>
            <a:ext cx="5812790" cy="12236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4505" y="1388110"/>
            <a:ext cx="979170" cy="993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421630" y="2894330"/>
            <a:ext cx="5812790" cy="12236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421630" y="4535170"/>
            <a:ext cx="5812790" cy="12236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42430" y="1433830"/>
            <a:ext cx="4114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查看用户账号信息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强制删除账号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89905" y="3044825"/>
            <a:ext cx="4114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微博管理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查看微博情况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删除微博及评论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89905" y="4703445"/>
            <a:ext cx="4114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趣点管理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查看和编辑趣点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趣点分析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4733" y="-127393"/>
            <a:ext cx="6915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7200" b="1" dirty="0">
                <a:solidFill>
                  <a:srgbClr val="2D2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endParaRPr lang="en-US" sz="7200" b="1" dirty="0">
              <a:solidFill>
                <a:srgbClr val="2D2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十字箭头 9"/>
          <p:cNvSpPr/>
          <p:nvPr/>
        </p:nvSpPr>
        <p:spPr>
          <a:xfrm>
            <a:off x="2037715" y="2798445"/>
            <a:ext cx="1346835" cy="1261110"/>
          </a:xfrm>
          <a:prstGeom prst="quad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506">
        <p15:prstTrans prst="pageCurlDouble"/>
      </p:transition>
    </mc:Choice>
    <mc:Fallback>
      <p:transition spd="slow" advTm="15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950213" y="165843"/>
            <a:ext cx="928452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淘兴趣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网络社交平台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迭代计划</a:t>
            </a:r>
            <a:endParaRPr lang="zh-CN" altLang="en-US" sz="32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五边形 32"/>
          <p:cNvSpPr/>
          <p:nvPr/>
        </p:nvSpPr>
        <p:spPr>
          <a:xfrm rot="5400000">
            <a:off x="479027" y="-157973"/>
            <a:ext cx="1072935" cy="1388884"/>
          </a:xfrm>
          <a:prstGeom prst="homePlate">
            <a:avLst>
              <a:gd name="adj" fmla="val 3082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1455420" y="1455420"/>
          <a:ext cx="9281160" cy="442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105"/>
                <a:gridCol w="1856105"/>
                <a:gridCol w="1856740"/>
                <a:gridCol w="1856105"/>
                <a:gridCol w="1856105"/>
              </a:tblGrid>
              <a:tr h="426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任务名称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工期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开始时间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完成时间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应对风险</a:t>
                      </a:r>
                      <a:endParaRPr lang="zh-CN" altLang="en-US"/>
                    </a:p>
                  </a:txBody>
                  <a:tcPr/>
                </a:tc>
              </a:tr>
              <a:tr h="426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 </a:t>
                      </a:r>
                      <a:r>
                        <a:rPr lang="zh-CN" altLang="en-US"/>
                        <a:t>精化阶段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r>
                        <a:rPr lang="zh-CN" altLang="en-US"/>
                        <a:t>工作日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2017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26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2017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7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9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技术风险</a:t>
                      </a:r>
                      <a:endParaRPr lang="zh-CN" altLang="en-US"/>
                    </a:p>
                  </a:txBody>
                  <a:tcPr/>
                </a:tc>
              </a:tr>
              <a:tr h="716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E.1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搭建系统框架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r>
                        <a:rPr lang="zh-CN" altLang="en-US" sz="1800">
                          <a:sym typeface="+mn-ea"/>
                        </a:rPr>
                        <a:t>工作日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2017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26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2017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30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16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E.2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改进完善补充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工作日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2017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7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2017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7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9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26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 </a:t>
                      </a:r>
                      <a:r>
                        <a:rPr lang="zh-CN" altLang="en-US"/>
                        <a:t>构建阶段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r>
                        <a:rPr lang="zh-CN" altLang="en-US" sz="1800">
                          <a:sym typeface="+mn-ea"/>
                        </a:rPr>
                        <a:t>工作日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2017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7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10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2017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7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21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进度风险</a:t>
                      </a:r>
                      <a:endParaRPr lang="zh-CN" altLang="en-US"/>
                    </a:p>
                  </a:txBody>
                  <a:tcPr/>
                </a:tc>
              </a:tr>
              <a:tr h="426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C.1 R1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r>
                        <a:rPr lang="zh-CN" altLang="en-US" sz="1800">
                          <a:sym typeface="+mn-ea"/>
                        </a:rPr>
                        <a:t>工作日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2017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7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10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2017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7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16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26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C.2 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r>
                        <a:rPr lang="zh-CN" altLang="en-US" sz="1800">
                          <a:sym typeface="+mn-ea"/>
                        </a:rPr>
                        <a:t>工作日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2017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7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17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2017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7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21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26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 </a:t>
                      </a:r>
                      <a:r>
                        <a:rPr lang="zh-CN" altLang="en-US"/>
                        <a:t>产品化阶段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34</a:t>
                      </a:r>
                      <a:r>
                        <a:rPr lang="zh-CN" altLang="en-US"/>
                        <a:t>工作日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2017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7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22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2017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9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10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进度风险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8066" y="-142256"/>
            <a:ext cx="12001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2D2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endParaRPr lang="zh-CN" altLang="en-US" sz="7200" b="1" dirty="0">
              <a:solidFill>
                <a:srgbClr val="2D2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2104">
        <p15:prstTrans prst="pageCurlDouble"/>
      </p:transition>
    </mc:Choice>
    <mc:Fallback>
      <p:transition spd="slow" advTm="21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spect="1" noChangeArrowheads="1" noTextEdit="1"/>
          </p:cNvSpPr>
          <p:nvPr/>
        </p:nvSpPr>
        <p:spPr bwMode="auto">
          <a:xfrm>
            <a:off x="2578834" y="2024275"/>
            <a:ext cx="802629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33" name="五边形 32"/>
          <p:cNvSpPr/>
          <p:nvPr/>
        </p:nvSpPr>
        <p:spPr>
          <a:xfrm rot="5400000">
            <a:off x="479027" y="-157973"/>
            <a:ext cx="1072935" cy="1388884"/>
          </a:xfrm>
          <a:prstGeom prst="homePlate">
            <a:avLst>
              <a:gd name="adj" fmla="val 3082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88066" y="-142256"/>
            <a:ext cx="12001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2D2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endParaRPr lang="zh-CN" altLang="en-US" sz="7200" b="1" dirty="0">
              <a:solidFill>
                <a:srgbClr val="2D2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2705834" y="2151275"/>
            <a:ext cx="802629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294130" y="1621790"/>
          <a:ext cx="9603740" cy="401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1870"/>
                <a:gridCol w="4801870"/>
              </a:tblGrid>
              <a:tr h="501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可用性</a:t>
                      </a:r>
                      <a:endParaRPr lang="zh-CN" altLang="en-US" sz="2000" b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优先级高</a:t>
                      </a:r>
                      <a:endParaRPr lang="zh-CN" altLang="en-US" sz="2000" b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010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优先级高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01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健壮性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优先级高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010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优先级高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01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优先级中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010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可扩展性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优先级低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1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开放性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优先级低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10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先进性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优先级低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1950213" y="165843"/>
            <a:ext cx="928452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淘兴趣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网络社交平台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非功能需求</a:t>
            </a:r>
            <a:endParaRPr lang="zh-CN" altLang="en-US" sz="32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2104">
        <p15:prstTrans prst="pageCurlDouble"/>
      </p:transition>
    </mc:Choice>
    <mc:Fallback>
      <p:transition spd="slow" advTm="21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spect="1" noChangeArrowheads="1" noTextEdit="1"/>
          </p:cNvSpPr>
          <p:nvPr/>
        </p:nvSpPr>
        <p:spPr bwMode="auto">
          <a:xfrm>
            <a:off x="2578834" y="2024275"/>
            <a:ext cx="8026295" cy="2952328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50213" y="165843"/>
            <a:ext cx="928452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淘兴趣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网络社交平台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遇到的问题</a:t>
            </a:r>
            <a:endParaRPr lang="zh-CN" altLang="en-US" sz="32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五边形 32"/>
          <p:cNvSpPr/>
          <p:nvPr/>
        </p:nvSpPr>
        <p:spPr>
          <a:xfrm rot="5400000">
            <a:off x="479027" y="-157973"/>
            <a:ext cx="1072935" cy="1388884"/>
          </a:xfrm>
          <a:prstGeom prst="homePlate">
            <a:avLst>
              <a:gd name="adj" fmla="val 3082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41"/>
          <p:cNvSpPr/>
          <p:nvPr/>
        </p:nvSpPr>
        <p:spPr bwMode="auto">
          <a:xfrm>
            <a:off x="1652905" y="2411095"/>
            <a:ext cx="10569575" cy="81915"/>
          </a:xfrm>
          <a:custGeom>
            <a:avLst/>
            <a:gdLst>
              <a:gd name="T0" fmla="*/ 0 w 363"/>
              <a:gd name="T1" fmla="*/ 17 h 17"/>
              <a:gd name="T2" fmla="*/ 0 w 363"/>
              <a:gd name="T3" fmla="*/ 0 h 17"/>
              <a:gd name="T4" fmla="*/ 363 w 363"/>
              <a:gd name="T5" fmla="*/ 0 h 17"/>
              <a:gd name="T6" fmla="*/ 362 w 363"/>
              <a:gd name="T7" fmla="*/ 8 h 17"/>
              <a:gd name="T8" fmla="*/ 363 w 363"/>
              <a:gd name="T9" fmla="*/ 17 h 17"/>
              <a:gd name="T10" fmla="*/ 0 w 363"/>
              <a:gd name="T11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" h="17">
                <a:moveTo>
                  <a:pt x="0" y="17"/>
                </a:moveTo>
                <a:cubicBezTo>
                  <a:pt x="0" y="0"/>
                  <a:pt x="0" y="0"/>
                  <a:pt x="0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362" y="3"/>
                  <a:pt x="362" y="5"/>
                  <a:pt x="362" y="8"/>
                </a:cubicBezTo>
                <a:cubicBezTo>
                  <a:pt x="362" y="11"/>
                  <a:pt x="362" y="14"/>
                  <a:pt x="363" y="17"/>
                </a:cubicBezTo>
                <a:lnTo>
                  <a:pt x="0" y="17"/>
                </a:lnTo>
                <a:close/>
              </a:path>
            </a:pathLst>
          </a:custGeom>
          <a:solidFill>
            <a:srgbClr val="D1595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4" name="Freeform 42"/>
          <p:cNvSpPr/>
          <p:nvPr/>
        </p:nvSpPr>
        <p:spPr bwMode="auto">
          <a:xfrm>
            <a:off x="387896" y="1555903"/>
            <a:ext cx="1807841" cy="1810464"/>
          </a:xfrm>
          <a:custGeom>
            <a:avLst/>
            <a:gdLst>
              <a:gd name="T0" fmla="*/ 123 w 292"/>
              <a:gd name="T1" fmla="*/ 13 h 292"/>
              <a:gd name="T2" fmla="*/ 12 w 292"/>
              <a:gd name="T3" fmla="*/ 123 h 292"/>
              <a:gd name="T4" fmla="*/ 12 w 292"/>
              <a:gd name="T5" fmla="*/ 169 h 292"/>
              <a:gd name="T6" fmla="*/ 123 w 292"/>
              <a:gd name="T7" fmla="*/ 280 h 292"/>
              <a:gd name="T8" fmla="*/ 169 w 292"/>
              <a:gd name="T9" fmla="*/ 280 h 292"/>
              <a:gd name="T10" fmla="*/ 279 w 292"/>
              <a:gd name="T11" fmla="*/ 169 h 292"/>
              <a:gd name="T12" fmla="*/ 279 w 292"/>
              <a:gd name="T13" fmla="*/ 123 h 292"/>
              <a:gd name="T14" fmla="*/ 169 w 292"/>
              <a:gd name="T15" fmla="*/ 13 h 292"/>
              <a:gd name="T16" fmla="*/ 123 w 292"/>
              <a:gd name="T17" fmla="*/ 13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" h="292">
                <a:moveTo>
                  <a:pt x="123" y="13"/>
                </a:moveTo>
                <a:cubicBezTo>
                  <a:pt x="12" y="123"/>
                  <a:pt x="12" y="123"/>
                  <a:pt x="12" y="123"/>
                </a:cubicBezTo>
                <a:cubicBezTo>
                  <a:pt x="0" y="136"/>
                  <a:pt x="0" y="157"/>
                  <a:pt x="12" y="169"/>
                </a:cubicBezTo>
                <a:cubicBezTo>
                  <a:pt x="123" y="280"/>
                  <a:pt x="123" y="280"/>
                  <a:pt x="123" y="280"/>
                </a:cubicBezTo>
                <a:cubicBezTo>
                  <a:pt x="135" y="292"/>
                  <a:pt x="156" y="292"/>
                  <a:pt x="169" y="280"/>
                </a:cubicBezTo>
                <a:cubicBezTo>
                  <a:pt x="279" y="169"/>
                  <a:pt x="279" y="169"/>
                  <a:pt x="279" y="169"/>
                </a:cubicBezTo>
                <a:cubicBezTo>
                  <a:pt x="292" y="157"/>
                  <a:pt x="292" y="136"/>
                  <a:pt x="279" y="123"/>
                </a:cubicBezTo>
                <a:cubicBezTo>
                  <a:pt x="169" y="13"/>
                  <a:pt x="169" y="13"/>
                  <a:pt x="169" y="13"/>
                </a:cubicBezTo>
                <a:cubicBezTo>
                  <a:pt x="156" y="0"/>
                  <a:pt x="135" y="0"/>
                  <a:pt x="123" y="13"/>
                </a:cubicBezTo>
                <a:close/>
              </a:path>
            </a:pathLst>
          </a:custGeom>
          <a:solidFill>
            <a:srgbClr val="9DC95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5" name="Freeform 43"/>
          <p:cNvSpPr>
            <a:spLocks noEditPoints="1"/>
          </p:cNvSpPr>
          <p:nvPr/>
        </p:nvSpPr>
        <p:spPr bwMode="auto">
          <a:xfrm>
            <a:off x="330171" y="1506049"/>
            <a:ext cx="1915419" cy="1915419"/>
          </a:xfrm>
          <a:custGeom>
            <a:avLst/>
            <a:gdLst>
              <a:gd name="T0" fmla="*/ 137 w 309"/>
              <a:gd name="T1" fmla="*/ 26 h 309"/>
              <a:gd name="T2" fmla="*/ 27 w 309"/>
              <a:gd name="T3" fmla="*/ 137 h 309"/>
              <a:gd name="T4" fmla="*/ 27 w 309"/>
              <a:gd name="T5" fmla="*/ 172 h 309"/>
              <a:gd name="T6" fmla="*/ 137 w 309"/>
              <a:gd name="T7" fmla="*/ 282 h 309"/>
              <a:gd name="T8" fmla="*/ 172 w 309"/>
              <a:gd name="T9" fmla="*/ 282 h 309"/>
              <a:gd name="T10" fmla="*/ 283 w 309"/>
              <a:gd name="T11" fmla="*/ 172 h 309"/>
              <a:gd name="T12" fmla="*/ 283 w 309"/>
              <a:gd name="T13" fmla="*/ 137 h 309"/>
              <a:gd name="T14" fmla="*/ 172 w 309"/>
              <a:gd name="T15" fmla="*/ 26 h 309"/>
              <a:gd name="T16" fmla="*/ 137 w 309"/>
              <a:gd name="T17" fmla="*/ 26 h 309"/>
              <a:gd name="T18" fmla="*/ 126 w 309"/>
              <a:gd name="T19" fmla="*/ 15 h 309"/>
              <a:gd name="T20" fmla="*/ 183 w 309"/>
              <a:gd name="T21" fmla="*/ 15 h 309"/>
              <a:gd name="T22" fmla="*/ 293 w 309"/>
              <a:gd name="T23" fmla="*/ 126 h 309"/>
              <a:gd name="T24" fmla="*/ 293 w 309"/>
              <a:gd name="T25" fmla="*/ 183 h 309"/>
              <a:gd name="T26" fmla="*/ 183 w 309"/>
              <a:gd name="T27" fmla="*/ 293 h 309"/>
              <a:gd name="T28" fmla="*/ 126 w 309"/>
              <a:gd name="T29" fmla="*/ 293 h 309"/>
              <a:gd name="T30" fmla="*/ 16 w 309"/>
              <a:gd name="T31" fmla="*/ 183 h 309"/>
              <a:gd name="T32" fmla="*/ 16 w 309"/>
              <a:gd name="T33" fmla="*/ 126 h 309"/>
              <a:gd name="T34" fmla="*/ 126 w 309"/>
              <a:gd name="T35" fmla="*/ 15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9" h="309">
                <a:moveTo>
                  <a:pt x="137" y="26"/>
                </a:moveTo>
                <a:cubicBezTo>
                  <a:pt x="80" y="84"/>
                  <a:pt x="84" y="79"/>
                  <a:pt x="27" y="137"/>
                </a:cubicBezTo>
                <a:cubicBezTo>
                  <a:pt x="17" y="146"/>
                  <a:pt x="17" y="162"/>
                  <a:pt x="27" y="172"/>
                </a:cubicBezTo>
                <a:cubicBezTo>
                  <a:pt x="137" y="282"/>
                  <a:pt x="137" y="282"/>
                  <a:pt x="137" y="282"/>
                </a:cubicBezTo>
                <a:cubicBezTo>
                  <a:pt x="147" y="292"/>
                  <a:pt x="163" y="292"/>
                  <a:pt x="172" y="282"/>
                </a:cubicBezTo>
                <a:cubicBezTo>
                  <a:pt x="283" y="172"/>
                  <a:pt x="283" y="172"/>
                  <a:pt x="283" y="172"/>
                </a:cubicBezTo>
                <a:cubicBezTo>
                  <a:pt x="292" y="162"/>
                  <a:pt x="292" y="146"/>
                  <a:pt x="283" y="137"/>
                </a:cubicBezTo>
                <a:cubicBezTo>
                  <a:pt x="172" y="26"/>
                  <a:pt x="172" y="26"/>
                  <a:pt x="172" y="26"/>
                </a:cubicBezTo>
                <a:cubicBezTo>
                  <a:pt x="163" y="17"/>
                  <a:pt x="147" y="17"/>
                  <a:pt x="137" y="26"/>
                </a:cubicBezTo>
                <a:close/>
                <a:moveTo>
                  <a:pt x="126" y="15"/>
                </a:moveTo>
                <a:cubicBezTo>
                  <a:pt x="142" y="0"/>
                  <a:pt x="167" y="0"/>
                  <a:pt x="183" y="15"/>
                </a:cubicBezTo>
                <a:cubicBezTo>
                  <a:pt x="293" y="126"/>
                  <a:pt x="293" y="126"/>
                  <a:pt x="293" y="126"/>
                </a:cubicBezTo>
                <a:cubicBezTo>
                  <a:pt x="309" y="142"/>
                  <a:pt x="309" y="167"/>
                  <a:pt x="293" y="183"/>
                </a:cubicBezTo>
                <a:cubicBezTo>
                  <a:pt x="183" y="293"/>
                  <a:pt x="183" y="293"/>
                  <a:pt x="183" y="293"/>
                </a:cubicBezTo>
                <a:cubicBezTo>
                  <a:pt x="167" y="309"/>
                  <a:pt x="142" y="309"/>
                  <a:pt x="126" y="293"/>
                </a:cubicBezTo>
                <a:cubicBezTo>
                  <a:pt x="16" y="183"/>
                  <a:pt x="16" y="183"/>
                  <a:pt x="16" y="183"/>
                </a:cubicBezTo>
                <a:cubicBezTo>
                  <a:pt x="0" y="167"/>
                  <a:pt x="0" y="142"/>
                  <a:pt x="16" y="126"/>
                </a:cubicBezTo>
                <a:cubicBezTo>
                  <a:pt x="53" y="89"/>
                  <a:pt x="90" y="52"/>
                  <a:pt x="126" y="15"/>
                </a:cubicBezTo>
                <a:close/>
              </a:path>
            </a:pathLst>
          </a:custGeom>
          <a:solidFill>
            <a:srgbClr val="D9203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6" name="Freeform 44"/>
          <p:cNvSpPr>
            <a:spLocks noEditPoints="1"/>
          </p:cNvSpPr>
          <p:nvPr/>
        </p:nvSpPr>
        <p:spPr bwMode="auto">
          <a:xfrm>
            <a:off x="151748" y="1327626"/>
            <a:ext cx="2274888" cy="2274888"/>
          </a:xfrm>
          <a:custGeom>
            <a:avLst/>
            <a:gdLst>
              <a:gd name="T0" fmla="*/ 157 w 367"/>
              <a:gd name="T1" fmla="*/ 17 h 367"/>
              <a:gd name="T2" fmla="*/ 17 w 367"/>
              <a:gd name="T3" fmla="*/ 156 h 367"/>
              <a:gd name="T4" fmla="*/ 6 w 367"/>
              <a:gd name="T5" fmla="*/ 183 h 367"/>
              <a:gd name="T6" fmla="*/ 17 w 367"/>
              <a:gd name="T7" fmla="*/ 210 h 367"/>
              <a:gd name="T8" fmla="*/ 157 w 367"/>
              <a:gd name="T9" fmla="*/ 350 h 367"/>
              <a:gd name="T10" fmla="*/ 184 w 367"/>
              <a:gd name="T11" fmla="*/ 361 h 367"/>
              <a:gd name="T12" fmla="*/ 211 w 367"/>
              <a:gd name="T13" fmla="*/ 350 h 367"/>
              <a:gd name="T14" fmla="*/ 350 w 367"/>
              <a:gd name="T15" fmla="*/ 210 h 367"/>
              <a:gd name="T16" fmla="*/ 361 w 367"/>
              <a:gd name="T17" fmla="*/ 183 h 367"/>
              <a:gd name="T18" fmla="*/ 350 w 367"/>
              <a:gd name="T19" fmla="*/ 156 h 367"/>
              <a:gd name="T20" fmla="*/ 211 w 367"/>
              <a:gd name="T21" fmla="*/ 17 h 367"/>
              <a:gd name="T22" fmla="*/ 184 w 367"/>
              <a:gd name="T23" fmla="*/ 6 h 367"/>
              <a:gd name="T24" fmla="*/ 157 w 367"/>
              <a:gd name="T25" fmla="*/ 17 h 367"/>
              <a:gd name="T26" fmla="*/ 13 w 367"/>
              <a:gd name="T27" fmla="*/ 152 h 367"/>
              <a:gd name="T28" fmla="*/ 153 w 367"/>
              <a:gd name="T29" fmla="*/ 12 h 367"/>
              <a:gd name="T30" fmla="*/ 184 w 367"/>
              <a:gd name="T31" fmla="*/ 0 h 367"/>
              <a:gd name="T32" fmla="*/ 215 w 367"/>
              <a:gd name="T33" fmla="*/ 12 h 367"/>
              <a:gd name="T34" fmla="*/ 355 w 367"/>
              <a:gd name="T35" fmla="*/ 152 h 367"/>
              <a:gd name="T36" fmla="*/ 367 w 367"/>
              <a:gd name="T37" fmla="*/ 183 h 367"/>
              <a:gd name="T38" fmla="*/ 355 w 367"/>
              <a:gd name="T39" fmla="*/ 214 h 367"/>
              <a:gd name="T40" fmla="*/ 215 w 367"/>
              <a:gd name="T41" fmla="*/ 354 h 367"/>
              <a:gd name="T42" fmla="*/ 184 w 367"/>
              <a:gd name="T43" fmla="*/ 367 h 367"/>
              <a:gd name="T44" fmla="*/ 153 w 367"/>
              <a:gd name="T45" fmla="*/ 354 h 367"/>
              <a:gd name="T46" fmla="*/ 13 w 367"/>
              <a:gd name="T47" fmla="*/ 214 h 367"/>
              <a:gd name="T48" fmla="*/ 0 w 367"/>
              <a:gd name="T49" fmla="*/ 183 h 367"/>
              <a:gd name="T50" fmla="*/ 13 w 367"/>
              <a:gd name="T51" fmla="*/ 152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67" h="367">
                <a:moveTo>
                  <a:pt x="157" y="17"/>
                </a:moveTo>
                <a:cubicBezTo>
                  <a:pt x="17" y="156"/>
                  <a:pt x="17" y="156"/>
                  <a:pt x="17" y="156"/>
                </a:cubicBezTo>
                <a:cubicBezTo>
                  <a:pt x="10" y="164"/>
                  <a:pt x="6" y="174"/>
                  <a:pt x="6" y="183"/>
                </a:cubicBezTo>
                <a:cubicBezTo>
                  <a:pt x="6" y="193"/>
                  <a:pt x="10" y="203"/>
                  <a:pt x="17" y="210"/>
                </a:cubicBezTo>
                <a:cubicBezTo>
                  <a:pt x="157" y="350"/>
                  <a:pt x="157" y="350"/>
                  <a:pt x="157" y="350"/>
                </a:cubicBezTo>
                <a:cubicBezTo>
                  <a:pt x="164" y="357"/>
                  <a:pt x="174" y="361"/>
                  <a:pt x="184" y="361"/>
                </a:cubicBezTo>
                <a:cubicBezTo>
                  <a:pt x="193" y="361"/>
                  <a:pt x="203" y="357"/>
                  <a:pt x="211" y="350"/>
                </a:cubicBezTo>
                <a:cubicBezTo>
                  <a:pt x="350" y="210"/>
                  <a:pt x="350" y="210"/>
                  <a:pt x="350" y="210"/>
                </a:cubicBezTo>
                <a:cubicBezTo>
                  <a:pt x="358" y="203"/>
                  <a:pt x="361" y="193"/>
                  <a:pt x="361" y="183"/>
                </a:cubicBezTo>
                <a:cubicBezTo>
                  <a:pt x="361" y="174"/>
                  <a:pt x="358" y="164"/>
                  <a:pt x="350" y="156"/>
                </a:cubicBezTo>
                <a:cubicBezTo>
                  <a:pt x="211" y="17"/>
                  <a:pt x="211" y="17"/>
                  <a:pt x="211" y="17"/>
                </a:cubicBezTo>
                <a:cubicBezTo>
                  <a:pt x="203" y="9"/>
                  <a:pt x="193" y="6"/>
                  <a:pt x="184" y="6"/>
                </a:cubicBezTo>
                <a:cubicBezTo>
                  <a:pt x="174" y="6"/>
                  <a:pt x="164" y="9"/>
                  <a:pt x="157" y="17"/>
                </a:cubicBezTo>
                <a:close/>
                <a:moveTo>
                  <a:pt x="13" y="152"/>
                </a:moveTo>
                <a:cubicBezTo>
                  <a:pt x="153" y="12"/>
                  <a:pt x="153" y="12"/>
                  <a:pt x="153" y="12"/>
                </a:cubicBezTo>
                <a:cubicBezTo>
                  <a:pt x="161" y="4"/>
                  <a:pt x="172" y="0"/>
                  <a:pt x="184" y="0"/>
                </a:cubicBezTo>
                <a:cubicBezTo>
                  <a:pt x="195" y="0"/>
                  <a:pt x="206" y="4"/>
                  <a:pt x="215" y="12"/>
                </a:cubicBezTo>
                <a:cubicBezTo>
                  <a:pt x="355" y="152"/>
                  <a:pt x="355" y="152"/>
                  <a:pt x="355" y="152"/>
                </a:cubicBezTo>
                <a:cubicBezTo>
                  <a:pt x="363" y="161"/>
                  <a:pt x="367" y="172"/>
                  <a:pt x="367" y="183"/>
                </a:cubicBezTo>
                <a:cubicBezTo>
                  <a:pt x="367" y="195"/>
                  <a:pt x="363" y="206"/>
                  <a:pt x="355" y="214"/>
                </a:cubicBezTo>
                <a:cubicBezTo>
                  <a:pt x="215" y="354"/>
                  <a:pt x="215" y="354"/>
                  <a:pt x="215" y="354"/>
                </a:cubicBezTo>
                <a:cubicBezTo>
                  <a:pt x="206" y="363"/>
                  <a:pt x="195" y="367"/>
                  <a:pt x="184" y="367"/>
                </a:cubicBezTo>
                <a:cubicBezTo>
                  <a:pt x="172" y="367"/>
                  <a:pt x="161" y="363"/>
                  <a:pt x="153" y="354"/>
                </a:cubicBezTo>
                <a:cubicBezTo>
                  <a:pt x="13" y="214"/>
                  <a:pt x="13" y="214"/>
                  <a:pt x="13" y="214"/>
                </a:cubicBezTo>
                <a:cubicBezTo>
                  <a:pt x="4" y="206"/>
                  <a:pt x="0" y="195"/>
                  <a:pt x="0" y="183"/>
                </a:cubicBezTo>
                <a:cubicBezTo>
                  <a:pt x="0" y="172"/>
                  <a:pt x="4" y="161"/>
                  <a:pt x="13" y="152"/>
                </a:cubicBezTo>
                <a:close/>
              </a:path>
            </a:pathLst>
          </a:custGeom>
          <a:solidFill>
            <a:srgbClr val="D9203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8" name="Freeform 46"/>
          <p:cNvSpPr>
            <a:spLocks noEditPoints="1"/>
          </p:cNvSpPr>
          <p:nvPr/>
        </p:nvSpPr>
        <p:spPr bwMode="auto">
          <a:xfrm rot="5400000">
            <a:off x="1050848" y="2076848"/>
            <a:ext cx="499963" cy="292561"/>
          </a:xfrm>
          <a:custGeom>
            <a:avLst/>
            <a:gdLst>
              <a:gd name="T0" fmla="*/ 131 w 154"/>
              <a:gd name="T1" fmla="*/ 33 h 90"/>
              <a:gd name="T2" fmla="*/ 131 w 154"/>
              <a:gd name="T3" fmla="*/ 58 h 90"/>
              <a:gd name="T4" fmla="*/ 133 w 154"/>
              <a:gd name="T5" fmla="*/ 62 h 90"/>
              <a:gd name="T6" fmla="*/ 133 w 154"/>
              <a:gd name="T7" fmla="*/ 62 h 90"/>
              <a:gd name="T8" fmla="*/ 136 w 154"/>
              <a:gd name="T9" fmla="*/ 58 h 90"/>
              <a:gd name="T10" fmla="*/ 136 w 154"/>
              <a:gd name="T11" fmla="*/ 33 h 90"/>
              <a:gd name="T12" fmla="*/ 133 w 154"/>
              <a:gd name="T13" fmla="*/ 29 h 90"/>
              <a:gd name="T14" fmla="*/ 133 w 154"/>
              <a:gd name="T15" fmla="*/ 29 h 90"/>
              <a:gd name="T16" fmla="*/ 131 w 154"/>
              <a:gd name="T17" fmla="*/ 33 h 90"/>
              <a:gd name="T18" fmla="*/ 60 w 154"/>
              <a:gd name="T19" fmla="*/ 0 h 90"/>
              <a:gd name="T20" fmla="*/ 128 w 154"/>
              <a:gd name="T21" fmla="*/ 31 h 90"/>
              <a:gd name="T22" fmla="*/ 128 w 154"/>
              <a:gd name="T23" fmla="*/ 60 h 90"/>
              <a:gd name="T24" fmla="*/ 60 w 154"/>
              <a:gd name="T25" fmla="*/ 90 h 90"/>
              <a:gd name="T26" fmla="*/ 60 w 154"/>
              <a:gd name="T27" fmla="*/ 0 h 90"/>
              <a:gd name="T28" fmla="*/ 149 w 154"/>
              <a:gd name="T29" fmla="*/ 45 h 90"/>
              <a:gd name="T30" fmla="*/ 149 w 154"/>
              <a:gd name="T31" fmla="*/ 57 h 90"/>
              <a:gd name="T32" fmla="*/ 154 w 154"/>
              <a:gd name="T33" fmla="*/ 45 h 90"/>
              <a:gd name="T34" fmla="*/ 149 w 154"/>
              <a:gd name="T35" fmla="*/ 33 h 90"/>
              <a:gd name="T36" fmla="*/ 149 w 154"/>
              <a:gd name="T37" fmla="*/ 45 h 90"/>
              <a:gd name="T38" fmla="*/ 143 w 154"/>
              <a:gd name="T39" fmla="*/ 33 h 90"/>
              <a:gd name="T40" fmla="*/ 143 w 154"/>
              <a:gd name="T41" fmla="*/ 58 h 90"/>
              <a:gd name="T42" fmla="*/ 146 w 154"/>
              <a:gd name="T43" fmla="*/ 62 h 90"/>
              <a:gd name="T44" fmla="*/ 146 w 154"/>
              <a:gd name="T45" fmla="*/ 62 h 90"/>
              <a:gd name="T46" fmla="*/ 148 w 154"/>
              <a:gd name="T47" fmla="*/ 58 h 90"/>
              <a:gd name="T48" fmla="*/ 148 w 154"/>
              <a:gd name="T49" fmla="*/ 33 h 90"/>
              <a:gd name="T50" fmla="*/ 146 w 154"/>
              <a:gd name="T51" fmla="*/ 29 h 90"/>
              <a:gd name="T52" fmla="*/ 146 w 154"/>
              <a:gd name="T53" fmla="*/ 29 h 90"/>
              <a:gd name="T54" fmla="*/ 143 w 154"/>
              <a:gd name="T55" fmla="*/ 33 h 90"/>
              <a:gd name="T56" fmla="*/ 137 w 154"/>
              <a:gd name="T57" fmla="*/ 33 h 90"/>
              <a:gd name="T58" fmla="*/ 137 w 154"/>
              <a:gd name="T59" fmla="*/ 58 h 90"/>
              <a:gd name="T60" fmla="*/ 139 w 154"/>
              <a:gd name="T61" fmla="*/ 62 h 90"/>
              <a:gd name="T62" fmla="*/ 139 w 154"/>
              <a:gd name="T63" fmla="*/ 62 h 90"/>
              <a:gd name="T64" fmla="*/ 142 w 154"/>
              <a:gd name="T65" fmla="*/ 58 h 90"/>
              <a:gd name="T66" fmla="*/ 142 w 154"/>
              <a:gd name="T67" fmla="*/ 33 h 90"/>
              <a:gd name="T68" fmla="*/ 139 w 154"/>
              <a:gd name="T69" fmla="*/ 29 h 90"/>
              <a:gd name="T70" fmla="*/ 139 w 154"/>
              <a:gd name="T71" fmla="*/ 29 h 90"/>
              <a:gd name="T72" fmla="*/ 137 w 154"/>
              <a:gd name="T73" fmla="*/ 33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4" h="90">
                <a:moveTo>
                  <a:pt x="131" y="33"/>
                </a:moveTo>
                <a:cubicBezTo>
                  <a:pt x="131" y="58"/>
                  <a:pt x="131" y="58"/>
                  <a:pt x="131" y="58"/>
                </a:cubicBezTo>
                <a:cubicBezTo>
                  <a:pt x="131" y="60"/>
                  <a:pt x="132" y="62"/>
                  <a:pt x="133" y="62"/>
                </a:cubicBezTo>
                <a:cubicBezTo>
                  <a:pt x="133" y="62"/>
                  <a:pt x="133" y="62"/>
                  <a:pt x="133" y="62"/>
                </a:cubicBezTo>
                <a:cubicBezTo>
                  <a:pt x="134" y="62"/>
                  <a:pt x="136" y="60"/>
                  <a:pt x="136" y="58"/>
                </a:cubicBezTo>
                <a:cubicBezTo>
                  <a:pt x="136" y="33"/>
                  <a:pt x="136" y="33"/>
                  <a:pt x="136" y="33"/>
                </a:cubicBezTo>
                <a:cubicBezTo>
                  <a:pt x="136" y="31"/>
                  <a:pt x="134" y="29"/>
                  <a:pt x="133" y="29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2" y="29"/>
                  <a:pt x="131" y="31"/>
                  <a:pt x="131" y="33"/>
                </a:cubicBezTo>
                <a:close/>
                <a:moveTo>
                  <a:pt x="60" y="0"/>
                </a:moveTo>
                <a:cubicBezTo>
                  <a:pt x="78" y="0"/>
                  <a:pt x="110" y="15"/>
                  <a:pt x="128" y="31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10" y="76"/>
                  <a:pt x="78" y="90"/>
                  <a:pt x="60" y="90"/>
                </a:cubicBezTo>
                <a:cubicBezTo>
                  <a:pt x="0" y="90"/>
                  <a:pt x="0" y="0"/>
                  <a:pt x="60" y="0"/>
                </a:cubicBezTo>
                <a:close/>
                <a:moveTo>
                  <a:pt x="149" y="45"/>
                </a:moveTo>
                <a:cubicBezTo>
                  <a:pt x="149" y="57"/>
                  <a:pt x="149" y="57"/>
                  <a:pt x="149" y="57"/>
                </a:cubicBezTo>
                <a:cubicBezTo>
                  <a:pt x="152" y="57"/>
                  <a:pt x="154" y="52"/>
                  <a:pt x="154" y="45"/>
                </a:cubicBezTo>
                <a:cubicBezTo>
                  <a:pt x="154" y="39"/>
                  <a:pt x="152" y="33"/>
                  <a:pt x="149" y="33"/>
                </a:cubicBezTo>
                <a:cubicBezTo>
                  <a:pt x="149" y="45"/>
                  <a:pt x="149" y="45"/>
                  <a:pt x="149" y="45"/>
                </a:cubicBezTo>
                <a:close/>
                <a:moveTo>
                  <a:pt x="143" y="33"/>
                </a:moveTo>
                <a:cubicBezTo>
                  <a:pt x="143" y="58"/>
                  <a:pt x="143" y="58"/>
                  <a:pt x="143" y="58"/>
                </a:cubicBezTo>
                <a:cubicBezTo>
                  <a:pt x="143" y="60"/>
                  <a:pt x="144" y="62"/>
                  <a:pt x="146" y="62"/>
                </a:cubicBezTo>
                <a:cubicBezTo>
                  <a:pt x="146" y="62"/>
                  <a:pt x="146" y="62"/>
                  <a:pt x="146" y="62"/>
                </a:cubicBezTo>
                <a:cubicBezTo>
                  <a:pt x="147" y="62"/>
                  <a:pt x="148" y="60"/>
                  <a:pt x="148" y="58"/>
                </a:cubicBezTo>
                <a:cubicBezTo>
                  <a:pt x="148" y="33"/>
                  <a:pt x="148" y="33"/>
                  <a:pt x="148" y="33"/>
                </a:cubicBezTo>
                <a:cubicBezTo>
                  <a:pt x="148" y="31"/>
                  <a:pt x="147" y="29"/>
                  <a:pt x="146" y="29"/>
                </a:cubicBezTo>
                <a:cubicBezTo>
                  <a:pt x="146" y="29"/>
                  <a:pt x="146" y="29"/>
                  <a:pt x="146" y="29"/>
                </a:cubicBezTo>
                <a:cubicBezTo>
                  <a:pt x="144" y="29"/>
                  <a:pt x="143" y="31"/>
                  <a:pt x="143" y="33"/>
                </a:cubicBezTo>
                <a:close/>
                <a:moveTo>
                  <a:pt x="137" y="33"/>
                </a:moveTo>
                <a:cubicBezTo>
                  <a:pt x="137" y="58"/>
                  <a:pt x="137" y="58"/>
                  <a:pt x="137" y="58"/>
                </a:cubicBezTo>
                <a:cubicBezTo>
                  <a:pt x="137" y="60"/>
                  <a:pt x="138" y="62"/>
                  <a:pt x="139" y="62"/>
                </a:cubicBezTo>
                <a:cubicBezTo>
                  <a:pt x="139" y="62"/>
                  <a:pt x="139" y="62"/>
                  <a:pt x="139" y="62"/>
                </a:cubicBezTo>
                <a:cubicBezTo>
                  <a:pt x="141" y="62"/>
                  <a:pt x="142" y="60"/>
                  <a:pt x="142" y="58"/>
                </a:cubicBezTo>
                <a:cubicBezTo>
                  <a:pt x="142" y="33"/>
                  <a:pt x="142" y="33"/>
                  <a:pt x="142" y="33"/>
                </a:cubicBezTo>
                <a:cubicBezTo>
                  <a:pt x="142" y="31"/>
                  <a:pt x="141" y="29"/>
                  <a:pt x="139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138" y="29"/>
                  <a:pt x="137" y="31"/>
                  <a:pt x="137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5883" y="2492532"/>
            <a:ext cx="1234923" cy="4603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sz="2400" b="1" dirty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b="1" dirty="0">
              <a:solidFill>
                <a:srgbClr val="F2F2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41"/>
          <p:cNvSpPr/>
          <p:nvPr/>
        </p:nvSpPr>
        <p:spPr bwMode="auto">
          <a:xfrm>
            <a:off x="-81915" y="5001260"/>
            <a:ext cx="10569575" cy="81915"/>
          </a:xfrm>
          <a:custGeom>
            <a:avLst/>
            <a:gdLst>
              <a:gd name="T0" fmla="*/ 0 w 363"/>
              <a:gd name="T1" fmla="*/ 17 h 17"/>
              <a:gd name="T2" fmla="*/ 0 w 363"/>
              <a:gd name="T3" fmla="*/ 0 h 17"/>
              <a:gd name="T4" fmla="*/ 363 w 363"/>
              <a:gd name="T5" fmla="*/ 0 h 17"/>
              <a:gd name="T6" fmla="*/ 362 w 363"/>
              <a:gd name="T7" fmla="*/ 8 h 17"/>
              <a:gd name="T8" fmla="*/ 363 w 363"/>
              <a:gd name="T9" fmla="*/ 17 h 17"/>
              <a:gd name="T10" fmla="*/ 0 w 363"/>
              <a:gd name="T11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" h="17">
                <a:moveTo>
                  <a:pt x="0" y="17"/>
                </a:moveTo>
                <a:cubicBezTo>
                  <a:pt x="0" y="0"/>
                  <a:pt x="0" y="0"/>
                  <a:pt x="0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362" y="3"/>
                  <a:pt x="362" y="5"/>
                  <a:pt x="362" y="8"/>
                </a:cubicBezTo>
                <a:cubicBezTo>
                  <a:pt x="362" y="11"/>
                  <a:pt x="362" y="14"/>
                  <a:pt x="363" y="17"/>
                </a:cubicBezTo>
                <a:lnTo>
                  <a:pt x="0" y="17"/>
                </a:lnTo>
                <a:close/>
              </a:path>
            </a:pathLst>
          </a:custGeom>
          <a:solidFill>
            <a:srgbClr val="D1595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9" name="Freeform 42"/>
          <p:cNvSpPr/>
          <p:nvPr/>
        </p:nvSpPr>
        <p:spPr bwMode="auto">
          <a:xfrm>
            <a:off x="10004336" y="4132733"/>
            <a:ext cx="1807841" cy="1810464"/>
          </a:xfrm>
          <a:custGeom>
            <a:avLst/>
            <a:gdLst>
              <a:gd name="T0" fmla="*/ 123 w 292"/>
              <a:gd name="T1" fmla="*/ 13 h 292"/>
              <a:gd name="T2" fmla="*/ 12 w 292"/>
              <a:gd name="T3" fmla="*/ 123 h 292"/>
              <a:gd name="T4" fmla="*/ 12 w 292"/>
              <a:gd name="T5" fmla="*/ 169 h 292"/>
              <a:gd name="T6" fmla="*/ 123 w 292"/>
              <a:gd name="T7" fmla="*/ 280 h 292"/>
              <a:gd name="T8" fmla="*/ 169 w 292"/>
              <a:gd name="T9" fmla="*/ 280 h 292"/>
              <a:gd name="T10" fmla="*/ 279 w 292"/>
              <a:gd name="T11" fmla="*/ 169 h 292"/>
              <a:gd name="T12" fmla="*/ 279 w 292"/>
              <a:gd name="T13" fmla="*/ 123 h 292"/>
              <a:gd name="T14" fmla="*/ 169 w 292"/>
              <a:gd name="T15" fmla="*/ 13 h 292"/>
              <a:gd name="T16" fmla="*/ 123 w 292"/>
              <a:gd name="T17" fmla="*/ 13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" h="292">
                <a:moveTo>
                  <a:pt x="123" y="13"/>
                </a:moveTo>
                <a:cubicBezTo>
                  <a:pt x="12" y="123"/>
                  <a:pt x="12" y="123"/>
                  <a:pt x="12" y="123"/>
                </a:cubicBezTo>
                <a:cubicBezTo>
                  <a:pt x="0" y="136"/>
                  <a:pt x="0" y="157"/>
                  <a:pt x="12" y="169"/>
                </a:cubicBezTo>
                <a:cubicBezTo>
                  <a:pt x="123" y="280"/>
                  <a:pt x="123" y="280"/>
                  <a:pt x="123" y="280"/>
                </a:cubicBezTo>
                <a:cubicBezTo>
                  <a:pt x="135" y="292"/>
                  <a:pt x="156" y="292"/>
                  <a:pt x="169" y="280"/>
                </a:cubicBezTo>
                <a:cubicBezTo>
                  <a:pt x="279" y="169"/>
                  <a:pt x="279" y="169"/>
                  <a:pt x="279" y="169"/>
                </a:cubicBezTo>
                <a:cubicBezTo>
                  <a:pt x="292" y="157"/>
                  <a:pt x="292" y="136"/>
                  <a:pt x="279" y="123"/>
                </a:cubicBezTo>
                <a:cubicBezTo>
                  <a:pt x="169" y="13"/>
                  <a:pt x="169" y="13"/>
                  <a:pt x="169" y="13"/>
                </a:cubicBezTo>
                <a:cubicBezTo>
                  <a:pt x="156" y="0"/>
                  <a:pt x="135" y="0"/>
                  <a:pt x="123" y="13"/>
                </a:cubicBezTo>
                <a:close/>
              </a:path>
            </a:pathLst>
          </a:custGeom>
          <a:solidFill>
            <a:srgbClr val="9DC95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0" name="Freeform 43"/>
          <p:cNvSpPr>
            <a:spLocks noEditPoints="1"/>
          </p:cNvSpPr>
          <p:nvPr/>
        </p:nvSpPr>
        <p:spPr bwMode="auto">
          <a:xfrm>
            <a:off x="9946611" y="4082879"/>
            <a:ext cx="1915419" cy="1915419"/>
          </a:xfrm>
          <a:custGeom>
            <a:avLst/>
            <a:gdLst>
              <a:gd name="T0" fmla="*/ 137 w 309"/>
              <a:gd name="T1" fmla="*/ 26 h 309"/>
              <a:gd name="T2" fmla="*/ 27 w 309"/>
              <a:gd name="T3" fmla="*/ 137 h 309"/>
              <a:gd name="T4" fmla="*/ 27 w 309"/>
              <a:gd name="T5" fmla="*/ 172 h 309"/>
              <a:gd name="T6" fmla="*/ 137 w 309"/>
              <a:gd name="T7" fmla="*/ 282 h 309"/>
              <a:gd name="T8" fmla="*/ 172 w 309"/>
              <a:gd name="T9" fmla="*/ 282 h 309"/>
              <a:gd name="T10" fmla="*/ 283 w 309"/>
              <a:gd name="T11" fmla="*/ 172 h 309"/>
              <a:gd name="T12" fmla="*/ 283 w 309"/>
              <a:gd name="T13" fmla="*/ 137 h 309"/>
              <a:gd name="T14" fmla="*/ 172 w 309"/>
              <a:gd name="T15" fmla="*/ 26 h 309"/>
              <a:gd name="T16" fmla="*/ 137 w 309"/>
              <a:gd name="T17" fmla="*/ 26 h 309"/>
              <a:gd name="T18" fmla="*/ 126 w 309"/>
              <a:gd name="T19" fmla="*/ 15 h 309"/>
              <a:gd name="T20" fmla="*/ 183 w 309"/>
              <a:gd name="T21" fmla="*/ 15 h 309"/>
              <a:gd name="T22" fmla="*/ 293 w 309"/>
              <a:gd name="T23" fmla="*/ 126 h 309"/>
              <a:gd name="T24" fmla="*/ 293 w 309"/>
              <a:gd name="T25" fmla="*/ 183 h 309"/>
              <a:gd name="T26" fmla="*/ 183 w 309"/>
              <a:gd name="T27" fmla="*/ 293 h 309"/>
              <a:gd name="T28" fmla="*/ 126 w 309"/>
              <a:gd name="T29" fmla="*/ 293 h 309"/>
              <a:gd name="T30" fmla="*/ 16 w 309"/>
              <a:gd name="T31" fmla="*/ 183 h 309"/>
              <a:gd name="T32" fmla="*/ 16 w 309"/>
              <a:gd name="T33" fmla="*/ 126 h 309"/>
              <a:gd name="T34" fmla="*/ 126 w 309"/>
              <a:gd name="T35" fmla="*/ 15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9" h="309">
                <a:moveTo>
                  <a:pt x="137" y="26"/>
                </a:moveTo>
                <a:cubicBezTo>
                  <a:pt x="80" y="84"/>
                  <a:pt x="84" y="79"/>
                  <a:pt x="27" y="137"/>
                </a:cubicBezTo>
                <a:cubicBezTo>
                  <a:pt x="17" y="146"/>
                  <a:pt x="17" y="162"/>
                  <a:pt x="27" y="172"/>
                </a:cubicBezTo>
                <a:cubicBezTo>
                  <a:pt x="137" y="282"/>
                  <a:pt x="137" y="282"/>
                  <a:pt x="137" y="282"/>
                </a:cubicBezTo>
                <a:cubicBezTo>
                  <a:pt x="147" y="292"/>
                  <a:pt x="163" y="292"/>
                  <a:pt x="172" y="282"/>
                </a:cubicBezTo>
                <a:cubicBezTo>
                  <a:pt x="283" y="172"/>
                  <a:pt x="283" y="172"/>
                  <a:pt x="283" y="172"/>
                </a:cubicBezTo>
                <a:cubicBezTo>
                  <a:pt x="292" y="162"/>
                  <a:pt x="292" y="146"/>
                  <a:pt x="283" y="137"/>
                </a:cubicBezTo>
                <a:cubicBezTo>
                  <a:pt x="172" y="26"/>
                  <a:pt x="172" y="26"/>
                  <a:pt x="172" y="26"/>
                </a:cubicBezTo>
                <a:cubicBezTo>
                  <a:pt x="163" y="17"/>
                  <a:pt x="147" y="17"/>
                  <a:pt x="137" y="26"/>
                </a:cubicBezTo>
                <a:close/>
                <a:moveTo>
                  <a:pt x="126" y="15"/>
                </a:moveTo>
                <a:cubicBezTo>
                  <a:pt x="142" y="0"/>
                  <a:pt x="167" y="0"/>
                  <a:pt x="183" y="15"/>
                </a:cubicBezTo>
                <a:cubicBezTo>
                  <a:pt x="293" y="126"/>
                  <a:pt x="293" y="126"/>
                  <a:pt x="293" y="126"/>
                </a:cubicBezTo>
                <a:cubicBezTo>
                  <a:pt x="309" y="142"/>
                  <a:pt x="309" y="167"/>
                  <a:pt x="293" y="183"/>
                </a:cubicBezTo>
                <a:cubicBezTo>
                  <a:pt x="183" y="293"/>
                  <a:pt x="183" y="293"/>
                  <a:pt x="183" y="293"/>
                </a:cubicBezTo>
                <a:cubicBezTo>
                  <a:pt x="167" y="309"/>
                  <a:pt x="142" y="309"/>
                  <a:pt x="126" y="293"/>
                </a:cubicBezTo>
                <a:cubicBezTo>
                  <a:pt x="16" y="183"/>
                  <a:pt x="16" y="183"/>
                  <a:pt x="16" y="183"/>
                </a:cubicBezTo>
                <a:cubicBezTo>
                  <a:pt x="0" y="167"/>
                  <a:pt x="0" y="142"/>
                  <a:pt x="16" y="126"/>
                </a:cubicBezTo>
                <a:cubicBezTo>
                  <a:pt x="53" y="89"/>
                  <a:pt x="90" y="52"/>
                  <a:pt x="126" y="15"/>
                </a:cubicBezTo>
                <a:close/>
              </a:path>
            </a:pathLst>
          </a:custGeom>
          <a:solidFill>
            <a:srgbClr val="D9203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1" name="Freeform 44"/>
          <p:cNvSpPr>
            <a:spLocks noEditPoints="1"/>
          </p:cNvSpPr>
          <p:nvPr/>
        </p:nvSpPr>
        <p:spPr bwMode="auto">
          <a:xfrm>
            <a:off x="9768188" y="3904456"/>
            <a:ext cx="2274888" cy="2274888"/>
          </a:xfrm>
          <a:custGeom>
            <a:avLst/>
            <a:gdLst>
              <a:gd name="T0" fmla="*/ 157 w 367"/>
              <a:gd name="T1" fmla="*/ 17 h 367"/>
              <a:gd name="T2" fmla="*/ 17 w 367"/>
              <a:gd name="T3" fmla="*/ 156 h 367"/>
              <a:gd name="T4" fmla="*/ 6 w 367"/>
              <a:gd name="T5" fmla="*/ 183 h 367"/>
              <a:gd name="T6" fmla="*/ 17 w 367"/>
              <a:gd name="T7" fmla="*/ 210 h 367"/>
              <a:gd name="T8" fmla="*/ 157 w 367"/>
              <a:gd name="T9" fmla="*/ 350 h 367"/>
              <a:gd name="T10" fmla="*/ 184 w 367"/>
              <a:gd name="T11" fmla="*/ 361 h 367"/>
              <a:gd name="T12" fmla="*/ 211 w 367"/>
              <a:gd name="T13" fmla="*/ 350 h 367"/>
              <a:gd name="T14" fmla="*/ 350 w 367"/>
              <a:gd name="T15" fmla="*/ 210 h 367"/>
              <a:gd name="T16" fmla="*/ 361 w 367"/>
              <a:gd name="T17" fmla="*/ 183 h 367"/>
              <a:gd name="T18" fmla="*/ 350 w 367"/>
              <a:gd name="T19" fmla="*/ 156 h 367"/>
              <a:gd name="T20" fmla="*/ 211 w 367"/>
              <a:gd name="T21" fmla="*/ 17 h 367"/>
              <a:gd name="T22" fmla="*/ 184 w 367"/>
              <a:gd name="T23" fmla="*/ 6 h 367"/>
              <a:gd name="T24" fmla="*/ 157 w 367"/>
              <a:gd name="T25" fmla="*/ 17 h 367"/>
              <a:gd name="T26" fmla="*/ 13 w 367"/>
              <a:gd name="T27" fmla="*/ 152 h 367"/>
              <a:gd name="T28" fmla="*/ 153 w 367"/>
              <a:gd name="T29" fmla="*/ 12 h 367"/>
              <a:gd name="T30" fmla="*/ 184 w 367"/>
              <a:gd name="T31" fmla="*/ 0 h 367"/>
              <a:gd name="T32" fmla="*/ 215 w 367"/>
              <a:gd name="T33" fmla="*/ 12 h 367"/>
              <a:gd name="T34" fmla="*/ 355 w 367"/>
              <a:gd name="T35" fmla="*/ 152 h 367"/>
              <a:gd name="T36" fmla="*/ 367 w 367"/>
              <a:gd name="T37" fmla="*/ 183 h 367"/>
              <a:gd name="T38" fmla="*/ 355 w 367"/>
              <a:gd name="T39" fmla="*/ 214 h 367"/>
              <a:gd name="T40" fmla="*/ 215 w 367"/>
              <a:gd name="T41" fmla="*/ 354 h 367"/>
              <a:gd name="T42" fmla="*/ 184 w 367"/>
              <a:gd name="T43" fmla="*/ 367 h 367"/>
              <a:gd name="T44" fmla="*/ 153 w 367"/>
              <a:gd name="T45" fmla="*/ 354 h 367"/>
              <a:gd name="T46" fmla="*/ 13 w 367"/>
              <a:gd name="T47" fmla="*/ 214 h 367"/>
              <a:gd name="T48" fmla="*/ 0 w 367"/>
              <a:gd name="T49" fmla="*/ 183 h 367"/>
              <a:gd name="T50" fmla="*/ 13 w 367"/>
              <a:gd name="T51" fmla="*/ 152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67" h="367">
                <a:moveTo>
                  <a:pt x="157" y="17"/>
                </a:moveTo>
                <a:cubicBezTo>
                  <a:pt x="17" y="156"/>
                  <a:pt x="17" y="156"/>
                  <a:pt x="17" y="156"/>
                </a:cubicBezTo>
                <a:cubicBezTo>
                  <a:pt x="10" y="164"/>
                  <a:pt x="6" y="174"/>
                  <a:pt x="6" y="183"/>
                </a:cubicBezTo>
                <a:cubicBezTo>
                  <a:pt x="6" y="193"/>
                  <a:pt x="10" y="203"/>
                  <a:pt x="17" y="210"/>
                </a:cubicBezTo>
                <a:cubicBezTo>
                  <a:pt x="157" y="350"/>
                  <a:pt x="157" y="350"/>
                  <a:pt x="157" y="350"/>
                </a:cubicBezTo>
                <a:cubicBezTo>
                  <a:pt x="164" y="357"/>
                  <a:pt x="174" y="361"/>
                  <a:pt x="184" y="361"/>
                </a:cubicBezTo>
                <a:cubicBezTo>
                  <a:pt x="193" y="361"/>
                  <a:pt x="203" y="357"/>
                  <a:pt x="211" y="350"/>
                </a:cubicBezTo>
                <a:cubicBezTo>
                  <a:pt x="350" y="210"/>
                  <a:pt x="350" y="210"/>
                  <a:pt x="350" y="210"/>
                </a:cubicBezTo>
                <a:cubicBezTo>
                  <a:pt x="358" y="203"/>
                  <a:pt x="361" y="193"/>
                  <a:pt x="361" y="183"/>
                </a:cubicBezTo>
                <a:cubicBezTo>
                  <a:pt x="361" y="174"/>
                  <a:pt x="358" y="164"/>
                  <a:pt x="350" y="156"/>
                </a:cubicBezTo>
                <a:cubicBezTo>
                  <a:pt x="211" y="17"/>
                  <a:pt x="211" y="17"/>
                  <a:pt x="211" y="17"/>
                </a:cubicBezTo>
                <a:cubicBezTo>
                  <a:pt x="203" y="9"/>
                  <a:pt x="193" y="6"/>
                  <a:pt x="184" y="6"/>
                </a:cubicBezTo>
                <a:cubicBezTo>
                  <a:pt x="174" y="6"/>
                  <a:pt x="164" y="9"/>
                  <a:pt x="157" y="17"/>
                </a:cubicBezTo>
                <a:close/>
                <a:moveTo>
                  <a:pt x="13" y="152"/>
                </a:moveTo>
                <a:cubicBezTo>
                  <a:pt x="153" y="12"/>
                  <a:pt x="153" y="12"/>
                  <a:pt x="153" y="12"/>
                </a:cubicBezTo>
                <a:cubicBezTo>
                  <a:pt x="161" y="4"/>
                  <a:pt x="172" y="0"/>
                  <a:pt x="184" y="0"/>
                </a:cubicBezTo>
                <a:cubicBezTo>
                  <a:pt x="195" y="0"/>
                  <a:pt x="206" y="4"/>
                  <a:pt x="215" y="12"/>
                </a:cubicBezTo>
                <a:cubicBezTo>
                  <a:pt x="355" y="152"/>
                  <a:pt x="355" y="152"/>
                  <a:pt x="355" y="152"/>
                </a:cubicBezTo>
                <a:cubicBezTo>
                  <a:pt x="363" y="161"/>
                  <a:pt x="367" y="172"/>
                  <a:pt x="367" y="183"/>
                </a:cubicBezTo>
                <a:cubicBezTo>
                  <a:pt x="367" y="195"/>
                  <a:pt x="363" y="206"/>
                  <a:pt x="355" y="214"/>
                </a:cubicBezTo>
                <a:cubicBezTo>
                  <a:pt x="215" y="354"/>
                  <a:pt x="215" y="354"/>
                  <a:pt x="215" y="354"/>
                </a:cubicBezTo>
                <a:cubicBezTo>
                  <a:pt x="206" y="363"/>
                  <a:pt x="195" y="367"/>
                  <a:pt x="184" y="367"/>
                </a:cubicBezTo>
                <a:cubicBezTo>
                  <a:pt x="172" y="367"/>
                  <a:pt x="161" y="363"/>
                  <a:pt x="153" y="354"/>
                </a:cubicBezTo>
                <a:cubicBezTo>
                  <a:pt x="13" y="214"/>
                  <a:pt x="13" y="214"/>
                  <a:pt x="13" y="214"/>
                </a:cubicBezTo>
                <a:cubicBezTo>
                  <a:pt x="4" y="206"/>
                  <a:pt x="0" y="195"/>
                  <a:pt x="0" y="183"/>
                </a:cubicBezTo>
                <a:cubicBezTo>
                  <a:pt x="0" y="172"/>
                  <a:pt x="4" y="161"/>
                  <a:pt x="13" y="152"/>
                </a:cubicBezTo>
                <a:close/>
              </a:path>
            </a:pathLst>
          </a:custGeom>
          <a:solidFill>
            <a:srgbClr val="D9203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2" name="Freeform 46"/>
          <p:cNvSpPr>
            <a:spLocks noEditPoints="1"/>
          </p:cNvSpPr>
          <p:nvPr/>
        </p:nvSpPr>
        <p:spPr bwMode="auto">
          <a:xfrm rot="5400000">
            <a:off x="10667288" y="4653678"/>
            <a:ext cx="499963" cy="292561"/>
          </a:xfrm>
          <a:custGeom>
            <a:avLst/>
            <a:gdLst>
              <a:gd name="T0" fmla="*/ 131 w 154"/>
              <a:gd name="T1" fmla="*/ 33 h 90"/>
              <a:gd name="T2" fmla="*/ 131 w 154"/>
              <a:gd name="T3" fmla="*/ 58 h 90"/>
              <a:gd name="T4" fmla="*/ 133 w 154"/>
              <a:gd name="T5" fmla="*/ 62 h 90"/>
              <a:gd name="T6" fmla="*/ 133 w 154"/>
              <a:gd name="T7" fmla="*/ 62 h 90"/>
              <a:gd name="T8" fmla="*/ 136 w 154"/>
              <a:gd name="T9" fmla="*/ 58 h 90"/>
              <a:gd name="T10" fmla="*/ 136 w 154"/>
              <a:gd name="T11" fmla="*/ 33 h 90"/>
              <a:gd name="T12" fmla="*/ 133 w 154"/>
              <a:gd name="T13" fmla="*/ 29 h 90"/>
              <a:gd name="T14" fmla="*/ 133 w 154"/>
              <a:gd name="T15" fmla="*/ 29 h 90"/>
              <a:gd name="T16" fmla="*/ 131 w 154"/>
              <a:gd name="T17" fmla="*/ 33 h 90"/>
              <a:gd name="T18" fmla="*/ 60 w 154"/>
              <a:gd name="T19" fmla="*/ 0 h 90"/>
              <a:gd name="T20" fmla="*/ 128 w 154"/>
              <a:gd name="T21" fmla="*/ 31 h 90"/>
              <a:gd name="T22" fmla="*/ 128 w 154"/>
              <a:gd name="T23" fmla="*/ 60 h 90"/>
              <a:gd name="T24" fmla="*/ 60 w 154"/>
              <a:gd name="T25" fmla="*/ 90 h 90"/>
              <a:gd name="T26" fmla="*/ 60 w 154"/>
              <a:gd name="T27" fmla="*/ 0 h 90"/>
              <a:gd name="T28" fmla="*/ 149 w 154"/>
              <a:gd name="T29" fmla="*/ 45 h 90"/>
              <a:gd name="T30" fmla="*/ 149 w 154"/>
              <a:gd name="T31" fmla="*/ 57 h 90"/>
              <a:gd name="T32" fmla="*/ 154 w 154"/>
              <a:gd name="T33" fmla="*/ 45 h 90"/>
              <a:gd name="T34" fmla="*/ 149 w 154"/>
              <a:gd name="T35" fmla="*/ 33 h 90"/>
              <a:gd name="T36" fmla="*/ 149 w 154"/>
              <a:gd name="T37" fmla="*/ 45 h 90"/>
              <a:gd name="T38" fmla="*/ 143 w 154"/>
              <a:gd name="T39" fmla="*/ 33 h 90"/>
              <a:gd name="T40" fmla="*/ 143 w 154"/>
              <a:gd name="T41" fmla="*/ 58 h 90"/>
              <a:gd name="T42" fmla="*/ 146 w 154"/>
              <a:gd name="T43" fmla="*/ 62 h 90"/>
              <a:gd name="T44" fmla="*/ 146 w 154"/>
              <a:gd name="T45" fmla="*/ 62 h 90"/>
              <a:gd name="T46" fmla="*/ 148 w 154"/>
              <a:gd name="T47" fmla="*/ 58 h 90"/>
              <a:gd name="T48" fmla="*/ 148 w 154"/>
              <a:gd name="T49" fmla="*/ 33 h 90"/>
              <a:gd name="T50" fmla="*/ 146 w 154"/>
              <a:gd name="T51" fmla="*/ 29 h 90"/>
              <a:gd name="T52" fmla="*/ 146 w 154"/>
              <a:gd name="T53" fmla="*/ 29 h 90"/>
              <a:gd name="T54" fmla="*/ 143 w 154"/>
              <a:gd name="T55" fmla="*/ 33 h 90"/>
              <a:gd name="T56" fmla="*/ 137 w 154"/>
              <a:gd name="T57" fmla="*/ 33 h 90"/>
              <a:gd name="T58" fmla="*/ 137 w 154"/>
              <a:gd name="T59" fmla="*/ 58 h 90"/>
              <a:gd name="T60" fmla="*/ 139 w 154"/>
              <a:gd name="T61" fmla="*/ 62 h 90"/>
              <a:gd name="T62" fmla="*/ 139 w 154"/>
              <a:gd name="T63" fmla="*/ 62 h 90"/>
              <a:gd name="T64" fmla="*/ 142 w 154"/>
              <a:gd name="T65" fmla="*/ 58 h 90"/>
              <a:gd name="T66" fmla="*/ 142 w 154"/>
              <a:gd name="T67" fmla="*/ 33 h 90"/>
              <a:gd name="T68" fmla="*/ 139 w 154"/>
              <a:gd name="T69" fmla="*/ 29 h 90"/>
              <a:gd name="T70" fmla="*/ 139 w 154"/>
              <a:gd name="T71" fmla="*/ 29 h 90"/>
              <a:gd name="T72" fmla="*/ 137 w 154"/>
              <a:gd name="T73" fmla="*/ 33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4" h="90">
                <a:moveTo>
                  <a:pt x="131" y="33"/>
                </a:moveTo>
                <a:cubicBezTo>
                  <a:pt x="131" y="58"/>
                  <a:pt x="131" y="58"/>
                  <a:pt x="131" y="58"/>
                </a:cubicBezTo>
                <a:cubicBezTo>
                  <a:pt x="131" y="60"/>
                  <a:pt x="132" y="62"/>
                  <a:pt x="133" y="62"/>
                </a:cubicBezTo>
                <a:cubicBezTo>
                  <a:pt x="133" y="62"/>
                  <a:pt x="133" y="62"/>
                  <a:pt x="133" y="62"/>
                </a:cubicBezTo>
                <a:cubicBezTo>
                  <a:pt x="134" y="62"/>
                  <a:pt x="136" y="60"/>
                  <a:pt x="136" y="58"/>
                </a:cubicBezTo>
                <a:cubicBezTo>
                  <a:pt x="136" y="33"/>
                  <a:pt x="136" y="33"/>
                  <a:pt x="136" y="33"/>
                </a:cubicBezTo>
                <a:cubicBezTo>
                  <a:pt x="136" y="31"/>
                  <a:pt x="134" y="29"/>
                  <a:pt x="133" y="29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2" y="29"/>
                  <a:pt x="131" y="31"/>
                  <a:pt x="131" y="33"/>
                </a:cubicBezTo>
                <a:close/>
                <a:moveTo>
                  <a:pt x="60" y="0"/>
                </a:moveTo>
                <a:cubicBezTo>
                  <a:pt x="78" y="0"/>
                  <a:pt x="110" y="15"/>
                  <a:pt x="128" y="31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10" y="76"/>
                  <a:pt x="78" y="90"/>
                  <a:pt x="60" y="90"/>
                </a:cubicBezTo>
                <a:cubicBezTo>
                  <a:pt x="0" y="90"/>
                  <a:pt x="0" y="0"/>
                  <a:pt x="60" y="0"/>
                </a:cubicBezTo>
                <a:close/>
                <a:moveTo>
                  <a:pt x="149" y="45"/>
                </a:moveTo>
                <a:cubicBezTo>
                  <a:pt x="149" y="57"/>
                  <a:pt x="149" y="57"/>
                  <a:pt x="149" y="57"/>
                </a:cubicBezTo>
                <a:cubicBezTo>
                  <a:pt x="152" y="57"/>
                  <a:pt x="154" y="52"/>
                  <a:pt x="154" y="45"/>
                </a:cubicBezTo>
                <a:cubicBezTo>
                  <a:pt x="154" y="39"/>
                  <a:pt x="152" y="33"/>
                  <a:pt x="149" y="33"/>
                </a:cubicBezTo>
                <a:cubicBezTo>
                  <a:pt x="149" y="45"/>
                  <a:pt x="149" y="45"/>
                  <a:pt x="149" y="45"/>
                </a:cubicBezTo>
                <a:close/>
                <a:moveTo>
                  <a:pt x="143" y="33"/>
                </a:moveTo>
                <a:cubicBezTo>
                  <a:pt x="143" y="58"/>
                  <a:pt x="143" y="58"/>
                  <a:pt x="143" y="58"/>
                </a:cubicBezTo>
                <a:cubicBezTo>
                  <a:pt x="143" y="60"/>
                  <a:pt x="144" y="62"/>
                  <a:pt x="146" y="62"/>
                </a:cubicBezTo>
                <a:cubicBezTo>
                  <a:pt x="146" y="62"/>
                  <a:pt x="146" y="62"/>
                  <a:pt x="146" y="62"/>
                </a:cubicBezTo>
                <a:cubicBezTo>
                  <a:pt x="147" y="62"/>
                  <a:pt x="148" y="60"/>
                  <a:pt x="148" y="58"/>
                </a:cubicBezTo>
                <a:cubicBezTo>
                  <a:pt x="148" y="33"/>
                  <a:pt x="148" y="33"/>
                  <a:pt x="148" y="33"/>
                </a:cubicBezTo>
                <a:cubicBezTo>
                  <a:pt x="148" y="31"/>
                  <a:pt x="147" y="29"/>
                  <a:pt x="146" y="29"/>
                </a:cubicBezTo>
                <a:cubicBezTo>
                  <a:pt x="146" y="29"/>
                  <a:pt x="146" y="29"/>
                  <a:pt x="146" y="29"/>
                </a:cubicBezTo>
                <a:cubicBezTo>
                  <a:pt x="144" y="29"/>
                  <a:pt x="143" y="31"/>
                  <a:pt x="143" y="33"/>
                </a:cubicBezTo>
                <a:close/>
                <a:moveTo>
                  <a:pt x="137" y="33"/>
                </a:moveTo>
                <a:cubicBezTo>
                  <a:pt x="137" y="58"/>
                  <a:pt x="137" y="58"/>
                  <a:pt x="137" y="58"/>
                </a:cubicBezTo>
                <a:cubicBezTo>
                  <a:pt x="137" y="60"/>
                  <a:pt x="138" y="62"/>
                  <a:pt x="139" y="62"/>
                </a:cubicBezTo>
                <a:cubicBezTo>
                  <a:pt x="139" y="62"/>
                  <a:pt x="139" y="62"/>
                  <a:pt x="139" y="62"/>
                </a:cubicBezTo>
                <a:cubicBezTo>
                  <a:pt x="141" y="62"/>
                  <a:pt x="142" y="60"/>
                  <a:pt x="142" y="58"/>
                </a:cubicBezTo>
                <a:cubicBezTo>
                  <a:pt x="142" y="33"/>
                  <a:pt x="142" y="33"/>
                  <a:pt x="142" y="33"/>
                </a:cubicBezTo>
                <a:cubicBezTo>
                  <a:pt x="142" y="31"/>
                  <a:pt x="141" y="29"/>
                  <a:pt x="139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138" y="29"/>
                  <a:pt x="137" y="31"/>
                  <a:pt x="137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82323" y="5069362"/>
            <a:ext cx="1234923" cy="4603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sz="2400" b="1" dirty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b="1" dirty="0">
              <a:solidFill>
                <a:srgbClr val="F2F2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26970" y="1506220"/>
            <a:ext cx="96170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技术风险：面对不熟悉的技术和开发进度的压力，项目实际开发中降低了对技术的要求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1765" y="4083050"/>
            <a:ext cx="98520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进度风险：开发人员经验不足，以及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组内协调不足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导致后期开发过程比较混乱，处理不够细致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0771" y="-62881"/>
            <a:ext cx="11493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2D2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endParaRPr lang="zh-CN" altLang="en-US" sz="7200" b="1" dirty="0">
              <a:solidFill>
                <a:srgbClr val="2D2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2104">
        <p15:prstTrans prst="pageCurlDouble"/>
      </p:transition>
    </mc:Choice>
    <mc:Fallback>
      <p:transition spd="slow" advTm="21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21750" y="3537910"/>
            <a:ext cx="592201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40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淘兴趣</a:t>
            </a:r>
            <a:r>
              <a:rPr lang="en-US" altLang="zh-CN" sz="40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40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网络社交平台 </a:t>
            </a:r>
            <a:endParaRPr lang="zh-CN" altLang="en-US" sz="40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460886" y="6309320"/>
            <a:ext cx="7270231" cy="548680"/>
          </a:xfrm>
          <a:custGeom>
            <a:avLst/>
            <a:gdLst>
              <a:gd name="connsiteX0" fmla="*/ 0 w 7270230"/>
              <a:gd name="connsiteY0" fmla="*/ 1978702 h 2008682"/>
              <a:gd name="connsiteX1" fmla="*/ 1514007 w 7270230"/>
              <a:gd name="connsiteY1" fmla="*/ 644577 h 2008682"/>
              <a:gd name="connsiteX2" fmla="*/ 2668250 w 7270230"/>
              <a:gd name="connsiteY2" fmla="*/ 1978702 h 2008682"/>
              <a:gd name="connsiteX3" fmla="*/ 3462728 w 7270230"/>
              <a:gd name="connsiteY3" fmla="*/ 0 h 2008682"/>
              <a:gd name="connsiteX4" fmla="*/ 4512040 w 7270230"/>
              <a:gd name="connsiteY4" fmla="*/ 2008682 h 2008682"/>
              <a:gd name="connsiteX5" fmla="*/ 5591332 w 7270230"/>
              <a:gd name="connsiteY5" fmla="*/ 839449 h 2008682"/>
              <a:gd name="connsiteX6" fmla="*/ 7270230 w 7270230"/>
              <a:gd name="connsiteY6" fmla="*/ 2008682 h 2008682"/>
              <a:gd name="connsiteX0-1" fmla="*/ 0 w 7270230"/>
              <a:gd name="connsiteY0-2" fmla="*/ 1593692 h 1623672"/>
              <a:gd name="connsiteX1-3" fmla="*/ 1514007 w 7270230"/>
              <a:gd name="connsiteY1-4" fmla="*/ 259567 h 1623672"/>
              <a:gd name="connsiteX2-5" fmla="*/ 2668250 w 7270230"/>
              <a:gd name="connsiteY2-6" fmla="*/ 1593692 h 1623672"/>
              <a:gd name="connsiteX3-7" fmla="*/ 3591064 w 7270230"/>
              <a:gd name="connsiteY3-8" fmla="*/ 0 h 1623672"/>
              <a:gd name="connsiteX4-9" fmla="*/ 4512040 w 7270230"/>
              <a:gd name="connsiteY4-10" fmla="*/ 1623672 h 1623672"/>
              <a:gd name="connsiteX5-11" fmla="*/ 5591332 w 7270230"/>
              <a:gd name="connsiteY5-12" fmla="*/ 454439 h 1623672"/>
              <a:gd name="connsiteX6-13" fmla="*/ 7270230 w 7270230"/>
              <a:gd name="connsiteY6-14" fmla="*/ 1623672 h 1623672"/>
              <a:gd name="connsiteX0-15" fmla="*/ 0 w 7270230"/>
              <a:gd name="connsiteY0-16" fmla="*/ 1593692 h 1623672"/>
              <a:gd name="connsiteX1-17" fmla="*/ 1514007 w 7270230"/>
              <a:gd name="connsiteY1-18" fmla="*/ 259567 h 1623672"/>
              <a:gd name="connsiteX2-19" fmla="*/ 2668250 w 7270230"/>
              <a:gd name="connsiteY2-20" fmla="*/ 1593692 h 1623672"/>
              <a:gd name="connsiteX3-21" fmla="*/ 3591064 w 7270230"/>
              <a:gd name="connsiteY3-22" fmla="*/ 0 h 1623672"/>
              <a:gd name="connsiteX4-23" fmla="*/ 4512040 w 7270230"/>
              <a:gd name="connsiteY4-24" fmla="*/ 1623672 h 1623672"/>
              <a:gd name="connsiteX5-25" fmla="*/ 5831963 w 7270230"/>
              <a:gd name="connsiteY5-26" fmla="*/ 502566 h 1623672"/>
              <a:gd name="connsiteX6-27" fmla="*/ 7270230 w 7270230"/>
              <a:gd name="connsiteY6-28" fmla="*/ 1623672 h 16236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7270230" h="1623672">
                <a:moveTo>
                  <a:pt x="0" y="1593692"/>
                </a:moveTo>
                <a:lnTo>
                  <a:pt x="1514007" y="259567"/>
                </a:lnTo>
                <a:lnTo>
                  <a:pt x="2668250" y="1593692"/>
                </a:lnTo>
                <a:lnTo>
                  <a:pt x="3591064" y="0"/>
                </a:lnTo>
                <a:lnTo>
                  <a:pt x="4512040" y="1623672"/>
                </a:lnTo>
                <a:lnTo>
                  <a:pt x="5831963" y="502566"/>
                </a:lnTo>
                <a:lnTo>
                  <a:pt x="7270230" y="1623672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842324" y="2614680"/>
            <a:ext cx="44810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endParaRPr lang="zh-CN" altLang="en-US" sz="5400" b="1" dirty="0">
              <a:solidFill>
                <a:srgbClr val="F2F2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958787" y="1791287"/>
            <a:ext cx="720080" cy="720080"/>
          </a:xfrm>
          <a:prstGeom prst="ellipse">
            <a:avLst/>
          </a:prstGeom>
          <a:solidFill>
            <a:srgbClr val="F4A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138807" y="2587295"/>
            <a:ext cx="360040" cy="360040"/>
          </a:xfrm>
          <a:prstGeom prst="ellipse">
            <a:avLst/>
          </a:prstGeom>
          <a:solidFill>
            <a:srgbClr val="9DC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821453" y="1733915"/>
            <a:ext cx="540060" cy="540060"/>
          </a:xfrm>
          <a:prstGeom prst="ellipse">
            <a:avLst/>
          </a:prstGeom>
          <a:solidFill>
            <a:srgbClr val="EB7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716946" y="4830723"/>
            <a:ext cx="270031" cy="270031"/>
          </a:xfrm>
          <a:prstGeom prst="ellipse">
            <a:avLst/>
          </a:prstGeom>
          <a:solidFill>
            <a:srgbClr val="79C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68485" y="2334103"/>
            <a:ext cx="2075935" cy="1226464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407055" y="2677305"/>
            <a:ext cx="540060" cy="540060"/>
          </a:xfrm>
          <a:prstGeom prst="ellipse">
            <a:avLst/>
          </a:prstGeom>
          <a:solidFill>
            <a:srgbClr val="79C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 rot="10800000">
            <a:off x="5049743" y="-14952"/>
            <a:ext cx="2066196" cy="701541"/>
          </a:xfrm>
          <a:prstGeom prst="triangle">
            <a:avLst/>
          </a:prstGeom>
          <a:solidFill>
            <a:srgbClr val="79C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31610" y="4583430"/>
            <a:ext cx="44818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SJTU-SEA5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2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李天漪   张逸帆   窦晓俊   肖晗</a:t>
            </a:r>
            <a:endParaRPr lang="zh-CN" altLang="en-US" sz="2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38">
        <p:fade/>
      </p:transition>
    </mc:Choice>
    <mc:Fallback>
      <p:transition spd="med" advTm="403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950213" y="165843"/>
            <a:ext cx="928452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淘兴趣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网络社交平台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技术架构</a:t>
            </a:r>
            <a:endParaRPr lang="zh-CN" altLang="en-US" sz="32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41020" y="924560"/>
            <a:ext cx="10922000" cy="177482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40385" y="2845435"/>
            <a:ext cx="10922635" cy="718820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41020" y="3707130"/>
            <a:ext cx="10922635" cy="718820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40385" y="4554220"/>
            <a:ext cx="10922635" cy="1957070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596765" y="1058545"/>
            <a:ext cx="2998470" cy="156019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596765" y="4829175"/>
            <a:ext cx="2998470" cy="156019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五边形 32"/>
          <p:cNvSpPr/>
          <p:nvPr/>
        </p:nvSpPr>
        <p:spPr>
          <a:xfrm rot="5400000">
            <a:off x="479027" y="-157973"/>
            <a:ext cx="1072935" cy="1388884"/>
          </a:xfrm>
          <a:prstGeom prst="homePlate">
            <a:avLst>
              <a:gd name="adj" fmla="val 3082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70006" y="-62881"/>
            <a:ext cx="6915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 b="1" dirty="0">
                <a:solidFill>
                  <a:srgbClr val="2D2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7200" b="1" dirty="0">
              <a:solidFill>
                <a:srgbClr val="2D2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32680" y="1546860"/>
            <a:ext cx="2327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98950" y="2943860"/>
            <a:ext cx="3594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服务器（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98950" y="3805555"/>
            <a:ext cx="3594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应用层（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39690" y="5318125"/>
            <a:ext cx="1911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463655" y="1096645"/>
            <a:ext cx="613410" cy="14839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463655" y="4829175"/>
            <a:ext cx="613410" cy="14839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2104">
        <p15:prstTrans prst="pageCurlDouble"/>
      </p:transition>
    </mc:Choice>
    <mc:Fallback>
      <p:transition spd="slow" advTm="21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spect="1" noChangeArrowheads="1" noTextEdit="1"/>
          </p:cNvSpPr>
          <p:nvPr/>
        </p:nvSpPr>
        <p:spPr bwMode="auto">
          <a:xfrm>
            <a:off x="2578834" y="2024275"/>
            <a:ext cx="802629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33" name="五边形 32"/>
          <p:cNvSpPr/>
          <p:nvPr/>
        </p:nvSpPr>
        <p:spPr>
          <a:xfrm rot="5400000">
            <a:off x="479027" y="-157973"/>
            <a:ext cx="1072935" cy="1388884"/>
          </a:xfrm>
          <a:prstGeom prst="homePlate">
            <a:avLst>
              <a:gd name="adj" fmla="val 3082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1829435" y="1915795"/>
          <a:ext cx="8533130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</a:t>
                      </a:r>
                      <a:endParaRPr lang="zh-CN" altLang="en-US" sz="2000" b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查看关注好友</a:t>
                      </a:r>
                      <a:endParaRPr lang="zh-CN" altLang="en-US" sz="2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登陆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处理好友请求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找回密码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修改个人基本信息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趣点微博显示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修改密码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修改头像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发表微博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趣点推荐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显示个人微博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系统管理员功能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添加关注好友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1950213" y="165843"/>
            <a:ext cx="928452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淘兴趣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网络社交平台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功能需求</a:t>
            </a:r>
            <a:endParaRPr lang="zh-CN" altLang="en-US" sz="32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4733" y="-127393"/>
            <a:ext cx="6915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7200" b="1" dirty="0">
                <a:solidFill>
                  <a:srgbClr val="2D2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sz="7200" b="1" dirty="0">
              <a:solidFill>
                <a:srgbClr val="2D2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2104">
        <p15:prstTrans prst="pageCurlDouble"/>
      </p:transition>
    </mc:Choice>
    <mc:Fallback>
      <p:transition spd="slow" advTm="21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spect="1" noChangeArrowheads="1" noTextEdit="1"/>
          </p:cNvSpPr>
          <p:nvPr/>
        </p:nvSpPr>
        <p:spPr bwMode="auto">
          <a:xfrm>
            <a:off x="2578834" y="2024275"/>
            <a:ext cx="802629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33" name="五边形 32"/>
          <p:cNvSpPr/>
          <p:nvPr/>
        </p:nvSpPr>
        <p:spPr>
          <a:xfrm rot="5400000">
            <a:off x="479027" y="-157973"/>
            <a:ext cx="1072935" cy="1388884"/>
          </a:xfrm>
          <a:prstGeom prst="homePlate">
            <a:avLst>
              <a:gd name="adj" fmla="val 3082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50213" y="165843"/>
            <a:ext cx="928452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淘兴趣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网络社交平台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用例图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普通用户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US" altLang="zh-CN" sz="32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4733" y="-127393"/>
            <a:ext cx="6915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7200" b="1" dirty="0">
                <a:solidFill>
                  <a:srgbClr val="2D2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en-US" sz="7200" b="1" dirty="0">
              <a:solidFill>
                <a:srgbClr val="2D2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260" y="734060"/>
            <a:ext cx="7269480" cy="6119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2104">
        <p15:prstTrans prst="pageCurlDouble"/>
      </p:transition>
    </mc:Choice>
    <mc:Fallback>
      <p:transition spd="slow" advTm="21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spect="1" noChangeArrowheads="1" noTextEdit="1"/>
          </p:cNvSpPr>
          <p:nvPr/>
        </p:nvSpPr>
        <p:spPr bwMode="auto">
          <a:xfrm>
            <a:off x="2578834" y="2024275"/>
            <a:ext cx="802629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33" name="五边形 32"/>
          <p:cNvSpPr/>
          <p:nvPr/>
        </p:nvSpPr>
        <p:spPr>
          <a:xfrm rot="5400000">
            <a:off x="479027" y="-157973"/>
            <a:ext cx="1072935" cy="1388884"/>
          </a:xfrm>
          <a:prstGeom prst="homePlate">
            <a:avLst>
              <a:gd name="adj" fmla="val 3082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50213" y="165843"/>
            <a:ext cx="928452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淘兴趣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网络社交平台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用例图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US" altLang="zh-CN" sz="32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4733" y="-127393"/>
            <a:ext cx="6915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7200" b="1" dirty="0">
                <a:solidFill>
                  <a:srgbClr val="2D2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en-US" sz="7200" b="1" dirty="0">
              <a:solidFill>
                <a:srgbClr val="2D2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810" y="979170"/>
            <a:ext cx="9643745" cy="5645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2104">
        <p15:prstTrans prst="pageCurlDouble"/>
      </p:transition>
    </mc:Choice>
    <mc:Fallback>
      <p:transition spd="slow" advTm="21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五边形 17"/>
          <p:cNvSpPr/>
          <p:nvPr/>
        </p:nvSpPr>
        <p:spPr>
          <a:xfrm rot="5400000">
            <a:off x="479027" y="-157973"/>
            <a:ext cx="1072935" cy="1388884"/>
          </a:xfrm>
          <a:prstGeom prst="homePlate">
            <a:avLst>
              <a:gd name="adj" fmla="val 3082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50213" y="165843"/>
            <a:ext cx="9284521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淘兴趣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网络社交平台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功能模块</a:t>
            </a:r>
            <a:endParaRPr lang="zh-CN" altLang="en-US" sz="32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Freeform 34"/>
          <p:cNvSpPr>
            <a:spLocks noEditPoints="1"/>
          </p:cNvSpPr>
          <p:nvPr/>
        </p:nvSpPr>
        <p:spPr bwMode="auto">
          <a:xfrm>
            <a:off x="1078230" y="1539240"/>
            <a:ext cx="1210945" cy="1217295"/>
          </a:xfrm>
          <a:custGeom>
            <a:avLst/>
            <a:gdLst>
              <a:gd name="T0" fmla="*/ 0 w 84"/>
              <a:gd name="T1" fmla="*/ 42 h 84"/>
              <a:gd name="T2" fmla="*/ 12 w 84"/>
              <a:gd name="T3" fmla="*/ 12 h 84"/>
              <a:gd name="T4" fmla="*/ 42 w 84"/>
              <a:gd name="T5" fmla="*/ 0 h 84"/>
              <a:gd name="T6" fmla="*/ 71 w 84"/>
              <a:gd name="T7" fmla="*/ 12 h 84"/>
              <a:gd name="T8" fmla="*/ 84 w 84"/>
              <a:gd name="T9" fmla="*/ 42 h 84"/>
              <a:gd name="T10" fmla="*/ 71 w 84"/>
              <a:gd name="T11" fmla="*/ 72 h 84"/>
              <a:gd name="T12" fmla="*/ 42 w 84"/>
              <a:gd name="T13" fmla="*/ 84 h 84"/>
              <a:gd name="T14" fmla="*/ 12 w 84"/>
              <a:gd name="T15" fmla="*/ 72 h 84"/>
              <a:gd name="T16" fmla="*/ 0 w 84"/>
              <a:gd name="T17" fmla="*/ 42 h 84"/>
              <a:gd name="T18" fmla="*/ 42 w 84"/>
              <a:gd name="T19" fmla="*/ 61 h 84"/>
              <a:gd name="T20" fmla="*/ 55 w 84"/>
              <a:gd name="T21" fmla="*/ 56 h 84"/>
              <a:gd name="T22" fmla="*/ 61 w 84"/>
              <a:gd name="T23" fmla="*/ 42 h 84"/>
              <a:gd name="T24" fmla="*/ 55 w 84"/>
              <a:gd name="T25" fmla="*/ 28 h 84"/>
              <a:gd name="T26" fmla="*/ 42 w 84"/>
              <a:gd name="T27" fmla="*/ 22 h 84"/>
              <a:gd name="T28" fmla="*/ 28 w 84"/>
              <a:gd name="T29" fmla="*/ 28 h 84"/>
              <a:gd name="T30" fmla="*/ 22 w 84"/>
              <a:gd name="T31" fmla="*/ 42 h 84"/>
              <a:gd name="T32" fmla="*/ 28 w 84"/>
              <a:gd name="T33" fmla="*/ 56 h 84"/>
              <a:gd name="T34" fmla="*/ 42 w 84"/>
              <a:gd name="T35" fmla="*/ 61 h 84"/>
              <a:gd name="T36" fmla="*/ 42 w 84"/>
              <a:gd name="T37" fmla="*/ 52 h 84"/>
              <a:gd name="T38" fmla="*/ 52 w 84"/>
              <a:gd name="T39" fmla="*/ 42 h 84"/>
              <a:gd name="T40" fmla="*/ 42 w 84"/>
              <a:gd name="T41" fmla="*/ 32 h 84"/>
              <a:gd name="T42" fmla="*/ 32 w 84"/>
              <a:gd name="T43" fmla="*/ 42 h 84"/>
              <a:gd name="T44" fmla="*/ 42 w 84"/>
              <a:gd name="T45" fmla="*/ 52 h 84"/>
              <a:gd name="T46" fmla="*/ 60 w 84"/>
              <a:gd name="T47" fmla="*/ 60 h 84"/>
              <a:gd name="T48" fmla="*/ 67 w 84"/>
              <a:gd name="T49" fmla="*/ 42 h 84"/>
              <a:gd name="T50" fmla="*/ 60 w 84"/>
              <a:gd name="T51" fmla="*/ 24 h 84"/>
              <a:gd name="T52" fmla="*/ 42 w 84"/>
              <a:gd name="T53" fmla="*/ 17 h 84"/>
              <a:gd name="T54" fmla="*/ 24 w 84"/>
              <a:gd name="T55" fmla="*/ 24 h 84"/>
              <a:gd name="T56" fmla="*/ 16 w 84"/>
              <a:gd name="T57" fmla="*/ 42 h 84"/>
              <a:gd name="T58" fmla="*/ 24 w 84"/>
              <a:gd name="T59" fmla="*/ 60 h 84"/>
              <a:gd name="T60" fmla="*/ 42 w 84"/>
              <a:gd name="T61" fmla="*/ 67 h 84"/>
              <a:gd name="T62" fmla="*/ 60 w 84"/>
              <a:gd name="T63" fmla="*/ 60 h 84"/>
              <a:gd name="T64" fmla="*/ 15 w 84"/>
              <a:gd name="T65" fmla="*/ 16 h 84"/>
              <a:gd name="T66" fmla="*/ 4 w 84"/>
              <a:gd name="T67" fmla="*/ 42 h 84"/>
              <a:gd name="T68" fmla="*/ 15 w 84"/>
              <a:gd name="T69" fmla="*/ 68 h 84"/>
              <a:gd name="T70" fmla="*/ 42 w 84"/>
              <a:gd name="T71" fmla="*/ 79 h 84"/>
              <a:gd name="T72" fmla="*/ 68 w 84"/>
              <a:gd name="T73" fmla="*/ 68 h 84"/>
              <a:gd name="T74" fmla="*/ 79 w 84"/>
              <a:gd name="T75" fmla="*/ 42 h 84"/>
              <a:gd name="T76" fmla="*/ 68 w 84"/>
              <a:gd name="T77" fmla="*/ 16 h 84"/>
              <a:gd name="T78" fmla="*/ 42 w 84"/>
              <a:gd name="T79" fmla="*/ 5 h 84"/>
              <a:gd name="T80" fmla="*/ 15 w 84"/>
              <a:gd name="T81" fmla="*/ 1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4" h="84">
                <a:moveTo>
                  <a:pt x="0" y="42"/>
                </a:moveTo>
                <a:cubicBezTo>
                  <a:pt x="0" y="30"/>
                  <a:pt x="4" y="20"/>
                  <a:pt x="12" y="12"/>
                </a:cubicBezTo>
                <a:cubicBezTo>
                  <a:pt x="20" y="5"/>
                  <a:pt x="30" y="0"/>
                  <a:pt x="42" y="0"/>
                </a:cubicBezTo>
                <a:cubicBezTo>
                  <a:pt x="53" y="0"/>
                  <a:pt x="64" y="5"/>
                  <a:pt x="71" y="12"/>
                </a:cubicBezTo>
                <a:cubicBezTo>
                  <a:pt x="79" y="20"/>
                  <a:pt x="84" y="30"/>
                  <a:pt x="84" y="42"/>
                </a:cubicBezTo>
                <a:cubicBezTo>
                  <a:pt x="84" y="54"/>
                  <a:pt x="79" y="64"/>
                  <a:pt x="71" y="72"/>
                </a:cubicBezTo>
                <a:cubicBezTo>
                  <a:pt x="64" y="79"/>
                  <a:pt x="53" y="84"/>
                  <a:pt x="42" y="84"/>
                </a:cubicBezTo>
                <a:cubicBezTo>
                  <a:pt x="30" y="84"/>
                  <a:pt x="20" y="79"/>
                  <a:pt x="12" y="72"/>
                </a:cubicBezTo>
                <a:cubicBezTo>
                  <a:pt x="4" y="64"/>
                  <a:pt x="0" y="54"/>
                  <a:pt x="0" y="42"/>
                </a:cubicBezTo>
                <a:close/>
                <a:moveTo>
                  <a:pt x="42" y="61"/>
                </a:moveTo>
                <a:cubicBezTo>
                  <a:pt x="47" y="61"/>
                  <a:pt x="52" y="59"/>
                  <a:pt x="55" y="56"/>
                </a:cubicBezTo>
                <a:cubicBezTo>
                  <a:pt x="59" y="52"/>
                  <a:pt x="61" y="47"/>
                  <a:pt x="61" y="42"/>
                </a:cubicBezTo>
                <a:cubicBezTo>
                  <a:pt x="61" y="37"/>
                  <a:pt x="59" y="32"/>
                  <a:pt x="55" y="28"/>
                </a:cubicBezTo>
                <a:cubicBezTo>
                  <a:pt x="52" y="25"/>
                  <a:pt x="47" y="22"/>
                  <a:pt x="42" y="22"/>
                </a:cubicBezTo>
                <a:cubicBezTo>
                  <a:pt x="36" y="22"/>
                  <a:pt x="31" y="25"/>
                  <a:pt x="28" y="28"/>
                </a:cubicBezTo>
                <a:cubicBezTo>
                  <a:pt x="24" y="32"/>
                  <a:pt x="22" y="37"/>
                  <a:pt x="22" y="42"/>
                </a:cubicBezTo>
                <a:cubicBezTo>
                  <a:pt x="22" y="47"/>
                  <a:pt x="24" y="52"/>
                  <a:pt x="28" y="56"/>
                </a:cubicBezTo>
                <a:cubicBezTo>
                  <a:pt x="31" y="59"/>
                  <a:pt x="36" y="61"/>
                  <a:pt x="42" y="61"/>
                </a:cubicBezTo>
                <a:close/>
                <a:moveTo>
                  <a:pt x="42" y="52"/>
                </a:moveTo>
                <a:cubicBezTo>
                  <a:pt x="47" y="52"/>
                  <a:pt x="52" y="47"/>
                  <a:pt x="52" y="42"/>
                </a:cubicBezTo>
                <a:cubicBezTo>
                  <a:pt x="52" y="36"/>
                  <a:pt x="47" y="32"/>
                  <a:pt x="42" y="32"/>
                </a:cubicBezTo>
                <a:cubicBezTo>
                  <a:pt x="36" y="32"/>
                  <a:pt x="32" y="36"/>
                  <a:pt x="32" y="42"/>
                </a:cubicBezTo>
                <a:cubicBezTo>
                  <a:pt x="32" y="47"/>
                  <a:pt x="36" y="52"/>
                  <a:pt x="42" y="52"/>
                </a:cubicBezTo>
                <a:close/>
                <a:moveTo>
                  <a:pt x="60" y="60"/>
                </a:moveTo>
                <a:cubicBezTo>
                  <a:pt x="64" y="55"/>
                  <a:pt x="67" y="49"/>
                  <a:pt x="67" y="42"/>
                </a:cubicBezTo>
                <a:cubicBezTo>
                  <a:pt x="67" y="35"/>
                  <a:pt x="64" y="29"/>
                  <a:pt x="60" y="24"/>
                </a:cubicBezTo>
                <a:cubicBezTo>
                  <a:pt x="55" y="19"/>
                  <a:pt x="49" y="17"/>
                  <a:pt x="42" y="17"/>
                </a:cubicBezTo>
                <a:cubicBezTo>
                  <a:pt x="35" y="17"/>
                  <a:pt x="28" y="19"/>
                  <a:pt x="24" y="24"/>
                </a:cubicBezTo>
                <a:cubicBezTo>
                  <a:pt x="19" y="29"/>
                  <a:pt x="16" y="35"/>
                  <a:pt x="16" y="42"/>
                </a:cubicBezTo>
                <a:cubicBezTo>
                  <a:pt x="16" y="49"/>
                  <a:pt x="19" y="55"/>
                  <a:pt x="24" y="60"/>
                </a:cubicBezTo>
                <a:cubicBezTo>
                  <a:pt x="28" y="65"/>
                  <a:pt x="35" y="67"/>
                  <a:pt x="42" y="67"/>
                </a:cubicBezTo>
                <a:cubicBezTo>
                  <a:pt x="49" y="67"/>
                  <a:pt x="55" y="65"/>
                  <a:pt x="60" y="60"/>
                </a:cubicBezTo>
                <a:close/>
                <a:moveTo>
                  <a:pt x="15" y="16"/>
                </a:moveTo>
                <a:cubicBezTo>
                  <a:pt x="9" y="22"/>
                  <a:pt x="4" y="32"/>
                  <a:pt x="4" y="42"/>
                </a:cubicBezTo>
                <a:cubicBezTo>
                  <a:pt x="4" y="52"/>
                  <a:pt x="9" y="62"/>
                  <a:pt x="15" y="68"/>
                </a:cubicBezTo>
                <a:cubicBezTo>
                  <a:pt x="22" y="75"/>
                  <a:pt x="31" y="79"/>
                  <a:pt x="42" y="79"/>
                </a:cubicBezTo>
                <a:cubicBezTo>
                  <a:pt x="52" y="79"/>
                  <a:pt x="61" y="75"/>
                  <a:pt x="68" y="68"/>
                </a:cubicBezTo>
                <a:cubicBezTo>
                  <a:pt x="75" y="62"/>
                  <a:pt x="79" y="52"/>
                  <a:pt x="79" y="42"/>
                </a:cubicBezTo>
                <a:cubicBezTo>
                  <a:pt x="79" y="32"/>
                  <a:pt x="75" y="22"/>
                  <a:pt x="68" y="16"/>
                </a:cubicBezTo>
                <a:cubicBezTo>
                  <a:pt x="61" y="9"/>
                  <a:pt x="52" y="5"/>
                  <a:pt x="42" y="5"/>
                </a:cubicBezTo>
                <a:cubicBezTo>
                  <a:pt x="31" y="5"/>
                  <a:pt x="22" y="9"/>
                  <a:pt x="15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190" y="309488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用户管理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Freeform 68"/>
          <p:cNvSpPr/>
          <p:nvPr/>
        </p:nvSpPr>
        <p:spPr bwMode="auto">
          <a:xfrm>
            <a:off x="901700" y="4057015"/>
            <a:ext cx="1589405" cy="678180"/>
          </a:xfrm>
          <a:custGeom>
            <a:avLst/>
            <a:gdLst>
              <a:gd name="T0" fmla="*/ 0 w 188"/>
              <a:gd name="T1" fmla="*/ 86 h 86"/>
              <a:gd name="T2" fmla="*/ 11 w 188"/>
              <a:gd name="T3" fmla="*/ 86 h 86"/>
              <a:gd name="T4" fmla="*/ 94 w 188"/>
              <a:gd name="T5" fmla="*/ 11 h 86"/>
              <a:gd name="T6" fmla="*/ 177 w 188"/>
              <a:gd name="T7" fmla="*/ 86 h 86"/>
              <a:gd name="T8" fmla="*/ 188 w 188"/>
              <a:gd name="T9" fmla="*/ 86 h 86"/>
              <a:gd name="T10" fmla="*/ 94 w 188"/>
              <a:gd name="T11" fmla="*/ 0 h 86"/>
              <a:gd name="T12" fmla="*/ 0 w 188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" h="86">
                <a:moveTo>
                  <a:pt x="0" y="86"/>
                </a:moveTo>
                <a:cubicBezTo>
                  <a:pt x="11" y="86"/>
                  <a:pt x="11" y="86"/>
                  <a:pt x="11" y="86"/>
                </a:cubicBezTo>
                <a:cubicBezTo>
                  <a:pt x="15" y="44"/>
                  <a:pt x="51" y="11"/>
                  <a:pt x="94" y="11"/>
                </a:cubicBezTo>
                <a:cubicBezTo>
                  <a:pt x="137" y="11"/>
                  <a:pt x="172" y="44"/>
                  <a:pt x="177" y="86"/>
                </a:cubicBezTo>
                <a:cubicBezTo>
                  <a:pt x="188" y="86"/>
                  <a:pt x="188" y="86"/>
                  <a:pt x="188" y="86"/>
                </a:cubicBezTo>
                <a:cubicBezTo>
                  <a:pt x="183" y="38"/>
                  <a:pt x="143" y="0"/>
                  <a:pt x="94" y="0"/>
                </a:cubicBezTo>
                <a:cubicBezTo>
                  <a:pt x="45" y="0"/>
                  <a:pt x="5" y="38"/>
                  <a:pt x="0" y="86"/>
                </a:cubicBezTo>
                <a:close/>
              </a:path>
            </a:pathLst>
          </a:custGeom>
          <a:solidFill>
            <a:srgbClr val="9DC95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5" name="Freeform 69"/>
          <p:cNvSpPr/>
          <p:nvPr/>
        </p:nvSpPr>
        <p:spPr bwMode="auto">
          <a:xfrm>
            <a:off x="1339850" y="4596130"/>
            <a:ext cx="712470" cy="600710"/>
          </a:xfrm>
          <a:custGeom>
            <a:avLst/>
            <a:gdLst>
              <a:gd name="T0" fmla="*/ 42 w 84"/>
              <a:gd name="T1" fmla="*/ 16 h 76"/>
              <a:gd name="T2" fmla="*/ 21 w 84"/>
              <a:gd name="T3" fmla="*/ 0 h 76"/>
              <a:gd name="T4" fmla="*/ 0 w 84"/>
              <a:gd name="T5" fmla="*/ 22 h 76"/>
              <a:gd name="T6" fmla="*/ 42 w 84"/>
              <a:gd name="T7" fmla="*/ 75 h 76"/>
              <a:gd name="T8" fmla="*/ 84 w 84"/>
              <a:gd name="T9" fmla="*/ 21 h 76"/>
              <a:gd name="T10" fmla="*/ 63 w 84"/>
              <a:gd name="T11" fmla="*/ 0 h 76"/>
              <a:gd name="T12" fmla="*/ 42 w 84"/>
              <a:gd name="T13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" h="76">
                <a:moveTo>
                  <a:pt x="42" y="16"/>
                </a:moveTo>
                <a:cubicBezTo>
                  <a:pt x="37" y="6"/>
                  <a:pt x="31" y="0"/>
                  <a:pt x="21" y="0"/>
                </a:cubicBezTo>
                <a:cubicBezTo>
                  <a:pt x="9" y="0"/>
                  <a:pt x="0" y="10"/>
                  <a:pt x="0" y="22"/>
                </a:cubicBezTo>
                <a:cubicBezTo>
                  <a:pt x="0" y="43"/>
                  <a:pt x="26" y="76"/>
                  <a:pt x="42" y="75"/>
                </a:cubicBezTo>
                <a:cubicBezTo>
                  <a:pt x="59" y="75"/>
                  <a:pt x="84" y="42"/>
                  <a:pt x="84" y="21"/>
                </a:cubicBezTo>
                <a:cubicBezTo>
                  <a:pt x="84" y="10"/>
                  <a:pt x="74" y="0"/>
                  <a:pt x="63" y="0"/>
                </a:cubicBezTo>
                <a:cubicBezTo>
                  <a:pt x="52" y="0"/>
                  <a:pt x="47" y="6"/>
                  <a:pt x="42" y="16"/>
                </a:cubicBezTo>
                <a:close/>
              </a:path>
            </a:pathLst>
          </a:custGeom>
          <a:solidFill>
            <a:srgbClr val="9DC95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6" name="Freeform 70"/>
          <p:cNvSpPr/>
          <p:nvPr/>
        </p:nvSpPr>
        <p:spPr bwMode="auto">
          <a:xfrm>
            <a:off x="4624705" y="1515110"/>
            <a:ext cx="1701165" cy="724535"/>
          </a:xfrm>
          <a:custGeom>
            <a:avLst/>
            <a:gdLst>
              <a:gd name="T0" fmla="*/ 0 w 188"/>
              <a:gd name="T1" fmla="*/ 86 h 86"/>
              <a:gd name="T2" fmla="*/ 11 w 188"/>
              <a:gd name="T3" fmla="*/ 86 h 86"/>
              <a:gd name="T4" fmla="*/ 94 w 188"/>
              <a:gd name="T5" fmla="*/ 11 h 86"/>
              <a:gd name="T6" fmla="*/ 177 w 188"/>
              <a:gd name="T7" fmla="*/ 86 h 86"/>
              <a:gd name="T8" fmla="*/ 188 w 188"/>
              <a:gd name="T9" fmla="*/ 86 h 86"/>
              <a:gd name="T10" fmla="*/ 94 w 188"/>
              <a:gd name="T11" fmla="*/ 0 h 86"/>
              <a:gd name="T12" fmla="*/ 0 w 188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" h="86">
                <a:moveTo>
                  <a:pt x="0" y="86"/>
                </a:moveTo>
                <a:cubicBezTo>
                  <a:pt x="11" y="86"/>
                  <a:pt x="11" y="86"/>
                  <a:pt x="11" y="86"/>
                </a:cubicBezTo>
                <a:cubicBezTo>
                  <a:pt x="15" y="44"/>
                  <a:pt x="51" y="11"/>
                  <a:pt x="94" y="11"/>
                </a:cubicBezTo>
                <a:cubicBezTo>
                  <a:pt x="137" y="11"/>
                  <a:pt x="172" y="44"/>
                  <a:pt x="177" y="86"/>
                </a:cubicBezTo>
                <a:cubicBezTo>
                  <a:pt x="188" y="86"/>
                  <a:pt x="188" y="86"/>
                  <a:pt x="188" y="86"/>
                </a:cubicBezTo>
                <a:cubicBezTo>
                  <a:pt x="183" y="38"/>
                  <a:pt x="143" y="0"/>
                  <a:pt x="94" y="0"/>
                </a:cubicBezTo>
                <a:cubicBezTo>
                  <a:pt x="45" y="0"/>
                  <a:pt x="4" y="38"/>
                  <a:pt x="0" y="86"/>
                </a:cubicBezTo>
                <a:close/>
              </a:path>
            </a:pathLst>
          </a:custGeom>
          <a:solidFill>
            <a:srgbClr val="F4A13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20" name="Freeform 72"/>
          <p:cNvSpPr>
            <a:spLocks noEditPoints="1"/>
          </p:cNvSpPr>
          <p:nvPr/>
        </p:nvSpPr>
        <p:spPr bwMode="auto">
          <a:xfrm>
            <a:off x="5018405" y="2107565"/>
            <a:ext cx="913130" cy="853440"/>
          </a:xfrm>
          <a:custGeom>
            <a:avLst/>
            <a:gdLst>
              <a:gd name="T0" fmla="*/ 73 w 101"/>
              <a:gd name="T1" fmla="*/ 19 h 101"/>
              <a:gd name="T2" fmla="*/ 84 w 101"/>
              <a:gd name="T3" fmla="*/ 24 h 101"/>
              <a:gd name="T4" fmla="*/ 88 w 101"/>
              <a:gd name="T5" fmla="*/ 44 h 101"/>
              <a:gd name="T6" fmla="*/ 92 w 101"/>
              <a:gd name="T7" fmla="*/ 55 h 101"/>
              <a:gd name="T8" fmla="*/ 80 w 101"/>
              <a:gd name="T9" fmla="*/ 73 h 101"/>
              <a:gd name="T10" fmla="*/ 76 w 101"/>
              <a:gd name="T11" fmla="*/ 84 h 101"/>
              <a:gd name="T12" fmla="*/ 55 w 101"/>
              <a:gd name="T13" fmla="*/ 88 h 101"/>
              <a:gd name="T14" fmla="*/ 44 w 101"/>
              <a:gd name="T15" fmla="*/ 92 h 101"/>
              <a:gd name="T16" fmla="*/ 27 w 101"/>
              <a:gd name="T17" fmla="*/ 80 h 101"/>
              <a:gd name="T18" fmla="*/ 16 w 101"/>
              <a:gd name="T19" fmla="*/ 76 h 101"/>
              <a:gd name="T20" fmla="*/ 12 w 101"/>
              <a:gd name="T21" fmla="*/ 55 h 101"/>
              <a:gd name="T22" fmla="*/ 7 w 101"/>
              <a:gd name="T23" fmla="*/ 44 h 101"/>
              <a:gd name="T24" fmla="*/ 19 w 101"/>
              <a:gd name="T25" fmla="*/ 27 h 101"/>
              <a:gd name="T26" fmla="*/ 24 w 101"/>
              <a:gd name="T27" fmla="*/ 16 h 101"/>
              <a:gd name="T28" fmla="*/ 44 w 101"/>
              <a:gd name="T29" fmla="*/ 12 h 101"/>
              <a:gd name="T30" fmla="*/ 55 w 101"/>
              <a:gd name="T31" fmla="*/ 7 h 101"/>
              <a:gd name="T32" fmla="*/ 44 w 101"/>
              <a:gd name="T33" fmla="*/ 79 h 101"/>
              <a:gd name="T34" fmla="*/ 33 w 101"/>
              <a:gd name="T35" fmla="*/ 74 h 101"/>
              <a:gd name="T36" fmla="*/ 26 w 101"/>
              <a:gd name="T37" fmla="*/ 66 h 101"/>
              <a:gd name="T38" fmla="*/ 21 w 101"/>
              <a:gd name="T39" fmla="*/ 55 h 101"/>
              <a:gd name="T40" fmla="*/ 21 w 101"/>
              <a:gd name="T41" fmla="*/ 44 h 101"/>
              <a:gd name="T42" fmla="*/ 26 w 101"/>
              <a:gd name="T43" fmla="*/ 33 h 101"/>
              <a:gd name="T44" fmla="*/ 33 w 101"/>
              <a:gd name="T45" fmla="*/ 26 h 101"/>
              <a:gd name="T46" fmla="*/ 44 w 101"/>
              <a:gd name="T47" fmla="*/ 21 h 101"/>
              <a:gd name="T48" fmla="*/ 55 w 101"/>
              <a:gd name="T49" fmla="*/ 21 h 101"/>
              <a:gd name="T50" fmla="*/ 66 w 101"/>
              <a:gd name="T51" fmla="*/ 26 h 101"/>
              <a:gd name="T52" fmla="*/ 74 w 101"/>
              <a:gd name="T53" fmla="*/ 33 h 101"/>
              <a:gd name="T54" fmla="*/ 79 w 101"/>
              <a:gd name="T55" fmla="*/ 44 h 101"/>
              <a:gd name="T56" fmla="*/ 79 w 101"/>
              <a:gd name="T57" fmla="*/ 55 h 101"/>
              <a:gd name="T58" fmla="*/ 74 w 101"/>
              <a:gd name="T59" fmla="*/ 66 h 101"/>
              <a:gd name="T60" fmla="*/ 66 w 101"/>
              <a:gd name="T61" fmla="*/ 74 h 101"/>
              <a:gd name="T62" fmla="*/ 55 w 101"/>
              <a:gd name="T63" fmla="*/ 7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1" h="101">
                <a:moveTo>
                  <a:pt x="55" y="12"/>
                </a:moveTo>
                <a:cubicBezTo>
                  <a:pt x="62" y="13"/>
                  <a:pt x="68" y="16"/>
                  <a:pt x="73" y="19"/>
                </a:cubicBezTo>
                <a:cubicBezTo>
                  <a:pt x="76" y="16"/>
                  <a:pt x="76" y="16"/>
                  <a:pt x="76" y="16"/>
                </a:cubicBezTo>
                <a:cubicBezTo>
                  <a:pt x="82" y="10"/>
                  <a:pt x="88" y="20"/>
                  <a:pt x="84" y="24"/>
                </a:cubicBezTo>
                <a:cubicBezTo>
                  <a:pt x="80" y="27"/>
                  <a:pt x="80" y="27"/>
                  <a:pt x="80" y="27"/>
                </a:cubicBezTo>
                <a:cubicBezTo>
                  <a:pt x="84" y="32"/>
                  <a:pt x="87" y="38"/>
                  <a:pt x="88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101" y="44"/>
                  <a:pt x="98" y="55"/>
                  <a:pt x="92" y="55"/>
                </a:cubicBezTo>
                <a:cubicBezTo>
                  <a:pt x="88" y="55"/>
                  <a:pt x="88" y="55"/>
                  <a:pt x="88" y="55"/>
                </a:cubicBezTo>
                <a:cubicBezTo>
                  <a:pt x="87" y="62"/>
                  <a:pt x="84" y="68"/>
                  <a:pt x="80" y="73"/>
                </a:cubicBezTo>
                <a:cubicBezTo>
                  <a:pt x="84" y="76"/>
                  <a:pt x="84" y="76"/>
                  <a:pt x="84" y="76"/>
                </a:cubicBezTo>
                <a:cubicBezTo>
                  <a:pt x="90" y="82"/>
                  <a:pt x="80" y="88"/>
                  <a:pt x="76" y="84"/>
                </a:cubicBezTo>
                <a:cubicBezTo>
                  <a:pt x="73" y="80"/>
                  <a:pt x="73" y="80"/>
                  <a:pt x="73" y="80"/>
                </a:cubicBezTo>
                <a:cubicBezTo>
                  <a:pt x="68" y="84"/>
                  <a:pt x="62" y="87"/>
                  <a:pt x="55" y="88"/>
                </a:cubicBezTo>
                <a:cubicBezTo>
                  <a:pt x="55" y="92"/>
                  <a:pt x="55" y="92"/>
                  <a:pt x="55" y="92"/>
                </a:cubicBezTo>
                <a:cubicBezTo>
                  <a:pt x="55" y="101"/>
                  <a:pt x="44" y="98"/>
                  <a:pt x="44" y="92"/>
                </a:cubicBezTo>
                <a:cubicBezTo>
                  <a:pt x="44" y="88"/>
                  <a:pt x="44" y="88"/>
                  <a:pt x="44" y="88"/>
                </a:cubicBezTo>
                <a:cubicBezTo>
                  <a:pt x="38" y="87"/>
                  <a:pt x="32" y="84"/>
                  <a:pt x="27" y="80"/>
                </a:cubicBezTo>
                <a:cubicBezTo>
                  <a:pt x="24" y="84"/>
                  <a:pt x="24" y="84"/>
                  <a:pt x="24" y="84"/>
                </a:cubicBezTo>
                <a:cubicBezTo>
                  <a:pt x="18" y="89"/>
                  <a:pt x="11" y="81"/>
                  <a:pt x="16" y="76"/>
                </a:cubicBezTo>
                <a:cubicBezTo>
                  <a:pt x="19" y="73"/>
                  <a:pt x="19" y="73"/>
                  <a:pt x="19" y="73"/>
                </a:cubicBezTo>
                <a:cubicBezTo>
                  <a:pt x="16" y="68"/>
                  <a:pt x="13" y="62"/>
                  <a:pt x="12" y="55"/>
                </a:cubicBezTo>
                <a:cubicBezTo>
                  <a:pt x="7" y="55"/>
                  <a:pt x="7" y="55"/>
                  <a:pt x="7" y="55"/>
                </a:cubicBezTo>
                <a:cubicBezTo>
                  <a:pt x="0" y="55"/>
                  <a:pt x="0" y="44"/>
                  <a:pt x="7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38"/>
                  <a:pt x="16" y="32"/>
                  <a:pt x="19" y="27"/>
                </a:cubicBezTo>
                <a:cubicBezTo>
                  <a:pt x="16" y="24"/>
                  <a:pt x="16" y="24"/>
                  <a:pt x="16" y="24"/>
                </a:cubicBezTo>
                <a:cubicBezTo>
                  <a:pt x="11" y="18"/>
                  <a:pt x="18" y="11"/>
                  <a:pt x="24" y="16"/>
                </a:cubicBezTo>
                <a:cubicBezTo>
                  <a:pt x="27" y="19"/>
                  <a:pt x="27" y="19"/>
                  <a:pt x="27" y="19"/>
                </a:cubicBezTo>
                <a:cubicBezTo>
                  <a:pt x="32" y="16"/>
                  <a:pt x="38" y="13"/>
                  <a:pt x="44" y="12"/>
                </a:cubicBezTo>
                <a:cubicBezTo>
                  <a:pt x="44" y="7"/>
                  <a:pt x="44" y="7"/>
                  <a:pt x="44" y="7"/>
                </a:cubicBezTo>
                <a:cubicBezTo>
                  <a:pt x="44" y="0"/>
                  <a:pt x="55" y="0"/>
                  <a:pt x="55" y="7"/>
                </a:cubicBezTo>
                <a:cubicBezTo>
                  <a:pt x="55" y="12"/>
                  <a:pt x="55" y="12"/>
                  <a:pt x="55" y="12"/>
                </a:cubicBezTo>
                <a:close/>
                <a:moveTo>
                  <a:pt x="44" y="79"/>
                </a:moveTo>
                <a:cubicBezTo>
                  <a:pt x="44" y="63"/>
                  <a:pt x="44" y="63"/>
                  <a:pt x="44" y="63"/>
                </a:cubicBezTo>
                <a:cubicBezTo>
                  <a:pt x="33" y="74"/>
                  <a:pt x="33" y="74"/>
                  <a:pt x="33" y="74"/>
                </a:cubicBezTo>
                <a:cubicBezTo>
                  <a:pt x="37" y="76"/>
                  <a:pt x="40" y="78"/>
                  <a:pt x="44" y="79"/>
                </a:cubicBezTo>
                <a:close/>
                <a:moveTo>
                  <a:pt x="26" y="66"/>
                </a:moveTo>
                <a:cubicBezTo>
                  <a:pt x="37" y="55"/>
                  <a:pt x="37" y="55"/>
                  <a:pt x="37" y="55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9"/>
                  <a:pt x="24" y="63"/>
                  <a:pt x="26" y="66"/>
                </a:cubicBezTo>
                <a:close/>
                <a:moveTo>
                  <a:pt x="21" y="44"/>
                </a:moveTo>
                <a:cubicBezTo>
                  <a:pt x="37" y="44"/>
                  <a:pt x="37" y="44"/>
                  <a:pt x="37" y="44"/>
                </a:cubicBezTo>
                <a:cubicBezTo>
                  <a:pt x="26" y="33"/>
                  <a:pt x="26" y="33"/>
                  <a:pt x="26" y="33"/>
                </a:cubicBezTo>
                <a:cubicBezTo>
                  <a:pt x="24" y="37"/>
                  <a:pt x="22" y="40"/>
                  <a:pt x="21" y="44"/>
                </a:cubicBezTo>
                <a:close/>
                <a:moveTo>
                  <a:pt x="33" y="26"/>
                </a:moveTo>
                <a:cubicBezTo>
                  <a:pt x="44" y="37"/>
                  <a:pt x="44" y="37"/>
                  <a:pt x="44" y="37"/>
                </a:cubicBezTo>
                <a:cubicBezTo>
                  <a:pt x="44" y="21"/>
                  <a:pt x="44" y="21"/>
                  <a:pt x="44" y="21"/>
                </a:cubicBezTo>
                <a:cubicBezTo>
                  <a:pt x="40" y="22"/>
                  <a:pt x="37" y="23"/>
                  <a:pt x="33" y="26"/>
                </a:cubicBezTo>
                <a:close/>
                <a:moveTo>
                  <a:pt x="55" y="21"/>
                </a:moveTo>
                <a:cubicBezTo>
                  <a:pt x="55" y="37"/>
                  <a:pt x="55" y="37"/>
                  <a:pt x="55" y="37"/>
                </a:cubicBezTo>
                <a:cubicBezTo>
                  <a:pt x="66" y="26"/>
                  <a:pt x="66" y="26"/>
                  <a:pt x="66" y="26"/>
                </a:cubicBezTo>
                <a:cubicBezTo>
                  <a:pt x="63" y="23"/>
                  <a:pt x="59" y="22"/>
                  <a:pt x="55" y="21"/>
                </a:cubicBezTo>
                <a:close/>
                <a:moveTo>
                  <a:pt x="74" y="33"/>
                </a:moveTo>
                <a:cubicBezTo>
                  <a:pt x="63" y="44"/>
                  <a:pt x="63" y="44"/>
                  <a:pt x="63" y="44"/>
                </a:cubicBezTo>
                <a:cubicBezTo>
                  <a:pt x="79" y="44"/>
                  <a:pt x="79" y="44"/>
                  <a:pt x="79" y="44"/>
                </a:cubicBezTo>
                <a:cubicBezTo>
                  <a:pt x="78" y="40"/>
                  <a:pt x="76" y="37"/>
                  <a:pt x="74" y="33"/>
                </a:cubicBezTo>
                <a:close/>
                <a:moveTo>
                  <a:pt x="79" y="55"/>
                </a:moveTo>
                <a:cubicBezTo>
                  <a:pt x="63" y="55"/>
                  <a:pt x="63" y="55"/>
                  <a:pt x="63" y="55"/>
                </a:cubicBezTo>
                <a:cubicBezTo>
                  <a:pt x="74" y="66"/>
                  <a:pt x="74" y="66"/>
                  <a:pt x="74" y="66"/>
                </a:cubicBezTo>
                <a:cubicBezTo>
                  <a:pt x="76" y="63"/>
                  <a:pt x="78" y="59"/>
                  <a:pt x="79" y="55"/>
                </a:cubicBezTo>
                <a:close/>
                <a:moveTo>
                  <a:pt x="66" y="74"/>
                </a:moveTo>
                <a:cubicBezTo>
                  <a:pt x="55" y="63"/>
                  <a:pt x="55" y="63"/>
                  <a:pt x="55" y="63"/>
                </a:cubicBezTo>
                <a:cubicBezTo>
                  <a:pt x="55" y="79"/>
                  <a:pt x="55" y="79"/>
                  <a:pt x="55" y="79"/>
                </a:cubicBezTo>
                <a:cubicBezTo>
                  <a:pt x="59" y="78"/>
                  <a:pt x="63" y="76"/>
                  <a:pt x="66" y="74"/>
                </a:cubicBezTo>
                <a:close/>
              </a:path>
            </a:pathLst>
          </a:custGeom>
          <a:solidFill>
            <a:srgbClr val="F4A13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21" name="Freeform 71"/>
          <p:cNvSpPr/>
          <p:nvPr/>
        </p:nvSpPr>
        <p:spPr bwMode="auto">
          <a:xfrm>
            <a:off x="4683125" y="4032885"/>
            <a:ext cx="1642745" cy="699770"/>
          </a:xfrm>
          <a:custGeom>
            <a:avLst/>
            <a:gdLst>
              <a:gd name="T0" fmla="*/ 0 w 188"/>
              <a:gd name="T1" fmla="*/ 86 h 86"/>
              <a:gd name="T2" fmla="*/ 11 w 188"/>
              <a:gd name="T3" fmla="*/ 86 h 86"/>
              <a:gd name="T4" fmla="*/ 94 w 188"/>
              <a:gd name="T5" fmla="*/ 11 h 86"/>
              <a:gd name="T6" fmla="*/ 177 w 188"/>
              <a:gd name="T7" fmla="*/ 86 h 86"/>
              <a:gd name="T8" fmla="*/ 188 w 188"/>
              <a:gd name="T9" fmla="*/ 86 h 86"/>
              <a:gd name="T10" fmla="*/ 94 w 188"/>
              <a:gd name="T11" fmla="*/ 0 h 86"/>
              <a:gd name="T12" fmla="*/ 0 w 188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" h="86">
                <a:moveTo>
                  <a:pt x="0" y="86"/>
                </a:moveTo>
                <a:cubicBezTo>
                  <a:pt x="11" y="86"/>
                  <a:pt x="11" y="86"/>
                  <a:pt x="11" y="86"/>
                </a:cubicBezTo>
                <a:cubicBezTo>
                  <a:pt x="16" y="44"/>
                  <a:pt x="51" y="11"/>
                  <a:pt x="94" y="11"/>
                </a:cubicBezTo>
                <a:cubicBezTo>
                  <a:pt x="137" y="11"/>
                  <a:pt x="173" y="44"/>
                  <a:pt x="177" y="86"/>
                </a:cubicBezTo>
                <a:cubicBezTo>
                  <a:pt x="188" y="86"/>
                  <a:pt x="188" y="86"/>
                  <a:pt x="188" y="86"/>
                </a:cubicBezTo>
                <a:cubicBezTo>
                  <a:pt x="183" y="38"/>
                  <a:pt x="143" y="0"/>
                  <a:pt x="94" y="0"/>
                </a:cubicBezTo>
                <a:cubicBezTo>
                  <a:pt x="45" y="0"/>
                  <a:pt x="5" y="38"/>
                  <a:pt x="0" y="86"/>
                </a:cubicBezTo>
                <a:close/>
              </a:path>
            </a:pathLst>
          </a:custGeom>
          <a:solidFill>
            <a:srgbClr val="79C4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22" name="Freeform 76"/>
          <p:cNvSpPr>
            <a:spLocks noEditPoints="1"/>
          </p:cNvSpPr>
          <p:nvPr/>
        </p:nvSpPr>
        <p:spPr bwMode="auto">
          <a:xfrm>
            <a:off x="5079365" y="4472305"/>
            <a:ext cx="857250" cy="799465"/>
          </a:xfrm>
          <a:custGeom>
            <a:avLst/>
            <a:gdLst>
              <a:gd name="T0" fmla="*/ 54 w 98"/>
              <a:gd name="T1" fmla="*/ 98 h 98"/>
              <a:gd name="T2" fmla="*/ 49 w 98"/>
              <a:gd name="T3" fmla="*/ 86 h 98"/>
              <a:gd name="T4" fmla="*/ 44 w 98"/>
              <a:gd name="T5" fmla="*/ 98 h 98"/>
              <a:gd name="T6" fmla="*/ 35 w 98"/>
              <a:gd name="T7" fmla="*/ 96 h 98"/>
              <a:gd name="T8" fmla="*/ 35 w 98"/>
              <a:gd name="T9" fmla="*/ 84 h 98"/>
              <a:gd name="T10" fmla="*/ 26 w 98"/>
              <a:gd name="T11" fmla="*/ 92 h 98"/>
              <a:gd name="T12" fmla="*/ 64 w 98"/>
              <a:gd name="T13" fmla="*/ 96 h 98"/>
              <a:gd name="T14" fmla="*/ 68 w 98"/>
              <a:gd name="T15" fmla="*/ 82 h 98"/>
              <a:gd name="T16" fmla="*/ 82 w 98"/>
              <a:gd name="T17" fmla="*/ 67 h 98"/>
              <a:gd name="T18" fmla="*/ 96 w 98"/>
              <a:gd name="T19" fmla="*/ 63 h 98"/>
              <a:gd name="T20" fmla="*/ 84 w 98"/>
              <a:gd name="T21" fmla="*/ 63 h 98"/>
              <a:gd name="T22" fmla="*/ 86 w 98"/>
              <a:gd name="T23" fmla="*/ 39 h 98"/>
              <a:gd name="T24" fmla="*/ 93 w 98"/>
              <a:gd name="T25" fmla="*/ 26 h 98"/>
              <a:gd name="T26" fmla="*/ 86 w 98"/>
              <a:gd name="T27" fmla="*/ 39 h 98"/>
              <a:gd name="T28" fmla="*/ 72 w 98"/>
              <a:gd name="T29" fmla="*/ 5 h 98"/>
              <a:gd name="T30" fmla="*/ 59 w 98"/>
              <a:gd name="T31" fmla="*/ 12 h 98"/>
              <a:gd name="T32" fmla="*/ 68 w 98"/>
              <a:gd name="T33" fmla="*/ 16 h 98"/>
              <a:gd name="T34" fmla="*/ 35 w 98"/>
              <a:gd name="T35" fmla="*/ 2 h 98"/>
              <a:gd name="T36" fmla="*/ 30 w 98"/>
              <a:gd name="T37" fmla="*/ 16 h 98"/>
              <a:gd name="T38" fmla="*/ 16 w 98"/>
              <a:gd name="T39" fmla="*/ 30 h 98"/>
              <a:gd name="T40" fmla="*/ 2 w 98"/>
              <a:gd name="T41" fmla="*/ 34 h 98"/>
              <a:gd name="T42" fmla="*/ 14 w 98"/>
              <a:gd name="T43" fmla="*/ 34 h 98"/>
              <a:gd name="T44" fmla="*/ 13 w 98"/>
              <a:gd name="T45" fmla="*/ 59 h 98"/>
              <a:gd name="T46" fmla="*/ 6 w 98"/>
              <a:gd name="T47" fmla="*/ 72 h 98"/>
              <a:gd name="T48" fmla="*/ 13 w 98"/>
              <a:gd name="T49" fmla="*/ 59 h 98"/>
              <a:gd name="T50" fmla="*/ 79 w 98"/>
              <a:gd name="T51" fmla="*/ 49 h 98"/>
              <a:gd name="T52" fmla="*/ 19 w 98"/>
              <a:gd name="T53" fmla="*/ 49 h 98"/>
              <a:gd name="T54" fmla="*/ 72 w 98"/>
              <a:gd name="T55" fmla="*/ 79 h 98"/>
              <a:gd name="T56" fmla="*/ 87 w 98"/>
              <a:gd name="T57" fmla="*/ 80 h 98"/>
              <a:gd name="T58" fmla="*/ 72 w 98"/>
              <a:gd name="T59" fmla="*/ 79 h 98"/>
              <a:gd name="T60" fmla="*/ 98 w 98"/>
              <a:gd name="T61" fmla="*/ 53 h 98"/>
              <a:gd name="T62" fmla="*/ 87 w 98"/>
              <a:gd name="T63" fmla="*/ 44 h 98"/>
              <a:gd name="T64" fmla="*/ 87 w 98"/>
              <a:gd name="T65" fmla="*/ 53 h 98"/>
              <a:gd name="T66" fmla="*/ 72 w 98"/>
              <a:gd name="T67" fmla="*/ 19 h 98"/>
              <a:gd name="T68" fmla="*/ 87 w 98"/>
              <a:gd name="T69" fmla="*/ 17 h 98"/>
              <a:gd name="T70" fmla="*/ 54 w 98"/>
              <a:gd name="T71" fmla="*/ 11 h 98"/>
              <a:gd name="T72" fmla="*/ 44 w 98"/>
              <a:gd name="T73" fmla="*/ 0 h 98"/>
              <a:gd name="T74" fmla="*/ 49 w 98"/>
              <a:gd name="T75" fmla="*/ 11 h 98"/>
              <a:gd name="T76" fmla="*/ 26 w 98"/>
              <a:gd name="T77" fmla="*/ 19 h 98"/>
              <a:gd name="T78" fmla="*/ 11 w 98"/>
              <a:gd name="T79" fmla="*/ 17 h 98"/>
              <a:gd name="T80" fmla="*/ 26 w 98"/>
              <a:gd name="T81" fmla="*/ 19 h 98"/>
              <a:gd name="T82" fmla="*/ 0 w 98"/>
              <a:gd name="T83" fmla="*/ 44 h 98"/>
              <a:gd name="T84" fmla="*/ 12 w 98"/>
              <a:gd name="T85" fmla="*/ 53 h 98"/>
              <a:gd name="T86" fmla="*/ 12 w 98"/>
              <a:gd name="T87" fmla="*/ 44 h 98"/>
              <a:gd name="T88" fmla="*/ 26 w 98"/>
              <a:gd name="T89" fmla="*/ 79 h 98"/>
              <a:gd name="T90" fmla="*/ 11 w 98"/>
              <a:gd name="T91" fmla="*/ 8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8" h="98">
                <a:moveTo>
                  <a:pt x="44" y="98"/>
                </a:moveTo>
                <a:cubicBezTo>
                  <a:pt x="54" y="98"/>
                  <a:pt x="54" y="98"/>
                  <a:pt x="54" y="98"/>
                </a:cubicBezTo>
                <a:cubicBezTo>
                  <a:pt x="54" y="86"/>
                  <a:pt x="54" y="86"/>
                  <a:pt x="54" y="86"/>
                </a:cubicBezTo>
                <a:cubicBezTo>
                  <a:pt x="52" y="86"/>
                  <a:pt x="51" y="86"/>
                  <a:pt x="49" y="86"/>
                </a:cubicBezTo>
                <a:cubicBezTo>
                  <a:pt x="47" y="86"/>
                  <a:pt x="46" y="86"/>
                  <a:pt x="44" y="86"/>
                </a:cubicBezTo>
                <a:cubicBezTo>
                  <a:pt x="44" y="98"/>
                  <a:pt x="44" y="98"/>
                  <a:pt x="44" y="98"/>
                </a:cubicBezTo>
                <a:close/>
                <a:moveTo>
                  <a:pt x="26" y="92"/>
                </a:moveTo>
                <a:cubicBezTo>
                  <a:pt x="35" y="96"/>
                  <a:pt x="35" y="96"/>
                  <a:pt x="35" y="96"/>
                </a:cubicBezTo>
                <a:cubicBezTo>
                  <a:pt x="39" y="85"/>
                  <a:pt x="39" y="85"/>
                  <a:pt x="39" y="85"/>
                </a:cubicBezTo>
                <a:cubicBezTo>
                  <a:pt x="38" y="85"/>
                  <a:pt x="36" y="84"/>
                  <a:pt x="35" y="84"/>
                </a:cubicBezTo>
                <a:cubicBezTo>
                  <a:pt x="33" y="83"/>
                  <a:pt x="32" y="82"/>
                  <a:pt x="30" y="82"/>
                </a:cubicBezTo>
                <a:cubicBezTo>
                  <a:pt x="26" y="92"/>
                  <a:pt x="26" y="92"/>
                  <a:pt x="26" y="92"/>
                </a:cubicBezTo>
                <a:close/>
                <a:moveTo>
                  <a:pt x="59" y="85"/>
                </a:moveTo>
                <a:cubicBezTo>
                  <a:pt x="64" y="96"/>
                  <a:pt x="64" y="96"/>
                  <a:pt x="64" y="96"/>
                </a:cubicBezTo>
                <a:cubicBezTo>
                  <a:pt x="72" y="92"/>
                  <a:pt x="72" y="92"/>
                  <a:pt x="72" y="92"/>
                </a:cubicBezTo>
                <a:cubicBezTo>
                  <a:pt x="68" y="82"/>
                  <a:pt x="68" y="82"/>
                  <a:pt x="68" y="82"/>
                </a:cubicBezTo>
                <a:cubicBezTo>
                  <a:pt x="65" y="83"/>
                  <a:pt x="62" y="84"/>
                  <a:pt x="59" y="85"/>
                </a:cubicBezTo>
                <a:close/>
                <a:moveTo>
                  <a:pt x="82" y="67"/>
                </a:moveTo>
                <a:cubicBezTo>
                  <a:pt x="93" y="72"/>
                  <a:pt x="93" y="72"/>
                  <a:pt x="93" y="72"/>
                </a:cubicBezTo>
                <a:cubicBezTo>
                  <a:pt x="96" y="63"/>
                  <a:pt x="96" y="63"/>
                  <a:pt x="96" y="63"/>
                </a:cubicBezTo>
                <a:cubicBezTo>
                  <a:pt x="86" y="59"/>
                  <a:pt x="86" y="59"/>
                  <a:pt x="86" y="59"/>
                </a:cubicBezTo>
                <a:cubicBezTo>
                  <a:pt x="85" y="60"/>
                  <a:pt x="85" y="62"/>
                  <a:pt x="84" y="63"/>
                </a:cubicBezTo>
                <a:cubicBezTo>
                  <a:pt x="83" y="65"/>
                  <a:pt x="83" y="66"/>
                  <a:pt x="82" y="67"/>
                </a:cubicBezTo>
                <a:close/>
                <a:moveTo>
                  <a:pt x="86" y="39"/>
                </a:moveTo>
                <a:cubicBezTo>
                  <a:pt x="96" y="34"/>
                  <a:pt x="96" y="34"/>
                  <a:pt x="96" y="34"/>
                </a:cubicBezTo>
                <a:cubicBezTo>
                  <a:pt x="93" y="26"/>
                  <a:pt x="93" y="26"/>
                  <a:pt x="93" y="26"/>
                </a:cubicBezTo>
                <a:cubicBezTo>
                  <a:pt x="82" y="30"/>
                  <a:pt x="82" y="30"/>
                  <a:pt x="82" y="30"/>
                </a:cubicBezTo>
                <a:cubicBezTo>
                  <a:pt x="83" y="33"/>
                  <a:pt x="85" y="36"/>
                  <a:pt x="86" y="39"/>
                </a:cubicBezTo>
                <a:close/>
                <a:moveTo>
                  <a:pt x="68" y="16"/>
                </a:moveTo>
                <a:cubicBezTo>
                  <a:pt x="72" y="5"/>
                  <a:pt x="72" y="5"/>
                  <a:pt x="72" y="5"/>
                </a:cubicBezTo>
                <a:cubicBezTo>
                  <a:pt x="64" y="2"/>
                  <a:pt x="64" y="2"/>
                  <a:pt x="64" y="2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3"/>
                  <a:pt x="62" y="13"/>
                  <a:pt x="64" y="14"/>
                </a:cubicBezTo>
                <a:cubicBezTo>
                  <a:pt x="65" y="14"/>
                  <a:pt x="66" y="15"/>
                  <a:pt x="68" y="16"/>
                </a:cubicBezTo>
                <a:close/>
                <a:moveTo>
                  <a:pt x="39" y="12"/>
                </a:moveTo>
                <a:cubicBezTo>
                  <a:pt x="35" y="2"/>
                  <a:pt x="35" y="2"/>
                  <a:pt x="35" y="2"/>
                </a:cubicBezTo>
                <a:cubicBezTo>
                  <a:pt x="26" y="5"/>
                  <a:pt x="26" y="5"/>
                  <a:pt x="26" y="5"/>
                </a:cubicBezTo>
                <a:cubicBezTo>
                  <a:pt x="30" y="16"/>
                  <a:pt x="30" y="16"/>
                  <a:pt x="30" y="16"/>
                </a:cubicBezTo>
                <a:cubicBezTo>
                  <a:pt x="33" y="14"/>
                  <a:pt x="36" y="13"/>
                  <a:pt x="39" y="12"/>
                </a:cubicBezTo>
                <a:close/>
                <a:moveTo>
                  <a:pt x="16" y="30"/>
                </a:moveTo>
                <a:cubicBezTo>
                  <a:pt x="6" y="26"/>
                  <a:pt x="6" y="26"/>
                  <a:pt x="6" y="26"/>
                </a:cubicBezTo>
                <a:cubicBezTo>
                  <a:pt x="2" y="34"/>
                  <a:pt x="2" y="34"/>
                  <a:pt x="2" y="34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7"/>
                  <a:pt x="14" y="36"/>
                  <a:pt x="14" y="34"/>
                </a:cubicBezTo>
                <a:cubicBezTo>
                  <a:pt x="15" y="33"/>
                  <a:pt x="16" y="31"/>
                  <a:pt x="16" y="30"/>
                </a:cubicBezTo>
                <a:close/>
                <a:moveTo>
                  <a:pt x="13" y="59"/>
                </a:moveTo>
                <a:cubicBezTo>
                  <a:pt x="2" y="63"/>
                  <a:pt x="2" y="63"/>
                  <a:pt x="2" y="63"/>
                </a:cubicBezTo>
                <a:cubicBezTo>
                  <a:pt x="6" y="72"/>
                  <a:pt x="6" y="72"/>
                  <a:pt x="6" y="72"/>
                </a:cubicBezTo>
                <a:cubicBezTo>
                  <a:pt x="16" y="67"/>
                  <a:pt x="16" y="67"/>
                  <a:pt x="16" y="67"/>
                </a:cubicBezTo>
                <a:cubicBezTo>
                  <a:pt x="15" y="65"/>
                  <a:pt x="13" y="62"/>
                  <a:pt x="13" y="59"/>
                </a:cubicBezTo>
                <a:close/>
                <a:moveTo>
                  <a:pt x="49" y="79"/>
                </a:moveTo>
                <a:cubicBezTo>
                  <a:pt x="66" y="79"/>
                  <a:pt x="79" y="65"/>
                  <a:pt x="79" y="49"/>
                </a:cubicBezTo>
                <a:cubicBezTo>
                  <a:pt x="79" y="32"/>
                  <a:pt x="66" y="18"/>
                  <a:pt x="49" y="18"/>
                </a:cubicBezTo>
                <a:cubicBezTo>
                  <a:pt x="32" y="18"/>
                  <a:pt x="19" y="32"/>
                  <a:pt x="19" y="49"/>
                </a:cubicBezTo>
                <a:cubicBezTo>
                  <a:pt x="19" y="65"/>
                  <a:pt x="32" y="79"/>
                  <a:pt x="49" y="79"/>
                </a:cubicBezTo>
                <a:close/>
                <a:moveTo>
                  <a:pt x="72" y="79"/>
                </a:moveTo>
                <a:cubicBezTo>
                  <a:pt x="75" y="77"/>
                  <a:pt x="77" y="74"/>
                  <a:pt x="79" y="72"/>
                </a:cubicBezTo>
                <a:cubicBezTo>
                  <a:pt x="87" y="80"/>
                  <a:pt x="87" y="80"/>
                  <a:pt x="87" y="80"/>
                </a:cubicBezTo>
                <a:cubicBezTo>
                  <a:pt x="80" y="87"/>
                  <a:pt x="80" y="87"/>
                  <a:pt x="80" y="87"/>
                </a:cubicBezTo>
                <a:cubicBezTo>
                  <a:pt x="72" y="79"/>
                  <a:pt x="72" y="79"/>
                  <a:pt x="72" y="79"/>
                </a:cubicBezTo>
                <a:close/>
                <a:moveTo>
                  <a:pt x="87" y="53"/>
                </a:moveTo>
                <a:cubicBezTo>
                  <a:pt x="98" y="53"/>
                  <a:pt x="98" y="53"/>
                  <a:pt x="98" y="53"/>
                </a:cubicBezTo>
                <a:cubicBezTo>
                  <a:pt x="98" y="44"/>
                  <a:pt x="98" y="44"/>
                  <a:pt x="98" y="44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6"/>
                  <a:pt x="87" y="47"/>
                  <a:pt x="87" y="49"/>
                </a:cubicBezTo>
                <a:cubicBezTo>
                  <a:pt x="87" y="50"/>
                  <a:pt x="87" y="52"/>
                  <a:pt x="87" y="53"/>
                </a:cubicBezTo>
                <a:close/>
                <a:moveTo>
                  <a:pt x="79" y="26"/>
                </a:moveTo>
                <a:cubicBezTo>
                  <a:pt x="77" y="23"/>
                  <a:pt x="75" y="21"/>
                  <a:pt x="72" y="19"/>
                </a:cubicBezTo>
                <a:cubicBezTo>
                  <a:pt x="80" y="11"/>
                  <a:pt x="80" y="11"/>
                  <a:pt x="80" y="11"/>
                </a:cubicBezTo>
                <a:cubicBezTo>
                  <a:pt x="87" y="17"/>
                  <a:pt x="87" y="17"/>
                  <a:pt x="87" y="17"/>
                </a:cubicBezTo>
                <a:cubicBezTo>
                  <a:pt x="79" y="26"/>
                  <a:pt x="79" y="26"/>
                  <a:pt x="79" y="26"/>
                </a:cubicBezTo>
                <a:close/>
                <a:moveTo>
                  <a:pt x="54" y="11"/>
                </a:moveTo>
                <a:cubicBezTo>
                  <a:pt x="54" y="0"/>
                  <a:pt x="54" y="0"/>
                  <a:pt x="5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1"/>
                  <a:pt x="44" y="11"/>
                  <a:pt x="44" y="11"/>
                </a:cubicBezTo>
                <a:cubicBezTo>
                  <a:pt x="46" y="11"/>
                  <a:pt x="47" y="11"/>
                  <a:pt x="49" y="11"/>
                </a:cubicBezTo>
                <a:cubicBezTo>
                  <a:pt x="51" y="11"/>
                  <a:pt x="52" y="11"/>
                  <a:pt x="54" y="11"/>
                </a:cubicBezTo>
                <a:close/>
                <a:moveTo>
                  <a:pt x="26" y="19"/>
                </a:moveTo>
                <a:cubicBezTo>
                  <a:pt x="23" y="21"/>
                  <a:pt x="21" y="23"/>
                  <a:pt x="19" y="26"/>
                </a:cubicBezTo>
                <a:cubicBezTo>
                  <a:pt x="11" y="17"/>
                  <a:pt x="11" y="17"/>
                  <a:pt x="11" y="17"/>
                </a:cubicBezTo>
                <a:cubicBezTo>
                  <a:pt x="18" y="11"/>
                  <a:pt x="18" y="11"/>
                  <a:pt x="18" y="11"/>
                </a:cubicBezTo>
                <a:cubicBezTo>
                  <a:pt x="26" y="19"/>
                  <a:pt x="26" y="19"/>
                  <a:pt x="26" y="19"/>
                </a:cubicBezTo>
                <a:close/>
                <a:moveTo>
                  <a:pt x="12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53"/>
                  <a:pt x="0" y="53"/>
                  <a:pt x="0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2"/>
                  <a:pt x="11" y="50"/>
                  <a:pt x="11" y="49"/>
                </a:cubicBezTo>
                <a:cubicBezTo>
                  <a:pt x="11" y="47"/>
                  <a:pt x="11" y="46"/>
                  <a:pt x="12" y="44"/>
                </a:cubicBezTo>
                <a:close/>
                <a:moveTo>
                  <a:pt x="19" y="72"/>
                </a:moveTo>
                <a:cubicBezTo>
                  <a:pt x="21" y="74"/>
                  <a:pt x="23" y="77"/>
                  <a:pt x="26" y="79"/>
                </a:cubicBezTo>
                <a:cubicBezTo>
                  <a:pt x="18" y="87"/>
                  <a:pt x="18" y="87"/>
                  <a:pt x="18" y="87"/>
                </a:cubicBezTo>
                <a:cubicBezTo>
                  <a:pt x="11" y="80"/>
                  <a:pt x="11" y="80"/>
                  <a:pt x="11" y="80"/>
                </a:cubicBezTo>
                <a:lnTo>
                  <a:pt x="19" y="72"/>
                </a:lnTo>
                <a:close/>
              </a:path>
            </a:pathLst>
          </a:custGeom>
          <a:solidFill>
            <a:srgbClr val="79C4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3158" y="571552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好友与私信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79301" y="3070753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趣点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07160" y="569139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微博大厅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44733" y="-127393"/>
            <a:ext cx="6915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7200" b="1" dirty="0">
                <a:solidFill>
                  <a:srgbClr val="2D2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en-US" sz="7200" b="1" dirty="0">
              <a:solidFill>
                <a:srgbClr val="2D2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Freeform 68"/>
          <p:cNvSpPr/>
          <p:nvPr/>
        </p:nvSpPr>
        <p:spPr bwMode="auto">
          <a:xfrm>
            <a:off x="8678994" y="2608472"/>
            <a:ext cx="2736751" cy="1167537"/>
          </a:xfrm>
          <a:custGeom>
            <a:avLst/>
            <a:gdLst>
              <a:gd name="T0" fmla="*/ 0 w 188"/>
              <a:gd name="T1" fmla="*/ 86 h 86"/>
              <a:gd name="T2" fmla="*/ 11 w 188"/>
              <a:gd name="T3" fmla="*/ 86 h 86"/>
              <a:gd name="T4" fmla="*/ 94 w 188"/>
              <a:gd name="T5" fmla="*/ 11 h 86"/>
              <a:gd name="T6" fmla="*/ 177 w 188"/>
              <a:gd name="T7" fmla="*/ 86 h 86"/>
              <a:gd name="T8" fmla="*/ 188 w 188"/>
              <a:gd name="T9" fmla="*/ 86 h 86"/>
              <a:gd name="T10" fmla="*/ 94 w 188"/>
              <a:gd name="T11" fmla="*/ 0 h 86"/>
              <a:gd name="T12" fmla="*/ 0 w 188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" h="86">
                <a:moveTo>
                  <a:pt x="0" y="86"/>
                </a:moveTo>
                <a:cubicBezTo>
                  <a:pt x="11" y="86"/>
                  <a:pt x="11" y="86"/>
                  <a:pt x="11" y="86"/>
                </a:cubicBezTo>
                <a:cubicBezTo>
                  <a:pt x="15" y="44"/>
                  <a:pt x="51" y="11"/>
                  <a:pt x="94" y="11"/>
                </a:cubicBezTo>
                <a:cubicBezTo>
                  <a:pt x="137" y="11"/>
                  <a:pt x="172" y="44"/>
                  <a:pt x="177" y="86"/>
                </a:cubicBezTo>
                <a:cubicBezTo>
                  <a:pt x="188" y="86"/>
                  <a:pt x="188" y="86"/>
                  <a:pt x="188" y="86"/>
                </a:cubicBezTo>
                <a:cubicBezTo>
                  <a:pt x="183" y="38"/>
                  <a:pt x="143" y="0"/>
                  <a:pt x="94" y="0"/>
                </a:cubicBezTo>
                <a:cubicBezTo>
                  <a:pt x="45" y="0"/>
                  <a:pt x="5" y="38"/>
                  <a:pt x="0" y="8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3408" y="459348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管理员功能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十字箭头 9"/>
          <p:cNvSpPr/>
          <p:nvPr/>
        </p:nvSpPr>
        <p:spPr>
          <a:xfrm>
            <a:off x="9373235" y="3274060"/>
            <a:ext cx="1346835" cy="1261110"/>
          </a:xfrm>
          <a:prstGeom prst="quad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506">
        <p15:prstTrans prst="pageCurlDouble"/>
      </p:transition>
    </mc:Choice>
    <mc:Fallback>
      <p:transition spd="slow" advTm="15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/>
      <p:bldP spid="11" grpId="0" bldLvl="0" animBg="1"/>
      <p:bldP spid="15" grpId="0" bldLvl="0" animBg="1"/>
      <p:bldP spid="16" grpId="0" bldLvl="0" animBg="1"/>
      <p:bldP spid="20" grpId="0" bldLvl="0" animBg="1"/>
      <p:bldP spid="21" grpId="0" bldLvl="0" animBg="1"/>
      <p:bldP spid="22" grpId="0" bldLvl="0" animBg="1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五边形 17"/>
          <p:cNvSpPr/>
          <p:nvPr/>
        </p:nvSpPr>
        <p:spPr>
          <a:xfrm rot="5400000">
            <a:off x="479027" y="-157973"/>
            <a:ext cx="1072935" cy="1388884"/>
          </a:xfrm>
          <a:prstGeom prst="homePlate">
            <a:avLst>
              <a:gd name="adj" fmla="val 3082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50213" y="165843"/>
            <a:ext cx="9284521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淘兴趣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网络社交平台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功能模块</a:t>
            </a:r>
            <a:endParaRPr lang="zh-CN" altLang="en-US" sz="32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67680" y="1100455"/>
            <a:ext cx="5812790" cy="12236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35955" y="1207770"/>
            <a:ext cx="979170" cy="993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913880" y="1253490"/>
            <a:ext cx="4114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该用户感兴趣的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34"/>
          <p:cNvSpPr>
            <a:spLocks noEditPoints="1"/>
          </p:cNvSpPr>
          <p:nvPr/>
        </p:nvSpPr>
        <p:spPr bwMode="auto">
          <a:xfrm>
            <a:off x="1887352" y="2383154"/>
            <a:ext cx="1650279" cy="1658616"/>
          </a:xfrm>
          <a:custGeom>
            <a:avLst/>
            <a:gdLst>
              <a:gd name="T0" fmla="*/ 0 w 84"/>
              <a:gd name="T1" fmla="*/ 42 h 84"/>
              <a:gd name="T2" fmla="*/ 12 w 84"/>
              <a:gd name="T3" fmla="*/ 12 h 84"/>
              <a:gd name="T4" fmla="*/ 42 w 84"/>
              <a:gd name="T5" fmla="*/ 0 h 84"/>
              <a:gd name="T6" fmla="*/ 71 w 84"/>
              <a:gd name="T7" fmla="*/ 12 h 84"/>
              <a:gd name="T8" fmla="*/ 84 w 84"/>
              <a:gd name="T9" fmla="*/ 42 h 84"/>
              <a:gd name="T10" fmla="*/ 71 w 84"/>
              <a:gd name="T11" fmla="*/ 72 h 84"/>
              <a:gd name="T12" fmla="*/ 42 w 84"/>
              <a:gd name="T13" fmla="*/ 84 h 84"/>
              <a:gd name="T14" fmla="*/ 12 w 84"/>
              <a:gd name="T15" fmla="*/ 72 h 84"/>
              <a:gd name="T16" fmla="*/ 0 w 84"/>
              <a:gd name="T17" fmla="*/ 42 h 84"/>
              <a:gd name="T18" fmla="*/ 42 w 84"/>
              <a:gd name="T19" fmla="*/ 61 h 84"/>
              <a:gd name="T20" fmla="*/ 55 w 84"/>
              <a:gd name="T21" fmla="*/ 56 h 84"/>
              <a:gd name="T22" fmla="*/ 61 w 84"/>
              <a:gd name="T23" fmla="*/ 42 h 84"/>
              <a:gd name="T24" fmla="*/ 55 w 84"/>
              <a:gd name="T25" fmla="*/ 28 h 84"/>
              <a:gd name="T26" fmla="*/ 42 w 84"/>
              <a:gd name="T27" fmla="*/ 22 h 84"/>
              <a:gd name="T28" fmla="*/ 28 w 84"/>
              <a:gd name="T29" fmla="*/ 28 h 84"/>
              <a:gd name="T30" fmla="*/ 22 w 84"/>
              <a:gd name="T31" fmla="*/ 42 h 84"/>
              <a:gd name="T32" fmla="*/ 28 w 84"/>
              <a:gd name="T33" fmla="*/ 56 h 84"/>
              <a:gd name="T34" fmla="*/ 42 w 84"/>
              <a:gd name="T35" fmla="*/ 61 h 84"/>
              <a:gd name="T36" fmla="*/ 42 w 84"/>
              <a:gd name="T37" fmla="*/ 52 h 84"/>
              <a:gd name="T38" fmla="*/ 52 w 84"/>
              <a:gd name="T39" fmla="*/ 42 h 84"/>
              <a:gd name="T40" fmla="*/ 42 w 84"/>
              <a:gd name="T41" fmla="*/ 32 h 84"/>
              <a:gd name="T42" fmla="*/ 32 w 84"/>
              <a:gd name="T43" fmla="*/ 42 h 84"/>
              <a:gd name="T44" fmla="*/ 42 w 84"/>
              <a:gd name="T45" fmla="*/ 52 h 84"/>
              <a:gd name="T46" fmla="*/ 60 w 84"/>
              <a:gd name="T47" fmla="*/ 60 h 84"/>
              <a:gd name="T48" fmla="*/ 67 w 84"/>
              <a:gd name="T49" fmla="*/ 42 h 84"/>
              <a:gd name="T50" fmla="*/ 60 w 84"/>
              <a:gd name="T51" fmla="*/ 24 h 84"/>
              <a:gd name="T52" fmla="*/ 42 w 84"/>
              <a:gd name="T53" fmla="*/ 17 h 84"/>
              <a:gd name="T54" fmla="*/ 24 w 84"/>
              <a:gd name="T55" fmla="*/ 24 h 84"/>
              <a:gd name="T56" fmla="*/ 16 w 84"/>
              <a:gd name="T57" fmla="*/ 42 h 84"/>
              <a:gd name="T58" fmla="*/ 24 w 84"/>
              <a:gd name="T59" fmla="*/ 60 h 84"/>
              <a:gd name="T60" fmla="*/ 42 w 84"/>
              <a:gd name="T61" fmla="*/ 67 h 84"/>
              <a:gd name="T62" fmla="*/ 60 w 84"/>
              <a:gd name="T63" fmla="*/ 60 h 84"/>
              <a:gd name="T64" fmla="*/ 15 w 84"/>
              <a:gd name="T65" fmla="*/ 16 h 84"/>
              <a:gd name="T66" fmla="*/ 4 w 84"/>
              <a:gd name="T67" fmla="*/ 42 h 84"/>
              <a:gd name="T68" fmla="*/ 15 w 84"/>
              <a:gd name="T69" fmla="*/ 68 h 84"/>
              <a:gd name="T70" fmla="*/ 42 w 84"/>
              <a:gd name="T71" fmla="*/ 79 h 84"/>
              <a:gd name="T72" fmla="*/ 68 w 84"/>
              <a:gd name="T73" fmla="*/ 68 h 84"/>
              <a:gd name="T74" fmla="*/ 79 w 84"/>
              <a:gd name="T75" fmla="*/ 42 h 84"/>
              <a:gd name="T76" fmla="*/ 68 w 84"/>
              <a:gd name="T77" fmla="*/ 16 h 84"/>
              <a:gd name="T78" fmla="*/ 42 w 84"/>
              <a:gd name="T79" fmla="*/ 5 h 84"/>
              <a:gd name="T80" fmla="*/ 15 w 84"/>
              <a:gd name="T81" fmla="*/ 1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4" h="84">
                <a:moveTo>
                  <a:pt x="0" y="42"/>
                </a:moveTo>
                <a:cubicBezTo>
                  <a:pt x="0" y="30"/>
                  <a:pt x="4" y="20"/>
                  <a:pt x="12" y="12"/>
                </a:cubicBezTo>
                <a:cubicBezTo>
                  <a:pt x="20" y="5"/>
                  <a:pt x="30" y="0"/>
                  <a:pt x="42" y="0"/>
                </a:cubicBezTo>
                <a:cubicBezTo>
                  <a:pt x="53" y="0"/>
                  <a:pt x="64" y="5"/>
                  <a:pt x="71" y="12"/>
                </a:cubicBezTo>
                <a:cubicBezTo>
                  <a:pt x="79" y="20"/>
                  <a:pt x="84" y="30"/>
                  <a:pt x="84" y="42"/>
                </a:cubicBezTo>
                <a:cubicBezTo>
                  <a:pt x="84" y="54"/>
                  <a:pt x="79" y="64"/>
                  <a:pt x="71" y="72"/>
                </a:cubicBezTo>
                <a:cubicBezTo>
                  <a:pt x="64" y="79"/>
                  <a:pt x="53" y="84"/>
                  <a:pt x="42" y="84"/>
                </a:cubicBezTo>
                <a:cubicBezTo>
                  <a:pt x="30" y="84"/>
                  <a:pt x="20" y="79"/>
                  <a:pt x="12" y="72"/>
                </a:cubicBezTo>
                <a:cubicBezTo>
                  <a:pt x="4" y="64"/>
                  <a:pt x="0" y="54"/>
                  <a:pt x="0" y="42"/>
                </a:cubicBezTo>
                <a:close/>
                <a:moveTo>
                  <a:pt x="42" y="61"/>
                </a:moveTo>
                <a:cubicBezTo>
                  <a:pt x="47" y="61"/>
                  <a:pt x="52" y="59"/>
                  <a:pt x="55" y="56"/>
                </a:cubicBezTo>
                <a:cubicBezTo>
                  <a:pt x="59" y="52"/>
                  <a:pt x="61" y="47"/>
                  <a:pt x="61" y="42"/>
                </a:cubicBezTo>
                <a:cubicBezTo>
                  <a:pt x="61" y="37"/>
                  <a:pt x="59" y="32"/>
                  <a:pt x="55" y="28"/>
                </a:cubicBezTo>
                <a:cubicBezTo>
                  <a:pt x="52" y="25"/>
                  <a:pt x="47" y="22"/>
                  <a:pt x="42" y="22"/>
                </a:cubicBezTo>
                <a:cubicBezTo>
                  <a:pt x="36" y="22"/>
                  <a:pt x="31" y="25"/>
                  <a:pt x="28" y="28"/>
                </a:cubicBezTo>
                <a:cubicBezTo>
                  <a:pt x="24" y="32"/>
                  <a:pt x="22" y="37"/>
                  <a:pt x="22" y="42"/>
                </a:cubicBezTo>
                <a:cubicBezTo>
                  <a:pt x="22" y="47"/>
                  <a:pt x="24" y="52"/>
                  <a:pt x="28" y="56"/>
                </a:cubicBezTo>
                <a:cubicBezTo>
                  <a:pt x="31" y="59"/>
                  <a:pt x="36" y="61"/>
                  <a:pt x="42" y="61"/>
                </a:cubicBezTo>
                <a:close/>
                <a:moveTo>
                  <a:pt x="42" y="52"/>
                </a:moveTo>
                <a:cubicBezTo>
                  <a:pt x="47" y="52"/>
                  <a:pt x="52" y="47"/>
                  <a:pt x="52" y="42"/>
                </a:cubicBezTo>
                <a:cubicBezTo>
                  <a:pt x="52" y="36"/>
                  <a:pt x="47" y="32"/>
                  <a:pt x="42" y="32"/>
                </a:cubicBezTo>
                <a:cubicBezTo>
                  <a:pt x="36" y="32"/>
                  <a:pt x="32" y="36"/>
                  <a:pt x="32" y="42"/>
                </a:cubicBezTo>
                <a:cubicBezTo>
                  <a:pt x="32" y="47"/>
                  <a:pt x="36" y="52"/>
                  <a:pt x="42" y="52"/>
                </a:cubicBezTo>
                <a:close/>
                <a:moveTo>
                  <a:pt x="60" y="60"/>
                </a:moveTo>
                <a:cubicBezTo>
                  <a:pt x="64" y="55"/>
                  <a:pt x="67" y="49"/>
                  <a:pt x="67" y="42"/>
                </a:cubicBezTo>
                <a:cubicBezTo>
                  <a:pt x="67" y="35"/>
                  <a:pt x="64" y="29"/>
                  <a:pt x="60" y="24"/>
                </a:cubicBezTo>
                <a:cubicBezTo>
                  <a:pt x="55" y="19"/>
                  <a:pt x="49" y="17"/>
                  <a:pt x="42" y="17"/>
                </a:cubicBezTo>
                <a:cubicBezTo>
                  <a:pt x="35" y="17"/>
                  <a:pt x="28" y="19"/>
                  <a:pt x="24" y="24"/>
                </a:cubicBezTo>
                <a:cubicBezTo>
                  <a:pt x="19" y="29"/>
                  <a:pt x="16" y="35"/>
                  <a:pt x="16" y="42"/>
                </a:cubicBezTo>
                <a:cubicBezTo>
                  <a:pt x="16" y="49"/>
                  <a:pt x="19" y="55"/>
                  <a:pt x="24" y="60"/>
                </a:cubicBezTo>
                <a:cubicBezTo>
                  <a:pt x="28" y="65"/>
                  <a:pt x="35" y="67"/>
                  <a:pt x="42" y="67"/>
                </a:cubicBezTo>
                <a:cubicBezTo>
                  <a:pt x="49" y="67"/>
                  <a:pt x="55" y="65"/>
                  <a:pt x="60" y="60"/>
                </a:cubicBezTo>
                <a:close/>
                <a:moveTo>
                  <a:pt x="15" y="16"/>
                </a:moveTo>
                <a:cubicBezTo>
                  <a:pt x="9" y="22"/>
                  <a:pt x="4" y="32"/>
                  <a:pt x="4" y="42"/>
                </a:cubicBezTo>
                <a:cubicBezTo>
                  <a:pt x="4" y="52"/>
                  <a:pt x="9" y="62"/>
                  <a:pt x="15" y="68"/>
                </a:cubicBezTo>
                <a:cubicBezTo>
                  <a:pt x="22" y="75"/>
                  <a:pt x="31" y="79"/>
                  <a:pt x="42" y="79"/>
                </a:cubicBezTo>
                <a:cubicBezTo>
                  <a:pt x="52" y="79"/>
                  <a:pt x="61" y="75"/>
                  <a:pt x="68" y="68"/>
                </a:cubicBezTo>
                <a:cubicBezTo>
                  <a:pt x="75" y="62"/>
                  <a:pt x="79" y="52"/>
                  <a:pt x="79" y="42"/>
                </a:cubicBezTo>
                <a:cubicBezTo>
                  <a:pt x="79" y="32"/>
                  <a:pt x="75" y="22"/>
                  <a:pt x="68" y="16"/>
                </a:cubicBezTo>
                <a:cubicBezTo>
                  <a:pt x="61" y="9"/>
                  <a:pt x="52" y="5"/>
                  <a:pt x="42" y="5"/>
                </a:cubicBezTo>
                <a:cubicBezTo>
                  <a:pt x="31" y="5"/>
                  <a:pt x="22" y="9"/>
                  <a:pt x="15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11890" y="41223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用户管理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67680" y="2679065"/>
            <a:ext cx="5812790" cy="3708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35955" y="2752725"/>
            <a:ext cx="54305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更改头像</a:t>
            </a:r>
            <a:endParaRPr lang="zh-CN" altLang="en-US" sz="28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用户信息管理</a:t>
            </a:r>
            <a:endParaRPr lang="zh-CN" altLang="en-US" sz="28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我的微博</a:t>
            </a:r>
            <a:endParaRPr lang="zh-CN" altLang="en-US" sz="28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我的好友</a:t>
            </a:r>
            <a:endParaRPr lang="zh-CN" altLang="en-US" sz="28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我的消息</a:t>
            </a:r>
            <a:endParaRPr lang="zh-CN" altLang="en-US" sz="28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sz="28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用户权限（管理员通道）</a:t>
            </a:r>
            <a:endParaRPr lang="zh-CN" altLang="en-US" sz="28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注销登录</a:t>
            </a:r>
            <a:endParaRPr lang="zh-CN" altLang="en-US" sz="28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4733" y="-127393"/>
            <a:ext cx="6915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7200" b="1" dirty="0">
                <a:solidFill>
                  <a:srgbClr val="2D2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en-US" sz="7200" b="1" dirty="0">
              <a:solidFill>
                <a:srgbClr val="2D2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506">
        <p15:prstTrans prst="pageCurlDouble"/>
      </p:transition>
    </mc:Choice>
    <mc:Fallback>
      <p:transition spd="slow" advTm="15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8"/>
          <p:cNvSpPr/>
          <p:nvPr/>
        </p:nvSpPr>
        <p:spPr bwMode="auto">
          <a:xfrm>
            <a:off x="1343474" y="2132857"/>
            <a:ext cx="2736751" cy="1167537"/>
          </a:xfrm>
          <a:custGeom>
            <a:avLst/>
            <a:gdLst>
              <a:gd name="T0" fmla="*/ 0 w 188"/>
              <a:gd name="T1" fmla="*/ 86 h 86"/>
              <a:gd name="T2" fmla="*/ 11 w 188"/>
              <a:gd name="T3" fmla="*/ 86 h 86"/>
              <a:gd name="T4" fmla="*/ 94 w 188"/>
              <a:gd name="T5" fmla="*/ 11 h 86"/>
              <a:gd name="T6" fmla="*/ 177 w 188"/>
              <a:gd name="T7" fmla="*/ 86 h 86"/>
              <a:gd name="T8" fmla="*/ 188 w 188"/>
              <a:gd name="T9" fmla="*/ 86 h 86"/>
              <a:gd name="T10" fmla="*/ 94 w 188"/>
              <a:gd name="T11" fmla="*/ 0 h 86"/>
              <a:gd name="T12" fmla="*/ 0 w 188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" h="86">
                <a:moveTo>
                  <a:pt x="0" y="86"/>
                </a:moveTo>
                <a:cubicBezTo>
                  <a:pt x="11" y="86"/>
                  <a:pt x="11" y="86"/>
                  <a:pt x="11" y="86"/>
                </a:cubicBezTo>
                <a:cubicBezTo>
                  <a:pt x="15" y="44"/>
                  <a:pt x="51" y="11"/>
                  <a:pt x="94" y="11"/>
                </a:cubicBezTo>
                <a:cubicBezTo>
                  <a:pt x="137" y="11"/>
                  <a:pt x="172" y="44"/>
                  <a:pt x="177" y="86"/>
                </a:cubicBezTo>
                <a:cubicBezTo>
                  <a:pt x="188" y="86"/>
                  <a:pt x="188" y="86"/>
                  <a:pt x="188" y="86"/>
                </a:cubicBezTo>
                <a:cubicBezTo>
                  <a:pt x="183" y="38"/>
                  <a:pt x="143" y="0"/>
                  <a:pt x="94" y="0"/>
                </a:cubicBezTo>
                <a:cubicBezTo>
                  <a:pt x="45" y="0"/>
                  <a:pt x="5" y="38"/>
                  <a:pt x="0" y="86"/>
                </a:cubicBezTo>
                <a:close/>
              </a:path>
            </a:pathLst>
          </a:custGeom>
          <a:solidFill>
            <a:srgbClr val="9DC95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4" name="Freeform 69"/>
          <p:cNvSpPr/>
          <p:nvPr/>
        </p:nvSpPr>
        <p:spPr bwMode="auto">
          <a:xfrm>
            <a:off x="2098621" y="2946919"/>
            <a:ext cx="1226451" cy="1033647"/>
          </a:xfrm>
          <a:custGeom>
            <a:avLst/>
            <a:gdLst>
              <a:gd name="T0" fmla="*/ 42 w 84"/>
              <a:gd name="T1" fmla="*/ 16 h 76"/>
              <a:gd name="T2" fmla="*/ 21 w 84"/>
              <a:gd name="T3" fmla="*/ 0 h 76"/>
              <a:gd name="T4" fmla="*/ 0 w 84"/>
              <a:gd name="T5" fmla="*/ 22 h 76"/>
              <a:gd name="T6" fmla="*/ 42 w 84"/>
              <a:gd name="T7" fmla="*/ 75 h 76"/>
              <a:gd name="T8" fmla="*/ 84 w 84"/>
              <a:gd name="T9" fmla="*/ 21 h 76"/>
              <a:gd name="T10" fmla="*/ 63 w 84"/>
              <a:gd name="T11" fmla="*/ 0 h 76"/>
              <a:gd name="T12" fmla="*/ 42 w 84"/>
              <a:gd name="T13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" h="76">
                <a:moveTo>
                  <a:pt x="42" y="16"/>
                </a:moveTo>
                <a:cubicBezTo>
                  <a:pt x="37" y="6"/>
                  <a:pt x="31" y="0"/>
                  <a:pt x="21" y="0"/>
                </a:cubicBezTo>
                <a:cubicBezTo>
                  <a:pt x="9" y="0"/>
                  <a:pt x="0" y="10"/>
                  <a:pt x="0" y="22"/>
                </a:cubicBezTo>
                <a:cubicBezTo>
                  <a:pt x="0" y="43"/>
                  <a:pt x="26" y="76"/>
                  <a:pt x="42" y="75"/>
                </a:cubicBezTo>
                <a:cubicBezTo>
                  <a:pt x="59" y="75"/>
                  <a:pt x="84" y="42"/>
                  <a:pt x="84" y="21"/>
                </a:cubicBezTo>
                <a:cubicBezTo>
                  <a:pt x="84" y="10"/>
                  <a:pt x="74" y="0"/>
                  <a:pt x="63" y="0"/>
                </a:cubicBezTo>
                <a:cubicBezTo>
                  <a:pt x="52" y="0"/>
                  <a:pt x="47" y="6"/>
                  <a:pt x="42" y="16"/>
                </a:cubicBezTo>
                <a:close/>
              </a:path>
            </a:pathLst>
          </a:custGeom>
          <a:solidFill>
            <a:srgbClr val="9DC95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57888" y="411786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好友与私信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五边形 17"/>
          <p:cNvSpPr/>
          <p:nvPr/>
        </p:nvSpPr>
        <p:spPr>
          <a:xfrm rot="5400000">
            <a:off x="479027" y="-157973"/>
            <a:ext cx="1072935" cy="1388884"/>
          </a:xfrm>
          <a:prstGeom prst="homePlate">
            <a:avLst>
              <a:gd name="adj" fmla="val 3082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50213" y="165843"/>
            <a:ext cx="9284521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淘兴趣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网络社交平台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功能模块</a:t>
            </a:r>
            <a:endParaRPr lang="zh-CN" altLang="en-US" sz="32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96230" y="1280795"/>
            <a:ext cx="5812790" cy="122364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64505" y="1388110"/>
            <a:ext cx="979170" cy="993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564505" y="2937510"/>
            <a:ext cx="5812790" cy="12236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564505" y="4578350"/>
            <a:ext cx="5812790" cy="12236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42430" y="1433830"/>
            <a:ext cx="4114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最近动态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32780" y="3088005"/>
            <a:ext cx="4114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好友主页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查看好友用户信息和最近动态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32780" y="4746625"/>
            <a:ext cx="4114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发信息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发送简短的私信给好友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4733" y="-127393"/>
            <a:ext cx="6915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7200" b="1" dirty="0">
                <a:solidFill>
                  <a:srgbClr val="2D2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en-US" sz="7200" b="1" dirty="0">
              <a:solidFill>
                <a:srgbClr val="2D2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506">
        <p15:prstTrans prst="pageCurlDouble"/>
      </p:transition>
    </mc:Choice>
    <mc:Fallback>
      <p:transition spd="slow" advTm="15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五边形 17"/>
          <p:cNvSpPr/>
          <p:nvPr/>
        </p:nvSpPr>
        <p:spPr>
          <a:xfrm rot="5400000">
            <a:off x="479027" y="-157973"/>
            <a:ext cx="1072935" cy="1388884"/>
          </a:xfrm>
          <a:prstGeom prst="homePlate">
            <a:avLst>
              <a:gd name="adj" fmla="val 3082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50213" y="165843"/>
            <a:ext cx="9284521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淘兴趣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网络社交平台</a:t>
            </a:r>
            <a:r>
              <a:rPr lang="en-US" altLang="zh-CN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功能模块</a:t>
            </a:r>
            <a:endParaRPr lang="zh-CN" altLang="en-US" sz="32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Freeform 70"/>
          <p:cNvSpPr/>
          <p:nvPr/>
        </p:nvSpPr>
        <p:spPr bwMode="auto">
          <a:xfrm>
            <a:off x="1433042" y="2154848"/>
            <a:ext cx="2556773" cy="1088627"/>
          </a:xfrm>
          <a:custGeom>
            <a:avLst/>
            <a:gdLst>
              <a:gd name="T0" fmla="*/ 0 w 188"/>
              <a:gd name="T1" fmla="*/ 86 h 86"/>
              <a:gd name="T2" fmla="*/ 11 w 188"/>
              <a:gd name="T3" fmla="*/ 86 h 86"/>
              <a:gd name="T4" fmla="*/ 94 w 188"/>
              <a:gd name="T5" fmla="*/ 11 h 86"/>
              <a:gd name="T6" fmla="*/ 177 w 188"/>
              <a:gd name="T7" fmla="*/ 86 h 86"/>
              <a:gd name="T8" fmla="*/ 188 w 188"/>
              <a:gd name="T9" fmla="*/ 86 h 86"/>
              <a:gd name="T10" fmla="*/ 94 w 188"/>
              <a:gd name="T11" fmla="*/ 0 h 86"/>
              <a:gd name="T12" fmla="*/ 0 w 188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" h="86">
                <a:moveTo>
                  <a:pt x="0" y="86"/>
                </a:moveTo>
                <a:cubicBezTo>
                  <a:pt x="11" y="86"/>
                  <a:pt x="11" y="86"/>
                  <a:pt x="11" y="86"/>
                </a:cubicBezTo>
                <a:cubicBezTo>
                  <a:pt x="15" y="44"/>
                  <a:pt x="51" y="11"/>
                  <a:pt x="94" y="11"/>
                </a:cubicBezTo>
                <a:cubicBezTo>
                  <a:pt x="137" y="11"/>
                  <a:pt x="172" y="44"/>
                  <a:pt x="177" y="86"/>
                </a:cubicBezTo>
                <a:cubicBezTo>
                  <a:pt x="188" y="86"/>
                  <a:pt x="188" y="86"/>
                  <a:pt x="188" y="86"/>
                </a:cubicBezTo>
                <a:cubicBezTo>
                  <a:pt x="183" y="38"/>
                  <a:pt x="143" y="0"/>
                  <a:pt x="94" y="0"/>
                </a:cubicBezTo>
                <a:cubicBezTo>
                  <a:pt x="45" y="0"/>
                  <a:pt x="4" y="38"/>
                  <a:pt x="0" y="86"/>
                </a:cubicBezTo>
                <a:close/>
              </a:path>
            </a:pathLst>
          </a:custGeom>
          <a:solidFill>
            <a:srgbClr val="F4A13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8" name="Freeform 72"/>
          <p:cNvSpPr>
            <a:spLocks noEditPoints="1"/>
          </p:cNvSpPr>
          <p:nvPr/>
        </p:nvSpPr>
        <p:spPr bwMode="auto">
          <a:xfrm>
            <a:off x="2032285" y="2724130"/>
            <a:ext cx="1373268" cy="1283383"/>
          </a:xfrm>
          <a:custGeom>
            <a:avLst/>
            <a:gdLst>
              <a:gd name="T0" fmla="*/ 73 w 101"/>
              <a:gd name="T1" fmla="*/ 19 h 101"/>
              <a:gd name="T2" fmla="*/ 84 w 101"/>
              <a:gd name="T3" fmla="*/ 24 h 101"/>
              <a:gd name="T4" fmla="*/ 88 w 101"/>
              <a:gd name="T5" fmla="*/ 44 h 101"/>
              <a:gd name="T6" fmla="*/ 92 w 101"/>
              <a:gd name="T7" fmla="*/ 55 h 101"/>
              <a:gd name="T8" fmla="*/ 80 w 101"/>
              <a:gd name="T9" fmla="*/ 73 h 101"/>
              <a:gd name="T10" fmla="*/ 76 w 101"/>
              <a:gd name="T11" fmla="*/ 84 h 101"/>
              <a:gd name="T12" fmla="*/ 55 w 101"/>
              <a:gd name="T13" fmla="*/ 88 h 101"/>
              <a:gd name="T14" fmla="*/ 44 w 101"/>
              <a:gd name="T15" fmla="*/ 92 h 101"/>
              <a:gd name="T16" fmla="*/ 27 w 101"/>
              <a:gd name="T17" fmla="*/ 80 h 101"/>
              <a:gd name="T18" fmla="*/ 16 w 101"/>
              <a:gd name="T19" fmla="*/ 76 h 101"/>
              <a:gd name="T20" fmla="*/ 12 w 101"/>
              <a:gd name="T21" fmla="*/ 55 h 101"/>
              <a:gd name="T22" fmla="*/ 7 w 101"/>
              <a:gd name="T23" fmla="*/ 44 h 101"/>
              <a:gd name="T24" fmla="*/ 19 w 101"/>
              <a:gd name="T25" fmla="*/ 27 h 101"/>
              <a:gd name="T26" fmla="*/ 24 w 101"/>
              <a:gd name="T27" fmla="*/ 16 h 101"/>
              <a:gd name="T28" fmla="*/ 44 w 101"/>
              <a:gd name="T29" fmla="*/ 12 h 101"/>
              <a:gd name="T30" fmla="*/ 55 w 101"/>
              <a:gd name="T31" fmla="*/ 7 h 101"/>
              <a:gd name="T32" fmla="*/ 44 w 101"/>
              <a:gd name="T33" fmla="*/ 79 h 101"/>
              <a:gd name="T34" fmla="*/ 33 w 101"/>
              <a:gd name="T35" fmla="*/ 74 h 101"/>
              <a:gd name="T36" fmla="*/ 26 w 101"/>
              <a:gd name="T37" fmla="*/ 66 h 101"/>
              <a:gd name="T38" fmla="*/ 21 w 101"/>
              <a:gd name="T39" fmla="*/ 55 h 101"/>
              <a:gd name="T40" fmla="*/ 21 w 101"/>
              <a:gd name="T41" fmla="*/ 44 h 101"/>
              <a:gd name="T42" fmla="*/ 26 w 101"/>
              <a:gd name="T43" fmla="*/ 33 h 101"/>
              <a:gd name="T44" fmla="*/ 33 w 101"/>
              <a:gd name="T45" fmla="*/ 26 h 101"/>
              <a:gd name="T46" fmla="*/ 44 w 101"/>
              <a:gd name="T47" fmla="*/ 21 h 101"/>
              <a:gd name="T48" fmla="*/ 55 w 101"/>
              <a:gd name="T49" fmla="*/ 21 h 101"/>
              <a:gd name="T50" fmla="*/ 66 w 101"/>
              <a:gd name="T51" fmla="*/ 26 h 101"/>
              <a:gd name="T52" fmla="*/ 74 w 101"/>
              <a:gd name="T53" fmla="*/ 33 h 101"/>
              <a:gd name="T54" fmla="*/ 79 w 101"/>
              <a:gd name="T55" fmla="*/ 44 h 101"/>
              <a:gd name="T56" fmla="*/ 79 w 101"/>
              <a:gd name="T57" fmla="*/ 55 h 101"/>
              <a:gd name="T58" fmla="*/ 74 w 101"/>
              <a:gd name="T59" fmla="*/ 66 h 101"/>
              <a:gd name="T60" fmla="*/ 66 w 101"/>
              <a:gd name="T61" fmla="*/ 74 h 101"/>
              <a:gd name="T62" fmla="*/ 55 w 101"/>
              <a:gd name="T63" fmla="*/ 7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1" h="101">
                <a:moveTo>
                  <a:pt x="55" y="12"/>
                </a:moveTo>
                <a:cubicBezTo>
                  <a:pt x="62" y="13"/>
                  <a:pt x="68" y="16"/>
                  <a:pt x="73" y="19"/>
                </a:cubicBezTo>
                <a:cubicBezTo>
                  <a:pt x="76" y="16"/>
                  <a:pt x="76" y="16"/>
                  <a:pt x="76" y="16"/>
                </a:cubicBezTo>
                <a:cubicBezTo>
                  <a:pt x="82" y="10"/>
                  <a:pt x="88" y="20"/>
                  <a:pt x="84" y="24"/>
                </a:cubicBezTo>
                <a:cubicBezTo>
                  <a:pt x="80" y="27"/>
                  <a:pt x="80" y="27"/>
                  <a:pt x="80" y="27"/>
                </a:cubicBezTo>
                <a:cubicBezTo>
                  <a:pt x="84" y="32"/>
                  <a:pt x="87" y="38"/>
                  <a:pt x="88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101" y="44"/>
                  <a:pt x="98" y="55"/>
                  <a:pt x="92" y="55"/>
                </a:cubicBezTo>
                <a:cubicBezTo>
                  <a:pt x="88" y="55"/>
                  <a:pt x="88" y="55"/>
                  <a:pt x="88" y="55"/>
                </a:cubicBezTo>
                <a:cubicBezTo>
                  <a:pt x="87" y="62"/>
                  <a:pt x="84" y="68"/>
                  <a:pt x="80" y="73"/>
                </a:cubicBezTo>
                <a:cubicBezTo>
                  <a:pt x="84" y="76"/>
                  <a:pt x="84" y="76"/>
                  <a:pt x="84" y="76"/>
                </a:cubicBezTo>
                <a:cubicBezTo>
                  <a:pt x="90" y="82"/>
                  <a:pt x="80" y="88"/>
                  <a:pt x="76" y="84"/>
                </a:cubicBezTo>
                <a:cubicBezTo>
                  <a:pt x="73" y="80"/>
                  <a:pt x="73" y="80"/>
                  <a:pt x="73" y="80"/>
                </a:cubicBezTo>
                <a:cubicBezTo>
                  <a:pt x="68" y="84"/>
                  <a:pt x="62" y="87"/>
                  <a:pt x="55" y="88"/>
                </a:cubicBezTo>
                <a:cubicBezTo>
                  <a:pt x="55" y="92"/>
                  <a:pt x="55" y="92"/>
                  <a:pt x="55" y="92"/>
                </a:cubicBezTo>
                <a:cubicBezTo>
                  <a:pt x="55" y="101"/>
                  <a:pt x="44" y="98"/>
                  <a:pt x="44" y="92"/>
                </a:cubicBezTo>
                <a:cubicBezTo>
                  <a:pt x="44" y="88"/>
                  <a:pt x="44" y="88"/>
                  <a:pt x="44" y="88"/>
                </a:cubicBezTo>
                <a:cubicBezTo>
                  <a:pt x="38" y="87"/>
                  <a:pt x="32" y="84"/>
                  <a:pt x="27" y="80"/>
                </a:cubicBezTo>
                <a:cubicBezTo>
                  <a:pt x="24" y="84"/>
                  <a:pt x="24" y="84"/>
                  <a:pt x="24" y="84"/>
                </a:cubicBezTo>
                <a:cubicBezTo>
                  <a:pt x="18" y="89"/>
                  <a:pt x="11" y="81"/>
                  <a:pt x="16" y="76"/>
                </a:cubicBezTo>
                <a:cubicBezTo>
                  <a:pt x="19" y="73"/>
                  <a:pt x="19" y="73"/>
                  <a:pt x="19" y="73"/>
                </a:cubicBezTo>
                <a:cubicBezTo>
                  <a:pt x="16" y="68"/>
                  <a:pt x="13" y="62"/>
                  <a:pt x="12" y="55"/>
                </a:cubicBezTo>
                <a:cubicBezTo>
                  <a:pt x="7" y="55"/>
                  <a:pt x="7" y="55"/>
                  <a:pt x="7" y="55"/>
                </a:cubicBezTo>
                <a:cubicBezTo>
                  <a:pt x="0" y="55"/>
                  <a:pt x="0" y="44"/>
                  <a:pt x="7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38"/>
                  <a:pt x="16" y="32"/>
                  <a:pt x="19" y="27"/>
                </a:cubicBezTo>
                <a:cubicBezTo>
                  <a:pt x="16" y="24"/>
                  <a:pt x="16" y="24"/>
                  <a:pt x="16" y="24"/>
                </a:cubicBezTo>
                <a:cubicBezTo>
                  <a:pt x="11" y="18"/>
                  <a:pt x="18" y="11"/>
                  <a:pt x="24" y="16"/>
                </a:cubicBezTo>
                <a:cubicBezTo>
                  <a:pt x="27" y="19"/>
                  <a:pt x="27" y="19"/>
                  <a:pt x="27" y="19"/>
                </a:cubicBezTo>
                <a:cubicBezTo>
                  <a:pt x="32" y="16"/>
                  <a:pt x="38" y="13"/>
                  <a:pt x="44" y="12"/>
                </a:cubicBezTo>
                <a:cubicBezTo>
                  <a:pt x="44" y="7"/>
                  <a:pt x="44" y="7"/>
                  <a:pt x="44" y="7"/>
                </a:cubicBezTo>
                <a:cubicBezTo>
                  <a:pt x="44" y="0"/>
                  <a:pt x="55" y="0"/>
                  <a:pt x="55" y="7"/>
                </a:cubicBezTo>
                <a:cubicBezTo>
                  <a:pt x="55" y="12"/>
                  <a:pt x="55" y="12"/>
                  <a:pt x="55" y="12"/>
                </a:cubicBezTo>
                <a:close/>
                <a:moveTo>
                  <a:pt x="44" y="79"/>
                </a:moveTo>
                <a:cubicBezTo>
                  <a:pt x="44" y="63"/>
                  <a:pt x="44" y="63"/>
                  <a:pt x="44" y="63"/>
                </a:cubicBezTo>
                <a:cubicBezTo>
                  <a:pt x="33" y="74"/>
                  <a:pt x="33" y="74"/>
                  <a:pt x="33" y="74"/>
                </a:cubicBezTo>
                <a:cubicBezTo>
                  <a:pt x="37" y="76"/>
                  <a:pt x="40" y="78"/>
                  <a:pt x="44" y="79"/>
                </a:cubicBezTo>
                <a:close/>
                <a:moveTo>
                  <a:pt x="26" y="66"/>
                </a:moveTo>
                <a:cubicBezTo>
                  <a:pt x="37" y="55"/>
                  <a:pt x="37" y="55"/>
                  <a:pt x="37" y="55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9"/>
                  <a:pt x="24" y="63"/>
                  <a:pt x="26" y="66"/>
                </a:cubicBezTo>
                <a:close/>
                <a:moveTo>
                  <a:pt x="21" y="44"/>
                </a:moveTo>
                <a:cubicBezTo>
                  <a:pt x="37" y="44"/>
                  <a:pt x="37" y="44"/>
                  <a:pt x="37" y="44"/>
                </a:cubicBezTo>
                <a:cubicBezTo>
                  <a:pt x="26" y="33"/>
                  <a:pt x="26" y="33"/>
                  <a:pt x="26" y="33"/>
                </a:cubicBezTo>
                <a:cubicBezTo>
                  <a:pt x="24" y="37"/>
                  <a:pt x="22" y="40"/>
                  <a:pt x="21" y="44"/>
                </a:cubicBezTo>
                <a:close/>
                <a:moveTo>
                  <a:pt x="33" y="26"/>
                </a:moveTo>
                <a:cubicBezTo>
                  <a:pt x="44" y="37"/>
                  <a:pt x="44" y="37"/>
                  <a:pt x="44" y="37"/>
                </a:cubicBezTo>
                <a:cubicBezTo>
                  <a:pt x="44" y="21"/>
                  <a:pt x="44" y="21"/>
                  <a:pt x="44" y="21"/>
                </a:cubicBezTo>
                <a:cubicBezTo>
                  <a:pt x="40" y="22"/>
                  <a:pt x="37" y="23"/>
                  <a:pt x="33" y="26"/>
                </a:cubicBezTo>
                <a:close/>
                <a:moveTo>
                  <a:pt x="55" y="21"/>
                </a:moveTo>
                <a:cubicBezTo>
                  <a:pt x="55" y="37"/>
                  <a:pt x="55" y="37"/>
                  <a:pt x="55" y="37"/>
                </a:cubicBezTo>
                <a:cubicBezTo>
                  <a:pt x="66" y="26"/>
                  <a:pt x="66" y="26"/>
                  <a:pt x="66" y="26"/>
                </a:cubicBezTo>
                <a:cubicBezTo>
                  <a:pt x="63" y="23"/>
                  <a:pt x="59" y="22"/>
                  <a:pt x="55" y="21"/>
                </a:cubicBezTo>
                <a:close/>
                <a:moveTo>
                  <a:pt x="74" y="33"/>
                </a:moveTo>
                <a:cubicBezTo>
                  <a:pt x="63" y="44"/>
                  <a:pt x="63" y="44"/>
                  <a:pt x="63" y="44"/>
                </a:cubicBezTo>
                <a:cubicBezTo>
                  <a:pt x="79" y="44"/>
                  <a:pt x="79" y="44"/>
                  <a:pt x="79" y="44"/>
                </a:cubicBezTo>
                <a:cubicBezTo>
                  <a:pt x="78" y="40"/>
                  <a:pt x="76" y="37"/>
                  <a:pt x="74" y="33"/>
                </a:cubicBezTo>
                <a:close/>
                <a:moveTo>
                  <a:pt x="79" y="55"/>
                </a:moveTo>
                <a:cubicBezTo>
                  <a:pt x="63" y="55"/>
                  <a:pt x="63" y="55"/>
                  <a:pt x="63" y="55"/>
                </a:cubicBezTo>
                <a:cubicBezTo>
                  <a:pt x="74" y="66"/>
                  <a:pt x="74" y="66"/>
                  <a:pt x="74" y="66"/>
                </a:cubicBezTo>
                <a:cubicBezTo>
                  <a:pt x="76" y="63"/>
                  <a:pt x="78" y="59"/>
                  <a:pt x="79" y="55"/>
                </a:cubicBezTo>
                <a:close/>
                <a:moveTo>
                  <a:pt x="66" y="74"/>
                </a:moveTo>
                <a:cubicBezTo>
                  <a:pt x="55" y="63"/>
                  <a:pt x="55" y="63"/>
                  <a:pt x="55" y="63"/>
                </a:cubicBezTo>
                <a:cubicBezTo>
                  <a:pt x="55" y="79"/>
                  <a:pt x="55" y="79"/>
                  <a:pt x="55" y="79"/>
                </a:cubicBezTo>
                <a:cubicBezTo>
                  <a:pt x="59" y="78"/>
                  <a:pt x="63" y="76"/>
                  <a:pt x="66" y="74"/>
                </a:cubicBezTo>
                <a:close/>
              </a:path>
            </a:pathLst>
          </a:custGeom>
          <a:solidFill>
            <a:srgbClr val="F4A13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22766" y="4134378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趣点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6915" y="1462405"/>
            <a:ext cx="4834255" cy="4591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96915" y="2783840"/>
            <a:ext cx="4834255" cy="4591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97550" y="4227513"/>
            <a:ext cx="4834255" cy="4591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796915" y="1461135"/>
            <a:ext cx="4834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对微博点赞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96915" y="2783840"/>
            <a:ext cx="4834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推荐带有同样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TAG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的热门微博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10885" y="4226878"/>
            <a:ext cx="4821555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深入了解，结交更多好友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心形 28"/>
          <p:cNvSpPr/>
          <p:nvPr/>
        </p:nvSpPr>
        <p:spPr>
          <a:xfrm>
            <a:off x="10193020" y="1539240"/>
            <a:ext cx="305435" cy="306070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形标注 29"/>
          <p:cNvSpPr/>
          <p:nvPr/>
        </p:nvSpPr>
        <p:spPr>
          <a:xfrm>
            <a:off x="10147300" y="4319270"/>
            <a:ext cx="398145" cy="27559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44733" y="-127393"/>
            <a:ext cx="6915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7200" b="1" dirty="0">
                <a:solidFill>
                  <a:srgbClr val="2D2D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</a:t>
            </a:r>
            <a:endParaRPr lang="en-US" sz="7200" b="1" dirty="0">
              <a:solidFill>
                <a:srgbClr val="2D2D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10067290" y="2879725"/>
            <a:ext cx="477520" cy="269240"/>
          </a:xfrm>
          <a:prstGeom prst="flowChartTermina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7974965" y="3431540"/>
            <a:ext cx="477520" cy="57594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7974965" y="2057400"/>
            <a:ext cx="477520" cy="57594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506">
        <p15:prstTrans prst="pageCurlDouble"/>
      </p:transition>
    </mc:Choice>
    <mc:Fallback>
      <p:transition spd="slow" advTm="15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</Words>
  <Application>WPS 演示</Application>
  <PresentationFormat>宽屏</PresentationFormat>
  <Paragraphs>291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74</cp:revision>
  <dcterms:created xsi:type="dcterms:W3CDTF">2014-12-06T11:39:00Z</dcterms:created>
  <dcterms:modified xsi:type="dcterms:W3CDTF">2017-09-10T12:26:22Z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