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240"/>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4b5a516d-b193-4466-8452-71ff3837bca4/?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2370814" cy="276999"/>
          </a:xfrm>
          <a:prstGeom prst="rect">
            <a:avLst/>
          </a:prstGeom>
          <a:noFill/>
        </p:spPr>
        <p:txBody>
          <a:bodyPr wrap="square" rtlCol="0" anchor="ctr">
            <a:spAutoFit/>
          </a:bodyPr>
          <a:lstStyle/>
          <a:p>
            <a:r>
              <a:rPr lang="en-US" sz="1200" dirty="0">
                <a:solidFill>
                  <a:srgbClr val="161D23"/>
                </a:solidFill>
              </a:rPr>
              <a:t>MANAKAVOO SIVA BALAJI</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3" y="3516699"/>
            <a:ext cx="2464988" cy="276999"/>
          </a:xfrm>
          <a:prstGeom prst="rect">
            <a:avLst/>
          </a:prstGeom>
          <a:noFill/>
        </p:spPr>
        <p:txBody>
          <a:bodyPr wrap="square" rtlCol="0" anchor="ctr">
            <a:spAutoFit/>
          </a:bodyPr>
          <a:lstStyle/>
          <a:p>
            <a:r>
              <a:rPr lang="en-US" sz="1200" dirty="0">
                <a:solidFill>
                  <a:srgbClr val="161D23"/>
                </a:solidFill>
              </a:rPr>
              <a:t>STU6407ec1e09ed81678240798</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Francis Xavier Engineering College</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       :</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             :</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3" y="3870429"/>
            <a:ext cx="2394277" cy="276999"/>
          </a:xfrm>
          <a:prstGeom prst="rect">
            <a:avLst/>
          </a:prstGeom>
          <a:noFill/>
        </p:spPr>
        <p:txBody>
          <a:bodyPr wrap="square" rtlCol="0" anchor="ctr">
            <a:spAutoFit/>
          </a:bodyPr>
          <a:lstStyle/>
          <a:p>
            <a:r>
              <a:rPr lang="en-US" sz="1200" dirty="0">
                <a:solidFill>
                  <a:srgbClr val="161D23"/>
                </a:solidFill>
              </a:rPr>
              <a:t>9566180741</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46242"/>
            <a:ext cx="3057920" cy="276999"/>
          </a:xfrm>
          <a:prstGeom prst="rect">
            <a:avLst/>
          </a:prstGeom>
          <a:noFill/>
        </p:spPr>
        <p:txBody>
          <a:bodyPr wrap="square" rtlCol="0" anchor="ctr">
            <a:spAutoFit/>
          </a:bodyPr>
          <a:lstStyle/>
          <a:p>
            <a:r>
              <a:rPr lang="en-US" sz="1200" dirty="0">
                <a:solidFill>
                  <a:srgbClr val="161D23"/>
                </a:solidFill>
              </a:rPr>
              <a:t>manakavoo.ug.21.ad@francisxavier.ac.in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title="This slide contains the following visuals: Admission Type ,clusteredBarChart ,clusteredColumnChart ,slicer ,slicer ,shape ,textbox ,slicer ,slicer ,scatterChart ,pageNavigator ,Heart failure rate in different age groups ,lineStackedColumnComboChart ,actionButton ,No of patients. Please refer to the notes on this slide for details">
            <a:hlinkClick r:id="rId3"/>
          </p:cNvPr>
          <p:cNvPicPr>
            <a:picLocks noChangeAspect="1"/>
          </p:cNvPicPr>
          <p:nvPr/>
        </p:nvPicPr>
        <p:blipFill>
          <a:blip r:embed="rId4"/>
          <a:stretch>
            <a:fillRect/>
          </a:stretch>
        </p:blipFill>
        <p:spPr>
          <a:xfrm>
            <a:off x="1456840" y="1167779"/>
            <a:ext cx="6548033" cy="3490734"/>
          </a:xfrm>
          <a:prstGeom prst="rect">
            <a:avLst/>
          </a:prstGeom>
          <a:noFill/>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26997" y="1022237"/>
            <a:ext cx="4445003" cy="2985433"/>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Power BI has been instrumental in analyzing patient data, providing valuable insights into demographics, diseases, and treatment outcomes.</a:t>
            </a:r>
          </a:p>
          <a:p>
            <a:pPr marL="173736" indent="-173736" algn="just">
              <a:spcAft>
                <a:spcPts val="800"/>
              </a:spcAft>
              <a:buFont typeface="Arial" panose="020B0604020202020204" pitchFamily="34" charset="0"/>
              <a:buChar char="•"/>
            </a:pPr>
            <a:r>
              <a:rPr lang="en-US" dirty="0">
                <a:latin typeface="+mn-lt"/>
              </a:rPr>
              <a:t>The insights derived from this analysis can help healthcare providers make informed decisions and improve patient care.</a:t>
            </a:r>
          </a:p>
          <a:p>
            <a:pPr marL="173736" indent="-173736" algn="just">
              <a:spcAft>
                <a:spcPts val="800"/>
              </a:spcAft>
              <a:buFont typeface="Arial" panose="020B0604020202020204" pitchFamily="34" charset="0"/>
              <a:buChar char="•"/>
            </a:pPr>
            <a:r>
              <a:rPr lang="en-US" dirty="0">
                <a:latin typeface="+mn-lt"/>
              </a:rPr>
              <a:t>Moving forward, these insights can be used to optimize treatment strategies and enhance overall healthcare services.</a:t>
            </a:r>
          </a:p>
          <a:p>
            <a:pPr marL="173736" indent="-173736" algn="just">
              <a:spcAft>
                <a:spcPts val="800"/>
              </a:spcAft>
              <a:buFont typeface="Arial" panose="020B0604020202020204" pitchFamily="34" charset="0"/>
              <a:buChar char="•"/>
            </a:pPr>
            <a:r>
              <a:rPr lang="en-US" dirty="0">
                <a:latin typeface="+mn-lt"/>
              </a:rPr>
              <a:t>Power BI's capabilities in data visualization and analysis have proven to be highly effective in the healthcare analytics domain</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dirty="0"/>
                <a:t>Health Care Data Driven Decisions using Power BI </a:t>
              </a: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855668" cy="2430227"/>
            <a:chOff x="712031" y="1234880"/>
            <a:chExt cx="7855668" cy="2430227"/>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855668" cy="680254"/>
              <a:chOff x="712031" y="1234880"/>
              <a:chExt cx="7855668" cy="680254"/>
            </a:xfrm>
          </p:grpSpPr>
          <p:sp>
            <p:nvSpPr>
              <p:cNvPr id="4" name="Rectangle 3">
                <a:extLst>
                  <a:ext uri="{FF2B5EF4-FFF2-40B4-BE49-F238E27FC236}">
                    <a16:creationId xmlns:a16="http://schemas.microsoft.com/office/drawing/2014/main" id="{5992A4C9-DAB8-80D3-B09E-07655DAEBB65}"/>
                  </a:ext>
                </a:extLst>
              </p:cNvPr>
              <p:cNvSpPr/>
              <p:nvPr/>
            </p:nvSpPr>
            <p:spPr>
              <a:xfrm>
                <a:off x="1508161" y="1271668"/>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lgn="just"/>
                <a:r>
                  <a:rPr lang="en-US" sz="1400" dirty="0">
                    <a:solidFill>
                      <a:schemeClr val="tx1"/>
                    </a:solidFill>
                    <a:latin typeface="+mj-lt"/>
                    <a:cs typeface="Times New Roman" panose="02020603050405020304" pitchFamily="18" charset="0"/>
                  </a:rPr>
                  <a:t>This project focuses on leveraging Power BI for healthcare analytics to analyze patient data and derive actionable insights. </a:t>
                </a: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lgn="just"/>
                <a:r>
                  <a:rPr lang="en-US" sz="1400" dirty="0">
                    <a:solidFill>
                      <a:schemeClr val="tx1"/>
                    </a:solidFill>
                    <a:latin typeface="+mj-lt"/>
                    <a:cs typeface="Times New Roman" panose="02020603050405020304" pitchFamily="18" charset="0"/>
                  </a:rPr>
                  <a:t>The analysis includes patient demographics, disease patterns, and treatment effectiveness, aiming to improve healthcare decision-making and patient outcomes.</a:t>
                </a: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lgn="just"/>
                <a:r>
                  <a:rPr lang="en-US" sz="1400" dirty="0">
                    <a:solidFill>
                      <a:schemeClr val="tx1"/>
                    </a:solidFill>
                    <a:latin typeface="+mj-lt"/>
                    <a:cs typeface="Times New Roman" panose="02020603050405020304" pitchFamily="18" charset="0"/>
                  </a:rPr>
                  <a:t>By visualizing and analyzing the data, healthcare providers can gain valuable insights that can lead to more effective treatments and better patient care.</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1211072"/>
            <a:ext cx="5465349" cy="2657138"/>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Healthcare organizations face challenges in efficiently analyzing and utilizing vast amounts of patient data. </a:t>
            </a:r>
          </a:p>
          <a:p>
            <a:pPr algn="just">
              <a:spcAft>
                <a:spcPts val="800"/>
              </a:spcAft>
            </a:pPr>
            <a:endParaRPr lang="en-US" dirty="0">
              <a:latin typeface="+mn-lt"/>
            </a:endParaRPr>
          </a:p>
          <a:p>
            <a:pPr marL="173736" indent="-173736" algn="just">
              <a:spcAft>
                <a:spcPts val="800"/>
              </a:spcAft>
              <a:buFont typeface="Arial" panose="020B0604020202020204" pitchFamily="34" charset="0"/>
              <a:buChar char="•"/>
            </a:pPr>
            <a:r>
              <a:rPr lang="en-US" dirty="0">
                <a:latin typeface="+mn-lt"/>
              </a:rPr>
              <a:t>The lack of a comprehensive analytics solution leads to missed opportunities for improving patient care, treatment outcomes, and operational efficiency. </a:t>
            </a:r>
          </a:p>
          <a:p>
            <a:pPr algn="just">
              <a:spcAft>
                <a:spcPts val="800"/>
              </a:spcAft>
            </a:pPr>
            <a:endParaRPr lang="en-US" dirty="0">
              <a:latin typeface="+mn-lt"/>
            </a:endParaRPr>
          </a:p>
          <a:p>
            <a:pPr marL="173736" indent="-173736" algn="just">
              <a:spcAft>
                <a:spcPts val="800"/>
              </a:spcAft>
              <a:buFont typeface="Arial" panose="020B0604020202020204" pitchFamily="34" charset="0"/>
              <a:buChar char="•"/>
            </a:pPr>
            <a:r>
              <a:rPr lang="en-US" dirty="0">
                <a:latin typeface="+mn-lt"/>
              </a:rPr>
              <a:t>There is a pressing need for a robust analytics platform that can handle the complexities of healthcare data and provide actionable insights to healthcare providers.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933" y="1213452"/>
            <a:ext cx="5185433" cy="2657138"/>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Utilizing Power BI for healthcare analytics to analyze patient data.</a:t>
            </a:r>
          </a:p>
          <a:p>
            <a:pPr marL="173736" indent="-173736" algn="just">
              <a:spcAft>
                <a:spcPts val="800"/>
              </a:spcAft>
              <a:buFont typeface="Arial" panose="020B0604020202020204" pitchFamily="34" charset="0"/>
              <a:buChar char="•"/>
            </a:pPr>
            <a:r>
              <a:rPr lang="en-US" dirty="0">
                <a:latin typeface="+mn-lt"/>
              </a:rPr>
              <a:t>Focus on understanding patient demographics, disease patterns, and treatment effectiveness.</a:t>
            </a:r>
          </a:p>
          <a:p>
            <a:pPr marL="173736" indent="-173736" algn="just">
              <a:spcAft>
                <a:spcPts val="800"/>
              </a:spcAft>
              <a:buFont typeface="Arial" panose="020B0604020202020204" pitchFamily="34" charset="0"/>
              <a:buChar char="•"/>
            </a:pPr>
            <a:r>
              <a:rPr lang="en-US" dirty="0">
                <a:latin typeface="+mn-lt"/>
              </a:rPr>
              <a:t>Aim to improve healthcare decision-making and patient outcomes.</a:t>
            </a:r>
          </a:p>
          <a:p>
            <a:pPr marL="173736" indent="-173736" algn="just">
              <a:spcAft>
                <a:spcPts val="800"/>
              </a:spcAft>
              <a:buFont typeface="Arial" panose="020B0604020202020204" pitchFamily="34" charset="0"/>
              <a:buChar char="•"/>
            </a:pPr>
            <a:r>
              <a:rPr lang="en-US" dirty="0">
                <a:latin typeface="+mn-lt"/>
              </a:rPr>
              <a:t>Project involves importing, cleaning, and visualizing patient data.</a:t>
            </a:r>
          </a:p>
          <a:p>
            <a:pPr marL="173736" indent="-173736" algn="just">
              <a:spcAft>
                <a:spcPts val="800"/>
              </a:spcAft>
              <a:buFont typeface="Arial" panose="020B0604020202020204" pitchFamily="34" charset="0"/>
              <a:buChar char="•"/>
            </a:pPr>
            <a:r>
              <a:rPr lang="en-US" dirty="0">
                <a:latin typeface="+mn-lt"/>
              </a:rPr>
              <a:t>Creating insightful visualizations to derive meaningful conclusions from the data.</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674288" y="1458625"/>
            <a:ext cx="7795424" cy="222625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Use Power BI as the primary tool for data analysis and visualization.</a:t>
            </a:r>
          </a:p>
          <a:p>
            <a:pPr marL="173736" indent="-173736" algn="just">
              <a:spcAft>
                <a:spcPts val="800"/>
              </a:spcAft>
              <a:buFont typeface="Arial" panose="020B0604020202020204" pitchFamily="34" charset="0"/>
              <a:buChar char="•"/>
            </a:pPr>
            <a:r>
              <a:rPr lang="en-US" dirty="0">
                <a:latin typeface="+mn-lt"/>
              </a:rPr>
              <a:t>Import and clean patient data to ensure accuracy and reliability.</a:t>
            </a:r>
          </a:p>
          <a:p>
            <a:pPr marL="173736" indent="-173736" algn="just">
              <a:spcAft>
                <a:spcPts val="800"/>
              </a:spcAft>
              <a:buFont typeface="Arial" panose="020B0604020202020204" pitchFamily="34" charset="0"/>
              <a:buChar char="•"/>
            </a:pPr>
            <a:r>
              <a:rPr lang="en-US" dirty="0">
                <a:latin typeface="+mn-lt"/>
              </a:rPr>
              <a:t>Create interactive visualizations to explore patient demographics, disease patterns, and treatment outcomes.</a:t>
            </a:r>
          </a:p>
          <a:p>
            <a:pPr marL="173736" indent="-173736" algn="just">
              <a:spcAft>
                <a:spcPts val="800"/>
              </a:spcAft>
              <a:buFont typeface="Arial" panose="020B0604020202020204" pitchFamily="34" charset="0"/>
              <a:buChar char="•"/>
            </a:pPr>
            <a:r>
              <a:rPr lang="en-US" dirty="0">
                <a:latin typeface="+mn-lt"/>
              </a:rPr>
              <a:t>Utilize Power BI's features for advanced analytics, such as forecasting and clustering, to gain deeper insights.</a:t>
            </a:r>
          </a:p>
          <a:p>
            <a:pPr marL="173736" indent="-173736" algn="just">
              <a:spcAft>
                <a:spcPts val="800"/>
              </a:spcAft>
              <a:buFont typeface="Arial" panose="020B0604020202020204" pitchFamily="34" charset="0"/>
              <a:buChar char="•"/>
            </a:pPr>
            <a:r>
              <a:rPr lang="en-US" dirty="0">
                <a:latin typeface="+mn-lt"/>
              </a:rPr>
              <a:t>Enable healthcare providers to make informed decisions and improve patient care based on the analysis.</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27994" y="1268958"/>
            <a:ext cx="7930194" cy="3323987"/>
          </a:xfrm>
          <a:prstGeom prst="rect">
            <a:avLst/>
          </a:prstGeom>
          <a:noFill/>
        </p:spPr>
        <p:txBody>
          <a:bodyPr wrap="square" rtlCol="0">
            <a:spAutoFit/>
          </a:bodyPr>
          <a:lstStyle/>
          <a:p>
            <a:pPr algn="just">
              <a:buFont typeface="+mj-lt"/>
              <a:buAutoNum type="arabicPeriod"/>
            </a:pPr>
            <a:r>
              <a:rPr lang="en-US" b="1" i="0" dirty="0">
                <a:solidFill>
                  <a:schemeClr val="tx1"/>
                </a:solidFill>
                <a:effectLst/>
                <a:latin typeface="Söhne"/>
              </a:rPr>
              <a:t>Power BI</a:t>
            </a:r>
            <a:r>
              <a:rPr lang="en-US" b="0" i="0" dirty="0">
                <a:solidFill>
                  <a:schemeClr val="tx1"/>
                </a:solidFill>
                <a:effectLst/>
                <a:latin typeface="Söhne"/>
              </a:rPr>
              <a:t>: Power BI is the primary technology used for data visualization, exploration, and analysis. It provides robust features for creating interactive dashboards, reports, and visualizations from various data sources.</a:t>
            </a:r>
          </a:p>
          <a:p>
            <a:pPr algn="just">
              <a:buFont typeface="+mj-lt"/>
              <a:buAutoNum type="arabicPeriod"/>
            </a:pPr>
            <a:r>
              <a:rPr lang="en-US" b="1" i="0" dirty="0">
                <a:solidFill>
                  <a:schemeClr val="tx1"/>
                </a:solidFill>
                <a:effectLst/>
                <a:latin typeface="Söhne"/>
              </a:rPr>
              <a:t>Data Integration Tools</a:t>
            </a:r>
            <a:r>
              <a:rPr lang="en-US" b="0" i="0" dirty="0">
                <a:solidFill>
                  <a:schemeClr val="tx1"/>
                </a:solidFill>
                <a:effectLst/>
                <a:latin typeface="Söhne"/>
              </a:rPr>
              <a:t>: Tools such as Microsoft SQL Server Integration Services (SSIS) or Azure Data Factory may be used for integrating data from disparate sources, including electronic health records (EHR), claims data, and other healthcare databases.</a:t>
            </a:r>
          </a:p>
          <a:p>
            <a:pPr algn="just">
              <a:buFont typeface="+mj-lt"/>
              <a:buAutoNum type="arabicPeriod"/>
            </a:pPr>
            <a:r>
              <a:rPr lang="en-US" b="1" i="0" dirty="0">
                <a:solidFill>
                  <a:schemeClr val="tx1"/>
                </a:solidFill>
                <a:effectLst/>
                <a:latin typeface="Söhne"/>
              </a:rPr>
              <a:t>Data Cleaning and Preparation</a:t>
            </a:r>
            <a:r>
              <a:rPr lang="en-US" b="0" i="0" dirty="0">
                <a:solidFill>
                  <a:schemeClr val="tx1"/>
                </a:solidFill>
                <a:effectLst/>
                <a:latin typeface="Söhne"/>
              </a:rPr>
              <a:t>: Technologies like Microsoft Excel, SQL Server, or Python libraries such as Pandas may be utilized for data cleaning, transformation, and preparation before loading it into Power BI for analysis.</a:t>
            </a:r>
          </a:p>
          <a:p>
            <a:pPr algn="just">
              <a:buFont typeface="+mj-lt"/>
              <a:buAutoNum type="arabicPeriod"/>
            </a:pPr>
            <a:r>
              <a:rPr lang="en-US" b="1" i="0" dirty="0">
                <a:solidFill>
                  <a:schemeClr val="tx1"/>
                </a:solidFill>
                <a:effectLst/>
                <a:latin typeface="Söhne"/>
              </a:rPr>
              <a:t>Database Technologies</a:t>
            </a:r>
            <a:r>
              <a:rPr lang="en-US" b="0" i="0" dirty="0">
                <a:solidFill>
                  <a:schemeClr val="tx1"/>
                </a:solidFill>
                <a:effectLst/>
                <a:latin typeface="Söhne"/>
              </a:rPr>
              <a:t>: Depending on the size and complexity of the data, database technologies like Microsoft SQL Server, Azure SQL Database, or other cloud-based databases may be employed for storing and managing healthcare data.</a:t>
            </a:r>
          </a:p>
          <a:p>
            <a:pPr algn="just">
              <a:buFont typeface="+mj-lt"/>
              <a:buAutoNum type="arabicPeriod"/>
            </a:pPr>
            <a:r>
              <a:rPr lang="en-US" b="1" i="0" dirty="0">
                <a:solidFill>
                  <a:schemeClr val="tx1"/>
                </a:solidFill>
                <a:effectLst/>
                <a:latin typeface="Söhne"/>
              </a:rPr>
              <a:t>Advanced Analytics</a:t>
            </a:r>
            <a:r>
              <a:rPr lang="en-US" b="0" i="0" dirty="0">
                <a:solidFill>
                  <a:schemeClr val="tx1"/>
                </a:solidFill>
                <a:effectLst/>
                <a:latin typeface="Söhne"/>
              </a:rPr>
              <a:t>: For advanced analytics tasks such as predictive modeling or machine learning, programming languages like Python or R, along with libraries such as scikit-learn or TensorFlow, may be used in conjunction with Power BI.</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B6F7A702-C762-BA8A-AE03-97634633FD45}"/>
              </a:ext>
            </a:extLst>
          </p:cNvPr>
          <p:cNvPicPr>
            <a:picLocks noChangeAspect="1"/>
          </p:cNvPicPr>
          <p:nvPr/>
        </p:nvPicPr>
        <p:blipFill>
          <a:blip r:embed="rId3"/>
          <a:stretch>
            <a:fillRect/>
          </a:stretch>
        </p:blipFill>
        <p:spPr>
          <a:xfrm>
            <a:off x="1521472" y="1291813"/>
            <a:ext cx="6427712" cy="3377664"/>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7C7E2C3-6FBE-718C-02F1-139A229AF5EB}"/>
              </a:ext>
            </a:extLst>
          </p:cNvPr>
          <p:cNvPicPr>
            <a:picLocks noChangeAspect="1"/>
          </p:cNvPicPr>
          <p:nvPr/>
        </p:nvPicPr>
        <p:blipFill>
          <a:blip r:embed="rId3"/>
          <a:stretch>
            <a:fillRect/>
          </a:stretch>
        </p:blipFill>
        <p:spPr>
          <a:xfrm>
            <a:off x="1248202" y="1243419"/>
            <a:ext cx="6756674" cy="3163989"/>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3001</TotalTime>
  <Words>641</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Söhne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manakavoo siva balaji</cp:lastModifiedBy>
  <cp:revision>59</cp:revision>
  <dcterms:modified xsi:type="dcterms:W3CDTF">2024-04-07T10:09:37Z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