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4" r:id="rId5"/>
    <p:sldId id="263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随机模拟</a:t>
            </a:r>
            <a:r>
              <a:rPr lang="en-US" altLang="zh-CN" sz="2400" dirty="0">
                <a:solidFill>
                  <a:srgbClr val="00B0F0"/>
                </a:solidFill>
              </a:rPr>
              <a:t>——</a:t>
            </a:r>
            <a:r>
              <a:rPr lang="zh-CN" altLang="en-US" sz="2400" dirty="0">
                <a:solidFill>
                  <a:srgbClr val="00B0F0"/>
                </a:solidFill>
              </a:rPr>
              <a:t>让计算机玩骰子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600" dirty="0"/>
              <a:t>》</a:t>
            </a:r>
            <a:r>
              <a:rPr lang="en-US" altLang="zh-CN" sz="1600" dirty="0" err="1"/>
              <a:t>unidpdf</a:t>
            </a:r>
            <a:r>
              <a:rPr lang="en-US" altLang="zh-CN" sz="1600" dirty="0"/>
              <a:t>(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dirty="0"/>
              <a:t>, 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600" dirty="0"/>
              <a:t>) </a:t>
            </a:r>
            <a:r>
              <a:rPr lang="en-US" altLang="zh-CN" sz="1600" dirty="0">
                <a:solidFill>
                  <a:srgbClr val="FF0000"/>
                </a:solidFill>
              </a:rPr>
              <a:t>% </a:t>
            </a:r>
            <a:r>
              <a:rPr lang="zh-CN" altLang="en-US" sz="1600" dirty="0">
                <a:solidFill>
                  <a:srgbClr val="FF0000"/>
                </a:solidFill>
              </a:rPr>
              <a:t>给出</a:t>
            </a:r>
            <a:r>
              <a:rPr lang="en-US" altLang="zh-CN" sz="1600" dirty="0">
                <a:solidFill>
                  <a:srgbClr val="FF0000"/>
                </a:solidFill>
              </a:rPr>
              <a:t>{1,</a:t>
            </a:r>
            <a:r>
              <a:rPr lang="en-US" altLang="zh-CN" sz="1600" dirty="0">
                <a:solidFill>
                  <a:srgbClr val="FF0000"/>
                </a:solidFill>
                <a:latin typeface="宋体"/>
              </a:rPr>
              <a:t>…,</a:t>
            </a:r>
            <a:r>
              <a:rPr lang="en-US" altLang="zh-CN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600" dirty="0">
                <a:solidFill>
                  <a:srgbClr val="FF0000"/>
                </a:solidFill>
              </a:rPr>
              <a:t>}</a:t>
            </a:r>
            <a:r>
              <a:rPr lang="zh-CN" altLang="en-US" sz="1600" dirty="0">
                <a:solidFill>
                  <a:srgbClr val="FF0000"/>
                </a:solidFill>
              </a:rPr>
              <a:t>上的均匀分布在 </a:t>
            </a:r>
            <a:r>
              <a:rPr lang="en-US" altLang="zh-CN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1600" dirty="0">
                <a:solidFill>
                  <a:srgbClr val="FF0000"/>
                </a:solidFill>
              </a:rPr>
              <a:t>各个点上的概率值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600" dirty="0"/>
              <a:t>》</a:t>
            </a:r>
            <a:r>
              <a:rPr lang="en-US" altLang="zh-CN" sz="1600" dirty="0" err="1"/>
              <a:t>unidcdf</a:t>
            </a:r>
            <a:r>
              <a:rPr lang="en-US" altLang="zh-CN" sz="1600" dirty="0"/>
              <a:t>(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dirty="0"/>
              <a:t>, 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600" dirty="0"/>
              <a:t>) </a:t>
            </a:r>
            <a:r>
              <a:rPr lang="en-US" altLang="zh-CN" sz="1600" dirty="0">
                <a:solidFill>
                  <a:srgbClr val="FF0000"/>
                </a:solidFill>
              </a:rPr>
              <a:t>% </a:t>
            </a:r>
            <a:r>
              <a:rPr lang="zh-CN" altLang="en-US" sz="1600" dirty="0">
                <a:solidFill>
                  <a:srgbClr val="FF0000"/>
                </a:solidFill>
              </a:rPr>
              <a:t>给出 </a:t>
            </a:r>
            <a:r>
              <a:rPr lang="en-US" altLang="zh-CN" sz="1600" dirty="0">
                <a:solidFill>
                  <a:srgbClr val="FF0000"/>
                </a:solidFill>
              </a:rPr>
              <a:t>{1,…,</a:t>
            </a:r>
            <a:r>
              <a:rPr lang="en-US" altLang="zh-CN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600" dirty="0">
                <a:solidFill>
                  <a:srgbClr val="FF0000"/>
                </a:solidFill>
              </a:rPr>
              <a:t>}</a:t>
            </a:r>
            <a:r>
              <a:rPr lang="zh-CN" altLang="en-US" sz="1600" dirty="0">
                <a:solidFill>
                  <a:srgbClr val="FF0000"/>
                </a:solidFill>
              </a:rPr>
              <a:t>上的均匀分布在</a:t>
            </a:r>
            <a:r>
              <a:rPr lang="en-US" altLang="zh-CN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1600" dirty="0">
                <a:solidFill>
                  <a:srgbClr val="FF0000"/>
                </a:solidFill>
              </a:rPr>
              <a:t>各个点上的累积概率值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600" dirty="0"/>
              <a:t>》</a:t>
            </a:r>
            <a:r>
              <a:rPr lang="en-US" altLang="zh-CN" sz="1600" dirty="0" err="1"/>
              <a:t>unidrnd</a:t>
            </a:r>
            <a:r>
              <a:rPr lang="en-US" altLang="zh-CN" sz="1600" dirty="0"/>
              <a:t>( 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600" dirty="0"/>
              <a:t>)   </a:t>
            </a:r>
            <a:r>
              <a:rPr lang="en-US" altLang="zh-CN" sz="1600" dirty="0">
                <a:solidFill>
                  <a:srgbClr val="FF0000"/>
                </a:solidFill>
              </a:rPr>
              <a:t>% </a:t>
            </a:r>
            <a:r>
              <a:rPr lang="zh-CN" altLang="en-US" sz="1600" dirty="0">
                <a:solidFill>
                  <a:srgbClr val="FF0000"/>
                </a:solidFill>
              </a:rPr>
              <a:t>给出</a:t>
            </a:r>
            <a:r>
              <a:rPr lang="en-US" altLang="zh-CN" sz="1600" dirty="0">
                <a:solidFill>
                  <a:srgbClr val="FF0000"/>
                </a:solidFill>
              </a:rPr>
              <a:t>{1,2,…,</a:t>
            </a:r>
            <a:r>
              <a:rPr lang="en-US" altLang="zh-CN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600" dirty="0">
                <a:solidFill>
                  <a:srgbClr val="FF0000"/>
                </a:solidFill>
              </a:rPr>
              <a:t>}</a:t>
            </a:r>
            <a:r>
              <a:rPr lang="zh-CN" altLang="en-US" sz="1600" dirty="0">
                <a:solidFill>
                  <a:srgbClr val="FF0000"/>
                </a:solidFill>
              </a:rPr>
              <a:t>上的均匀分布的一个随机数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600" dirty="0"/>
              <a:t>》</a:t>
            </a:r>
            <a:r>
              <a:rPr lang="en-US" altLang="zh-CN" sz="1600" dirty="0" err="1"/>
              <a:t>unidrnd</a:t>
            </a:r>
            <a:r>
              <a:rPr lang="en-US" altLang="zh-CN" sz="1600" dirty="0"/>
              <a:t>( 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dirty="0"/>
              <a:t>) </a:t>
            </a:r>
            <a:r>
              <a:rPr lang="en-US" altLang="zh-CN" sz="1600" dirty="0">
                <a:solidFill>
                  <a:srgbClr val="FF0000"/>
                </a:solidFill>
              </a:rPr>
              <a:t>% </a:t>
            </a:r>
            <a:r>
              <a:rPr lang="zh-CN" altLang="en-US" sz="1600" dirty="0">
                <a:solidFill>
                  <a:srgbClr val="FF0000"/>
                </a:solidFill>
              </a:rPr>
              <a:t>给出由</a:t>
            </a:r>
            <a:r>
              <a:rPr lang="en-US" altLang="zh-CN" sz="1600" dirty="0">
                <a:solidFill>
                  <a:srgbClr val="FF0000"/>
                </a:solidFill>
              </a:rPr>
              <a:t>{1,2,…,</a:t>
            </a:r>
            <a:r>
              <a:rPr lang="en-US" altLang="zh-CN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600" dirty="0">
                <a:solidFill>
                  <a:srgbClr val="FF0000"/>
                </a:solidFill>
              </a:rPr>
              <a:t>}</a:t>
            </a:r>
            <a:r>
              <a:rPr lang="zh-CN" altLang="en-US" sz="1600" dirty="0">
                <a:solidFill>
                  <a:srgbClr val="FF0000"/>
                </a:solidFill>
              </a:rPr>
              <a:t>上的均匀分布的随机数组成的</a:t>
            </a:r>
            <a:r>
              <a:rPr lang="en-US" altLang="zh-CN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×</a:t>
            </a:r>
            <a:r>
              <a:rPr lang="en-US" altLang="zh-CN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矩阵</a:t>
            </a:r>
            <a:endParaRPr lang="en-US" altLang="zh-CN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1600" dirty="0"/>
              <a:t>》</a:t>
            </a:r>
            <a:r>
              <a:rPr lang="en-US" altLang="zh-CN" sz="1600" dirty="0" err="1"/>
              <a:t>randsample</a:t>
            </a:r>
            <a:r>
              <a:rPr lang="en-US" altLang="zh-CN" sz="1600" dirty="0"/>
              <a:t>( 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00" dirty="0"/>
              <a:t>)</a:t>
            </a:r>
            <a:r>
              <a:rPr lang="en-US" altLang="zh-CN" sz="1600" dirty="0">
                <a:solidFill>
                  <a:srgbClr val="FF0000"/>
                </a:solidFill>
              </a:rPr>
              <a:t> % </a:t>
            </a:r>
            <a:r>
              <a:rPr lang="zh-CN" altLang="en-US" sz="1600" dirty="0">
                <a:solidFill>
                  <a:srgbClr val="FF0000"/>
                </a:solidFill>
              </a:rPr>
              <a:t>给出</a:t>
            </a:r>
            <a:r>
              <a:rPr lang="en-US" altLang="zh-CN" sz="1600" dirty="0">
                <a:solidFill>
                  <a:srgbClr val="FF0000"/>
                </a:solidFill>
              </a:rPr>
              <a:t>{1,2,…,</a:t>
            </a:r>
            <a:r>
              <a:rPr lang="en-US" altLang="zh-CN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600" dirty="0">
                <a:solidFill>
                  <a:srgbClr val="FF0000"/>
                </a:solidFill>
              </a:rPr>
              <a:t>}</a:t>
            </a:r>
            <a:r>
              <a:rPr lang="zh-CN" altLang="en-US" sz="1600" dirty="0">
                <a:solidFill>
                  <a:srgbClr val="FF0000"/>
                </a:solidFill>
              </a:rPr>
              <a:t>上均匀分布的</a:t>
            </a:r>
            <a:r>
              <a:rPr lang="en-US" altLang="zh-CN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1600" dirty="0">
                <a:solidFill>
                  <a:srgbClr val="FF0000"/>
                </a:solidFill>
              </a:rPr>
              <a:t>个随机数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600" dirty="0"/>
              <a:t>》</a:t>
            </a:r>
            <a:r>
              <a:rPr lang="en-US" altLang="zh-CN" sz="1600" dirty="0" err="1"/>
              <a:t>randsample</a:t>
            </a:r>
            <a:r>
              <a:rPr lang="en-US" altLang="zh-CN" sz="1600" dirty="0"/>
              <a:t>( 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00" dirty="0"/>
              <a:t>)</a:t>
            </a:r>
            <a:r>
              <a:rPr lang="en-US" altLang="zh-CN" sz="1600" dirty="0">
                <a:solidFill>
                  <a:srgbClr val="FF0000"/>
                </a:solidFill>
              </a:rPr>
              <a:t> % </a:t>
            </a:r>
            <a:r>
              <a:rPr lang="zh-CN" altLang="en-US" sz="1600" dirty="0">
                <a:solidFill>
                  <a:srgbClr val="FF0000"/>
                </a:solidFill>
              </a:rPr>
              <a:t>给出有限离散集合</a:t>
            </a:r>
            <a:r>
              <a:rPr lang="en-US" altLang="zh-CN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1600" dirty="0">
                <a:solidFill>
                  <a:srgbClr val="FF0000"/>
                </a:solidFill>
              </a:rPr>
              <a:t>上均匀分布的</a:t>
            </a:r>
            <a:r>
              <a:rPr lang="en-US" altLang="zh-CN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1600" dirty="0">
                <a:solidFill>
                  <a:srgbClr val="FF0000"/>
                </a:solidFill>
              </a:rPr>
              <a:t>个随机数，默认无放回，放回</a:t>
            </a:r>
            <a:r>
              <a:rPr lang="en-US" altLang="zh-CN" sz="1600" dirty="0" err="1"/>
              <a:t>randsample</a:t>
            </a:r>
            <a:r>
              <a:rPr lang="en-US" altLang="zh-CN" sz="1600" dirty="0"/>
              <a:t>( 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altLang="zh-CN" sz="1600" dirty="0"/>
              <a:t>)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endParaRPr lang="en-US" altLang="zh-CN" sz="16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dirty="0"/>
              <a:t>其它常用分布类似，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例： </a:t>
            </a:r>
            <a:r>
              <a:rPr lang="en-US" altLang="zh-CN" dirty="0" err="1"/>
              <a:t>normpdf</a:t>
            </a:r>
            <a:r>
              <a:rPr lang="en-US" altLang="zh-CN" dirty="0"/>
              <a:t>(-3:3,0,1)    chi2rnd(6,1,20)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norminv</a:t>
            </a:r>
            <a:r>
              <a:rPr lang="en-US" altLang="zh-CN" dirty="0"/>
              <a:t>(0.025</a:t>
            </a:r>
            <a:r>
              <a:rPr lang="en-US" altLang="zh-CN" dirty="0">
                <a:solidFill>
                  <a:srgbClr val="FF0000"/>
                </a:solidFill>
              </a:rPr>
              <a:t>)%</a:t>
            </a:r>
            <a:r>
              <a:rPr lang="zh-CN" altLang="en-US" dirty="0">
                <a:solidFill>
                  <a:srgbClr val="FF0000"/>
                </a:solidFill>
              </a:rPr>
              <a:t>标准正态分布下侧分位点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dirty="0"/>
              <a:t>如不确定，可用</a:t>
            </a:r>
            <a:r>
              <a:rPr lang="en-US" altLang="zh-CN" dirty="0" err="1"/>
              <a:t>lookfor</a:t>
            </a:r>
            <a:r>
              <a:rPr lang="zh-CN" altLang="en-US" dirty="0"/>
              <a:t>命令查询。</a:t>
            </a:r>
            <a:endParaRPr lang="en-US" altLang="zh-CN" dirty="0"/>
          </a:p>
          <a:p>
            <a:pPr>
              <a:buNone/>
            </a:pPr>
            <a:endParaRPr lang="zh-CN" altLang="en-US" sz="1600" i="1" dirty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9BC84-ED00-40B5-B10C-31EB829C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例：正态分布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91CCE-1438-45BF-8136-D1F7B594A6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/>
              <a:t>x</a:t>
            </a:r>
            <a:r>
              <a:rPr lang="en-US" altLang="zh-CN" dirty="0"/>
              <a:t>=[-5:0.1:5]</a:t>
            </a:r>
          </a:p>
          <a:p>
            <a:pPr marL="0" indent="0">
              <a:buNone/>
            </a:pPr>
            <a:r>
              <a:rPr lang="en-US" altLang="zh-CN" dirty="0"/>
              <a:t>y1=</a:t>
            </a:r>
            <a:r>
              <a:rPr lang="en-US" altLang="zh-CN" dirty="0" err="1"/>
              <a:t>normpdf</a:t>
            </a:r>
            <a:r>
              <a:rPr lang="en-US" altLang="zh-CN" dirty="0"/>
              <a:t>(x,0,1)</a:t>
            </a:r>
          </a:p>
          <a:p>
            <a:pPr marL="0" indent="0">
              <a:buNone/>
            </a:pPr>
            <a:r>
              <a:rPr lang="en-US" altLang="zh-CN" dirty="0"/>
              <a:t>y2=</a:t>
            </a:r>
            <a:r>
              <a:rPr lang="en-US" altLang="zh-CN" dirty="0" err="1"/>
              <a:t>normcdf</a:t>
            </a:r>
            <a:r>
              <a:rPr lang="en-US" altLang="zh-CN" dirty="0"/>
              <a:t>(x,0,1)</a:t>
            </a:r>
          </a:p>
          <a:p>
            <a:pPr marL="0" indent="0">
              <a:buNone/>
            </a:pPr>
            <a:r>
              <a:rPr lang="en-US" altLang="zh-CN" dirty="0"/>
              <a:t>subplot(2,1,1)</a:t>
            </a:r>
          </a:p>
          <a:p>
            <a:pPr marL="0" indent="0">
              <a:buNone/>
            </a:pPr>
            <a:r>
              <a:rPr lang="en-US" altLang="zh-CN" dirty="0"/>
              <a:t>plot(x,y1)</a:t>
            </a:r>
          </a:p>
          <a:p>
            <a:pPr marL="0" indent="0">
              <a:buNone/>
            </a:pPr>
            <a:r>
              <a:rPr lang="en-US" altLang="zh-CN" dirty="0" err="1"/>
              <a:t>xlim</a:t>
            </a:r>
            <a:r>
              <a:rPr lang="en-US" altLang="zh-CN" dirty="0"/>
              <a:t>([-6,6])</a:t>
            </a:r>
          </a:p>
          <a:p>
            <a:pPr marL="0" indent="0">
              <a:buNone/>
            </a:pPr>
            <a:r>
              <a:rPr lang="en-US" altLang="zh-CN" dirty="0"/>
              <a:t>title(‘</a:t>
            </a:r>
            <a:r>
              <a:rPr lang="zh-CN" altLang="en-US" dirty="0"/>
              <a:t>正态分布密度函数</a:t>
            </a:r>
            <a:r>
              <a:rPr lang="en-US" altLang="zh-CN" dirty="0"/>
              <a:t>')</a:t>
            </a:r>
          </a:p>
          <a:p>
            <a:pPr marL="0" indent="0">
              <a:buNone/>
            </a:pPr>
            <a:r>
              <a:rPr lang="en-US" altLang="zh-CN" dirty="0"/>
              <a:t>subplot(2,1,2)</a:t>
            </a:r>
          </a:p>
          <a:p>
            <a:pPr marL="0" indent="0">
              <a:buNone/>
            </a:pPr>
            <a:r>
              <a:rPr lang="en-US" altLang="zh-CN" dirty="0"/>
              <a:t>plot(x,y2)</a:t>
            </a:r>
          </a:p>
          <a:p>
            <a:pPr marL="0" indent="0">
              <a:buNone/>
            </a:pPr>
            <a:r>
              <a:rPr lang="en-US" altLang="zh-CN" dirty="0" err="1"/>
              <a:t>xlim</a:t>
            </a:r>
            <a:r>
              <a:rPr lang="en-US" altLang="zh-CN" dirty="0"/>
              <a:t>([-6,6])</a:t>
            </a:r>
          </a:p>
          <a:p>
            <a:pPr marL="0" indent="0">
              <a:buNone/>
            </a:pPr>
            <a:r>
              <a:rPr lang="en-US" altLang="zh-CN" dirty="0"/>
              <a:t>title(‘</a:t>
            </a:r>
            <a:r>
              <a:rPr lang="zh-CN" altLang="en-US" dirty="0"/>
              <a:t>正态分布分布函数</a:t>
            </a:r>
            <a:r>
              <a:rPr lang="en-US" altLang="zh-CN" dirty="0"/>
              <a:t>')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97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例：模拟对称随机游动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》xi=[-1,1]</a:t>
            </a:r>
          </a:p>
          <a:p>
            <a:pPr>
              <a:buNone/>
            </a:pPr>
            <a:r>
              <a:rPr lang="en-US" altLang="zh-CN" dirty="0"/>
              <a:t>》t=1:1000</a:t>
            </a:r>
          </a:p>
          <a:p>
            <a:pPr>
              <a:buNone/>
            </a:pPr>
            <a:r>
              <a:rPr lang="en-US" altLang="zh-CN" dirty="0"/>
              <a:t>》x=</a:t>
            </a:r>
            <a:r>
              <a:rPr lang="en-US" altLang="zh-CN" dirty="0" err="1"/>
              <a:t>randsample</a:t>
            </a:r>
            <a:r>
              <a:rPr lang="en-US" altLang="zh-CN" dirty="0"/>
              <a:t>(xi,1000,true)</a:t>
            </a:r>
          </a:p>
          <a:p>
            <a:pPr>
              <a:buNone/>
            </a:pPr>
            <a:r>
              <a:rPr lang="en-US" altLang="zh-CN" dirty="0"/>
              <a:t>》y=</a:t>
            </a:r>
            <a:r>
              <a:rPr lang="en-US" altLang="zh-CN" dirty="0" err="1"/>
              <a:t>cumsum</a:t>
            </a:r>
            <a:r>
              <a:rPr lang="en-US" altLang="zh-CN" dirty="0"/>
              <a:t>(x)</a:t>
            </a:r>
          </a:p>
          <a:p>
            <a:pPr>
              <a:buNone/>
            </a:pPr>
            <a:r>
              <a:rPr lang="en-US" altLang="zh-CN" dirty="0"/>
              <a:t>》plot(</a:t>
            </a:r>
            <a:r>
              <a:rPr lang="en-US" altLang="zh-CN" dirty="0" err="1"/>
              <a:t>t,y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en-US" altLang="zh-CN" dirty="0"/>
              <a:t>》title(‘</a:t>
            </a:r>
            <a:r>
              <a:rPr lang="zh-CN" altLang="en-US" dirty="0"/>
              <a:t>对称随机游动</a:t>
            </a:r>
            <a:r>
              <a:rPr lang="en-US" altLang="zh-CN" dirty="0"/>
              <a:t>’)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例：模拟</a:t>
            </a:r>
            <a:r>
              <a:rPr lang="en-US" altLang="zh-CN" dirty="0">
                <a:solidFill>
                  <a:srgbClr val="FF0000"/>
                </a:solidFill>
              </a:rPr>
              <a:t>Poisson</a:t>
            </a:r>
            <a:r>
              <a:rPr lang="zh-CN" altLang="en-US" dirty="0">
                <a:solidFill>
                  <a:srgbClr val="FF0000"/>
                </a:solidFill>
              </a:rPr>
              <a:t>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/>
              <a:t>》 s=1:10                   </a:t>
            </a:r>
            <a:r>
              <a:rPr lang="en-US" altLang="zh-CN" sz="2000" dirty="0">
                <a:solidFill>
                  <a:srgbClr val="FF0000"/>
                </a:solidFill>
              </a:rPr>
              <a:t>%</a:t>
            </a:r>
            <a:r>
              <a:rPr lang="zh-CN" altLang="en-US" sz="2000" dirty="0">
                <a:solidFill>
                  <a:srgbClr val="FF0000"/>
                </a:solidFill>
              </a:rPr>
              <a:t>状态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》 t=</a:t>
            </a:r>
            <a:r>
              <a:rPr lang="en-US" altLang="zh-CN" sz="2000" dirty="0" err="1"/>
              <a:t>exprnd</a:t>
            </a:r>
            <a:r>
              <a:rPr lang="en-US" altLang="zh-CN" sz="2000" dirty="0"/>
              <a:t>(4,1,10)   </a:t>
            </a:r>
            <a:r>
              <a:rPr lang="en-US" altLang="zh-CN" sz="2000" dirty="0">
                <a:solidFill>
                  <a:srgbClr val="FF0000"/>
                </a:solidFill>
              </a:rPr>
              <a:t>%</a:t>
            </a:r>
            <a:r>
              <a:rPr lang="zh-CN" altLang="en-US" sz="2000" dirty="0">
                <a:solidFill>
                  <a:srgbClr val="FF0000"/>
                </a:solidFill>
              </a:rPr>
              <a:t>生成参数为</a:t>
            </a:r>
            <a:r>
              <a:rPr lang="en-US" altLang="zh-CN" sz="2000" dirty="0">
                <a:solidFill>
                  <a:srgbClr val="FF0000"/>
                </a:solidFill>
              </a:rPr>
              <a:t>4</a:t>
            </a:r>
            <a:r>
              <a:rPr lang="zh-CN" altLang="en-US" sz="2000" dirty="0">
                <a:solidFill>
                  <a:srgbClr val="FF0000"/>
                </a:solidFill>
              </a:rPr>
              <a:t>的指数分布的</a:t>
            </a:r>
            <a:r>
              <a:rPr lang="en-US" altLang="zh-CN" sz="2000" dirty="0">
                <a:solidFill>
                  <a:srgbClr val="FF0000"/>
                </a:solidFill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</a:rPr>
              <a:t>个随机数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/>
              <a:t>》w=</a:t>
            </a:r>
            <a:r>
              <a:rPr lang="en-US" altLang="zh-CN" sz="2000" dirty="0" err="1"/>
              <a:t>cumsum</a:t>
            </a:r>
            <a:r>
              <a:rPr lang="en-US" altLang="zh-CN" sz="2000" dirty="0"/>
              <a:t>(t)         </a:t>
            </a:r>
            <a:r>
              <a:rPr lang="en-US" altLang="zh-CN" sz="2000" dirty="0">
                <a:solidFill>
                  <a:srgbClr val="FF0000"/>
                </a:solidFill>
              </a:rPr>
              <a:t>%</a:t>
            </a:r>
            <a:r>
              <a:rPr lang="zh-CN" altLang="en-US" sz="2000" dirty="0">
                <a:solidFill>
                  <a:srgbClr val="FF0000"/>
                </a:solidFill>
              </a:rPr>
              <a:t>给出 </a:t>
            </a:r>
            <a:r>
              <a:rPr lang="en-US" altLang="zh-CN" sz="2000" dirty="0">
                <a:solidFill>
                  <a:srgbClr val="FF0000"/>
                </a:solidFill>
              </a:rPr>
              <a:t>t</a:t>
            </a:r>
            <a:r>
              <a:rPr lang="zh-CN" altLang="en-US" sz="2000" dirty="0">
                <a:solidFill>
                  <a:srgbClr val="FF0000"/>
                </a:solidFill>
              </a:rPr>
              <a:t>的累加和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/>
              <a:t>》stairs(</a:t>
            </a:r>
            <a:r>
              <a:rPr lang="en-US" altLang="zh-CN" sz="2000" dirty="0" err="1"/>
              <a:t>w,s,’r</a:t>
            </a:r>
            <a:r>
              <a:rPr lang="en-US" altLang="zh-CN" sz="2000" dirty="0"/>
              <a:t>’)           </a:t>
            </a:r>
            <a:r>
              <a:rPr lang="en-US" altLang="zh-CN" sz="2000" dirty="0">
                <a:solidFill>
                  <a:srgbClr val="FF0000"/>
                </a:solidFill>
              </a:rPr>
              <a:t>%</a:t>
            </a:r>
            <a:r>
              <a:rPr lang="zh-CN" altLang="en-US" sz="2000" dirty="0">
                <a:solidFill>
                  <a:srgbClr val="FF0000"/>
                </a:solidFill>
              </a:rPr>
              <a:t>画出阶梯图形，红色实线条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/>
              <a:t>》title</a:t>
            </a:r>
            <a:r>
              <a:rPr lang="zh-CN" altLang="en-US" sz="2000" dirty="0"/>
              <a:t>（</a:t>
            </a:r>
            <a:r>
              <a:rPr lang="en-US" altLang="zh-CN" sz="2000" dirty="0"/>
              <a:t>’Poisson</a:t>
            </a:r>
            <a:r>
              <a:rPr lang="zh-CN" altLang="en-US" sz="2000" dirty="0"/>
              <a:t>过程，</a:t>
            </a:r>
            <a:r>
              <a:rPr lang="el-GR" altLang="zh-CN" sz="2000" dirty="0">
                <a:ea typeface="宋体"/>
              </a:rPr>
              <a:t>λ</a:t>
            </a:r>
            <a:r>
              <a:rPr lang="en-US" altLang="zh-CN" sz="2000" dirty="0">
                <a:ea typeface="宋体"/>
              </a:rPr>
              <a:t>=4</a:t>
            </a:r>
            <a:r>
              <a:rPr lang="en-US" altLang="zh-CN" sz="2000" dirty="0"/>
              <a:t>’</a:t>
            </a:r>
            <a:r>
              <a:rPr lang="zh-CN" altLang="en-US" sz="2000" dirty="0"/>
              <a:t>）</a:t>
            </a:r>
            <a:r>
              <a:rPr lang="en-US" altLang="zh-CN" sz="2000" dirty="0">
                <a:solidFill>
                  <a:srgbClr val="FF0000"/>
                </a:solidFill>
              </a:rPr>
              <a:t> %</a:t>
            </a:r>
            <a:r>
              <a:rPr lang="zh-CN" altLang="en-US" sz="2000" dirty="0">
                <a:solidFill>
                  <a:srgbClr val="FF0000"/>
                </a:solidFill>
              </a:rPr>
              <a:t>图形命名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逆变换法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设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/>
              <a:t>是某特定的一维概率分布函数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）写出该分布函数的反函数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）生成随机数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~U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(0,1)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）计算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则</a:t>
            </a:r>
            <a:r>
              <a:rPr lang="en-US" altLang="zh-CN" i="1" dirty="0"/>
              <a:t>x</a:t>
            </a:r>
            <a:r>
              <a:rPr lang="zh-CN" altLang="en-US" dirty="0"/>
              <a:t>就是服从该特定分布的随机数。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b="1" dirty="0">
                <a:solidFill>
                  <a:srgbClr val="00B0F0"/>
                </a:solidFill>
              </a:rPr>
              <a:t>例</a:t>
            </a:r>
            <a:r>
              <a:rPr lang="zh-CN" altLang="en-US" dirty="0"/>
              <a:t>  标准</a:t>
            </a:r>
            <a:r>
              <a:rPr lang="en-US" altLang="zh-CN" dirty="0"/>
              <a:t>Cauchy</a:t>
            </a:r>
            <a:r>
              <a:rPr lang="zh-CN" altLang="en-US" dirty="0"/>
              <a:t>分布  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000364" y="4857760"/>
          <a:ext cx="2788939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公式" r:id="rId3" imgW="1549080" imgH="634680" progId="Equation.3">
                  <p:embed/>
                </p:oleObj>
              </mc:Choice>
              <mc:Fallback>
                <p:oleObj name="公式" r:id="rId3" imgW="1549080" imgH="634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4857760"/>
                        <a:ext cx="2788939" cy="11430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逆变换法的局限性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逆变换法方法简单，算法效率很高，但存在局限：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）程序 运算有可能出错，有的分布函数的反函数在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处的值是无穷大。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）分布函数必须严格单调递增，否则反函数不存在，需要用广义反函数。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）如果反函数的解析表达式无法写出，可能导致计算速度过慢，甚至无法计算。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接受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拒绝法（</a:t>
            </a:r>
            <a:r>
              <a:rPr lang="en-US" altLang="zh-CN" b="1" dirty="0">
                <a:solidFill>
                  <a:srgbClr val="FF0000"/>
                </a:solidFill>
              </a:rPr>
              <a:t>acceptance-rejection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接受</a:t>
            </a:r>
            <a:r>
              <a:rPr lang="en-US" altLang="zh-CN" dirty="0"/>
              <a:t>-</a:t>
            </a:r>
            <a:r>
              <a:rPr lang="zh-CN" altLang="en-US" dirty="0"/>
              <a:t>拒绝法的思想可以形象地比喻为制作沙雕，经历由粗到细的雕琢过程。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）首先选择一个容易抽样的某个分布作为建议分布，设它为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/>
              <a:t>，接着要确定一个常数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&gt;1</a:t>
            </a:r>
            <a:r>
              <a:rPr lang="zh-CN" altLang="en-US" dirty="0"/>
              <a:t>，使得在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/>
              <a:t>的定义域上均有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ea typeface="宋体"/>
                <a:cs typeface="Times New Roman" pitchFamily="18" charset="0"/>
              </a:rPr>
              <a:t>≤</a:t>
            </a:r>
            <a:r>
              <a:rPr lang="en-US" altLang="zh-CN" i="1" dirty="0">
                <a:latin typeface="Times New Roman" pitchFamily="18" charset="0"/>
                <a:ea typeface="宋体"/>
                <a:cs typeface="Times New Roman" pitchFamily="18" charset="0"/>
              </a:rPr>
              <a:t>Mg</a:t>
            </a:r>
            <a:r>
              <a:rPr lang="en-US" altLang="zh-CN" dirty="0">
                <a:latin typeface="Times New Roman" pitchFamily="18" charset="0"/>
                <a:ea typeface="宋体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ea typeface="宋体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ea typeface="宋体"/>
                <a:cs typeface="Times New Roman" pitchFamily="18" charset="0"/>
              </a:rPr>
              <a:t>)</a:t>
            </a:r>
            <a:r>
              <a:rPr lang="zh-CN" altLang="en-US" dirty="0">
                <a:latin typeface="宋体"/>
                <a:ea typeface="宋体"/>
              </a:rPr>
              <a:t>成立；</a:t>
            </a:r>
            <a:endParaRPr lang="en-US" altLang="zh-CN" dirty="0">
              <a:latin typeface="宋体"/>
              <a:ea typeface="宋体"/>
            </a:endParaRPr>
          </a:p>
          <a:p>
            <a:pPr>
              <a:buNone/>
            </a:pPr>
            <a:r>
              <a:rPr lang="zh-CN" altLang="en-US" dirty="0">
                <a:latin typeface="宋体"/>
                <a:ea typeface="宋体"/>
              </a:rPr>
              <a:t>（</a:t>
            </a:r>
            <a:r>
              <a:rPr lang="en-US" altLang="zh-CN" dirty="0">
                <a:latin typeface="宋体"/>
                <a:ea typeface="宋体"/>
              </a:rPr>
              <a:t>2</a:t>
            </a:r>
            <a:r>
              <a:rPr lang="zh-CN" altLang="en-US" dirty="0">
                <a:latin typeface="宋体"/>
                <a:ea typeface="宋体"/>
              </a:rPr>
              <a:t>）生成服从概率密度函数为 </a:t>
            </a:r>
            <a:r>
              <a:rPr lang="en-US" altLang="zh-CN" i="1" dirty="0">
                <a:latin typeface="Times New Roman" pitchFamily="18" charset="0"/>
                <a:ea typeface="宋体"/>
                <a:cs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  <a:ea typeface="宋体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ea typeface="宋体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ea typeface="宋体"/>
                <a:cs typeface="Times New Roman" pitchFamily="18" charset="0"/>
              </a:rPr>
              <a:t>)</a:t>
            </a:r>
            <a:r>
              <a:rPr lang="zh-CN" altLang="en-US" dirty="0">
                <a:latin typeface="宋体"/>
                <a:ea typeface="宋体"/>
              </a:rPr>
              <a:t>的建议随机数</a:t>
            </a:r>
            <a:r>
              <a:rPr lang="en-US" altLang="zh-CN" i="1" dirty="0">
                <a:latin typeface="Times New Roman" pitchFamily="18" charset="0"/>
                <a:ea typeface="宋体"/>
                <a:cs typeface="Times New Roman" pitchFamily="18" charset="0"/>
              </a:rPr>
              <a:t>y</a:t>
            </a:r>
            <a:r>
              <a:rPr lang="zh-CN" altLang="en-US" dirty="0">
                <a:latin typeface="宋体"/>
                <a:ea typeface="宋体"/>
              </a:rPr>
              <a:t>；</a:t>
            </a:r>
            <a:endParaRPr lang="en-US" altLang="zh-CN" dirty="0">
              <a:latin typeface="宋体"/>
              <a:ea typeface="宋体"/>
            </a:endParaRPr>
          </a:p>
          <a:p>
            <a:pPr>
              <a:buNone/>
            </a:pPr>
            <a:r>
              <a:rPr lang="zh-CN" altLang="en-US" dirty="0">
                <a:latin typeface="宋体"/>
                <a:ea typeface="宋体"/>
              </a:rPr>
              <a:t>（</a:t>
            </a:r>
            <a:r>
              <a:rPr lang="en-US" altLang="zh-CN" dirty="0">
                <a:latin typeface="宋体"/>
                <a:ea typeface="宋体"/>
              </a:rPr>
              <a:t>3</a:t>
            </a:r>
            <a:r>
              <a:rPr lang="zh-CN" altLang="en-US" dirty="0">
                <a:latin typeface="宋体"/>
                <a:ea typeface="宋体"/>
              </a:rPr>
              <a:t>）再生成一个服从均匀分布 </a:t>
            </a:r>
            <a:r>
              <a:rPr lang="en-US" altLang="zh-CN" dirty="0">
                <a:latin typeface="Times New Roman" pitchFamily="18" charset="0"/>
                <a:ea typeface="宋体"/>
                <a:cs typeface="Times New Roman" pitchFamily="18" charset="0"/>
              </a:rPr>
              <a:t>U(0,1)</a:t>
            </a:r>
            <a:r>
              <a:rPr lang="zh-CN" altLang="en-US" dirty="0">
                <a:latin typeface="宋体"/>
                <a:ea typeface="宋体"/>
              </a:rPr>
              <a:t>的随机数</a:t>
            </a:r>
            <a:r>
              <a:rPr lang="en-US" altLang="zh-CN" i="1" dirty="0">
                <a:latin typeface="Times New Roman" pitchFamily="18" charset="0"/>
                <a:ea typeface="宋体"/>
                <a:cs typeface="Times New Roman" pitchFamily="18" charset="0"/>
              </a:rPr>
              <a:t>u</a:t>
            </a:r>
            <a:r>
              <a:rPr lang="zh-CN" altLang="en-US" dirty="0">
                <a:latin typeface="宋体"/>
                <a:ea typeface="宋体"/>
              </a:rPr>
              <a:t>；</a:t>
            </a:r>
            <a:endParaRPr lang="en-US" altLang="zh-CN" dirty="0">
              <a:latin typeface="宋体"/>
              <a:ea typeface="宋体"/>
            </a:endParaRPr>
          </a:p>
          <a:p>
            <a:pPr>
              <a:buNone/>
            </a:pPr>
            <a:r>
              <a:rPr lang="zh-CN" altLang="en-US" dirty="0">
                <a:latin typeface="宋体"/>
                <a:ea typeface="宋体"/>
              </a:rPr>
              <a:t>（</a:t>
            </a:r>
            <a:r>
              <a:rPr lang="en-US" altLang="zh-CN" dirty="0">
                <a:latin typeface="宋体"/>
                <a:ea typeface="宋体"/>
              </a:rPr>
              <a:t>4</a:t>
            </a:r>
            <a:r>
              <a:rPr lang="zh-CN" altLang="en-US" dirty="0">
                <a:latin typeface="宋体"/>
                <a:ea typeface="宋体"/>
              </a:rPr>
              <a:t>）计算接受准则的概率函数</a:t>
            </a:r>
            <a:r>
              <a:rPr lang="en-US" altLang="zh-CN" i="1" dirty="0">
                <a:latin typeface="Times New Roman" pitchFamily="18" charset="0"/>
                <a:ea typeface="宋体"/>
                <a:cs typeface="Times New Roman" pitchFamily="18" charset="0"/>
              </a:rPr>
              <a:t>h</a:t>
            </a:r>
            <a:r>
              <a:rPr lang="en-US" altLang="zh-CN" dirty="0">
                <a:latin typeface="Times New Roman" pitchFamily="18" charset="0"/>
                <a:ea typeface="宋体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ea typeface="宋体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ea typeface="宋体"/>
                <a:cs typeface="Times New Roman" pitchFamily="18" charset="0"/>
              </a:rPr>
              <a:t>)=</a:t>
            </a:r>
            <a:r>
              <a:rPr lang="en-US" altLang="zh-CN" i="1" dirty="0">
                <a:latin typeface="Times New Roman" pitchFamily="18" charset="0"/>
                <a:ea typeface="宋体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ea typeface="宋体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ea typeface="宋体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ea typeface="宋体"/>
                <a:cs typeface="Times New Roman" pitchFamily="18" charset="0"/>
              </a:rPr>
              <a:t>)/(</a:t>
            </a:r>
            <a:r>
              <a:rPr lang="en-US" altLang="zh-CN" i="1" dirty="0">
                <a:latin typeface="Times New Roman" pitchFamily="18" charset="0"/>
                <a:ea typeface="宋体"/>
                <a:cs typeface="Times New Roman" pitchFamily="18" charset="0"/>
              </a:rPr>
              <a:t>Mg</a:t>
            </a:r>
            <a:r>
              <a:rPr lang="en-US" altLang="zh-CN" dirty="0">
                <a:latin typeface="Times New Roman" pitchFamily="18" charset="0"/>
                <a:ea typeface="宋体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ea typeface="宋体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ea typeface="宋体"/>
                <a:cs typeface="Times New Roman" pitchFamily="18" charset="0"/>
              </a:rPr>
              <a:t>))</a:t>
            </a:r>
            <a:r>
              <a:rPr lang="zh-CN" altLang="en-US" dirty="0">
                <a:latin typeface="宋体"/>
                <a:ea typeface="宋体"/>
              </a:rPr>
              <a:t>，如果</a:t>
            </a:r>
            <a:r>
              <a:rPr lang="en-US" altLang="zh-CN" i="1" dirty="0">
                <a:latin typeface="Times New Roman" pitchFamily="18" charset="0"/>
                <a:ea typeface="宋体"/>
                <a:cs typeface="Times New Roman" pitchFamily="18" charset="0"/>
              </a:rPr>
              <a:t>u</a:t>
            </a:r>
            <a:r>
              <a:rPr lang="en-US" altLang="zh-CN" dirty="0">
                <a:latin typeface="Times New Roman" pitchFamily="18" charset="0"/>
                <a:ea typeface="宋体"/>
                <a:cs typeface="Times New Roman" pitchFamily="18" charset="0"/>
              </a:rPr>
              <a:t>&lt;</a:t>
            </a:r>
            <a:r>
              <a:rPr lang="en-US" altLang="zh-CN" i="1" dirty="0">
                <a:latin typeface="Times New Roman" pitchFamily="18" charset="0"/>
                <a:ea typeface="宋体"/>
                <a:cs typeface="Times New Roman" pitchFamily="18" charset="0"/>
              </a:rPr>
              <a:t>h</a:t>
            </a:r>
            <a:r>
              <a:rPr lang="en-US" altLang="zh-CN" dirty="0">
                <a:latin typeface="Times New Roman" pitchFamily="18" charset="0"/>
                <a:ea typeface="宋体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ea typeface="宋体"/>
                <a:cs typeface="Times New Roman" pitchFamily="18" charset="0"/>
              </a:rPr>
              <a:t>)</a:t>
            </a:r>
            <a:r>
              <a:rPr lang="zh-CN" altLang="en-US" dirty="0">
                <a:latin typeface="宋体"/>
                <a:ea typeface="宋体"/>
              </a:rPr>
              <a:t>，则接受所生成的该随机数</a:t>
            </a:r>
            <a:r>
              <a:rPr lang="en-US" altLang="zh-CN" i="1" dirty="0">
                <a:latin typeface="Times New Roman" pitchFamily="18" charset="0"/>
                <a:ea typeface="宋体"/>
                <a:cs typeface="Times New Roman" pitchFamily="18" charset="0"/>
              </a:rPr>
              <a:t>y</a:t>
            </a:r>
            <a:r>
              <a:rPr lang="zh-CN" altLang="en-US" dirty="0">
                <a:latin typeface="宋体"/>
                <a:ea typeface="宋体"/>
              </a:rPr>
              <a:t>，反之，则丢弃，并转到（</a:t>
            </a:r>
            <a:r>
              <a:rPr lang="en-US" altLang="zh-CN" dirty="0">
                <a:latin typeface="宋体"/>
                <a:ea typeface="宋体"/>
              </a:rPr>
              <a:t>2</a:t>
            </a:r>
            <a:r>
              <a:rPr lang="zh-CN" altLang="en-US" dirty="0">
                <a:latin typeface="宋体"/>
                <a:ea typeface="宋体"/>
              </a:rPr>
              <a:t>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接受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拒绝法的缺陷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接受</a:t>
            </a:r>
            <a:r>
              <a:rPr lang="en-US" altLang="zh-CN" dirty="0"/>
              <a:t>-</a:t>
            </a:r>
            <a:r>
              <a:rPr lang="zh-CN" altLang="en-US" dirty="0"/>
              <a:t>拒绝法的</a:t>
            </a:r>
            <a:r>
              <a:rPr lang="zh-CN" altLang="en-US" dirty="0">
                <a:solidFill>
                  <a:srgbClr val="FF0000"/>
                </a:solidFill>
              </a:rPr>
              <a:t>效率较低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）由于算法要随机地拒绝许多建议的随机数，根据算法效率，我们估计迭代</a:t>
            </a:r>
            <a:r>
              <a:rPr lang="en-US" altLang="zh-CN" i="1" dirty="0"/>
              <a:t>N</a:t>
            </a:r>
            <a:r>
              <a:rPr lang="zh-CN" altLang="en-US" dirty="0"/>
              <a:t>次后最终会得到随机数的数量大约是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）选择合适的建议概率密度函数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/>
              <a:t>是算法的关键。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在完全使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Mg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dirty="0"/>
              <a:t>罩住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/>
              <a:t>的前提下，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/>
              <a:t>选择的原则是：</a:t>
            </a:r>
            <a:endParaRPr lang="en-US" altLang="zh-CN" dirty="0"/>
          </a:p>
          <a:p>
            <a:pPr>
              <a:buNone/>
            </a:pPr>
            <a:r>
              <a:rPr lang="zh-CN" altLang="en-US" dirty="0">
                <a:latin typeface="宋体"/>
                <a:ea typeface="宋体"/>
              </a:rPr>
              <a:t>①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dirty="0">
                <a:latin typeface="宋体"/>
                <a:ea typeface="宋体"/>
              </a:rPr>
              <a:t>尽可能小；</a:t>
            </a:r>
            <a:endParaRPr lang="en-US" altLang="zh-CN" dirty="0">
              <a:latin typeface="宋体"/>
              <a:ea typeface="宋体"/>
            </a:endParaRPr>
          </a:p>
          <a:p>
            <a:pPr>
              <a:buNone/>
            </a:pPr>
            <a:r>
              <a:rPr lang="zh-CN" altLang="zh-CN" dirty="0">
                <a:latin typeface="宋体"/>
                <a:ea typeface="宋体"/>
              </a:rPr>
              <a:t>②</a:t>
            </a:r>
            <a:r>
              <a:rPr lang="zh-CN" altLang="en-US" dirty="0"/>
              <a:t>建议概率密度函数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/>
              <a:t>要容易被抽样；</a:t>
            </a:r>
            <a:endParaRPr lang="en-US" altLang="zh-CN" dirty="0"/>
          </a:p>
          <a:p>
            <a:pPr>
              <a:buNone/>
            </a:pPr>
            <a:r>
              <a:rPr lang="zh-CN" altLang="zh-CN" dirty="0">
                <a:latin typeface="宋体"/>
                <a:ea typeface="宋体"/>
              </a:rPr>
              <a:t>③</a:t>
            </a:r>
            <a:r>
              <a:rPr lang="zh-CN" altLang="en-US" dirty="0">
                <a:latin typeface="宋体"/>
                <a:ea typeface="宋体"/>
              </a:rPr>
              <a:t>在满足前面两个要求的基础上，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Mg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宋体"/>
                <a:ea typeface="宋体"/>
              </a:rPr>
              <a:t>尽可能与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宋体"/>
                <a:ea typeface="宋体"/>
              </a:rPr>
              <a:t>形似。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443</TotalTime>
  <Words>824</Words>
  <Application>Microsoft Office PowerPoint</Application>
  <PresentationFormat>全屏显示(4:3)</PresentationFormat>
  <Paragraphs>66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华文楷体</vt:lpstr>
      <vt:lpstr>宋体</vt:lpstr>
      <vt:lpstr>Century Schoolbook</vt:lpstr>
      <vt:lpstr>Times New Roman</vt:lpstr>
      <vt:lpstr>Wingdings</vt:lpstr>
      <vt:lpstr>Wingdings 2</vt:lpstr>
      <vt:lpstr>凸显</vt:lpstr>
      <vt:lpstr>公式</vt:lpstr>
      <vt:lpstr>Simulation</vt:lpstr>
      <vt:lpstr>随机模拟——让计算机玩骰子</vt:lpstr>
      <vt:lpstr>例：正态分布</vt:lpstr>
      <vt:lpstr>例：模拟对称随机游动</vt:lpstr>
      <vt:lpstr>例：模拟Poisson过程</vt:lpstr>
      <vt:lpstr>逆变换法</vt:lpstr>
      <vt:lpstr>逆变换法的局限性</vt:lpstr>
      <vt:lpstr>接受-拒绝法（acceptance-rejection）</vt:lpstr>
      <vt:lpstr>接受-拒绝法的缺陷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</dc:title>
  <dc:creator>lenovo</dc:creator>
  <cp:lastModifiedBy>xiangjun wang</cp:lastModifiedBy>
  <cp:revision>38</cp:revision>
  <dcterms:created xsi:type="dcterms:W3CDTF">2017-11-24T01:33:13Z</dcterms:created>
  <dcterms:modified xsi:type="dcterms:W3CDTF">2018-03-21T06:58:12Z</dcterms:modified>
</cp:coreProperties>
</file>