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5"/>
  </p:notesMasterIdLst>
  <p:sldIdLst>
    <p:sldId id="264" r:id="rId2"/>
    <p:sldId id="281" r:id="rId3"/>
    <p:sldId id="273" r:id="rId4"/>
    <p:sldId id="279" r:id="rId5"/>
    <p:sldId id="266" r:id="rId6"/>
    <p:sldId id="280" r:id="rId7"/>
    <p:sldId id="269" r:id="rId8"/>
    <p:sldId id="270" r:id="rId9"/>
    <p:sldId id="274" r:id="rId10"/>
    <p:sldId id="275" r:id="rId11"/>
    <p:sldId id="271" r:id="rId12"/>
    <p:sldId id="276" r:id="rId13"/>
    <p:sldId id="27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182"/>
    <a:srgbClr val="0371B4"/>
    <a:srgbClr val="FFFFFF"/>
    <a:srgbClr val="E8E4E3"/>
    <a:srgbClr val="E96755"/>
    <a:srgbClr val="F1EBE8"/>
    <a:srgbClr val="F4EFED"/>
    <a:srgbClr val="92265A"/>
    <a:srgbClr val="F8F5F0"/>
    <a:srgbClr val="774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A6E4F-82B2-094F-96E3-3EBCD011C282}" v="370" dt="2021-09-29T14:29:13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/>
    <p:restoredTop sz="94694"/>
  </p:normalViewPr>
  <p:slideViewPr>
    <p:cSldViewPr snapToGrid="0" snapToObjects="1">
      <p:cViewPr>
        <p:scale>
          <a:sx n="92" d="100"/>
          <a:sy n="92" d="100"/>
        </p:scale>
        <p:origin x="10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09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65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55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051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24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42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60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45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02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3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96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15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85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web.mta.info/developers/turnstil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indoor, floor, ceiling, steel&#10;&#10;Description automatically generated">
            <a:extLst>
              <a:ext uri="{FF2B5EF4-FFF2-40B4-BE49-F238E27FC236}">
                <a16:creationId xmlns:a16="http://schemas.microsoft.com/office/drawing/2014/main" id="{C85E54EC-AE33-464D-B9D5-F8C2013591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7812A-E6F5-0748-A0A0-7E7F95485D27}"/>
              </a:ext>
            </a:extLst>
          </p:cNvPr>
          <p:cNvSpPr txBox="1"/>
          <p:nvPr/>
        </p:nvSpPr>
        <p:spPr>
          <a:xfrm>
            <a:off x="1155887" y="2328473"/>
            <a:ext cx="615931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A" sz="4400" dirty="0">
                <a:solidFill>
                  <a:srgbClr val="8A3182"/>
                </a:solidFill>
                <a:latin typeface="Impact" panose="020B0806030902050204" pitchFamily="34" charset="0"/>
                <a:cs typeface="Apple Chancery" panose="03020702040506060504" pitchFamily="66" charset="-79"/>
              </a:rPr>
              <a:t>MTA Turnstile Data Analysis</a:t>
            </a:r>
          </a:p>
        </p:txBody>
      </p:sp>
      <p:grpSp>
        <p:nvGrpSpPr>
          <p:cNvPr id="11" name="Группа 5">
            <a:extLst>
              <a:ext uri="{FF2B5EF4-FFF2-40B4-BE49-F238E27FC236}">
                <a16:creationId xmlns:a16="http://schemas.microsoft.com/office/drawing/2014/main" id="{4B1A9889-C7E1-0B4E-9C42-35DF81891D7C}"/>
              </a:ext>
            </a:extLst>
          </p:cNvPr>
          <p:cNvGrpSpPr/>
          <p:nvPr/>
        </p:nvGrpSpPr>
        <p:grpSpPr>
          <a:xfrm>
            <a:off x="7839856" y="5741004"/>
            <a:ext cx="3932400" cy="684075"/>
            <a:chOff x="847725" y="5578475"/>
            <a:chExt cx="5205412" cy="715962"/>
          </a:xfrm>
        </p:grpSpPr>
        <p:sp>
          <p:nvSpPr>
            <p:cNvPr id="12" name="Google Shape;232;p16">
              <a:extLst>
                <a:ext uri="{FF2B5EF4-FFF2-40B4-BE49-F238E27FC236}">
                  <a16:creationId xmlns:a16="http://schemas.microsoft.com/office/drawing/2014/main" id="{228E5061-6FAE-B44F-8929-AB06119E7839}"/>
                </a:ext>
              </a:extLst>
            </p:cNvPr>
            <p:cNvSpPr/>
            <p:nvPr/>
          </p:nvSpPr>
          <p:spPr>
            <a:xfrm>
              <a:off x="847725" y="5578475"/>
              <a:ext cx="5205412" cy="715962"/>
            </a:xfrm>
            <a:custGeom>
              <a:avLst/>
              <a:gdLst/>
              <a:ahLst/>
              <a:cxnLst/>
              <a:rect l="l" t="t" r="r" b="b"/>
              <a:pathLst>
                <a:path w="547" h="75" extrusionOk="0">
                  <a:moveTo>
                    <a:pt x="88" y="65"/>
                  </a:moveTo>
                  <a:cubicBezTo>
                    <a:pt x="91" y="64"/>
                    <a:pt x="69" y="64"/>
                    <a:pt x="72" y="64"/>
                  </a:cubicBezTo>
                  <a:cubicBezTo>
                    <a:pt x="73" y="63"/>
                    <a:pt x="73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67" y="63"/>
                    <a:pt x="88" y="62"/>
                    <a:pt x="83" y="62"/>
                  </a:cubicBezTo>
                  <a:cubicBezTo>
                    <a:pt x="82" y="62"/>
                    <a:pt x="81" y="62"/>
                    <a:pt x="81" y="62"/>
                  </a:cubicBezTo>
                  <a:cubicBezTo>
                    <a:pt x="81" y="62"/>
                    <a:pt x="81" y="62"/>
                    <a:pt x="81" y="61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7" y="61"/>
                    <a:pt x="65" y="60"/>
                    <a:pt x="70" y="60"/>
                  </a:cubicBezTo>
                  <a:cubicBezTo>
                    <a:pt x="71" y="60"/>
                    <a:pt x="72" y="60"/>
                    <a:pt x="72" y="59"/>
                  </a:cubicBezTo>
                  <a:cubicBezTo>
                    <a:pt x="72" y="59"/>
                    <a:pt x="73" y="59"/>
                    <a:pt x="73" y="59"/>
                  </a:cubicBezTo>
                  <a:cubicBezTo>
                    <a:pt x="74" y="58"/>
                    <a:pt x="75" y="58"/>
                    <a:pt x="76" y="58"/>
                  </a:cubicBezTo>
                  <a:cubicBezTo>
                    <a:pt x="87" y="56"/>
                    <a:pt x="76" y="56"/>
                    <a:pt x="88" y="55"/>
                  </a:cubicBezTo>
                  <a:cubicBezTo>
                    <a:pt x="90" y="55"/>
                    <a:pt x="91" y="54"/>
                    <a:pt x="92" y="53"/>
                  </a:cubicBezTo>
                  <a:cubicBezTo>
                    <a:pt x="91" y="53"/>
                    <a:pt x="89" y="53"/>
                    <a:pt x="88" y="53"/>
                  </a:cubicBezTo>
                  <a:cubicBezTo>
                    <a:pt x="83" y="53"/>
                    <a:pt x="78" y="54"/>
                    <a:pt x="73" y="54"/>
                  </a:cubicBezTo>
                  <a:cubicBezTo>
                    <a:pt x="64" y="54"/>
                    <a:pt x="79" y="55"/>
                    <a:pt x="70" y="55"/>
                  </a:cubicBezTo>
                  <a:cubicBezTo>
                    <a:pt x="69" y="55"/>
                    <a:pt x="68" y="55"/>
                    <a:pt x="68" y="55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9" y="54"/>
                    <a:pt x="70" y="54"/>
                  </a:cubicBezTo>
                  <a:cubicBezTo>
                    <a:pt x="74" y="53"/>
                    <a:pt x="73" y="52"/>
                    <a:pt x="77" y="52"/>
                  </a:cubicBezTo>
                  <a:cubicBezTo>
                    <a:pt x="87" y="51"/>
                    <a:pt x="80" y="50"/>
                    <a:pt x="90" y="50"/>
                  </a:cubicBezTo>
                  <a:cubicBezTo>
                    <a:pt x="100" y="49"/>
                    <a:pt x="95" y="48"/>
                    <a:pt x="105" y="48"/>
                  </a:cubicBezTo>
                  <a:cubicBezTo>
                    <a:pt x="115" y="47"/>
                    <a:pt x="124" y="54"/>
                    <a:pt x="134" y="53"/>
                  </a:cubicBezTo>
                  <a:cubicBezTo>
                    <a:pt x="136" y="53"/>
                    <a:pt x="137" y="52"/>
                    <a:pt x="139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8" y="52"/>
                    <a:pt x="137" y="52"/>
                    <a:pt x="136" y="52"/>
                  </a:cubicBezTo>
                  <a:cubicBezTo>
                    <a:pt x="132" y="52"/>
                    <a:pt x="128" y="53"/>
                    <a:pt x="125" y="53"/>
                  </a:cubicBezTo>
                  <a:cubicBezTo>
                    <a:pt x="120" y="53"/>
                    <a:pt x="115" y="54"/>
                    <a:pt x="110" y="54"/>
                  </a:cubicBezTo>
                  <a:cubicBezTo>
                    <a:pt x="106" y="55"/>
                    <a:pt x="102" y="47"/>
                    <a:pt x="98" y="47"/>
                  </a:cubicBezTo>
                  <a:cubicBezTo>
                    <a:pt x="92" y="48"/>
                    <a:pt x="101" y="48"/>
                    <a:pt x="95" y="49"/>
                  </a:cubicBezTo>
                  <a:cubicBezTo>
                    <a:pt x="88" y="49"/>
                    <a:pt x="82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8"/>
                    <a:pt x="75" y="48"/>
                    <a:pt x="76" y="48"/>
                  </a:cubicBezTo>
                  <a:cubicBezTo>
                    <a:pt x="78" y="48"/>
                    <a:pt x="71" y="47"/>
                    <a:pt x="74" y="47"/>
                  </a:cubicBezTo>
                  <a:cubicBezTo>
                    <a:pt x="75" y="47"/>
                    <a:pt x="75" y="47"/>
                    <a:pt x="76" y="46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69" y="46"/>
                    <a:pt x="82" y="46"/>
                    <a:pt x="77" y="46"/>
                  </a:cubicBezTo>
                  <a:cubicBezTo>
                    <a:pt x="76" y="46"/>
                    <a:pt x="58" y="46"/>
                    <a:pt x="57" y="46"/>
                  </a:cubicBezTo>
                  <a:cubicBezTo>
                    <a:pt x="56" y="45"/>
                    <a:pt x="55" y="45"/>
                    <a:pt x="53" y="45"/>
                  </a:cubicBezTo>
                  <a:cubicBezTo>
                    <a:pt x="53" y="45"/>
                    <a:pt x="52" y="45"/>
                    <a:pt x="52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4"/>
                    <a:pt x="49" y="44"/>
                    <a:pt x="50" y="44"/>
                  </a:cubicBezTo>
                  <a:cubicBezTo>
                    <a:pt x="60" y="43"/>
                    <a:pt x="55" y="42"/>
                    <a:pt x="65" y="41"/>
                  </a:cubicBezTo>
                  <a:cubicBezTo>
                    <a:pt x="83" y="40"/>
                    <a:pt x="76" y="40"/>
                    <a:pt x="101" y="41"/>
                  </a:cubicBezTo>
                  <a:cubicBezTo>
                    <a:pt x="103" y="40"/>
                    <a:pt x="122" y="43"/>
                    <a:pt x="123" y="43"/>
                  </a:cubicBezTo>
                  <a:cubicBezTo>
                    <a:pt x="123" y="43"/>
                    <a:pt x="122" y="43"/>
                    <a:pt x="122" y="43"/>
                  </a:cubicBezTo>
                  <a:cubicBezTo>
                    <a:pt x="116" y="43"/>
                    <a:pt x="107" y="39"/>
                    <a:pt x="102" y="39"/>
                  </a:cubicBezTo>
                  <a:cubicBezTo>
                    <a:pt x="97" y="39"/>
                    <a:pt x="96" y="37"/>
                    <a:pt x="92" y="37"/>
                  </a:cubicBezTo>
                  <a:cubicBezTo>
                    <a:pt x="82" y="38"/>
                    <a:pt x="72" y="38"/>
                    <a:pt x="62" y="39"/>
                  </a:cubicBezTo>
                  <a:cubicBezTo>
                    <a:pt x="61" y="39"/>
                    <a:pt x="60" y="39"/>
                    <a:pt x="58" y="39"/>
                  </a:cubicBezTo>
                  <a:cubicBezTo>
                    <a:pt x="58" y="39"/>
                    <a:pt x="58" y="38"/>
                    <a:pt x="57" y="38"/>
                  </a:cubicBezTo>
                  <a:cubicBezTo>
                    <a:pt x="55" y="39"/>
                    <a:pt x="52" y="39"/>
                    <a:pt x="49" y="39"/>
                  </a:cubicBezTo>
                  <a:cubicBezTo>
                    <a:pt x="45" y="39"/>
                    <a:pt x="57" y="40"/>
                    <a:pt x="53" y="40"/>
                  </a:cubicBezTo>
                  <a:cubicBezTo>
                    <a:pt x="52" y="40"/>
                    <a:pt x="52" y="40"/>
                    <a:pt x="51" y="40"/>
                  </a:cubicBezTo>
                  <a:cubicBezTo>
                    <a:pt x="51" y="40"/>
                    <a:pt x="51" y="39"/>
                    <a:pt x="51" y="39"/>
                  </a:cubicBezTo>
                  <a:cubicBezTo>
                    <a:pt x="52" y="39"/>
                    <a:pt x="52" y="39"/>
                    <a:pt x="53" y="39"/>
                  </a:cubicBezTo>
                  <a:cubicBezTo>
                    <a:pt x="56" y="38"/>
                    <a:pt x="43" y="38"/>
                    <a:pt x="46" y="38"/>
                  </a:cubicBezTo>
                  <a:cubicBezTo>
                    <a:pt x="52" y="37"/>
                    <a:pt x="71" y="36"/>
                    <a:pt x="76" y="35"/>
                  </a:cubicBezTo>
                  <a:cubicBezTo>
                    <a:pt x="81" y="35"/>
                    <a:pt x="85" y="34"/>
                    <a:pt x="89" y="34"/>
                  </a:cubicBezTo>
                  <a:cubicBezTo>
                    <a:pt x="86" y="34"/>
                    <a:pt x="83" y="34"/>
                    <a:pt x="80" y="34"/>
                  </a:cubicBezTo>
                  <a:cubicBezTo>
                    <a:pt x="75" y="35"/>
                    <a:pt x="69" y="35"/>
                    <a:pt x="63" y="36"/>
                  </a:cubicBezTo>
                  <a:cubicBezTo>
                    <a:pt x="63" y="36"/>
                    <a:pt x="62" y="36"/>
                    <a:pt x="61" y="3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4" y="34"/>
                    <a:pt x="65" y="34"/>
                  </a:cubicBezTo>
                  <a:cubicBezTo>
                    <a:pt x="76" y="33"/>
                    <a:pt x="74" y="40"/>
                    <a:pt x="85" y="39"/>
                  </a:cubicBezTo>
                  <a:cubicBezTo>
                    <a:pt x="93" y="38"/>
                    <a:pt x="101" y="37"/>
                    <a:pt x="109" y="36"/>
                  </a:cubicBezTo>
                  <a:cubicBezTo>
                    <a:pt x="112" y="36"/>
                    <a:pt x="115" y="35"/>
                    <a:pt x="118" y="35"/>
                  </a:cubicBezTo>
                  <a:cubicBezTo>
                    <a:pt x="117" y="35"/>
                    <a:pt x="116" y="35"/>
                    <a:pt x="115" y="35"/>
                  </a:cubicBezTo>
                  <a:cubicBezTo>
                    <a:pt x="112" y="35"/>
                    <a:pt x="109" y="36"/>
                    <a:pt x="106" y="35"/>
                  </a:cubicBezTo>
                  <a:cubicBezTo>
                    <a:pt x="105" y="35"/>
                    <a:pt x="103" y="35"/>
                    <a:pt x="102" y="35"/>
                  </a:cubicBezTo>
                  <a:cubicBezTo>
                    <a:pt x="104" y="35"/>
                    <a:pt x="93" y="36"/>
                    <a:pt x="70" y="38"/>
                  </a:cubicBezTo>
                  <a:cubicBezTo>
                    <a:pt x="65" y="38"/>
                    <a:pt x="73" y="31"/>
                    <a:pt x="67" y="32"/>
                  </a:cubicBezTo>
                  <a:cubicBezTo>
                    <a:pt x="66" y="32"/>
                    <a:pt x="52" y="40"/>
                    <a:pt x="51" y="39"/>
                  </a:cubicBezTo>
                  <a:cubicBezTo>
                    <a:pt x="79" y="33"/>
                    <a:pt x="96" y="32"/>
                    <a:pt x="101" y="32"/>
                  </a:cubicBezTo>
                  <a:cubicBezTo>
                    <a:pt x="99" y="31"/>
                    <a:pt x="97" y="32"/>
                    <a:pt x="95" y="31"/>
                  </a:cubicBezTo>
                  <a:cubicBezTo>
                    <a:pt x="101" y="30"/>
                    <a:pt x="47" y="29"/>
                    <a:pt x="54" y="28"/>
                  </a:cubicBezTo>
                  <a:cubicBezTo>
                    <a:pt x="53" y="28"/>
                    <a:pt x="53" y="27"/>
                    <a:pt x="52" y="28"/>
                  </a:cubicBezTo>
                  <a:cubicBezTo>
                    <a:pt x="45" y="28"/>
                    <a:pt x="61" y="29"/>
                    <a:pt x="53" y="30"/>
                  </a:cubicBezTo>
                  <a:cubicBezTo>
                    <a:pt x="47" y="30"/>
                    <a:pt x="93" y="31"/>
                    <a:pt x="87" y="31"/>
                  </a:cubicBezTo>
                  <a:cubicBezTo>
                    <a:pt x="87" y="31"/>
                    <a:pt x="86" y="31"/>
                    <a:pt x="85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0"/>
                    <a:pt x="48" y="30"/>
                    <a:pt x="49" y="30"/>
                  </a:cubicBezTo>
                  <a:cubicBezTo>
                    <a:pt x="51" y="30"/>
                    <a:pt x="54" y="29"/>
                    <a:pt x="57" y="29"/>
                  </a:cubicBezTo>
                  <a:cubicBezTo>
                    <a:pt x="65" y="28"/>
                    <a:pt x="36" y="26"/>
                    <a:pt x="44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6" y="23"/>
                    <a:pt x="47" y="23"/>
                    <a:pt x="49" y="23"/>
                  </a:cubicBezTo>
                  <a:cubicBezTo>
                    <a:pt x="52" y="22"/>
                    <a:pt x="50" y="21"/>
                    <a:pt x="54" y="21"/>
                  </a:cubicBezTo>
                  <a:cubicBezTo>
                    <a:pt x="57" y="20"/>
                    <a:pt x="47" y="19"/>
                    <a:pt x="51" y="19"/>
                  </a:cubicBezTo>
                  <a:cubicBezTo>
                    <a:pt x="53" y="19"/>
                    <a:pt x="56" y="18"/>
                    <a:pt x="58" y="18"/>
                  </a:cubicBezTo>
                  <a:cubicBezTo>
                    <a:pt x="54" y="18"/>
                    <a:pt x="62" y="19"/>
                    <a:pt x="58" y="19"/>
                  </a:cubicBezTo>
                  <a:cubicBezTo>
                    <a:pt x="53" y="20"/>
                    <a:pt x="48" y="20"/>
                    <a:pt x="42" y="21"/>
                  </a:cubicBezTo>
                  <a:cubicBezTo>
                    <a:pt x="42" y="21"/>
                    <a:pt x="41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20"/>
                    <a:pt x="41" y="20"/>
                    <a:pt x="42" y="20"/>
                  </a:cubicBezTo>
                  <a:cubicBezTo>
                    <a:pt x="45" y="19"/>
                    <a:pt x="49" y="19"/>
                    <a:pt x="52" y="18"/>
                  </a:cubicBezTo>
                  <a:cubicBezTo>
                    <a:pt x="53" y="18"/>
                    <a:pt x="55" y="18"/>
                    <a:pt x="57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46" y="18"/>
                    <a:pt x="38" y="19"/>
                    <a:pt x="29" y="20"/>
                  </a:cubicBezTo>
                  <a:cubicBezTo>
                    <a:pt x="28" y="20"/>
                    <a:pt x="27" y="20"/>
                    <a:pt x="27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7" y="19"/>
                    <a:pt x="28" y="19"/>
                    <a:pt x="29" y="18"/>
                  </a:cubicBezTo>
                  <a:cubicBezTo>
                    <a:pt x="37" y="17"/>
                    <a:pt x="18" y="16"/>
                    <a:pt x="26" y="15"/>
                  </a:cubicBezTo>
                  <a:cubicBezTo>
                    <a:pt x="29" y="14"/>
                    <a:pt x="33" y="14"/>
                    <a:pt x="35" y="12"/>
                  </a:cubicBezTo>
                  <a:cubicBezTo>
                    <a:pt x="37" y="11"/>
                    <a:pt x="26" y="11"/>
                    <a:pt x="27" y="10"/>
                  </a:cubicBezTo>
                  <a:cubicBezTo>
                    <a:pt x="32" y="10"/>
                    <a:pt x="18" y="9"/>
                    <a:pt x="23" y="9"/>
                  </a:cubicBezTo>
                  <a:cubicBezTo>
                    <a:pt x="29" y="9"/>
                    <a:pt x="20" y="7"/>
                    <a:pt x="26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18" y="6"/>
                    <a:pt x="25" y="7"/>
                    <a:pt x="19" y="7"/>
                  </a:cubicBezTo>
                  <a:cubicBezTo>
                    <a:pt x="13" y="7"/>
                    <a:pt x="8" y="8"/>
                    <a:pt x="3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" y="7"/>
                    <a:pt x="2" y="7"/>
                    <a:pt x="3" y="7"/>
                  </a:cubicBezTo>
                  <a:cubicBezTo>
                    <a:pt x="7" y="6"/>
                    <a:pt x="11" y="6"/>
                    <a:pt x="15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4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22" y="3"/>
                    <a:pt x="16" y="2"/>
                    <a:pt x="24" y="1"/>
                  </a:cubicBezTo>
                  <a:cubicBezTo>
                    <a:pt x="34" y="1"/>
                    <a:pt x="44" y="0"/>
                    <a:pt x="53" y="0"/>
                  </a:cubicBezTo>
                  <a:cubicBezTo>
                    <a:pt x="63" y="0"/>
                    <a:pt x="227" y="0"/>
                    <a:pt x="237" y="0"/>
                  </a:cubicBezTo>
                  <a:cubicBezTo>
                    <a:pt x="247" y="0"/>
                    <a:pt x="257" y="0"/>
                    <a:pt x="268" y="1"/>
                  </a:cubicBezTo>
                  <a:cubicBezTo>
                    <a:pt x="275" y="1"/>
                    <a:pt x="282" y="1"/>
                    <a:pt x="289" y="0"/>
                  </a:cubicBezTo>
                  <a:cubicBezTo>
                    <a:pt x="292" y="0"/>
                    <a:pt x="295" y="0"/>
                    <a:pt x="298" y="0"/>
                  </a:cubicBezTo>
                  <a:cubicBezTo>
                    <a:pt x="299" y="0"/>
                    <a:pt x="300" y="0"/>
                    <a:pt x="301" y="0"/>
                  </a:cubicBezTo>
                  <a:cubicBezTo>
                    <a:pt x="303" y="0"/>
                    <a:pt x="304" y="0"/>
                    <a:pt x="305" y="1"/>
                  </a:cubicBezTo>
                  <a:cubicBezTo>
                    <a:pt x="306" y="1"/>
                    <a:pt x="307" y="0"/>
                    <a:pt x="307" y="0"/>
                  </a:cubicBezTo>
                  <a:cubicBezTo>
                    <a:pt x="308" y="1"/>
                    <a:pt x="308" y="1"/>
                    <a:pt x="309" y="0"/>
                  </a:cubicBezTo>
                  <a:cubicBezTo>
                    <a:pt x="310" y="1"/>
                    <a:pt x="310" y="1"/>
                    <a:pt x="311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11" y="0"/>
                    <a:pt x="312" y="0"/>
                    <a:pt x="313" y="0"/>
                  </a:cubicBezTo>
                  <a:cubicBezTo>
                    <a:pt x="313" y="1"/>
                    <a:pt x="314" y="1"/>
                    <a:pt x="314" y="0"/>
                  </a:cubicBezTo>
                  <a:cubicBezTo>
                    <a:pt x="322" y="0"/>
                    <a:pt x="329" y="0"/>
                    <a:pt x="337" y="0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8" y="1"/>
                    <a:pt x="338" y="1"/>
                    <a:pt x="339" y="2"/>
                  </a:cubicBezTo>
                  <a:cubicBezTo>
                    <a:pt x="342" y="2"/>
                    <a:pt x="345" y="2"/>
                    <a:pt x="348" y="2"/>
                  </a:cubicBezTo>
                  <a:cubicBezTo>
                    <a:pt x="352" y="2"/>
                    <a:pt x="355" y="2"/>
                    <a:pt x="359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312" y="2"/>
                    <a:pt x="266" y="2"/>
                    <a:pt x="219" y="2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78" y="3"/>
                    <a:pt x="324" y="3"/>
                    <a:pt x="382" y="3"/>
                  </a:cubicBezTo>
                  <a:cubicBezTo>
                    <a:pt x="380" y="3"/>
                    <a:pt x="391" y="3"/>
                    <a:pt x="389" y="3"/>
                  </a:cubicBezTo>
                  <a:cubicBezTo>
                    <a:pt x="382" y="3"/>
                    <a:pt x="375" y="3"/>
                    <a:pt x="368" y="2"/>
                  </a:cubicBezTo>
                  <a:cubicBezTo>
                    <a:pt x="366" y="2"/>
                    <a:pt x="366" y="2"/>
                    <a:pt x="367" y="0"/>
                  </a:cubicBezTo>
                  <a:cubicBezTo>
                    <a:pt x="367" y="1"/>
                    <a:pt x="367" y="1"/>
                    <a:pt x="368" y="2"/>
                  </a:cubicBezTo>
                  <a:cubicBezTo>
                    <a:pt x="368" y="1"/>
                    <a:pt x="368" y="1"/>
                    <a:pt x="368" y="0"/>
                  </a:cubicBezTo>
                  <a:cubicBezTo>
                    <a:pt x="369" y="1"/>
                    <a:pt x="369" y="1"/>
                    <a:pt x="370" y="2"/>
                  </a:cubicBezTo>
                  <a:cubicBezTo>
                    <a:pt x="370" y="1"/>
                    <a:pt x="370" y="1"/>
                    <a:pt x="370" y="0"/>
                  </a:cubicBezTo>
                  <a:cubicBezTo>
                    <a:pt x="371" y="1"/>
                    <a:pt x="371" y="1"/>
                    <a:pt x="371" y="2"/>
                  </a:cubicBezTo>
                  <a:cubicBezTo>
                    <a:pt x="372" y="1"/>
                    <a:pt x="372" y="1"/>
                    <a:pt x="372" y="0"/>
                  </a:cubicBezTo>
                  <a:cubicBezTo>
                    <a:pt x="373" y="1"/>
                    <a:pt x="373" y="1"/>
                    <a:pt x="373" y="1"/>
                  </a:cubicBezTo>
                  <a:cubicBezTo>
                    <a:pt x="374" y="1"/>
                    <a:pt x="374" y="1"/>
                    <a:pt x="374" y="0"/>
                  </a:cubicBezTo>
                  <a:cubicBezTo>
                    <a:pt x="374" y="1"/>
                    <a:pt x="375" y="1"/>
                    <a:pt x="375" y="1"/>
                  </a:cubicBezTo>
                  <a:cubicBezTo>
                    <a:pt x="376" y="0"/>
                    <a:pt x="376" y="1"/>
                    <a:pt x="377" y="1"/>
                  </a:cubicBezTo>
                  <a:cubicBezTo>
                    <a:pt x="378" y="0"/>
                    <a:pt x="378" y="1"/>
                    <a:pt x="379" y="1"/>
                  </a:cubicBezTo>
                  <a:cubicBezTo>
                    <a:pt x="379" y="1"/>
                    <a:pt x="379" y="1"/>
                    <a:pt x="380" y="0"/>
                  </a:cubicBezTo>
                  <a:cubicBezTo>
                    <a:pt x="380" y="1"/>
                    <a:pt x="380" y="1"/>
                    <a:pt x="381" y="2"/>
                  </a:cubicBezTo>
                  <a:cubicBezTo>
                    <a:pt x="381" y="1"/>
                    <a:pt x="381" y="1"/>
                    <a:pt x="381" y="0"/>
                  </a:cubicBezTo>
                  <a:cubicBezTo>
                    <a:pt x="382" y="1"/>
                    <a:pt x="382" y="1"/>
                    <a:pt x="383" y="2"/>
                  </a:cubicBezTo>
                  <a:cubicBezTo>
                    <a:pt x="383" y="1"/>
                    <a:pt x="383" y="1"/>
                    <a:pt x="383" y="0"/>
                  </a:cubicBezTo>
                  <a:cubicBezTo>
                    <a:pt x="384" y="1"/>
                    <a:pt x="384" y="1"/>
                    <a:pt x="384" y="2"/>
                  </a:cubicBezTo>
                  <a:cubicBezTo>
                    <a:pt x="385" y="1"/>
                    <a:pt x="385" y="1"/>
                    <a:pt x="385" y="0"/>
                  </a:cubicBezTo>
                  <a:cubicBezTo>
                    <a:pt x="386" y="1"/>
                    <a:pt x="386" y="1"/>
                    <a:pt x="386" y="2"/>
                  </a:cubicBezTo>
                  <a:cubicBezTo>
                    <a:pt x="386" y="2"/>
                    <a:pt x="386" y="2"/>
                    <a:pt x="387" y="2"/>
                  </a:cubicBezTo>
                  <a:cubicBezTo>
                    <a:pt x="387" y="1"/>
                    <a:pt x="387" y="1"/>
                    <a:pt x="387" y="1"/>
                  </a:cubicBezTo>
                  <a:cubicBezTo>
                    <a:pt x="389" y="2"/>
                    <a:pt x="390" y="2"/>
                    <a:pt x="391" y="1"/>
                  </a:cubicBezTo>
                  <a:cubicBezTo>
                    <a:pt x="391" y="1"/>
                    <a:pt x="378" y="2"/>
                    <a:pt x="379" y="2"/>
                  </a:cubicBezTo>
                  <a:cubicBezTo>
                    <a:pt x="380" y="2"/>
                    <a:pt x="381" y="2"/>
                    <a:pt x="382" y="2"/>
                  </a:cubicBezTo>
                  <a:cubicBezTo>
                    <a:pt x="388" y="2"/>
                    <a:pt x="393" y="2"/>
                    <a:pt x="398" y="3"/>
                  </a:cubicBezTo>
                  <a:cubicBezTo>
                    <a:pt x="406" y="3"/>
                    <a:pt x="384" y="3"/>
                    <a:pt x="392" y="3"/>
                  </a:cubicBezTo>
                  <a:cubicBezTo>
                    <a:pt x="400" y="3"/>
                    <a:pt x="407" y="4"/>
                    <a:pt x="415" y="4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4" y="5"/>
                    <a:pt x="413" y="5"/>
                    <a:pt x="411" y="5"/>
                  </a:cubicBezTo>
                  <a:cubicBezTo>
                    <a:pt x="409" y="5"/>
                    <a:pt x="407" y="5"/>
                    <a:pt x="404" y="5"/>
                  </a:cubicBezTo>
                  <a:cubicBezTo>
                    <a:pt x="404" y="5"/>
                    <a:pt x="404" y="5"/>
                    <a:pt x="403" y="5"/>
                  </a:cubicBezTo>
                  <a:cubicBezTo>
                    <a:pt x="404" y="5"/>
                    <a:pt x="404" y="5"/>
                    <a:pt x="404" y="5"/>
                  </a:cubicBezTo>
                  <a:cubicBezTo>
                    <a:pt x="409" y="6"/>
                    <a:pt x="414" y="6"/>
                    <a:pt x="419" y="6"/>
                  </a:cubicBezTo>
                  <a:cubicBezTo>
                    <a:pt x="429" y="6"/>
                    <a:pt x="438" y="6"/>
                    <a:pt x="447" y="7"/>
                  </a:cubicBezTo>
                  <a:cubicBezTo>
                    <a:pt x="453" y="7"/>
                    <a:pt x="459" y="7"/>
                    <a:pt x="464" y="7"/>
                  </a:cubicBezTo>
                  <a:cubicBezTo>
                    <a:pt x="467" y="7"/>
                    <a:pt x="470" y="7"/>
                    <a:pt x="473" y="8"/>
                  </a:cubicBezTo>
                  <a:cubicBezTo>
                    <a:pt x="476" y="8"/>
                    <a:pt x="493" y="8"/>
                    <a:pt x="496" y="8"/>
                  </a:cubicBezTo>
                  <a:cubicBezTo>
                    <a:pt x="497" y="8"/>
                    <a:pt x="498" y="8"/>
                    <a:pt x="498" y="8"/>
                  </a:cubicBezTo>
                  <a:cubicBezTo>
                    <a:pt x="498" y="8"/>
                    <a:pt x="498" y="8"/>
                    <a:pt x="498" y="8"/>
                  </a:cubicBezTo>
                  <a:cubicBezTo>
                    <a:pt x="497" y="8"/>
                    <a:pt x="495" y="8"/>
                    <a:pt x="493" y="8"/>
                  </a:cubicBezTo>
                  <a:cubicBezTo>
                    <a:pt x="486" y="8"/>
                    <a:pt x="466" y="8"/>
                    <a:pt x="459" y="8"/>
                  </a:cubicBezTo>
                  <a:cubicBezTo>
                    <a:pt x="454" y="8"/>
                    <a:pt x="448" y="9"/>
                    <a:pt x="443" y="9"/>
                  </a:cubicBezTo>
                  <a:cubicBezTo>
                    <a:pt x="425" y="8"/>
                    <a:pt x="407" y="8"/>
                    <a:pt x="389" y="8"/>
                  </a:cubicBezTo>
                  <a:cubicBezTo>
                    <a:pt x="371" y="7"/>
                    <a:pt x="383" y="8"/>
                    <a:pt x="365" y="8"/>
                  </a:cubicBezTo>
                  <a:cubicBezTo>
                    <a:pt x="332" y="8"/>
                    <a:pt x="310" y="8"/>
                    <a:pt x="277" y="8"/>
                  </a:cubicBezTo>
                  <a:cubicBezTo>
                    <a:pt x="259" y="9"/>
                    <a:pt x="245" y="9"/>
                    <a:pt x="227" y="9"/>
                  </a:cubicBezTo>
                  <a:cubicBezTo>
                    <a:pt x="226" y="9"/>
                    <a:pt x="225" y="10"/>
                    <a:pt x="225" y="10"/>
                  </a:cubicBezTo>
                  <a:cubicBezTo>
                    <a:pt x="224" y="10"/>
                    <a:pt x="223" y="10"/>
                    <a:pt x="223" y="10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35" y="10"/>
                    <a:pt x="246" y="10"/>
                    <a:pt x="258" y="9"/>
                  </a:cubicBezTo>
                  <a:cubicBezTo>
                    <a:pt x="261" y="9"/>
                    <a:pt x="265" y="9"/>
                    <a:pt x="269" y="9"/>
                  </a:cubicBezTo>
                  <a:cubicBezTo>
                    <a:pt x="276" y="9"/>
                    <a:pt x="283" y="9"/>
                    <a:pt x="291" y="9"/>
                  </a:cubicBezTo>
                  <a:cubicBezTo>
                    <a:pt x="295" y="9"/>
                    <a:pt x="300" y="9"/>
                    <a:pt x="305" y="9"/>
                  </a:cubicBezTo>
                  <a:cubicBezTo>
                    <a:pt x="307" y="9"/>
                    <a:pt x="309" y="9"/>
                    <a:pt x="310" y="9"/>
                  </a:cubicBezTo>
                  <a:cubicBezTo>
                    <a:pt x="313" y="9"/>
                    <a:pt x="315" y="9"/>
                    <a:pt x="317" y="9"/>
                  </a:cubicBezTo>
                  <a:cubicBezTo>
                    <a:pt x="320" y="9"/>
                    <a:pt x="323" y="9"/>
                    <a:pt x="325" y="9"/>
                  </a:cubicBezTo>
                  <a:cubicBezTo>
                    <a:pt x="328" y="9"/>
                    <a:pt x="331" y="8"/>
                    <a:pt x="334" y="9"/>
                  </a:cubicBezTo>
                  <a:cubicBezTo>
                    <a:pt x="334" y="9"/>
                    <a:pt x="335" y="8"/>
                    <a:pt x="336" y="9"/>
                  </a:cubicBezTo>
                  <a:cubicBezTo>
                    <a:pt x="337" y="9"/>
                    <a:pt x="338" y="9"/>
                    <a:pt x="338" y="9"/>
                  </a:cubicBezTo>
                  <a:cubicBezTo>
                    <a:pt x="339" y="8"/>
                    <a:pt x="340" y="9"/>
                    <a:pt x="340" y="9"/>
                  </a:cubicBezTo>
                  <a:cubicBezTo>
                    <a:pt x="341" y="8"/>
                    <a:pt x="341" y="9"/>
                    <a:pt x="342" y="9"/>
                  </a:cubicBezTo>
                  <a:cubicBezTo>
                    <a:pt x="343" y="8"/>
                    <a:pt x="343" y="9"/>
                    <a:pt x="344" y="9"/>
                  </a:cubicBezTo>
                  <a:cubicBezTo>
                    <a:pt x="344" y="9"/>
                    <a:pt x="344" y="9"/>
                    <a:pt x="345" y="8"/>
                  </a:cubicBezTo>
                  <a:cubicBezTo>
                    <a:pt x="345" y="9"/>
                    <a:pt x="345" y="9"/>
                    <a:pt x="346" y="9"/>
                  </a:cubicBezTo>
                  <a:cubicBezTo>
                    <a:pt x="346" y="9"/>
                    <a:pt x="346" y="9"/>
                    <a:pt x="346" y="8"/>
                  </a:cubicBezTo>
                  <a:cubicBezTo>
                    <a:pt x="347" y="9"/>
                    <a:pt x="347" y="9"/>
                    <a:pt x="348" y="9"/>
                  </a:cubicBezTo>
                  <a:cubicBezTo>
                    <a:pt x="348" y="9"/>
                    <a:pt x="348" y="9"/>
                    <a:pt x="348" y="8"/>
                  </a:cubicBezTo>
                  <a:cubicBezTo>
                    <a:pt x="349" y="9"/>
                    <a:pt x="349" y="9"/>
                    <a:pt x="350" y="9"/>
                  </a:cubicBezTo>
                  <a:cubicBezTo>
                    <a:pt x="350" y="8"/>
                    <a:pt x="351" y="9"/>
                    <a:pt x="351" y="9"/>
                  </a:cubicBezTo>
                  <a:cubicBezTo>
                    <a:pt x="352" y="9"/>
                    <a:pt x="352" y="9"/>
                    <a:pt x="353" y="9"/>
                  </a:cubicBezTo>
                  <a:cubicBezTo>
                    <a:pt x="353" y="9"/>
                    <a:pt x="353" y="9"/>
                    <a:pt x="353" y="9"/>
                  </a:cubicBezTo>
                  <a:cubicBezTo>
                    <a:pt x="354" y="9"/>
                    <a:pt x="355" y="9"/>
                    <a:pt x="356" y="9"/>
                  </a:cubicBezTo>
                  <a:cubicBezTo>
                    <a:pt x="357" y="9"/>
                    <a:pt x="358" y="9"/>
                    <a:pt x="359" y="9"/>
                  </a:cubicBezTo>
                  <a:cubicBezTo>
                    <a:pt x="361" y="9"/>
                    <a:pt x="362" y="9"/>
                    <a:pt x="364" y="9"/>
                  </a:cubicBezTo>
                  <a:cubicBezTo>
                    <a:pt x="365" y="9"/>
                    <a:pt x="367" y="9"/>
                    <a:pt x="368" y="9"/>
                  </a:cubicBezTo>
                  <a:cubicBezTo>
                    <a:pt x="370" y="9"/>
                    <a:pt x="371" y="9"/>
                    <a:pt x="373" y="9"/>
                  </a:cubicBezTo>
                  <a:cubicBezTo>
                    <a:pt x="374" y="9"/>
                    <a:pt x="376" y="9"/>
                    <a:pt x="377" y="9"/>
                  </a:cubicBezTo>
                  <a:cubicBezTo>
                    <a:pt x="379" y="9"/>
                    <a:pt x="380" y="9"/>
                    <a:pt x="382" y="9"/>
                  </a:cubicBezTo>
                  <a:cubicBezTo>
                    <a:pt x="384" y="9"/>
                    <a:pt x="387" y="9"/>
                    <a:pt x="389" y="9"/>
                  </a:cubicBezTo>
                  <a:cubicBezTo>
                    <a:pt x="390" y="9"/>
                    <a:pt x="391" y="9"/>
                    <a:pt x="392" y="9"/>
                  </a:cubicBezTo>
                  <a:cubicBezTo>
                    <a:pt x="392" y="9"/>
                    <a:pt x="380" y="9"/>
                    <a:pt x="381" y="9"/>
                  </a:cubicBezTo>
                  <a:cubicBezTo>
                    <a:pt x="382" y="9"/>
                    <a:pt x="383" y="9"/>
                    <a:pt x="384" y="9"/>
                  </a:cubicBezTo>
                  <a:cubicBezTo>
                    <a:pt x="385" y="9"/>
                    <a:pt x="386" y="9"/>
                    <a:pt x="387" y="9"/>
                  </a:cubicBezTo>
                  <a:cubicBezTo>
                    <a:pt x="388" y="9"/>
                    <a:pt x="389" y="9"/>
                    <a:pt x="390" y="9"/>
                  </a:cubicBezTo>
                  <a:cubicBezTo>
                    <a:pt x="391" y="9"/>
                    <a:pt x="392" y="9"/>
                    <a:pt x="393" y="9"/>
                  </a:cubicBezTo>
                  <a:cubicBezTo>
                    <a:pt x="394" y="9"/>
                    <a:pt x="395" y="9"/>
                    <a:pt x="396" y="9"/>
                  </a:cubicBezTo>
                  <a:cubicBezTo>
                    <a:pt x="396" y="8"/>
                    <a:pt x="397" y="9"/>
                    <a:pt x="398" y="9"/>
                  </a:cubicBezTo>
                  <a:cubicBezTo>
                    <a:pt x="398" y="9"/>
                    <a:pt x="398" y="9"/>
                    <a:pt x="399" y="9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400" y="9"/>
                    <a:pt x="400" y="9"/>
                    <a:pt x="400" y="9"/>
                  </a:cubicBezTo>
                  <a:cubicBezTo>
                    <a:pt x="401" y="9"/>
                    <a:pt x="402" y="10"/>
                    <a:pt x="402" y="9"/>
                  </a:cubicBezTo>
                  <a:cubicBezTo>
                    <a:pt x="403" y="10"/>
                    <a:pt x="404" y="9"/>
                    <a:pt x="404" y="9"/>
                  </a:cubicBezTo>
                  <a:cubicBezTo>
                    <a:pt x="405" y="9"/>
                    <a:pt x="405" y="9"/>
                    <a:pt x="406" y="9"/>
                  </a:cubicBezTo>
                  <a:cubicBezTo>
                    <a:pt x="407" y="9"/>
                    <a:pt x="407" y="9"/>
                    <a:pt x="408" y="9"/>
                  </a:cubicBezTo>
                  <a:cubicBezTo>
                    <a:pt x="408" y="9"/>
                    <a:pt x="408" y="9"/>
                    <a:pt x="408" y="9"/>
                  </a:cubicBezTo>
                  <a:cubicBezTo>
                    <a:pt x="408" y="9"/>
                    <a:pt x="408" y="9"/>
                    <a:pt x="409" y="10"/>
                  </a:cubicBezTo>
                  <a:cubicBezTo>
                    <a:pt x="409" y="9"/>
                    <a:pt x="409" y="9"/>
                    <a:pt x="410" y="9"/>
                  </a:cubicBezTo>
                  <a:cubicBezTo>
                    <a:pt x="410" y="9"/>
                    <a:pt x="410" y="9"/>
                    <a:pt x="411" y="10"/>
                  </a:cubicBezTo>
                  <a:cubicBezTo>
                    <a:pt x="411" y="9"/>
                    <a:pt x="411" y="9"/>
                    <a:pt x="412" y="9"/>
                  </a:cubicBezTo>
                  <a:cubicBezTo>
                    <a:pt x="412" y="9"/>
                    <a:pt x="412" y="10"/>
                    <a:pt x="412" y="10"/>
                  </a:cubicBezTo>
                  <a:cubicBezTo>
                    <a:pt x="413" y="9"/>
                    <a:pt x="413" y="9"/>
                    <a:pt x="414" y="9"/>
                  </a:cubicBezTo>
                  <a:cubicBezTo>
                    <a:pt x="414" y="9"/>
                    <a:pt x="414" y="10"/>
                    <a:pt x="414" y="10"/>
                  </a:cubicBezTo>
                  <a:cubicBezTo>
                    <a:pt x="415" y="10"/>
                    <a:pt x="415" y="9"/>
                    <a:pt x="415" y="9"/>
                  </a:cubicBezTo>
                  <a:cubicBezTo>
                    <a:pt x="416" y="9"/>
                    <a:pt x="416" y="10"/>
                    <a:pt x="416" y="10"/>
                  </a:cubicBezTo>
                  <a:cubicBezTo>
                    <a:pt x="417" y="10"/>
                    <a:pt x="417" y="9"/>
                    <a:pt x="417" y="9"/>
                  </a:cubicBezTo>
                  <a:cubicBezTo>
                    <a:pt x="418" y="9"/>
                    <a:pt x="418" y="10"/>
                    <a:pt x="418" y="10"/>
                  </a:cubicBezTo>
                  <a:cubicBezTo>
                    <a:pt x="418" y="10"/>
                    <a:pt x="388" y="9"/>
                    <a:pt x="388" y="9"/>
                  </a:cubicBezTo>
                  <a:cubicBezTo>
                    <a:pt x="389" y="9"/>
                    <a:pt x="389" y="10"/>
                    <a:pt x="389" y="10"/>
                  </a:cubicBezTo>
                  <a:cubicBezTo>
                    <a:pt x="390" y="10"/>
                    <a:pt x="390" y="9"/>
                    <a:pt x="390" y="9"/>
                  </a:cubicBezTo>
                  <a:cubicBezTo>
                    <a:pt x="391" y="10"/>
                    <a:pt x="391" y="10"/>
                    <a:pt x="392" y="9"/>
                  </a:cubicBezTo>
                  <a:cubicBezTo>
                    <a:pt x="392" y="10"/>
                    <a:pt x="393" y="10"/>
                    <a:pt x="394" y="10"/>
                  </a:cubicBezTo>
                  <a:cubicBezTo>
                    <a:pt x="395" y="10"/>
                    <a:pt x="397" y="10"/>
                    <a:pt x="399" y="10"/>
                  </a:cubicBezTo>
                  <a:cubicBezTo>
                    <a:pt x="403" y="10"/>
                    <a:pt x="407" y="10"/>
                    <a:pt x="411" y="10"/>
                  </a:cubicBezTo>
                  <a:cubicBezTo>
                    <a:pt x="420" y="11"/>
                    <a:pt x="429" y="11"/>
                    <a:pt x="438" y="11"/>
                  </a:cubicBezTo>
                  <a:cubicBezTo>
                    <a:pt x="445" y="12"/>
                    <a:pt x="452" y="12"/>
                    <a:pt x="458" y="12"/>
                  </a:cubicBezTo>
                  <a:cubicBezTo>
                    <a:pt x="463" y="12"/>
                    <a:pt x="467" y="12"/>
                    <a:pt x="471" y="12"/>
                  </a:cubicBezTo>
                  <a:cubicBezTo>
                    <a:pt x="472" y="12"/>
                    <a:pt x="472" y="13"/>
                    <a:pt x="472" y="13"/>
                  </a:cubicBezTo>
                  <a:cubicBezTo>
                    <a:pt x="472" y="13"/>
                    <a:pt x="472" y="13"/>
                    <a:pt x="471" y="13"/>
                  </a:cubicBezTo>
                  <a:cubicBezTo>
                    <a:pt x="468" y="13"/>
                    <a:pt x="464" y="13"/>
                    <a:pt x="461" y="13"/>
                  </a:cubicBezTo>
                  <a:cubicBezTo>
                    <a:pt x="454" y="13"/>
                    <a:pt x="448" y="13"/>
                    <a:pt x="441" y="13"/>
                  </a:cubicBezTo>
                  <a:cubicBezTo>
                    <a:pt x="437" y="13"/>
                    <a:pt x="433" y="13"/>
                    <a:pt x="428" y="13"/>
                  </a:cubicBezTo>
                  <a:cubicBezTo>
                    <a:pt x="439" y="13"/>
                    <a:pt x="463" y="14"/>
                    <a:pt x="474" y="14"/>
                  </a:cubicBezTo>
                  <a:cubicBezTo>
                    <a:pt x="479" y="14"/>
                    <a:pt x="485" y="14"/>
                    <a:pt x="490" y="14"/>
                  </a:cubicBezTo>
                  <a:cubicBezTo>
                    <a:pt x="491" y="14"/>
                    <a:pt x="491" y="15"/>
                    <a:pt x="492" y="15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89" y="15"/>
                    <a:pt x="487" y="15"/>
                    <a:pt x="486" y="15"/>
                  </a:cubicBezTo>
                  <a:cubicBezTo>
                    <a:pt x="482" y="16"/>
                    <a:pt x="478" y="16"/>
                    <a:pt x="474" y="16"/>
                  </a:cubicBezTo>
                  <a:cubicBezTo>
                    <a:pt x="455" y="16"/>
                    <a:pt x="442" y="19"/>
                    <a:pt x="440" y="18"/>
                  </a:cubicBezTo>
                  <a:cubicBezTo>
                    <a:pt x="405" y="18"/>
                    <a:pt x="403" y="17"/>
                    <a:pt x="368" y="17"/>
                  </a:cubicBezTo>
                  <a:cubicBezTo>
                    <a:pt x="319" y="16"/>
                    <a:pt x="268" y="18"/>
                    <a:pt x="217" y="18"/>
                  </a:cubicBezTo>
                  <a:cubicBezTo>
                    <a:pt x="216" y="18"/>
                    <a:pt x="218" y="17"/>
                    <a:pt x="217" y="17"/>
                  </a:cubicBezTo>
                  <a:cubicBezTo>
                    <a:pt x="217" y="17"/>
                    <a:pt x="217" y="18"/>
                    <a:pt x="217" y="18"/>
                  </a:cubicBezTo>
                  <a:cubicBezTo>
                    <a:pt x="222" y="18"/>
                    <a:pt x="226" y="18"/>
                    <a:pt x="231" y="18"/>
                  </a:cubicBezTo>
                  <a:cubicBezTo>
                    <a:pt x="235" y="18"/>
                    <a:pt x="240" y="17"/>
                    <a:pt x="244" y="17"/>
                  </a:cubicBezTo>
                  <a:cubicBezTo>
                    <a:pt x="259" y="17"/>
                    <a:pt x="274" y="17"/>
                    <a:pt x="289" y="17"/>
                  </a:cubicBezTo>
                  <a:cubicBezTo>
                    <a:pt x="296" y="17"/>
                    <a:pt x="303" y="17"/>
                    <a:pt x="311" y="17"/>
                  </a:cubicBezTo>
                  <a:cubicBezTo>
                    <a:pt x="321" y="17"/>
                    <a:pt x="330" y="17"/>
                    <a:pt x="340" y="17"/>
                  </a:cubicBezTo>
                  <a:cubicBezTo>
                    <a:pt x="345" y="17"/>
                    <a:pt x="350" y="17"/>
                    <a:pt x="354" y="17"/>
                  </a:cubicBezTo>
                  <a:cubicBezTo>
                    <a:pt x="359" y="17"/>
                    <a:pt x="364" y="17"/>
                    <a:pt x="368" y="17"/>
                  </a:cubicBezTo>
                  <a:cubicBezTo>
                    <a:pt x="372" y="17"/>
                    <a:pt x="376" y="17"/>
                    <a:pt x="380" y="17"/>
                  </a:cubicBezTo>
                  <a:cubicBezTo>
                    <a:pt x="383" y="17"/>
                    <a:pt x="386" y="17"/>
                    <a:pt x="388" y="17"/>
                  </a:cubicBezTo>
                  <a:cubicBezTo>
                    <a:pt x="391" y="17"/>
                    <a:pt x="393" y="17"/>
                    <a:pt x="395" y="17"/>
                  </a:cubicBezTo>
                  <a:cubicBezTo>
                    <a:pt x="397" y="17"/>
                    <a:pt x="399" y="17"/>
                    <a:pt x="401" y="17"/>
                  </a:cubicBezTo>
                  <a:cubicBezTo>
                    <a:pt x="404" y="17"/>
                    <a:pt x="406" y="17"/>
                    <a:pt x="408" y="17"/>
                  </a:cubicBezTo>
                  <a:cubicBezTo>
                    <a:pt x="410" y="17"/>
                    <a:pt x="411" y="17"/>
                    <a:pt x="413" y="17"/>
                  </a:cubicBezTo>
                  <a:cubicBezTo>
                    <a:pt x="414" y="17"/>
                    <a:pt x="416" y="17"/>
                    <a:pt x="417" y="17"/>
                  </a:cubicBezTo>
                  <a:cubicBezTo>
                    <a:pt x="418" y="17"/>
                    <a:pt x="419" y="18"/>
                    <a:pt x="420" y="18"/>
                  </a:cubicBezTo>
                  <a:cubicBezTo>
                    <a:pt x="421" y="18"/>
                    <a:pt x="422" y="17"/>
                    <a:pt x="423" y="17"/>
                  </a:cubicBezTo>
                  <a:cubicBezTo>
                    <a:pt x="423" y="17"/>
                    <a:pt x="424" y="17"/>
                    <a:pt x="425" y="17"/>
                  </a:cubicBezTo>
                  <a:cubicBezTo>
                    <a:pt x="426" y="18"/>
                    <a:pt x="427" y="18"/>
                    <a:pt x="427" y="18"/>
                  </a:cubicBezTo>
                  <a:cubicBezTo>
                    <a:pt x="428" y="18"/>
                    <a:pt x="429" y="17"/>
                    <a:pt x="430" y="17"/>
                  </a:cubicBezTo>
                  <a:cubicBezTo>
                    <a:pt x="431" y="17"/>
                    <a:pt x="401" y="18"/>
                    <a:pt x="402" y="18"/>
                  </a:cubicBezTo>
                  <a:cubicBezTo>
                    <a:pt x="403" y="18"/>
                    <a:pt x="404" y="17"/>
                    <a:pt x="405" y="17"/>
                  </a:cubicBezTo>
                  <a:cubicBezTo>
                    <a:pt x="406" y="18"/>
                    <a:pt x="408" y="18"/>
                    <a:pt x="409" y="18"/>
                  </a:cubicBezTo>
                  <a:cubicBezTo>
                    <a:pt x="412" y="18"/>
                    <a:pt x="415" y="18"/>
                    <a:pt x="418" y="18"/>
                  </a:cubicBezTo>
                  <a:cubicBezTo>
                    <a:pt x="420" y="18"/>
                    <a:pt x="422" y="18"/>
                    <a:pt x="424" y="18"/>
                  </a:cubicBezTo>
                  <a:cubicBezTo>
                    <a:pt x="427" y="18"/>
                    <a:pt x="431" y="18"/>
                    <a:pt x="435" y="19"/>
                  </a:cubicBezTo>
                  <a:cubicBezTo>
                    <a:pt x="438" y="19"/>
                    <a:pt x="442" y="19"/>
                    <a:pt x="445" y="19"/>
                  </a:cubicBezTo>
                  <a:cubicBezTo>
                    <a:pt x="451" y="20"/>
                    <a:pt x="449" y="20"/>
                    <a:pt x="455" y="20"/>
                  </a:cubicBezTo>
                  <a:cubicBezTo>
                    <a:pt x="462" y="20"/>
                    <a:pt x="468" y="20"/>
                    <a:pt x="475" y="21"/>
                  </a:cubicBezTo>
                  <a:cubicBezTo>
                    <a:pt x="483" y="21"/>
                    <a:pt x="491" y="21"/>
                    <a:pt x="500" y="21"/>
                  </a:cubicBezTo>
                  <a:cubicBezTo>
                    <a:pt x="500" y="21"/>
                    <a:pt x="500" y="21"/>
                    <a:pt x="501" y="21"/>
                  </a:cubicBezTo>
                  <a:cubicBezTo>
                    <a:pt x="501" y="22"/>
                    <a:pt x="500" y="22"/>
                    <a:pt x="500" y="22"/>
                  </a:cubicBezTo>
                  <a:cubicBezTo>
                    <a:pt x="490" y="22"/>
                    <a:pt x="480" y="22"/>
                    <a:pt x="470" y="22"/>
                  </a:cubicBezTo>
                  <a:cubicBezTo>
                    <a:pt x="462" y="22"/>
                    <a:pt x="462" y="21"/>
                    <a:pt x="454" y="22"/>
                  </a:cubicBezTo>
                  <a:cubicBezTo>
                    <a:pt x="453" y="22"/>
                    <a:pt x="453" y="22"/>
                    <a:pt x="452" y="22"/>
                  </a:cubicBezTo>
                  <a:cubicBezTo>
                    <a:pt x="455" y="23"/>
                    <a:pt x="449" y="23"/>
                    <a:pt x="451" y="23"/>
                  </a:cubicBezTo>
                  <a:cubicBezTo>
                    <a:pt x="463" y="23"/>
                    <a:pt x="475" y="23"/>
                    <a:pt x="487" y="24"/>
                  </a:cubicBezTo>
                  <a:cubicBezTo>
                    <a:pt x="489" y="24"/>
                    <a:pt x="490" y="24"/>
                    <a:pt x="492" y="24"/>
                  </a:cubicBezTo>
                  <a:cubicBezTo>
                    <a:pt x="492" y="24"/>
                    <a:pt x="492" y="25"/>
                    <a:pt x="492" y="25"/>
                  </a:cubicBezTo>
                  <a:cubicBezTo>
                    <a:pt x="481" y="25"/>
                    <a:pt x="469" y="25"/>
                    <a:pt x="458" y="25"/>
                  </a:cubicBezTo>
                  <a:cubicBezTo>
                    <a:pt x="446" y="25"/>
                    <a:pt x="443" y="25"/>
                    <a:pt x="432" y="25"/>
                  </a:cubicBezTo>
                  <a:cubicBezTo>
                    <a:pt x="432" y="25"/>
                    <a:pt x="432" y="25"/>
                    <a:pt x="432" y="25"/>
                  </a:cubicBezTo>
                  <a:cubicBezTo>
                    <a:pt x="457" y="27"/>
                    <a:pt x="504" y="27"/>
                    <a:pt x="530" y="28"/>
                  </a:cubicBezTo>
                  <a:cubicBezTo>
                    <a:pt x="530" y="28"/>
                    <a:pt x="530" y="29"/>
                    <a:pt x="530" y="29"/>
                  </a:cubicBezTo>
                  <a:cubicBezTo>
                    <a:pt x="496" y="28"/>
                    <a:pt x="470" y="28"/>
                    <a:pt x="436" y="27"/>
                  </a:cubicBezTo>
                  <a:cubicBezTo>
                    <a:pt x="436" y="28"/>
                    <a:pt x="436" y="28"/>
                    <a:pt x="436" y="28"/>
                  </a:cubicBezTo>
                  <a:cubicBezTo>
                    <a:pt x="460" y="28"/>
                    <a:pt x="475" y="29"/>
                    <a:pt x="498" y="30"/>
                  </a:cubicBezTo>
                  <a:cubicBezTo>
                    <a:pt x="498" y="30"/>
                    <a:pt x="498" y="30"/>
                    <a:pt x="498" y="30"/>
                  </a:cubicBezTo>
                  <a:cubicBezTo>
                    <a:pt x="486" y="31"/>
                    <a:pt x="482" y="31"/>
                    <a:pt x="469" y="31"/>
                  </a:cubicBezTo>
                  <a:cubicBezTo>
                    <a:pt x="469" y="31"/>
                    <a:pt x="469" y="32"/>
                    <a:pt x="469" y="32"/>
                  </a:cubicBezTo>
                  <a:cubicBezTo>
                    <a:pt x="470" y="32"/>
                    <a:pt x="471" y="32"/>
                    <a:pt x="471" y="32"/>
                  </a:cubicBezTo>
                  <a:cubicBezTo>
                    <a:pt x="479" y="32"/>
                    <a:pt x="479" y="32"/>
                    <a:pt x="487" y="33"/>
                  </a:cubicBezTo>
                  <a:cubicBezTo>
                    <a:pt x="494" y="33"/>
                    <a:pt x="501" y="33"/>
                    <a:pt x="509" y="33"/>
                  </a:cubicBezTo>
                  <a:cubicBezTo>
                    <a:pt x="509" y="33"/>
                    <a:pt x="510" y="34"/>
                    <a:pt x="511" y="34"/>
                  </a:cubicBezTo>
                  <a:cubicBezTo>
                    <a:pt x="510" y="34"/>
                    <a:pt x="510" y="34"/>
                    <a:pt x="510" y="34"/>
                  </a:cubicBezTo>
                  <a:cubicBezTo>
                    <a:pt x="485" y="34"/>
                    <a:pt x="469" y="33"/>
                    <a:pt x="445" y="33"/>
                  </a:cubicBezTo>
                  <a:cubicBezTo>
                    <a:pt x="445" y="33"/>
                    <a:pt x="445" y="33"/>
                    <a:pt x="445" y="34"/>
                  </a:cubicBezTo>
                  <a:cubicBezTo>
                    <a:pt x="447" y="34"/>
                    <a:pt x="449" y="34"/>
                    <a:pt x="451" y="34"/>
                  </a:cubicBezTo>
                  <a:cubicBezTo>
                    <a:pt x="461" y="34"/>
                    <a:pt x="471" y="35"/>
                    <a:pt x="482" y="35"/>
                  </a:cubicBezTo>
                  <a:cubicBezTo>
                    <a:pt x="496" y="35"/>
                    <a:pt x="502" y="36"/>
                    <a:pt x="517" y="37"/>
                  </a:cubicBezTo>
                  <a:cubicBezTo>
                    <a:pt x="518" y="37"/>
                    <a:pt x="518" y="37"/>
                    <a:pt x="519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07" y="37"/>
                    <a:pt x="496" y="37"/>
                    <a:pt x="485" y="37"/>
                  </a:cubicBezTo>
                  <a:cubicBezTo>
                    <a:pt x="479" y="37"/>
                    <a:pt x="482" y="37"/>
                    <a:pt x="477" y="37"/>
                  </a:cubicBezTo>
                  <a:cubicBezTo>
                    <a:pt x="476" y="37"/>
                    <a:pt x="475" y="37"/>
                    <a:pt x="474" y="37"/>
                  </a:cubicBezTo>
                  <a:cubicBezTo>
                    <a:pt x="474" y="37"/>
                    <a:pt x="474" y="37"/>
                    <a:pt x="474" y="38"/>
                  </a:cubicBezTo>
                  <a:cubicBezTo>
                    <a:pt x="474" y="38"/>
                    <a:pt x="474" y="38"/>
                    <a:pt x="475" y="38"/>
                  </a:cubicBezTo>
                  <a:cubicBezTo>
                    <a:pt x="480" y="38"/>
                    <a:pt x="485" y="37"/>
                    <a:pt x="490" y="39"/>
                  </a:cubicBezTo>
                  <a:cubicBezTo>
                    <a:pt x="492" y="40"/>
                    <a:pt x="485" y="39"/>
                    <a:pt x="487" y="39"/>
                  </a:cubicBezTo>
                  <a:cubicBezTo>
                    <a:pt x="488" y="39"/>
                    <a:pt x="489" y="40"/>
                    <a:pt x="491" y="40"/>
                  </a:cubicBezTo>
                  <a:cubicBezTo>
                    <a:pt x="491" y="40"/>
                    <a:pt x="491" y="40"/>
                    <a:pt x="491" y="40"/>
                  </a:cubicBezTo>
                  <a:cubicBezTo>
                    <a:pt x="462" y="41"/>
                    <a:pt x="443" y="39"/>
                    <a:pt x="415" y="39"/>
                  </a:cubicBezTo>
                  <a:cubicBezTo>
                    <a:pt x="415" y="40"/>
                    <a:pt x="415" y="40"/>
                    <a:pt x="415" y="40"/>
                  </a:cubicBezTo>
                  <a:cubicBezTo>
                    <a:pt x="426" y="40"/>
                    <a:pt x="437" y="40"/>
                    <a:pt x="447" y="40"/>
                  </a:cubicBezTo>
                  <a:cubicBezTo>
                    <a:pt x="453" y="41"/>
                    <a:pt x="459" y="41"/>
                    <a:pt x="465" y="41"/>
                  </a:cubicBezTo>
                  <a:cubicBezTo>
                    <a:pt x="465" y="41"/>
                    <a:pt x="465" y="41"/>
                    <a:pt x="465" y="41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0" y="42"/>
                    <a:pt x="454" y="42"/>
                    <a:pt x="448" y="42"/>
                  </a:cubicBezTo>
                  <a:cubicBezTo>
                    <a:pt x="448" y="42"/>
                    <a:pt x="448" y="42"/>
                    <a:pt x="448" y="42"/>
                  </a:cubicBezTo>
                  <a:cubicBezTo>
                    <a:pt x="477" y="43"/>
                    <a:pt x="498" y="44"/>
                    <a:pt x="527" y="45"/>
                  </a:cubicBezTo>
                  <a:cubicBezTo>
                    <a:pt x="527" y="45"/>
                    <a:pt x="527" y="46"/>
                    <a:pt x="527" y="46"/>
                  </a:cubicBezTo>
                  <a:cubicBezTo>
                    <a:pt x="503" y="46"/>
                    <a:pt x="488" y="45"/>
                    <a:pt x="465" y="45"/>
                  </a:cubicBezTo>
                  <a:cubicBezTo>
                    <a:pt x="467" y="45"/>
                    <a:pt x="470" y="45"/>
                    <a:pt x="473" y="45"/>
                  </a:cubicBezTo>
                  <a:cubicBezTo>
                    <a:pt x="485" y="46"/>
                    <a:pt x="487" y="46"/>
                    <a:pt x="499" y="46"/>
                  </a:cubicBezTo>
                  <a:cubicBezTo>
                    <a:pt x="500" y="46"/>
                    <a:pt x="501" y="47"/>
                    <a:pt x="501" y="47"/>
                  </a:cubicBezTo>
                  <a:cubicBezTo>
                    <a:pt x="501" y="47"/>
                    <a:pt x="501" y="47"/>
                    <a:pt x="501" y="47"/>
                  </a:cubicBezTo>
                  <a:cubicBezTo>
                    <a:pt x="485" y="48"/>
                    <a:pt x="478" y="47"/>
                    <a:pt x="462" y="47"/>
                  </a:cubicBezTo>
                  <a:cubicBezTo>
                    <a:pt x="462" y="48"/>
                    <a:pt x="462" y="48"/>
                    <a:pt x="463" y="48"/>
                  </a:cubicBezTo>
                  <a:cubicBezTo>
                    <a:pt x="474" y="48"/>
                    <a:pt x="478" y="48"/>
                    <a:pt x="489" y="49"/>
                  </a:cubicBezTo>
                  <a:cubicBezTo>
                    <a:pt x="498" y="49"/>
                    <a:pt x="506" y="49"/>
                    <a:pt x="514" y="49"/>
                  </a:cubicBezTo>
                  <a:cubicBezTo>
                    <a:pt x="514" y="50"/>
                    <a:pt x="515" y="50"/>
                    <a:pt x="515" y="50"/>
                  </a:cubicBezTo>
                  <a:cubicBezTo>
                    <a:pt x="514" y="50"/>
                    <a:pt x="514" y="50"/>
                    <a:pt x="513" y="50"/>
                  </a:cubicBezTo>
                  <a:cubicBezTo>
                    <a:pt x="510" y="50"/>
                    <a:pt x="507" y="50"/>
                    <a:pt x="504" y="50"/>
                  </a:cubicBezTo>
                  <a:cubicBezTo>
                    <a:pt x="494" y="50"/>
                    <a:pt x="492" y="50"/>
                    <a:pt x="482" y="50"/>
                  </a:cubicBezTo>
                  <a:cubicBezTo>
                    <a:pt x="454" y="50"/>
                    <a:pt x="427" y="52"/>
                    <a:pt x="399" y="52"/>
                  </a:cubicBezTo>
                  <a:cubicBezTo>
                    <a:pt x="368" y="51"/>
                    <a:pt x="333" y="51"/>
                    <a:pt x="302" y="52"/>
                  </a:cubicBezTo>
                  <a:cubicBezTo>
                    <a:pt x="287" y="52"/>
                    <a:pt x="275" y="50"/>
                    <a:pt x="260" y="50"/>
                  </a:cubicBezTo>
                  <a:cubicBezTo>
                    <a:pt x="258" y="50"/>
                    <a:pt x="253" y="50"/>
                    <a:pt x="251" y="50"/>
                  </a:cubicBezTo>
                  <a:cubicBezTo>
                    <a:pt x="255" y="50"/>
                    <a:pt x="259" y="50"/>
                    <a:pt x="264" y="50"/>
                  </a:cubicBezTo>
                  <a:cubicBezTo>
                    <a:pt x="306" y="50"/>
                    <a:pt x="347" y="50"/>
                    <a:pt x="389" y="51"/>
                  </a:cubicBezTo>
                  <a:cubicBezTo>
                    <a:pt x="412" y="52"/>
                    <a:pt x="435" y="53"/>
                    <a:pt x="458" y="53"/>
                  </a:cubicBezTo>
                  <a:cubicBezTo>
                    <a:pt x="476" y="54"/>
                    <a:pt x="508" y="54"/>
                    <a:pt x="526" y="55"/>
                  </a:cubicBezTo>
                  <a:cubicBezTo>
                    <a:pt x="530" y="55"/>
                    <a:pt x="533" y="55"/>
                    <a:pt x="537" y="56"/>
                  </a:cubicBezTo>
                  <a:cubicBezTo>
                    <a:pt x="538" y="56"/>
                    <a:pt x="538" y="56"/>
                    <a:pt x="539" y="56"/>
                  </a:cubicBezTo>
                  <a:cubicBezTo>
                    <a:pt x="539" y="56"/>
                    <a:pt x="547" y="56"/>
                    <a:pt x="547" y="56"/>
                  </a:cubicBezTo>
                  <a:cubicBezTo>
                    <a:pt x="547" y="56"/>
                    <a:pt x="546" y="56"/>
                    <a:pt x="546" y="56"/>
                  </a:cubicBezTo>
                  <a:cubicBezTo>
                    <a:pt x="542" y="56"/>
                    <a:pt x="538" y="56"/>
                    <a:pt x="534" y="56"/>
                  </a:cubicBezTo>
                  <a:cubicBezTo>
                    <a:pt x="516" y="57"/>
                    <a:pt x="498" y="56"/>
                    <a:pt x="480" y="56"/>
                  </a:cubicBezTo>
                  <a:cubicBezTo>
                    <a:pt x="455" y="56"/>
                    <a:pt x="414" y="57"/>
                    <a:pt x="389" y="56"/>
                  </a:cubicBezTo>
                  <a:cubicBezTo>
                    <a:pt x="360" y="55"/>
                    <a:pt x="318" y="57"/>
                    <a:pt x="288" y="55"/>
                  </a:cubicBezTo>
                  <a:cubicBezTo>
                    <a:pt x="286" y="55"/>
                    <a:pt x="290" y="55"/>
                    <a:pt x="287" y="55"/>
                  </a:cubicBezTo>
                  <a:cubicBezTo>
                    <a:pt x="288" y="55"/>
                    <a:pt x="288" y="55"/>
                    <a:pt x="289" y="55"/>
                  </a:cubicBezTo>
                  <a:cubicBezTo>
                    <a:pt x="306" y="55"/>
                    <a:pt x="324" y="55"/>
                    <a:pt x="342" y="56"/>
                  </a:cubicBezTo>
                  <a:cubicBezTo>
                    <a:pt x="358" y="56"/>
                    <a:pt x="374" y="56"/>
                    <a:pt x="389" y="56"/>
                  </a:cubicBezTo>
                  <a:cubicBezTo>
                    <a:pt x="412" y="57"/>
                    <a:pt x="456" y="58"/>
                    <a:pt x="478" y="59"/>
                  </a:cubicBezTo>
                  <a:cubicBezTo>
                    <a:pt x="487" y="59"/>
                    <a:pt x="496" y="59"/>
                    <a:pt x="505" y="60"/>
                  </a:cubicBezTo>
                  <a:cubicBezTo>
                    <a:pt x="509" y="60"/>
                    <a:pt x="513" y="61"/>
                    <a:pt x="517" y="61"/>
                  </a:cubicBezTo>
                  <a:cubicBezTo>
                    <a:pt x="517" y="61"/>
                    <a:pt x="518" y="61"/>
                    <a:pt x="518" y="61"/>
                  </a:cubicBezTo>
                  <a:cubicBezTo>
                    <a:pt x="518" y="61"/>
                    <a:pt x="518" y="61"/>
                    <a:pt x="518" y="61"/>
                  </a:cubicBezTo>
                  <a:cubicBezTo>
                    <a:pt x="515" y="62"/>
                    <a:pt x="511" y="62"/>
                    <a:pt x="508" y="62"/>
                  </a:cubicBezTo>
                  <a:cubicBezTo>
                    <a:pt x="508" y="62"/>
                    <a:pt x="508" y="62"/>
                    <a:pt x="508" y="62"/>
                  </a:cubicBezTo>
                  <a:cubicBezTo>
                    <a:pt x="514" y="62"/>
                    <a:pt x="521" y="63"/>
                    <a:pt x="527" y="63"/>
                  </a:cubicBezTo>
                  <a:cubicBezTo>
                    <a:pt x="527" y="63"/>
                    <a:pt x="527" y="63"/>
                    <a:pt x="527" y="63"/>
                  </a:cubicBezTo>
                  <a:cubicBezTo>
                    <a:pt x="500" y="64"/>
                    <a:pt x="452" y="62"/>
                    <a:pt x="426" y="62"/>
                  </a:cubicBezTo>
                  <a:cubicBezTo>
                    <a:pt x="429" y="62"/>
                    <a:pt x="431" y="63"/>
                    <a:pt x="434" y="63"/>
                  </a:cubicBezTo>
                  <a:cubicBezTo>
                    <a:pt x="451" y="63"/>
                    <a:pt x="489" y="64"/>
                    <a:pt x="506" y="64"/>
                  </a:cubicBezTo>
                  <a:cubicBezTo>
                    <a:pt x="512" y="65"/>
                    <a:pt x="518" y="65"/>
                    <a:pt x="524" y="65"/>
                  </a:cubicBezTo>
                  <a:cubicBezTo>
                    <a:pt x="525" y="65"/>
                    <a:pt x="525" y="65"/>
                    <a:pt x="525" y="66"/>
                  </a:cubicBezTo>
                  <a:cubicBezTo>
                    <a:pt x="525" y="66"/>
                    <a:pt x="524" y="66"/>
                    <a:pt x="524" y="66"/>
                  </a:cubicBezTo>
                  <a:cubicBezTo>
                    <a:pt x="523" y="66"/>
                    <a:pt x="521" y="66"/>
                    <a:pt x="520" y="66"/>
                  </a:cubicBezTo>
                  <a:cubicBezTo>
                    <a:pt x="514" y="66"/>
                    <a:pt x="509" y="66"/>
                    <a:pt x="503" y="66"/>
                  </a:cubicBezTo>
                  <a:cubicBezTo>
                    <a:pt x="500" y="66"/>
                    <a:pt x="496" y="66"/>
                    <a:pt x="492" y="66"/>
                  </a:cubicBezTo>
                  <a:cubicBezTo>
                    <a:pt x="494" y="66"/>
                    <a:pt x="496" y="66"/>
                    <a:pt x="498" y="66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84" y="67"/>
                    <a:pt x="449" y="67"/>
                    <a:pt x="436" y="66"/>
                  </a:cubicBezTo>
                  <a:cubicBezTo>
                    <a:pt x="422" y="66"/>
                    <a:pt x="409" y="66"/>
                    <a:pt x="396" y="65"/>
                  </a:cubicBezTo>
                  <a:cubicBezTo>
                    <a:pt x="396" y="65"/>
                    <a:pt x="395" y="62"/>
                    <a:pt x="395" y="62"/>
                  </a:cubicBezTo>
                  <a:cubicBezTo>
                    <a:pt x="429" y="63"/>
                    <a:pt x="484" y="68"/>
                    <a:pt x="517" y="69"/>
                  </a:cubicBezTo>
                  <a:cubicBezTo>
                    <a:pt x="517" y="69"/>
                    <a:pt x="517" y="70"/>
                    <a:pt x="517" y="70"/>
                  </a:cubicBezTo>
                  <a:cubicBezTo>
                    <a:pt x="513" y="70"/>
                    <a:pt x="509" y="70"/>
                    <a:pt x="504" y="70"/>
                  </a:cubicBezTo>
                  <a:cubicBezTo>
                    <a:pt x="504" y="70"/>
                    <a:pt x="504" y="70"/>
                    <a:pt x="504" y="70"/>
                  </a:cubicBezTo>
                  <a:cubicBezTo>
                    <a:pt x="505" y="71"/>
                    <a:pt x="506" y="71"/>
                    <a:pt x="507" y="71"/>
                  </a:cubicBezTo>
                  <a:cubicBezTo>
                    <a:pt x="507" y="71"/>
                    <a:pt x="507" y="71"/>
                    <a:pt x="506" y="71"/>
                  </a:cubicBezTo>
                  <a:cubicBezTo>
                    <a:pt x="460" y="71"/>
                    <a:pt x="391" y="65"/>
                    <a:pt x="344" y="65"/>
                  </a:cubicBezTo>
                  <a:cubicBezTo>
                    <a:pt x="361" y="65"/>
                    <a:pt x="379" y="66"/>
                    <a:pt x="397" y="67"/>
                  </a:cubicBezTo>
                  <a:cubicBezTo>
                    <a:pt x="415" y="67"/>
                    <a:pt x="455" y="72"/>
                    <a:pt x="472" y="72"/>
                  </a:cubicBezTo>
                  <a:cubicBezTo>
                    <a:pt x="490" y="73"/>
                    <a:pt x="507" y="74"/>
                    <a:pt x="525" y="74"/>
                  </a:cubicBezTo>
                  <a:cubicBezTo>
                    <a:pt x="525" y="75"/>
                    <a:pt x="525" y="75"/>
                    <a:pt x="525" y="75"/>
                  </a:cubicBezTo>
                  <a:cubicBezTo>
                    <a:pt x="525" y="75"/>
                    <a:pt x="525" y="75"/>
                    <a:pt x="524" y="75"/>
                  </a:cubicBezTo>
                  <a:cubicBezTo>
                    <a:pt x="519" y="75"/>
                    <a:pt x="513" y="75"/>
                    <a:pt x="507" y="75"/>
                  </a:cubicBezTo>
                  <a:cubicBezTo>
                    <a:pt x="488" y="74"/>
                    <a:pt x="448" y="74"/>
                    <a:pt x="429" y="73"/>
                  </a:cubicBezTo>
                  <a:cubicBezTo>
                    <a:pt x="408" y="72"/>
                    <a:pt x="388" y="68"/>
                    <a:pt x="367" y="68"/>
                  </a:cubicBezTo>
                  <a:cubicBezTo>
                    <a:pt x="348" y="67"/>
                    <a:pt x="328" y="67"/>
                    <a:pt x="309" y="67"/>
                  </a:cubicBezTo>
                  <a:cubicBezTo>
                    <a:pt x="292" y="67"/>
                    <a:pt x="276" y="65"/>
                    <a:pt x="259" y="65"/>
                  </a:cubicBezTo>
                  <a:cubicBezTo>
                    <a:pt x="236" y="65"/>
                    <a:pt x="212" y="64"/>
                    <a:pt x="188" y="64"/>
                  </a:cubicBezTo>
                  <a:cubicBezTo>
                    <a:pt x="186" y="64"/>
                    <a:pt x="185" y="65"/>
                    <a:pt x="183" y="65"/>
                  </a:cubicBezTo>
                  <a:cubicBezTo>
                    <a:pt x="182" y="65"/>
                    <a:pt x="182" y="65"/>
                    <a:pt x="181" y="65"/>
                  </a:cubicBezTo>
                  <a:cubicBezTo>
                    <a:pt x="181" y="65"/>
                    <a:pt x="180" y="64"/>
                    <a:pt x="179" y="64"/>
                  </a:cubicBezTo>
                  <a:cubicBezTo>
                    <a:pt x="178" y="64"/>
                    <a:pt x="176" y="64"/>
                    <a:pt x="175" y="64"/>
                  </a:cubicBezTo>
                  <a:cubicBezTo>
                    <a:pt x="159" y="65"/>
                    <a:pt x="144" y="65"/>
                    <a:pt x="128" y="65"/>
                  </a:cubicBezTo>
                  <a:cubicBezTo>
                    <a:pt x="116" y="66"/>
                    <a:pt x="104" y="65"/>
                    <a:pt x="92" y="66"/>
                  </a:cubicBezTo>
                  <a:lnTo>
                    <a:pt x="88" y="65"/>
                  </a:lnTo>
                  <a:close/>
                  <a:moveTo>
                    <a:pt x="334" y="64"/>
                  </a:moveTo>
                  <a:cubicBezTo>
                    <a:pt x="334" y="64"/>
                    <a:pt x="334" y="64"/>
                    <a:pt x="334" y="64"/>
                  </a:cubicBezTo>
                  <a:cubicBezTo>
                    <a:pt x="346" y="65"/>
                    <a:pt x="357" y="65"/>
                    <a:pt x="369" y="65"/>
                  </a:cubicBezTo>
                  <a:cubicBezTo>
                    <a:pt x="369" y="65"/>
                    <a:pt x="369" y="65"/>
                    <a:pt x="369" y="65"/>
                  </a:cubicBezTo>
                  <a:cubicBezTo>
                    <a:pt x="357" y="65"/>
                    <a:pt x="346" y="64"/>
                    <a:pt x="334" y="64"/>
                  </a:cubicBezTo>
                  <a:close/>
                  <a:moveTo>
                    <a:pt x="380" y="65"/>
                  </a:moveTo>
                  <a:cubicBezTo>
                    <a:pt x="380" y="65"/>
                    <a:pt x="380" y="65"/>
                    <a:pt x="380" y="65"/>
                  </a:cubicBezTo>
                  <a:cubicBezTo>
                    <a:pt x="377" y="65"/>
                    <a:pt x="374" y="65"/>
                    <a:pt x="371" y="65"/>
                  </a:cubicBezTo>
                  <a:cubicBezTo>
                    <a:pt x="371" y="65"/>
                    <a:pt x="371" y="65"/>
                    <a:pt x="371" y="65"/>
                  </a:cubicBezTo>
                  <a:cubicBezTo>
                    <a:pt x="374" y="65"/>
                    <a:pt x="377" y="65"/>
                    <a:pt x="380" y="65"/>
                  </a:cubicBezTo>
                  <a:close/>
                </a:path>
              </a:pathLst>
            </a:custGeom>
            <a:solidFill>
              <a:srgbClr val="8A32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44;p16">
              <a:extLst>
                <a:ext uri="{FF2B5EF4-FFF2-40B4-BE49-F238E27FC236}">
                  <a16:creationId xmlns:a16="http://schemas.microsoft.com/office/drawing/2014/main" id="{0D988C54-EDEB-DB40-8DD6-1F18078B4264}"/>
                </a:ext>
              </a:extLst>
            </p:cNvPr>
            <p:cNvSpPr txBox="1"/>
            <p:nvPr/>
          </p:nvSpPr>
          <p:spPr>
            <a:xfrm>
              <a:off x="2151062" y="5616575"/>
              <a:ext cx="2066925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3000" b="1" i="0" u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Nadia</a:t>
              </a:r>
              <a:endParaRPr lang="en-US" dirty="0"/>
            </a:p>
          </p:txBody>
        </p:sp>
      </p:grp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349EB23-623E-A64B-AD8D-6C0C6D5933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9988062" y="104288"/>
            <a:ext cx="1992971" cy="893885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D6152B3-0340-654A-AFC0-8C45D5E0A9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70340" y="102238"/>
            <a:ext cx="1776046" cy="8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95;p19">
            <a:extLst>
              <a:ext uri="{FF2B5EF4-FFF2-40B4-BE49-F238E27FC236}">
                <a16:creationId xmlns:a16="http://schemas.microsoft.com/office/drawing/2014/main" id="{FBA78EE9-C427-2541-9CAE-DC01F9FEDA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-3175"/>
            <a:ext cx="12180887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48;p16">
            <a:extLst>
              <a:ext uri="{FF2B5EF4-FFF2-40B4-BE49-F238E27FC236}">
                <a16:creationId xmlns:a16="http://schemas.microsoft.com/office/drawing/2014/main" id="{4BCFE476-6712-854B-BC62-E48F1E42A3B5}"/>
              </a:ext>
            </a:extLst>
          </p:cNvPr>
          <p:cNvSpPr txBox="1"/>
          <p:nvPr/>
        </p:nvSpPr>
        <p:spPr>
          <a:xfrm>
            <a:off x="-163286" y="172016"/>
            <a:ext cx="384243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3000" b="1" dirty="0">
                <a:solidFill>
                  <a:schemeClr val="lt1"/>
                </a:solidFill>
                <a:latin typeface="Montserrat"/>
                <a:sym typeface="Montserrat"/>
              </a:rPr>
              <a:t>Findings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D8A2966-1814-9A46-AE31-38EBBBC1D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64" y="1691988"/>
            <a:ext cx="9088581" cy="4731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0B570-AB92-E54B-912D-EA8C1F1C3088}"/>
              </a:ext>
            </a:extLst>
          </p:cNvPr>
          <p:cNvSpPr txBox="1"/>
          <p:nvPr/>
        </p:nvSpPr>
        <p:spPr>
          <a:xfrm>
            <a:off x="701742" y="1045692"/>
            <a:ext cx="7502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371B4"/>
                </a:solidFill>
              </a:rPr>
              <a:t>3- Busiest weekdays </a:t>
            </a:r>
          </a:p>
          <a:p>
            <a:endParaRPr lang="en-S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42B0D3-41D3-C842-B013-3AEC1E7F903A}"/>
              </a:ext>
            </a:extLst>
          </p:cNvPr>
          <p:cNvGrpSpPr/>
          <p:nvPr/>
        </p:nvGrpSpPr>
        <p:grpSpPr>
          <a:xfrm>
            <a:off x="-163286" y="-1"/>
            <a:ext cx="4147457" cy="726053"/>
            <a:chOff x="-163286" y="-1"/>
            <a:chExt cx="4147457" cy="726053"/>
          </a:xfrm>
        </p:grpSpPr>
        <p:sp>
          <p:nvSpPr>
            <p:cNvPr id="9" name="Round Single Corner Rectangle 8">
              <a:extLst>
                <a:ext uri="{FF2B5EF4-FFF2-40B4-BE49-F238E27FC236}">
                  <a16:creationId xmlns:a16="http://schemas.microsoft.com/office/drawing/2014/main" id="{7FFA1138-1122-2848-8BBE-0EDB568A76BA}"/>
                </a:ext>
              </a:extLst>
            </p:cNvPr>
            <p:cNvSpPr/>
            <p:nvPr/>
          </p:nvSpPr>
          <p:spPr>
            <a:xfrm flipV="1">
              <a:off x="0" y="-1"/>
              <a:ext cx="3984171" cy="726053"/>
            </a:xfrm>
            <a:prstGeom prst="round1Rect">
              <a:avLst/>
            </a:prstGeom>
            <a:solidFill>
              <a:srgbClr val="8A3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0" name="Google Shape;248;p16">
              <a:extLst>
                <a:ext uri="{FF2B5EF4-FFF2-40B4-BE49-F238E27FC236}">
                  <a16:creationId xmlns:a16="http://schemas.microsoft.com/office/drawing/2014/main" id="{59C6B403-80E2-7D4B-9B1A-29A6D84D4AE7}"/>
                </a:ext>
              </a:extLst>
            </p:cNvPr>
            <p:cNvSpPr txBox="1"/>
            <p:nvPr/>
          </p:nvSpPr>
          <p:spPr>
            <a:xfrm>
              <a:off x="-163286" y="48885"/>
              <a:ext cx="384243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Montserrat"/>
                  <a:sym typeface="Montserrat"/>
                </a:rPr>
                <a:t>Findings</a:t>
              </a:r>
              <a:endParaRPr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23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95;p19">
            <a:extLst>
              <a:ext uri="{FF2B5EF4-FFF2-40B4-BE49-F238E27FC236}">
                <a16:creationId xmlns:a16="http://schemas.microsoft.com/office/drawing/2014/main" id="{29F128A1-6339-A04C-B25C-4C3E21EAAF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-3175"/>
            <a:ext cx="12180887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C05588-3252-B947-9AA6-E628FA5EB005}"/>
              </a:ext>
            </a:extLst>
          </p:cNvPr>
          <p:cNvSpPr txBox="1"/>
          <p:nvPr/>
        </p:nvSpPr>
        <p:spPr>
          <a:xfrm>
            <a:off x="307385" y="241677"/>
            <a:ext cx="7502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371B4"/>
                </a:solidFill>
              </a:rPr>
              <a:t>3- Busiest Hours for top 4 stations in terms of traffic </a:t>
            </a:r>
            <a:r>
              <a:rPr lang="en-US" sz="1100" dirty="0">
                <a:solidFill>
                  <a:srgbClr val="0371B4"/>
                </a:solidFill>
              </a:rPr>
              <a:t>(86 ST</a:t>
            </a:r>
            <a:r>
              <a:rPr lang="en-US" sz="1100" baseline="30000" dirty="0">
                <a:solidFill>
                  <a:srgbClr val="0371B4"/>
                </a:solidFill>
              </a:rPr>
              <a:t> </a:t>
            </a:r>
            <a:r>
              <a:rPr lang="en-US" sz="1100" dirty="0">
                <a:solidFill>
                  <a:srgbClr val="0371B4"/>
                </a:solidFill>
              </a:rPr>
              <a:t> is excluded) </a:t>
            </a:r>
            <a:endParaRPr lang="en-US" sz="2000" dirty="0">
              <a:solidFill>
                <a:srgbClr val="0371B4"/>
              </a:solidFill>
            </a:endParaRPr>
          </a:p>
          <a:p>
            <a:endParaRPr lang="en-SA" dirty="0"/>
          </a:p>
        </p:txBody>
      </p:sp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2C571871-5CE1-3447-A290-BE43A28E6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63" y="926208"/>
            <a:ext cx="4700657" cy="2628000"/>
          </a:xfrm>
          <a:prstGeom prst="rect">
            <a:avLst/>
          </a:prstGeom>
        </p:spPr>
      </p:pic>
      <p:pic>
        <p:nvPicPr>
          <p:cNvPr id="17" name="Picture 1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AF22675-012F-2D45-96F6-EAD30DA82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636" y="926208"/>
            <a:ext cx="4700657" cy="262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B0B589-B5FB-2D4A-8808-9FC8BE08C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900" y="3462300"/>
            <a:ext cx="76200" cy="533400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FA812276-E749-F248-9142-341217F65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5636" y="3730500"/>
            <a:ext cx="4700657" cy="2628000"/>
          </a:xfrm>
          <a:prstGeom prst="rect">
            <a:avLst/>
          </a:prstGeom>
        </p:spPr>
      </p:pic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063E49C9-4277-E649-B83C-09872DDB15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663" y="3746166"/>
            <a:ext cx="4700657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floor, ceiling, steel&#10;&#10;Description automatically generated">
            <a:extLst>
              <a:ext uri="{FF2B5EF4-FFF2-40B4-BE49-F238E27FC236}">
                <a16:creationId xmlns:a16="http://schemas.microsoft.com/office/drawing/2014/main" id="{9B87D977-64F1-2447-A146-06301927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D8317-B167-234E-BA6D-0BB15EC1676D}"/>
              </a:ext>
            </a:extLst>
          </p:cNvPr>
          <p:cNvSpPr txBox="1"/>
          <p:nvPr/>
        </p:nvSpPr>
        <p:spPr>
          <a:xfrm>
            <a:off x="6275540" y="483433"/>
            <a:ext cx="5326500" cy="5891134"/>
          </a:xfrm>
          <a:prstGeom prst="rect">
            <a:avLst/>
          </a:prstGeom>
          <a:solidFill>
            <a:srgbClr val="E8E4E3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en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6E843-145C-9449-A235-164763239BD2}"/>
              </a:ext>
            </a:extLst>
          </p:cNvPr>
          <p:cNvSpPr txBox="1"/>
          <p:nvPr/>
        </p:nvSpPr>
        <p:spPr>
          <a:xfrm>
            <a:off x="6470249" y="1054464"/>
            <a:ext cx="488728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I recommend targeting stations that have a high traffic to maximize the number of sign-ups people to attend the gala. Based on this criteria: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35F79-9BB0-724E-8D8C-5BB93CF6EF76}"/>
              </a:ext>
            </a:extLst>
          </p:cNvPr>
          <p:cNvSpPr/>
          <p:nvPr/>
        </p:nvSpPr>
        <p:spPr>
          <a:xfrm>
            <a:off x="0" y="2588738"/>
            <a:ext cx="4842163" cy="900000"/>
          </a:xfrm>
          <a:prstGeom prst="rect">
            <a:avLst/>
          </a:prstGeom>
          <a:solidFill>
            <a:srgbClr val="FFFFFF">
              <a:alpha val="88235"/>
            </a:srgbClr>
          </a:solidFill>
        </p:spPr>
        <p:txBody>
          <a:bodyPr wrap="square" rtlCol="0">
            <a:spAutoFit/>
          </a:bodyPr>
          <a:lstStyle/>
          <a:p>
            <a:endParaRPr lang="en-SA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Google Shape;248;p16">
            <a:extLst>
              <a:ext uri="{FF2B5EF4-FFF2-40B4-BE49-F238E27FC236}">
                <a16:creationId xmlns:a16="http://schemas.microsoft.com/office/drawing/2014/main" id="{2B885697-8793-D34F-8F66-002BF7848382}"/>
              </a:ext>
            </a:extLst>
          </p:cNvPr>
          <p:cNvSpPr txBox="1"/>
          <p:nvPr/>
        </p:nvSpPr>
        <p:spPr>
          <a:xfrm>
            <a:off x="371156" y="2822566"/>
            <a:ext cx="3466325" cy="43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  <a:sym typeface="Montserrat"/>
              </a:rPr>
              <a:t>Recommendations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A9DB4C-670F-8147-83F6-3ADA6DC667A4}"/>
              </a:ext>
            </a:extLst>
          </p:cNvPr>
          <p:cNvSpPr/>
          <p:nvPr/>
        </p:nvSpPr>
        <p:spPr>
          <a:xfrm>
            <a:off x="6468084" y="2780934"/>
            <a:ext cx="250520" cy="286241"/>
          </a:xfrm>
          <a:prstGeom prst="ellipse">
            <a:avLst/>
          </a:prstGeom>
          <a:solidFill>
            <a:srgbClr val="8A3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16921-614D-5C4C-9552-5360508424F0}"/>
              </a:ext>
            </a:extLst>
          </p:cNvPr>
          <p:cNvSpPr/>
          <p:nvPr/>
        </p:nvSpPr>
        <p:spPr>
          <a:xfrm>
            <a:off x="6466834" y="3956568"/>
            <a:ext cx="250520" cy="286241"/>
          </a:xfrm>
          <a:prstGeom prst="ellipse">
            <a:avLst/>
          </a:prstGeom>
          <a:solidFill>
            <a:srgbClr val="8A3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8E02E-8DF6-444F-85E6-D5EF49E25097}"/>
              </a:ext>
            </a:extLst>
          </p:cNvPr>
          <p:cNvSpPr txBox="1"/>
          <p:nvPr/>
        </p:nvSpPr>
        <p:spPr>
          <a:xfrm>
            <a:off x="6801633" y="2704803"/>
            <a:ext cx="47407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34 St-Penn STA  </a:t>
            </a:r>
            <a:r>
              <a:rPr lang="en-US" dirty="0"/>
              <a:t>and</a:t>
            </a:r>
            <a:r>
              <a:rPr lang="en-US" b="1" dirty="0"/>
              <a:t> GRD CNTRL-42 ST </a:t>
            </a:r>
            <a:r>
              <a:rPr lang="en-US" dirty="0"/>
              <a:t>on Thursday between (4:00 – 8:00)pm </a:t>
            </a:r>
            <a:r>
              <a:rPr lang="en-US" b="1" dirty="0"/>
              <a:t>&amp;</a:t>
            </a:r>
            <a:r>
              <a:rPr lang="en-US" dirty="0"/>
              <a:t> Friday between (12:00 – 4:00) pm</a:t>
            </a:r>
          </a:p>
          <a:p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F2EAE-83E3-B64A-90C3-C0245DF8DBBB}"/>
              </a:ext>
            </a:extLst>
          </p:cNvPr>
          <p:cNvSpPr txBox="1"/>
          <p:nvPr/>
        </p:nvSpPr>
        <p:spPr>
          <a:xfrm>
            <a:off x="6801633" y="3845046"/>
            <a:ext cx="474078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34 St-HERALD SQR </a:t>
            </a:r>
            <a:r>
              <a:rPr lang="en-US" dirty="0"/>
              <a:t>on Tuesday </a:t>
            </a:r>
            <a:r>
              <a:rPr lang="en-US" b="1" dirty="0"/>
              <a:t>&amp;</a:t>
            </a:r>
            <a:r>
              <a:rPr lang="en-US" dirty="0"/>
              <a:t> Wednesday </a:t>
            </a:r>
            <a:r>
              <a:rPr lang="en-US" b="1" dirty="0"/>
              <a:t>&amp; </a:t>
            </a:r>
            <a:r>
              <a:rPr lang="en-US" dirty="0"/>
              <a:t>Thursday between (4:00 – 8:00)pm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endParaRPr lang="en-S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5C3983-16B8-414D-8DF1-A0E08A1AC4C0}"/>
              </a:ext>
            </a:extLst>
          </p:cNvPr>
          <p:cNvSpPr/>
          <p:nvPr/>
        </p:nvSpPr>
        <p:spPr>
          <a:xfrm>
            <a:off x="6468360" y="4826125"/>
            <a:ext cx="250520" cy="286241"/>
          </a:xfrm>
          <a:prstGeom prst="ellipse">
            <a:avLst/>
          </a:prstGeom>
          <a:solidFill>
            <a:srgbClr val="8A3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A9EED-4CF5-5344-8288-83ECF6C23BEF}"/>
              </a:ext>
            </a:extLst>
          </p:cNvPr>
          <p:cNvSpPr txBox="1"/>
          <p:nvPr/>
        </p:nvSpPr>
        <p:spPr>
          <a:xfrm>
            <a:off x="6801633" y="4760448"/>
            <a:ext cx="4740786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14 ST-UNION SQ </a:t>
            </a:r>
            <a:r>
              <a:rPr lang="en-US" dirty="0"/>
              <a:t>on Friday between (12:00 – 4:00) pm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5881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indoor, floor, ceiling, steel&#10;&#10;Description automatically generated">
            <a:extLst>
              <a:ext uri="{FF2B5EF4-FFF2-40B4-BE49-F238E27FC236}">
                <a16:creationId xmlns:a16="http://schemas.microsoft.com/office/drawing/2014/main" id="{C85E54EC-AE33-464D-B9D5-F8C2013591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7812A-E6F5-0748-A0A0-7E7F95485D27}"/>
              </a:ext>
            </a:extLst>
          </p:cNvPr>
          <p:cNvSpPr txBox="1"/>
          <p:nvPr/>
        </p:nvSpPr>
        <p:spPr>
          <a:xfrm>
            <a:off x="2850872" y="2659558"/>
            <a:ext cx="61593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A" sz="4400" dirty="0">
                <a:solidFill>
                  <a:srgbClr val="8A3182"/>
                </a:solidFill>
                <a:latin typeface="Times" pitchFamily="2" charset="0"/>
                <a:cs typeface="Apple Chancery" panose="03020702040506060504" pitchFamily="66" charset="-79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05523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floor, ceiling, steel&#10;&#10;Description automatically generated">
            <a:extLst>
              <a:ext uri="{FF2B5EF4-FFF2-40B4-BE49-F238E27FC236}">
                <a16:creationId xmlns:a16="http://schemas.microsoft.com/office/drawing/2014/main" id="{9B87D977-64F1-2447-A146-06301927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D8317-B167-234E-BA6D-0BB15EC1676D}"/>
              </a:ext>
            </a:extLst>
          </p:cNvPr>
          <p:cNvSpPr txBox="1"/>
          <p:nvPr/>
        </p:nvSpPr>
        <p:spPr>
          <a:xfrm>
            <a:off x="6295293" y="483433"/>
            <a:ext cx="5652364" cy="5891134"/>
          </a:xfrm>
          <a:prstGeom prst="rect">
            <a:avLst/>
          </a:prstGeom>
          <a:solidFill>
            <a:srgbClr val="E8E4E3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en-S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35F79-9BB0-724E-8D8C-5BB93CF6EF76}"/>
              </a:ext>
            </a:extLst>
          </p:cNvPr>
          <p:cNvSpPr/>
          <p:nvPr/>
        </p:nvSpPr>
        <p:spPr>
          <a:xfrm>
            <a:off x="0" y="2588738"/>
            <a:ext cx="4842163" cy="900000"/>
          </a:xfrm>
          <a:prstGeom prst="rect">
            <a:avLst/>
          </a:prstGeom>
          <a:solidFill>
            <a:srgbClr val="FFFFFF">
              <a:alpha val="88235"/>
            </a:srgbClr>
          </a:solidFill>
        </p:spPr>
        <p:txBody>
          <a:bodyPr wrap="square" rtlCol="0">
            <a:spAutoFit/>
          </a:bodyPr>
          <a:lstStyle/>
          <a:p>
            <a:endParaRPr lang="en-SA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Google Shape;248;p16">
            <a:extLst>
              <a:ext uri="{FF2B5EF4-FFF2-40B4-BE49-F238E27FC236}">
                <a16:creationId xmlns:a16="http://schemas.microsoft.com/office/drawing/2014/main" id="{2B885697-8793-D34F-8F66-002BF7848382}"/>
              </a:ext>
            </a:extLst>
          </p:cNvPr>
          <p:cNvSpPr txBox="1"/>
          <p:nvPr/>
        </p:nvSpPr>
        <p:spPr>
          <a:xfrm>
            <a:off x="371156" y="2822566"/>
            <a:ext cx="3466325" cy="43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  <a:sym typeface="Montserrat"/>
              </a:rPr>
              <a:t>Outline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11" name="Google Shape;244;p16">
            <a:extLst>
              <a:ext uri="{FF2B5EF4-FFF2-40B4-BE49-F238E27FC236}">
                <a16:creationId xmlns:a16="http://schemas.microsoft.com/office/drawing/2014/main" id="{9670A505-E567-044C-88A8-3E3EB8828030}"/>
              </a:ext>
            </a:extLst>
          </p:cNvPr>
          <p:cNvSpPr txBox="1"/>
          <p:nvPr/>
        </p:nvSpPr>
        <p:spPr>
          <a:xfrm>
            <a:off x="6868657" y="1784096"/>
            <a:ext cx="4268799" cy="349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3182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Motivation &amp; goal</a:t>
            </a:r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3182"/>
              </a:buClr>
              <a:buSzPts val="3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3182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EDA Process </a:t>
            </a:r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3182"/>
              </a:buClr>
              <a:buSzPts val="3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3182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3182"/>
              </a:buClr>
              <a:buSzPts val="3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A3182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 </a:t>
            </a:r>
          </a:p>
          <a:p>
            <a:pPr marL="342900" marR="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 panose="020B0604020202020204" pitchFamily="34" charset="0"/>
              <a:buChar char="•"/>
            </a:pPr>
            <a:endParaRPr lang="en-US" sz="2000" b="1" i="0" u="none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2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floor, ceiling, steel&#10;&#10;Description automatically generated">
            <a:extLst>
              <a:ext uri="{FF2B5EF4-FFF2-40B4-BE49-F238E27FC236}">
                <a16:creationId xmlns:a16="http://schemas.microsoft.com/office/drawing/2014/main" id="{9B87D977-64F1-2447-A146-06301927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D8317-B167-234E-BA6D-0BB15EC1676D}"/>
              </a:ext>
            </a:extLst>
          </p:cNvPr>
          <p:cNvSpPr txBox="1"/>
          <p:nvPr/>
        </p:nvSpPr>
        <p:spPr>
          <a:xfrm>
            <a:off x="6295293" y="483433"/>
            <a:ext cx="5652364" cy="5891134"/>
          </a:xfrm>
          <a:prstGeom prst="rect">
            <a:avLst/>
          </a:prstGeom>
          <a:solidFill>
            <a:srgbClr val="E8E4E3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0A1DE-BAB9-964F-97D2-6F8870C0A088}"/>
              </a:ext>
            </a:extLst>
          </p:cNvPr>
          <p:cNvSpPr txBox="1"/>
          <p:nvPr/>
        </p:nvSpPr>
        <p:spPr>
          <a:xfrm>
            <a:off x="6295293" y="1422232"/>
            <a:ext cx="56523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A" sz="1600" dirty="0"/>
              <a:t>An imaginary client organization (WTWY) hosts summer gala, and want o deploy street teams on NYC subway stations to attract  more attendance to sign up for their gala</a:t>
            </a:r>
          </a:p>
          <a:p>
            <a:pPr algn="just"/>
            <a:r>
              <a:rPr lang="en-SA" sz="1600" dirty="0"/>
              <a:t> </a:t>
            </a:r>
          </a:p>
        </p:txBody>
      </p:sp>
      <p:sp>
        <p:nvSpPr>
          <p:cNvPr id="13" name="Google Shape;244;p16">
            <a:extLst>
              <a:ext uri="{FF2B5EF4-FFF2-40B4-BE49-F238E27FC236}">
                <a16:creationId xmlns:a16="http://schemas.microsoft.com/office/drawing/2014/main" id="{6DEDFF16-C560-5648-949D-7662665A5D96}"/>
              </a:ext>
            </a:extLst>
          </p:cNvPr>
          <p:cNvSpPr txBox="1"/>
          <p:nvPr/>
        </p:nvSpPr>
        <p:spPr>
          <a:xfrm>
            <a:off x="6455911" y="939632"/>
            <a:ext cx="2097985" cy="42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000" b="1" i="0" u="none" dirty="0">
                <a:solidFill>
                  <a:srgbClr val="0371B4"/>
                </a:solidFill>
                <a:latin typeface="Montserrat"/>
                <a:ea typeface="Montserrat"/>
                <a:cs typeface="Montserrat"/>
                <a:sym typeface="Montserrat"/>
              </a:rPr>
              <a:t> Motivation </a:t>
            </a:r>
            <a:endParaRPr lang="en-US" sz="1050" dirty="0">
              <a:solidFill>
                <a:srgbClr val="0371B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6E843-145C-9449-A235-164763239BD2}"/>
              </a:ext>
            </a:extLst>
          </p:cNvPr>
          <p:cNvSpPr txBox="1"/>
          <p:nvPr/>
        </p:nvSpPr>
        <p:spPr>
          <a:xfrm>
            <a:off x="6307093" y="3429000"/>
            <a:ext cx="7761743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Using MTA data to provide WTWY with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 recommendation based on: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/>
              <a:t>1- The</a:t>
            </a:r>
            <a:r>
              <a:rPr lang="ar-SA" sz="1600" dirty="0"/>
              <a:t> </a:t>
            </a:r>
            <a:r>
              <a:rPr lang="en-US" sz="1600" dirty="0"/>
              <a:t>top 10 busiest stations determined by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/>
              <a:t> daily average foot traffic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/>
              <a:t>2- The busiest stations by weekday 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/>
              <a:t>3- The optimal time to deploy street teams on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/>
              <a:t> these stations</a:t>
            </a:r>
          </a:p>
          <a:p>
            <a:pPr algn="just">
              <a:lnSpc>
                <a:spcPct val="150000"/>
              </a:lnSpc>
            </a:pPr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35F79-9BB0-724E-8D8C-5BB93CF6EF76}"/>
              </a:ext>
            </a:extLst>
          </p:cNvPr>
          <p:cNvSpPr/>
          <p:nvPr/>
        </p:nvSpPr>
        <p:spPr>
          <a:xfrm>
            <a:off x="0" y="2588738"/>
            <a:ext cx="4842163" cy="900000"/>
          </a:xfrm>
          <a:prstGeom prst="rect">
            <a:avLst/>
          </a:prstGeom>
          <a:solidFill>
            <a:srgbClr val="FFFFFF">
              <a:alpha val="88235"/>
            </a:srgbClr>
          </a:solidFill>
        </p:spPr>
        <p:txBody>
          <a:bodyPr wrap="square" rtlCol="0">
            <a:spAutoFit/>
          </a:bodyPr>
          <a:lstStyle/>
          <a:p>
            <a:endParaRPr lang="en-SA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Google Shape;248;p16">
            <a:extLst>
              <a:ext uri="{FF2B5EF4-FFF2-40B4-BE49-F238E27FC236}">
                <a16:creationId xmlns:a16="http://schemas.microsoft.com/office/drawing/2014/main" id="{2B885697-8793-D34F-8F66-002BF7848382}"/>
              </a:ext>
            </a:extLst>
          </p:cNvPr>
          <p:cNvSpPr txBox="1"/>
          <p:nvPr/>
        </p:nvSpPr>
        <p:spPr>
          <a:xfrm>
            <a:off x="371156" y="2822566"/>
            <a:ext cx="3466325" cy="43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  <a:sym typeface="Montserrat"/>
              </a:rPr>
              <a:t>Introduction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17" name="Google Shape;244;p16">
            <a:extLst>
              <a:ext uri="{FF2B5EF4-FFF2-40B4-BE49-F238E27FC236}">
                <a16:creationId xmlns:a16="http://schemas.microsoft.com/office/drawing/2014/main" id="{E95E9095-350E-F243-B2CD-2D1559D65F24}"/>
              </a:ext>
            </a:extLst>
          </p:cNvPr>
          <p:cNvSpPr txBox="1"/>
          <p:nvPr/>
        </p:nvSpPr>
        <p:spPr>
          <a:xfrm>
            <a:off x="6096000" y="3116833"/>
            <a:ext cx="2097985" cy="42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000" b="1" i="0" u="none" dirty="0">
                <a:solidFill>
                  <a:srgbClr val="0371B4"/>
                </a:solidFill>
                <a:latin typeface="Montserrat"/>
                <a:ea typeface="Montserrat"/>
                <a:cs typeface="Montserrat"/>
                <a:sym typeface="Montserrat"/>
              </a:rPr>
              <a:t> Goal </a:t>
            </a:r>
            <a:endParaRPr lang="en-US" sz="1050" dirty="0">
              <a:solidFill>
                <a:srgbClr val="037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floor, ceiling, steel&#10;&#10;Description automatically generated">
            <a:extLst>
              <a:ext uri="{FF2B5EF4-FFF2-40B4-BE49-F238E27FC236}">
                <a16:creationId xmlns:a16="http://schemas.microsoft.com/office/drawing/2014/main" id="{9B87D977-64F1-2447-A146-06301927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D8317-B167-234E-BA6D-0BB15EC1676D}"/>
              </a:ext>
            </a:extLst>
          </p:cNvPr>
          <p:cNvSpPr txBox="1"/>
          <p:nvPr/>
        </p:nvSpPr>
        <p:spPr>
          <a:xfrm>
            <a:off x="6458093" y="483433"/>
            <a:ext cx="4901784" cy="5891134"/>
          </a:xfrm>
          <a:prstGeom prst="rect">
            <a:avLst/>
          </a:prstGeom>
          <a:solidFill>
            <a:srgbClr val="E8E4E3">
              <a:alpha val="69804"/>
            </a:srgbClr>
          </a:solidFill>
        </p:spPr>
        <p:txBody>
          <a:bodyPr wrap="square" rtlCol="0">
            <a:spAutoFit/>
          </a:bodyPr>
          <a:lstStyle/>
          <a:p>
            <a:endParaRPr lang="en-SA" dirty="0"/>
          </a:p>
        </p:txBody>
      </p:sp>
      <p:sp>
        <p:nvSpPr>
          <p:cNvPr id="13" name="Google Shape;244;p16">
            <a:extLst>
              <a:ext uri="{FF2B5EF4-FFF2-40B4-BE49-F238E27FC236}">
                <a16:creationId xmlns:a16="http://schemas.microsoft.com/office/drawing/2014/main" id="{6DEDFF16-C560-5648-949D-7662665A5D96}"/>
              </a:ext>
            </a:extLst>
          </p:cNvPr>
          <p:cNvSpPr txBox="1"/>
          <p:nvPr/>
        </p:nvSpPr>
        <p:spPr>
          <a:xfrm>
            <a:off x="6868657" y="1784096"/>
            <a:ext cx="3338237" cy="29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1- Sourcing Data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endParaRPr lang="en-US"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2- Cleaning Data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endParaRPr lang="en-US"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3- Visualizing results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000" b="1" i="0" u="none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35F79-9BB0-724E-8D8C-5BB93CF6EF76}"/>
              </a:ext>
            </a:extLst>
          </p:cNvPr>
          <p:cNvSpPr/>
          <p:nvPr/>
        </p:nvSpPr>
        <p:spPr>
          <a:xfrm>
            <a:off x="0" y="2588738"/>
            <a:ext cx="4842163" cy="900000"/>
          </a:xfrm>
          <a:prstGeom prst="rect">
            <a:avLst/>
          </a:prstGeom>
          <a:solidFill>
            <a:srgbClr val="FFFFFF">
              <a:alpha val="88235"/>
            </a:srgbClr>
          </a:solidFill>
        </p:spPr>
        <p:txBody>
          <a:bodyPr wrap="square" rtlCol="0">
            <a:spAutoFit/>
          </a:bodyPr>
          <a:lstStyle/>
          <a:p>
            <a:endParaRPr lang="en-SA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Google Shape;248;p16">
            <a:extLst>
              <a:ext uri="{FF2B5EF4-FFF2-40B4-BE49-F238E27FC236}">
                <a16:creationId xmlns:a16="http://schemas.microsoft.com/office/drawing/2014/main" id="{2B885697-8793-D34F-8F66-002BF7848382}"/>
              </a:ext>
            </a:extLst>
          </p:cNvPr>
          <p:cNvSpPr txBox="1"/>
          <p:nvPr/>
        </p:nvSpPr>
        <p:spPr>
          <a:xfrm>
            <a:off x="371156" y="2822566"/>
            <a:ext cx="3466325" cy="43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  <a:sym typeface="Montserrat"/>
              </a:rPr>
              <a:t>EDA Process</a:t>
            </a:r>
            <a:endParaRPr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8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-3175"/>
            <a:ext cx="12180887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57058B1-8144-9A4E-8C3B-BB5F6F4B5ED9}"/>
              </a:ext>
            </a:extLst>
          </p:cNvPr>
          <p:cNvSpPr/>
          <p:nvPr/>
        </p:nvSpPr>
        <p:spPr>
          <a:xfrm flipV="1">
            <a:off x="0" y="0"/>
            <a:ext cx="3984171" cy="898071"/>
          </a:xfrm>
          <a:prstGeom prst="round1Rect">
            <a:avLst/>
          </a:prstGeom>
          <a:solidFill>
            <a:srgbClr val="8A3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Google Shape;248;p16">
            <a:extLst>
              <a:ext uri="{FF2B5EF4-FFF2-40B4-BE49-F238E27FC236}">
                <a16:creationId xmlns:a16="http://schemas.microsoft.com/office/drawing/2014/main" id="{4BCFE476-6712-854B-BC62-E48F1E42A3B5}"/>
              </a:ext>
            </a:extLst>
          </p:cNvPr>
          <p:cNvSpPr txBox="1"/>
          <p:nvPr/>
        </p:nvSpPr>
        <p:spPr>
          <a:xfrm>
            <a:off x="-163286" y="172016"/>
            <a:ext cx="384243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3000" b="1" dirty="0">
                <a:solidFill>
                  <a:schemeClr val="lt1"/>
                </a:solidFill>
                <a:latin typeface="Montserrat"/>
                <a:sym typeface="Montserrat"/>
              </a:rPr>
              <a:t>Sourcing Data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97C5E-4759-C942-83FD-44A59EAE4BF6}"/>
              </a:ext>
            </a:extLst>
          </p:cNvPr>
          <p:cNvSpPr txBox="1"/>
          <p:nvPr/>
        </p:nvSpPr>
        <p:spPr>
          <a:xfrm>
            <a:off x="429777" y="1276210"/>
            <a:ext cx="9771498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/>
              <a:t>Historical data for the weeks from 29 May 2021 to 29 August 2021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/>
              <a:t>Scraped from </a:t>
            </a:r>
            <a:r>
              <a:rPr lang="en-US" sz="1600" dirty="0">
                <a:hlinkClick r:id="rId4"/>
              </a:rPr>
              <a:t>MTA Turnstile </a:t>
            </a:r>
            <a:r>
              <a:rPr lang="en-US" sz="1600" dirty="0"/>
              <a:t>: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1- Creating local </a:t>
            </a:r>
            <a:r>
              <a:rPr lang="en-US" sz="1600" dirty="0" err="1"/>
              <a:t>db</a:t>
            </a:r>
            <a:r>
              <a:rPr lang="en-US" sz="1600" dirty="0"/>
              <a:t> using SQLite: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- download desired data files from MTA as csv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- use command line to create </a:t>
            </a:r>
            <a:r>
              <a:rPr lang="en-US" sz="1600" dirty="0" err="1"/>
              <a:t>db</a:t>
            </a:r>
            <a:r>
              <a:rPr lang="en-US" sz="1600" dirty="0"/>
              <a:t> and table then import csv files into table  </a:t>
            </a:r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5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6480E27-51C5-1249-A5A4-E42FA55FB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610" y="3644002"/>
            <a:ext cx="6865028" cy="25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9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-3175"/>
            <a:ext cx="12180887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57058B1-8144-9A4E-8C3B-BB5F6F4B5ED9}"/>
              </a:ext>
            </a:extLst>
          </p:cNvPr>
          <p:cNvSpPr/>
          <p:nvPr/>
        </p:nvSpPr>
        <p:spPr>
          <a:xfrm flipV="1">
            <a:off x="0" y="0"/>
            <a:ext cx="3984171" cy="898071"/>
          </a:xfrm>
          <a:prstGeom prst="round1Rect">
            <a:avLst/>
          </a:prstGeom>
          <a:solidFill>
            <a:srgbClr val="8A3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Google Shape;248;p16">
            <a:extLst>
              <a:ext uri="{FF2B5EF4-FFF2-40B4-BE49-F238E27FC236}">
                <a16:creationId xmlns:a16="http://schemas.microsoft.com/office/drawing/2014/main" id="{4BCFE476-6712-854B-BC62-E48F1E42A3B5}"/>
              </a:ext>
            </a:extLst>
          </p:cNvPr>
          <p:cNvSpPr txBox="1"/>
          <p:nvPr/>
        </p:nvSpPr>
        <p:spPr>
          <a:xfrm>
            <a:off x="-163286" y="172016"/>
            <a:ext cx="384243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3000" b="1" dirty="0">
                <a:solidFill>
                  <a:schemeClr val="lt1"/>
                </a:solidFill>
                <a:latin typeface="Montserrat"/>
                <a:sym typeface="Montserrat"/>
              </a:rPr>
              <a:t>Sourcing Data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97C5E-4759-C942-83FD-44A59EAE4BF6}"/>
              </a:ext>
            </a:extLst>
          </p:cNvPr>
          <p:cNvSpPr txBox="1"/>
          <p:nvPr/>
        </p:nvSpPr>
        <p:spPr>
          <a:xfrm>
            <a:off x="429777" y="1276210"/>
            <a:ext cx="9771498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>
              <a:lnSpc>
                <a:spcPct val="150000"/>
              </a:lnSpc>
            </a:pPr>
            <a:r>
              <a:rPr lang="en-US" sz="1600" dirty="0"/>
              <a:t>2- read it on </a:t>
            </a:r>
            <a:r>
              <a:rPr lang="en-US" sz="1600" dirty="0" err="1"/>
              <a:t>Jupyter</a:t>
            </a:r>
            <a:r>
              <a:rPr lang="en-US" sz="1600" dirty="0"/>
              <a:t> notebook using </a:t>
            </a:r>
            <a:r>
              <a:rPr lang="en-US" sz="1600" dirty="0" err="1"/>
              <a:t>Sqlalchemy</a:t>
            </a:r>
            <a:r>
              <a:rPr lang="en-US" sz="1600" dirty="0"/>
              <a:t> library:</a:t>
            </a:r>
            <a:endParaRPr lang="en-SA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285750" lvl="5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lvl="5">
              <a:lnSpc>
                <a:spcPct val="150000"/>
              </a:lnSpc>
            </a:pPr>
            <a:r>
              <a:rPr lang="en-US" sz="1600" dirty="0"/>
              <a:t>3- delete duplicated columns names :</a:t>
            </a:r>
          </a:p>
          <a:p>
            <a:pPr lvl="5">
              <a:lnSpc>
                <a:spcPct val="150000"/>
              </a:lnSpc>
            </a:pPr>
            <a:endParaRPr lang="en-US" sz="1600" dirty="0"/>
          </a:p>
          <a:p>
            <a:pPr lvl="5">
              <a:lnSpc>
                <a:spcPct val="150000"/>
              </a:lnSpc>
            </a:pPr>
            <a:endParaRPr lang="en-US" sz="1600" dirty="0"/>
          </a:p>
          <a:p>
            <a:pPr lvl="5">
              <a:lnSpc>
                <a:spcPct val="150000"/>
              </a:lnSpc>
            </a:pPr>
            <a:r>
              <a:rPr lang="en-US" sz="1600" dirty="0"/>
              <a:t>4- the data output finally is ready to be explored:</a:t>
            </a:r>
            <a:endParaRPr lang="en-SA" sz="1600" dirty="0"/>
          </a:p>
          <a:p>
            <a:pPr lvl="5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B68FF-26AA-6E4E-8FF5-FF7352DDA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273" y="1853399"/>
            <a:ext cx="9019002" cy="1477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B3860-9BF5-4347-B2C9-58834B2DA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273" y="4137750"/>
            <a:ext cx="9073252" cy="32874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24C23E-0D28-B942-B169-2D208A092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5" y="5090404"/>
            <a:ext cx="7557721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-3175"/>
            <a:ext cx="12180887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57058B1-8144-9A4E-8C3B-BB5F6F4B5ED9}"/>
              </a:ext>
            </a:extLst>
          </p:cNvPr>
          <p:cNvSpPr/>
          <p:nvPr/>
        </p:nvSpPr>
        <p:spPr>
          <a:xfrm flipV="1">
            <a:off x="0" y="0"/>
            <a:ext cx="3984171" cy="898071"/>
          </a:xfrm>
          <a:prstGeom prst="round1Rect">
            <a:avLst/>
          </a:prstGeom>
          <a:solidFill>
            <a:srgbClr val="8A3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Google Shape;248;p16">
            <a:extLst>
              <a:ext uri="{FF2B5EF4-FFF2-40B4-BE49-F238E27FC236}">
                <a16:creationId xmlns:a16="http://schemas.microsoft.com/office/drawing/2014/main" id="{4BCFE476-6712-854B-BC62-E48F1E42A3B5}"/>
              </a:ext>
            </a:extLst>
          </p:cNvPr>
          <p:cNvSpPr txBox="1"/>
          <p:nvPr/>
        </p:nvSpPr>
        <p:spPr>
          <a:xfrm>
            <a:off x="-163286" y="172016"/>
            <a:ext cx="384243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3000" b="1" dirty="0">
                <a:solidFill>
                  <a:schemeClr val="lt1"/>
                </a:solidFill>
                <a:latin typeface="Montserrat"/>
                <a:sym typeface="Montserrat"/>
              </a:rPr>
              <a:t>Cleaning Data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97C5E-4759-C942-83FD-44A59EAE4BF6}"/>
              </a:ext>
            </a:extLst>
          </p:cNvPr>
          <p:cNvSpPr txBox="1"/>
          <p:nvPr/>
        </p:nvSpPr>
        <p:spPr>
          <a:xfrm>
            <a:off x="506296" y="1363870"/>
            <a:ext cx="10136720" cy="307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/>
              <a:t>Checking for nulls and drop them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/>
              <a:t>Combining Date &amp; time columns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/>
              <a:t>Getting total turnstile traffic out of entries and exits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38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95;p19">
            <a:extLst>
              <a:ext uri="{FF2B5EF4-FFF2-40B4-BE49-F238E27FC236}">
                <a16:creationId xmlns:a16="http://schemas.microsoft.com/office/drawing/2014/main" id="{A5572418-66CD-344C-8656-9956BE64BA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-3175"/>
            <a:ext cx="12180887" cy="68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57058B1-8144-9A4E-8C3B-BB5F6F4B5ED9}"/>
              </a:ext>
            </a:extLst>
          </p:cNvPr>
          <p:cNvSpPr/>
          <p:nvPr/>
        </p:nvSpPr>
        <p:spPr>
          <a:xfrm flipV="1">
            <a:off x="0" y="-1"/>
            <a:ext cx="3984171" cy="726053"/>
          </a:xfrm>
          <a:prstGeom prst="round1Rect">
            <a:avLst/>
          </a:prstGeom>
          <a:solidFill>
            <a:srgbClr val="8A3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Google Shape;248;p16">
            <a:extLst>
              <a:ext uri="{FF2B5EF4-FFF2-40B4-BE49-F238E27FC236}">
                <a16:creationId xmlns:a16="http://schemas.microsoft.com/office/drawing/2014/main" id="{4BCFE476-6712-854B-BC62-E48F1E42A3B5}"/>
              </a:ext>
            </a:extLst>
          </p:cNvPr>
          <p:cNvSpPr txBox="1"/>
          <p:nvPr/>
        </p:nvSpPr>
        <p:spPr>
          <a:xfrm>
            <a:off x="-163286" y="48885"/>
            <a:ext cx="384243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2400" b="1" dirty="0">
                <a:solidFill>
                  <a:schemeClr val="lt1"/>
                </a:solidFill>
                <a:latin typeface="Montserrat"/>
                <a:sym typeface="Montserrat"/>
              </a:rPr>
              <a:t>Findings</a:t>
            </a:r>
            <a:endParaRPr sz="11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0E7306A-4957-AC4F-BE0A-7F05E40F2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6" y="1775855"/>
            <a:ext cx="9801778" cy="4583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C1238-6F9C-614D-AD0C-89B1CF712C2F}"/>
              </a:ext>
            </a:extLst>
          </p:cNvPr>
          <p:cNvSpPr txBox="1"/>
          <p:nvPr/>
        </p:nvSpPr>
        <p:spPr>
          <a:xfrm>
            <a:off x="981943" y="1160302"/>
            <a:ext cx="7502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371B4"/>
                </a:solidFill>
              </a:rPr>
              <a:t>1- The busiest stations by daily average 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9361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8;p16">
            <a:extLst>
              <a:ext uri="{FF2B5EF4-FFF2-40B4-BE49-F238E27FC236}">
                <a16:creationId xmlns:a16="http://schemas.microsoft.com/office/drawing/2014/main" id="{4BCFE476-6712-854B-BC62-E48F1E42A3B5}"/>
              </a:ext>
            </a:extLst>
          </p:cNvPr>
          <p:cNvSpPr txBox="1"/>
          <p:nvPr/>
        </p:nvSpPr>
        <p:spPr>
          <a:xfrm>
            <a:off x="-163286" y="172016"/>
            <a:ext cx="384243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lang="en-US" sz="3000" b="1" dirty="0">
                <a:solidFill>
                  <a:schemeClr val="lt1"/>
                </a:solidFill>
                <a:latin typeface="Montserrat"/>
                <a:sym typeface="Montserrat"/>
              </a:rPr>
              <a:t>Findings</a:t>
            </a:r>
            <a:endParaRPr dirty="0"/>
          </a:p>
        </p:txBody>
      </p:sp>
      <p:pic>
        <p:nvPicPr>
          <p:cNvPr id="7" name="Google Shape;295;p19">
            <a:extLst>
              <a:ext uri="{FF2B5EF4-FFF2-40B4-BE49-F238E27FC236}">
                <a16:creationId xmlns:a16="http://schemas.microsoft.com/office/drawing/2014/main" id="{0343316C-F0BB-AE4A-B1A2-4923CFF886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9145" y="-3175"/>
            <a:ext cx="8512856" cy="68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BE4DA73-0B86-D743-BA66-9F923D6F6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782" y="1756489"/>
            <a:ext cx="8326582" cy="4744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B3127-CFC5-6148-AA18-B18BB9D1F683}"/>
              </a:ext>
            </a:extLst>
          </p:cNvPr>
          <p:cNvSpPr txBox="1"/>
          <p:nvPr/>
        </p:nvSpPr>
        <p:spPr>
          <a:xfrm>
            <a:off x="433084" y="1325581"/>
            <a:ext cx="7502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371B4"/>
                </a:solidFill>
              </a:rPr>
              <a:t>2- The busiest stations for each month</a:t>
            </a:r>
          </a:p>
          <a:p>
            <a:endParaRPr lang="en-S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C32C8E-C480-0646-A20F-833423F5E314}"/>
              </a:ext>
            </a:extLst>
          </p:cNvPr>
          <p:cNvGrpSpPr/>
          <p:nvPr/>
        </p:nvGrpSpPr>
        <p:grpSpPr>
          <a:xfrm>
            <a:off x="-163286" y="-1"/>
            <a:ext cx="4147457" cy="726053"/>
            <a:chOff x="-163286" y="-1"/>
            <a:chExt cx="4147457" cy="726053"/>
          </a:xfrm>
        </p:grpSpPr>
        <p:sp>
          <p:nvSpPr>
            <p:cNvPr id="6" name="Round Single Corner Rectangle 5">
              <a:extLst>
                <a:ext uri="{FF2B5EF4-FFF2-40B4-BE49-F238E27FC236}">
                  <a16:creationId xmlns:a16="http://schemas.microsoft.com/office/drawing/2014/main" id="{A35667EC-E2C1-3948-BA8D-E8D03EC26DCF}"/>
                </a:ext>
              </a:extLst>
            </p:cNvPr>
            <p:cNvSpPr/>
            <p:nvPr/>
          </p:nvSpPr>
          <p:spPr>
            <a:xfrm flipV="1">
              <a:off x="0" y="-1"/>
              <a:ext cx="3984171" cy="726053"/>
            </a:xfrm>
            <a:prstGeom prst="round1Rect">
              <a:avLst/>
            </a:prstGeom>
            <a:solidFill>
              <a:srgbClr val="8A3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9" name="Google Shape;248;p16">
              <a:extLst>
                <a:ext uri="{FF2B5EF4-FFF2-40B4-BE49-F238E27FC236}">
                  <a16:creationId xmlns:a16="http://schemas.microsoft.com/office/drawing/2014/main" id="{AAE06077-09A8-C848-864E-B376DDFBB778}"/>
                </a:ext>
              </a:extLst>
            </p:cNvPr>
            <p:cNvSpPr txBox="1"/>
            <p:nvPr/>
          </p:nvSpPr>
          <p:spPr>
            <a:xfrm>
              <a:off x="-163286" y="48885"/>
              <a:ext cx="384243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Montserrat"/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Montserrat"/>
                  <a:sym typeface="Montserrat"/>
                </a:rPr>
                <a:t>Findings</a:t>
              </a:r>
              <a:endParaRPr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720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338</Words>
  <Application>Microsoft Macintosh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Impact</vt:lpstr>
      <vt:lpstr>Montserrat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Nadia Alghamdi</cp:lastModifiedBy>
  <cp:revision>34</cp:revision>
  <dcterms:modified xsi:type="dcterms:W3CDTF">2021-09-29T20:11:38Z</dcterms:modified>
</cp:coreProperties>
</file>