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3"/>
  </p:notesMasterIdLst>
  <p:sldIdLst>
    <p:sldId id="427" r:id="rId4"/>
    <p:sldId id="471" r:id="rId5"/>
    <p:sldId id="406" r:id="rId6"/>
    <p:sldId id="334" r:id="rId7"/>
    <p:sldId id="400" r:id="rId8"/>
    <p:sldId id="438" r:id="rId9"/>
    <p:sldId id="461" r:id="rId10"/>
    <p:sldId id="449" r:id="rId11"/>
    <p:sldId id="307" r:id="rId12"/>
    <p:sldId id="462" r:id="rId13"/>
    <p:sldId id="295" r:id="rId14"/>
    <p:sldId id="455" r:id="rId15"/>
    <p:sldId id="453" r:id="rId16"/>
    <p:sldId id="463" r:id="rId17"/>
    <p:sldId id="459" r:id="rId18"/>
    <p:sldId id="465" r:id="rId19"/>
    <p:sldId id="466" r:id="rId20"/>
    <p:sldId id="467" r:id="rId21"/>
    <p:sldId id="4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96B"/>
    <a:srgbClr val="B7B1C0"/>
    <a:srgbClr val="07A398"/>
    <a:srgbClr val="495D81"/>
    <a:srgbClr val="334971"/>
    <a:srgbClr val="3F4E66"/>
    <a:srgbClr val="173090"/>
    <a:srgbClr val="2F2E33"/>
    <a:srgbClr val="90C221"/>
    <a:srgbClr val="068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6196" autoAdjust="0"/>
  </p:normalViewPr>
  <p:slideViewPr>
    <p:cSldViewPr snapToGrid="0" showGuides="1">
      <p:cViewPr varScale="1">
        <p:scale>
          <a:sx n="63" d="100"/>
          <a:sy n="63" d="100"/>
        </p:scale>
        <p:origin x="688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4994FF-8CBE-4F72-B6EA-C22EEA81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97D-D1DD-477B-BE1D-BC20946D7847}" type="datetimeFigureOut">
              <a:rPr lang="fr-FR" smtClean="0"/>
              <a:t>17/06/2023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17D7C4-8691-4616-9542-61A18673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8DA423-2830-4C06-B56D-ABED9F51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073-6155-4F57-9505-DD59F97CE8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8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6186" y="-2049546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1126" y="2884849"/>
            <a:ext cx="12192000" cy="2061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232790" y="3024880"/>
            <a:ext cx="1185319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3600" b="1" dirty="0">
                <a:solidFill>
                  <a:schemeClr val="bg1"/>
                </a:solidFill>
                <a:cs typeface="Arial" pitchFamily="34" charset="0"/>
              </a:rPr>
              <a:t>Site/application web de gestion du </a:t>
            </a:r>
          </a:p>
          <a:p>
            <a:pPr algn="ctr"/>
            <a:r>
              <a:rPr lang="fr-FR" altLang="ko-KR" sz="3600" b="1" dirty="0">
                <a:solidFill>
                  <a:schemeClr val="bg1"/>
                </a:solidFill>
                <a:cs typeface="Arial" pitchFamily="34" charset="0"/>
              </a:rPr>
              <a:t>cycle d’ingénieur génie Informatique </a:t>
            </a:r>
            <a:br>
              <a:rPr lang="fr-FR" altLang="ko-KR" sz="36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fr-FR" altLang="ko-KR" sz="3600" b="1" dirty="0">
                <a:solidFill>
                  <a:schemeClr val="bg1"/>
                </a:solidFill>
                <a:cs typeface="Arial" pitchFamily="34" charset="0"/>
              </a:rPr>
              <a:t>FST ERRACHIDIA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44168" y="356557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273" y="5012726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7DF3635-234D-4247-BB0F-5961EB2409E6}"/>
              </a:ext>
            </a:extLst>
          </p:cNvPr>
          <p:cNvSpPr txBox="1"/>
          <p:nvPr/>
        </p:nvSpPr>
        <p:spPr>
          <a:xfrm>
            <a:off x="3026978" y="1809530"/>
            <a:ext cx="722024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48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PROJET DE FIN D’ANNÉE</a:t>
            </a:r>
            <a:endParaRPr lang="ar-MA" sz="48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4A647E7-DF79-469B-983E-406ADB6E2DFE}"/>
              </a:ext>
            </a:extLst>
          </p:cNvPr>
          <p:cNvSpPr txBox="1"/>
          <p:nvPr/>
        </p:nvSpPr>
        <p:spPr>
          <a:xfrm>
            <a:off x="338807" y="5443011"/>
            <a:ext cx="378615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8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Réalisé par:</a:t>
            </a:r>
          </a:p>
          <a:p>
            <a:r>
              <a:rPr lang="fr-FR" sz="2000" dirty="0">
                <a:solidFill>
                  <a:srgbClr val="33497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Mlle. Manal CHEHBI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87B6081-D6E6-4B80-93BB-D27E659B975C}"/>
              </a:ext>
            </a:extLst>
          </p:cNvPr>
          <p:cNvSpPr txBox="1"/>
          <p:nvPr/>
        </p:nvSpPr>
        <p:spPr>
          <a:xfrm>
            <a:off x="8091197" y="5335289"/>
            <a:ext cx="3074881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32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Encadrent :</a:t>
            </a:r>
          </a:p>
          <a:p>
            <a:r>
              <a:rPr lang="fr-FR" sz="2000" dirty="0">
                <a:solidFill>
                  <a:srgbClr val="33497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Youssef FARHAOUI</a:t>
            </a:r>
            <a:endParaRPr lang="ar-MA" sz="32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458571" y="644918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495D81"/>
                </a:solidFill>
              </a:rPr>
              <a:t>2022/2023</a:t>
            </a:r>
          </a:p>
        </p:txBody>
      </p:sp>
      <p:pic>
        <p:nvPicPr>
          <p:cNvPr id="1028" name="Picture 4" descr="elearning: Faculté des Sciences et Techniques Errachidia">
            <a:extLst>
              <a:ext uri="{FF2B5EF4-FFF2-40B4-BE49-F238E27FC236}">
                <a16:creationId xmlns:a16="http://schemas.microsoft.com/office/drawing/2014/main" id="{AFDFB260-47B3-4F6B-C388-425143BDD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0" y="159920"/>
            <a:ext cx="3337834" cy="8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6F71F7-8577-C9FF-CEF4-15C9E433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17" y="60975"/>
            <a:ext cx="43529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34549C18-991F-4767-85FB-11F279ED60D6}"/>
              </a:ext>
            </a:extLst>
          </p:cNvPr>
          <p:cNvSpPr txBox="1"/>
          <p:nvPr/>
        </p:nvSpPr>
        <p:spPr>
          <a:xfrm>
            <a:off x="1354314" y="2985398"/>
            <a:ext cx="9087755" cy="82251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fr-FR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et conception</a:t>
            </a:r>
            <a:endParaRPr lang="en-US" altLang="ko-KR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E84D3-65F4-4717-898A-9396E6884A2D}"/>
              </a:ext>
            </a:extLst>
          </p:cNvPr>
          <p:cNvSpPr/>
          <p:nvPr/>
        </p:nvSpPr>
        <p:spPr>
          <a:xfrm>
            <a:off x="2184383" y="2651933"/>
            <a:ext cx="7427618" cy="167825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3360203" flipH="1">
            <a:off x="9069796" y="18176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3360203" flipH="1">
            <a:off x="9614441" y="2053686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3360203" flipH="1">
            <a:off x="9567123" y="1502640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7860472" flipH="1">
            <a:off x="1636902" y="50236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7860472" flipH="1">
            <a:off x="2157790" y="4757808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7860472" flipH="1">
            <a:off x="1676072" y="44628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33F1893-C7AD-4120-B8F7-E57D9B70578B}"/>
              </a:ext>
            </a:extLst>
          </p:cNvPr>
          <p:cNvSpPr txBox="1"/>
          <p:nvPr/>
        </p:nvSpPr>
        <p:spPr>
          <a:xfrm>
            <a:off x="8022397" y="1843958"/>
            <a:ext cx="361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PROFESSEUR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9438C-05CE-4F47-AE5B-B0A86A4AC071}"/>
              </a:ext>
            </a:extLst>
          </p:cNvPr>
          <p:cNvSpPr txBox="1"/>
          <p:nvPr/>
        </p:nvSpPr>
        <p:spPr>
          <a:xfrm>
            <a:off x="1245990" y="1871622"/>
            <a:ext cx="3923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rgbClr val="07A398"/>
                </a:solidFill>
                <a:latin typeface="+mj-lt"/>
                <a:cs typeface="Arial" pitchFamily="34" charset="0"/>
              </a:rPr>
              <a:t>ADMINISTRATEUR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rgbClr val="07A398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46F2E1-0FAC-44D9-872A-E9D684D266B8}"/>
              </a:ext>
            </a:extLst>
          </p:cNvPr>
          <p:cNvSpPr txBox="1"/>
          <p:nvPr/>
        </p:nvSpPr>
        <p:spPr>
          <a:xfrm>
            <a:off x="5169228" y="4096033"/>
            <a:ext cx="242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rgbClr val="07A398"/>
                </a:solidFill>
                <a:cs typeface="Arial" pitchFamily="34" charset="0"/>
              </a:rPr>
              <a:t>ETUDIANT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rgbClr val="07A398"/>
              </a:solidFill>
              <a:cs typeface="Arial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29AA73E-D911-4404-9823-A56AF49365A2}"/>
              </a:ext>
            </a:extLst>
          </p:cNvPr>
          <p:cNvSpPr txBox="1"/>
          <p:nvPr/>
        </p:nvSpPr>
        <p:spPr>
          <a:xfrm>
            <a:off x="612541" y="130892"/>
            <a:ext cx="430278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40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Les utilisateurs  : </a:t>
            </a:r>
            <a:endParaRPr lang="ar-MA" sz="40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E07BEDE1-666A-4FAC-A472-BB838ECEAC81}"/>
              </a:ext>
            </a:extLst>
          </p:cNvPr>
          <p:cNvSpPr/>
          <p:nvPr/>
        </p:nvSpPr>
        <p:spPr>
          <a:xfrm>
            <a:off x="7514244" y="1871622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1561456E-7739-4BB7-9525-E19252BB3F0F}"/>
              </a:ext>
            </a:extLst>
          </p:cNvPr>
          <p:cNvSpPr/>
          <p:nvPr/>
        </p:nvSpPr>
        <p:spPr>
          <a:xfrm>
            <a:off x="4659026" y="4153171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402C6FE2-C5DB-4F9C-A3A7-21CC5A6EC9DD}"/>
              </a:ext>
            </a:extLst>
          </p:cNvPr>
          <p:cNvSpPr/>
          <p:nvPr/>
        </p:nvSpPr>
        <p:spPr>
          <a:xfrm>
            <a:off x="640906" y="1909934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C41744A-7E11-474C-B9D8-B58618D27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6F86C2D-0B7F-434A-9FF5-07E6563D7F5C}"/>
              </a:ext>
            </a:extLst>
          </p:cNvPr>
          <p:cNvCxnSpPr>
            <a:cxnSpLocks/>
          </p:cNvCxnSpPr>
          <p:nvPr/>
        </p:nvCxnSpPr>
        <p:spPr>
          <a:xfrm>
            <a:off x="2968486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3DDD6E2-40A5-46E0-AC35-C8AF8E49BF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5911" y="374574"/>
            <a:ext cx="6548595" cy="608131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8BABF02-4358-321B-7D4C-714E1734382B}"/>
              </a:ext>
            </a:extLst>
          </p:cNvPr>
          <p:cNvSpPr txBox="1"/>
          <p:nvPr/>
        </p:nvSpPr>
        <p:spPr>
          <a:xfrm>
            <a:off x="5281930" y="3192641"/>
            <a:ext cx="15062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78796B"/>
                </a:solidFill>
              </a:rPr>
              <a:t>Les cours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D59AE3-4FAA-F711-D60F-3802AEF36262}"/>
              </a:ext>
            </a:extLst>
          </p:cNvPr>
          <p:cNvSpPr txBox="1"/>
          <p:nvPr/>
        </p:nvSpPr>
        <p:spPr>
          <a:xfrm>
            <a:off x="5281930" y="3639681"/>
            <a:ext cx="15062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78796B"/>
                </a:solidFill>
              </a:rPr>
              <a:t>Les 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E73DD9-9F4D-2CBE-4FAA-4207509F333E}"/>
              </a:ext>
            </a:extLst>
          </p:cNvPr>
          <p:cNvSpPr txBox="1"/>
          <p:nvPr/>
        </p:nvSpPr>
        <p:spPr>
          <a:xfrm>
            <a:off x="5342890" y="4218801"/>
            <a:ext cx="15062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78796B"/>
                </a:solidFill>
              </a:rPr>
              <a:t>Les interfaces</a:t>
            </a:r>
          </a:p>
        </p:txBody>
      </p:sp>
    </p:spTree>
    <p:extLst>
      <p:ext uri="{BB962C8B-B14F-4D97-AF65-F5344CB8AC3E}">
        <p14:creationId xmlns:p14="http://schemas.microsoft.com/office/powerpoint/2010/main" val="41276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34549C18-991F-4767-85FB-11F279ED60D6}"/>
              </a:ext>
            </a:extLst>
          </p:cNvPr>
          <p:cNvSpPr txBox="1"/>
          <p:nvPr/>
        </p:nvSpPr>
        <p:spPr>
          <a:xfrm>
            <a:off x="2385462" y="3113658"/>
            <a:ext cx="9087755" cy="754804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txBody>
          <a:bodyPr wrap="square" lIns="72000" tIns="72000" rIns="72000" bIns="72000" rtlCol="0" anchor="ctr">
            <a:sp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4400" b="1" dirty="0">
                <a:solidFill>
                  <a:schemeClr val="bg1"/>
                </a:solidFill>
              </a:rPr>
              <a:t>Implémentation du projet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E84D3-65F4-4717-898A-9396E6884A2D}"/>
              </a:ext>
            </a:extLst>
          </p:cNvPr>
          <p:cNvSpPr/>
          <p:nvPr/>
        </p:nvSpPr>
        <p:spPr>
          <a:xfrm>
            <a:off x="2184383" y="2651933"/>
            <a:ext cx="7427618" cy="167825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3360203" flipH="1">
            <a:off x="9069796" y="18176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3360203" flipH="1">
            <a:off x="9614441" y="2053686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3360203" flipH="1">
            <a:off x="9567123" y="1502640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7860472" flipH="1">
            <a:off x="1636902" y="50236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7860472" flipH="1">
            <a:off x="2157790" y="4757808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7860472" flipH="1">
            <a:off x="1676072" y="44628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9B9D840A-5815-4232-8B58-CD184AD7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67" y="3429000"/>
            <a:ext cx="2375785" cy="264526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18D473AF-4A4F-4701-8CB0-35F6D756C562}"/>
              </a:ext>
            </a:extLst>
          </p:cNvPr>
          <p:cNvSpPr txBox="1"/>
          <p:nvPr/>
        </p:nvSpPr>
        <p:spPr>
          <a:xfrm>
            <a:off x="466410" y="357400"/>
            <a:ext cx="488306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40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Application Mobile</a:t>
            </a:r>
            <a:endParaRPr lang="ar-MA" sz="60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  <p:pic>
        <p:nvPicPr>
          <p:cNvPr id="2" name="Image 66">
            <a:extLst>
              <a:ext uri="{FF2B5EF4-FFF2-40B4-BE49-F238E27FC236}">
                <a16:creationId xmlns:a16="http://schemas.microsoft.com/office/drawing/2014/main" id="{D9ABB95F-4409-6480-FDDD-B2B8BBACE7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02" y="1572015"/>
            <a:ext cx="1746741" cy="159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56" descr="C:\Users\MED\AppData\Local\Microsoft\Windows\INetCache\Content.MSO\81157CCE.tmp">
            <a:extLst>
              <a:ext uri="{FF2B5EF4-FFF2-40B4-BE49-F238E27FC236}">
                <a16:creationId xmlns:a16="http://schemas.microsoft.com/office/drawing/2014/main" id="{45EE25ED-CD85-7D59-C27C-577119A67D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724" y="1603974"/>
            <a:ext cx="1646555" cy="156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57" descr="Image result for html">
            <a:extLst>
              <a:ext uri="{FF2B5EF4-FFF2-40B4-BE49-F238E27FC236}">
                <a16:creationId xmlns:a16="http://schemas.microsoft.com/office/drawing/2014/main" id="{E366642E-3CEF-E6F2-E801-BDC10378970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86" y="4069366"/>
            <a:ext cx="2227555" cy="176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4" descr="Description de l'image Boostrap logo.svg.">
            <a:extLst>
              <a:ext uri="{FF2B5EF4-FFF2-40B4-BE49-F238E27FC236}">
                <a16:creationId xmlns:a16="http://schemas.microsoft.com/office/drawing/2014/main" id="{00313D72-886B-5BF1-95E2-BF284F659B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48" y="4244556"/>
            <a:ext cx="1721983" cy="152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89">
            <a:extLst>
              <a:ext uri="{FF2B5EF4-FFF2-40B4-BE49-F238E27FC236}">
                <a16:creationId xmlns:a16="http://schemas.microsoft.com/office/drawing/2014/main" id="{7017E9D2-FC77-6D58-591B-3643AB04509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56" y="1195324"/>
            <a:ext cx="1949400" cy="1912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43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27">
            <a:extLst>
              <a:ext uri="{FF2B5EF4-FFF2-40B4-BE49-F238E27FC236}">
                <a16:creationId xmlns:a16="http://schemas.microsoft.com/office/drawing/2014/main" id="{79B47EDB-4CE7-4C6B-9376-7F189237B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137"/>
          <a:stretch>
            <a:fillRect/>
          </a:stretch>
        </p:blipFill>
        <p:spPr>
          <a:xfrm>
            <a:off x="710883" y="3669069"/>
            <a:ext cx="2651760" cy="2592288"/>
          </a:xfrm>
          <a:prstGeom prst="rect">
            <a:avLst/>
          </a:prstGeom>
        </p:spPr>
      </p:pic>
      <p:pic>
        <p:nvPicPr>
          <p:cNvPr id="3" name="Espace réservé pour une image  32">
            <a:extLst>
              <a:ext uri="{FF2B5EF4-FFF2-40B4-BE49-F238E27FC236}">
                <a16:creationId xmlns:a16="http://schemas.microsoft.com/office/drawing/2014/main" id="{4D4679B9-9740-426B-A4CF-3D899A246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0" r="11650"/>
          <a:stretch>
            <a:fillRect/>
          </a:stretch>
        </p:blipFill>
        <p:spPr>
          <a:xfrm>
            <a:off x="3512203" y="1200845"/>
            <a:ext cx="2397938" cy="2344159"/>
          </a:xfrm>
          <a:prstGeom prst="rect">
            <a:avLst/>
          </a:prstGeom>
        </p:spPr>
      </p:pic>
      <p:pic>
        <p:nvPicPr>
          <p:cNvPr id="4" name="Espace réservé pour une image  36">
            <a:extLst>
              <a:ext uri="{FF2B5EF4-FFF2-40B4-BE49-F238E27FC236}">
                <a16:creationId xmlns:a16="http://schemas.microsoft.com/office/drawing/2014/main" id="{417435CA-A857-469D-A51D-1F6B41D7C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 b="1108"/>
          <a:stretch>
            <a:fillRect/>
          </a:stretch>
        </p:blipFill>
        <p:spPr>
          <a:xfrm>
            <a:off x="6573078" y="3669069"/>
            <a:ext cx="2159543" cy="2111111"/>
          </a:xfrm>
          <a:prstGeom prst="rect">
            <a:avLst/>
          </a:prstGeom>
        </p:spPr>
      </p:pic>
      <p:pic>
        <p:nvPicPr>
          <p:cNvPr id="5" name="Espace réservé pour une image  3">
            <a:extLst>
              <a:ext uri="{FF2B5EF4-FFF2-40B4-BE49-F238E27FC236}">
                <a16:creationId xmlns:a16="http://schemas.microsoft.com/office/drawing/2014/main" id="{964D95B2-4172-454C-9C99-817883506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137"/>
          <a:stretch>
            <a:fillRect/>
          </a:stretch>
        </p:blipFill>
        <p:spPr>
          <a:xfrm>
            <a:off x="9210128" y="1200845"/>
            <a:ext cx="1962217" cy="19182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8D473AF-4A4F-4701-8CB0-35F6D756C562}"/>
              </a:ext>
            </a:extLst>
          </p:cNvPr>
          <p:cNvSpPr txBox="1"/>
          <p:nvPr/>
        </p:nvSpPr>
        <p:spPr>
          <a:xfrm>
            <a:off x="326638" y="307340"/>
            <a:ext cx="438453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44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Logiciels utilisés</a:t>
            </a:r>
            <a:endParaRPr lang="ar-MA" sz="66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359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34549C18-991F-4767-85FB-11F279ED60D6}"/>
              </a:ext>
            </a:extLst>
          </p:cNvPr>
          <p:cNvSpPr txBox="1"/>
          <p:nvPr/>
        </p:nvSpPr>
        <p:spPr>
          <a:xfrm>
            <a:off x="1354314" y="3002009"/>
            <a:ext cx="9087755" cy="82251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fr-FR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Démonstration</a:t>
            </a:r>
            <a:endParaRPr lang="en-US" altLang="ko-KR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E84D3-65F4-4717-898A-9396E6884A2D}"/>
              </a:ext>
            </a:extLst>
          </p:cNvPr>
          <p:cNvSpPr/>
          <p:nvPr/>
        </p:nvSpPr>
        <p:spPr>
          <a:xfrm>
            <a:off x="2184383" y="2651933"/>
            <a:ext cx="7427618" cy="167825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3360203" flipH="1">
            <a:off x="9069796" y="18176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3360203" flipH="1">
            <a:off x="9614441" y="2053686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3360203" flipH="1">
            <a:off x="9567123" y="1502640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7860472" flipH="1">
            <a:off x="1636902" y="50236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7860472" flipH="1">
            <a:off x="2157790" y="4757808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7860472" flipH="1">
            <a:off x="1676072" y="44628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34549C18-991F-4767-85FB-11F279ED60D6}"/>
              </a:ext>
            </a:extLst>
          </p:cNvPr>
          <p:cNvSpPr txBox="1"/>
          <p:nvPr/>
        </p:nvSpPr>
        <p:spPr>
          <a:xfrm>
            <a:off x="1354314" y="3002009"/>
            <a:ext cx="9087755" cy="82251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fr-FR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ko-KR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E84D3-65F4-4717-898A-9396E6884A2D}"/>
              </a:ext>
            </a:extLst>
          </p:cNvPr>
          <p:cNvSpPr/>
          <p:nvPr/>
        </p:nvSpPr>
        <p:spPr>
          <a:xfrm>
            <a:off x="2184383" y="2651933"/>
            <a:ext cx="7427618" cy="167825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3360203" flipH="1">
            <a:off x="9069796" y="18176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3360203" flipH="1">
            <a:off x="9614441" y="2053686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3360203" flipH="1">
            <a:off x="9567123" y="1502640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7860472" flipH="1">
            <a:off x="1636902" y="50236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7860472" flipH="1">
            <a:off x="2157790" y="4757808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7860472" flipH="1">
            <a:off x="1676072" y="446286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0080" y="1941821"/>
            <a:ext cx="74916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 pour votre attention</a:t>
            </a:r>
            <a:endParaRPr lang="en-US" altLang="ko-KR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miley Face 14">
            <a:extLst>
              <a:ext uri="{FF2B5EF4-FFF2-40B4-BE49-F238E27FC236}">
                <a16:creationId xmlns:a16="http://schemas.microsoft.com/office/drawing/2014/main" id="{8C3D2E04-1F63-48BB-A77B-24C86636CD8C}"/>
              </a:ext>
            </a:extLst>
          </p:cNvPr>
          <p:cNvSpPr/>
          <p:nvPr/>
        </p:nvSpPr>
        <p:spPr>
          <a:xfrm>
            <a:off x="8108859" y="3249513"/>
            <a:ext cx="664079" cy="63337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358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BF8243EF-5DDB-4ACF-974B-186479CA669A}"/>
              </a:ext>
            </a:extLst>
          </p:cNvPr>
          <p:cNvGrpSpPr/>
          <p:nvPr/>
        </p:nvGrpSpPr>
        <p:grpSpPr>
          <a:xfrm flipH="1" flipV="1">
            <a:off x="5806615" y="1488813"/>
            <a:ext cx="1388436" cy="4140966"/>
            <a:chOff x="3871798" y="1672614"/>
            <a:chExt cx="1388436" cy="4140966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7EE5A80F-6DF5-4DB1-BF06-223CE613098F}"/>
                </a:ext>
              </a:extLst>
            </p:cNvPr>
            <p:cNvSpPr/>
            <p:nvPr/>
          </p:nvSpPr>
          <p:spPr>
            <a:xfrm>
              <a:off x="3883766" y="4437112"/>
              <a:ext cx="1376468" cy="1376468"/>
            </a:xfrm>
            <a:prstGeom prst="arc">
              <a:avLst>
                <a:gd name="adj1" fmla="val 3657515"/>
                <a:gd name="adj2" fmla="val 15912259"/>
              </a:avLst>
            </a:prstGeom>
            <a:ln w="165100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5FF70FCE-C3BC-4634-93E8-1D24A5E07CEB}"/>
                </a:ext>
              </a:extLst>
            </p:cNvPr>
            <p:cNvSpPr/>
            <p:nvPr/>
          </p:nvSpPr>
          <p:spPr>
            <a:xfrm flipH="1">
              <a:off x="3871798" y="3040766"/>
              <a:ext cx="1376468" cy="1376468"/>
            </a:xfrm>
            <a:prstGeom prst="arc">
              <a:avLst>
                <a:gd name="adj1" fmla="val 5478932"/>
                <a:gd name="adj2" fmla="val 16740799"/>
              </a:avLst>
            </a:prstGeom>
            <a:ln w="165100">
              <a:solidFill>
                <a:schemeClr val="accent3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229A314E-A824-4876-BE18-1557067F77CB}"/>
                </a:ext>
              </a:extLst>
            </p:cNvPr>
            <p:cNvSpPr/>
            <p:nvPr/>
          </p:nvSpPr>
          <p:spPr>
            <a:xfrm>
              <a:off x="3871798" y="1672614"/>
              <a:ext cx="1376468" cy="1376468"/>
            </a:xfrm>
            <a:prstGeom prst="arc">
              <a:avLst>
                <a:gd name="adj1" fmla="val 6266444"/>
                <a:gd name="adj2" fmla="val 19078973"/>
              </a:avLst>
            </a:prstGeom>
            <a:ln w="1651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746EAA84-3C39-41A5-8CEA-DF8675F6FCF5}"/>
                </a:ext>
              </a:extLst>
            </p:cNvPr>
            <p:cNvSpPr/>
            <p:nvPr/>
          </p:nvSpPr>
          <p:spPr>
            <a:xfrm>
              <a:off x="4139952" y="1928800"/>
              <a:ext cx="864096" cy="864096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42">
              <a:extLst>
                <a:ext uri="{FF2B5EF4-FFF2-40B4-BE49-F238E27FC236}">
                  <a16:creationId xmlns:a16="http://schemas.microsoft.com/office/drawing/2014/main" id="{7D0944C4-9D79-479F-911A-1289FE50C587}"/>
                </a:ext>
              </a:extLst>
            </p:cNvPr>
            <p:cNvSpPr/>
            <p:nvPr/>
          </p:nvSpPr>
          <p:spPr>
            <a:xfrm>
              <a:off x="4139952" y="3296952"/>
              <a:ext cx="864096" cy="864096"/>
            </a:xfrm>
            <a:prstGeom prst="ellipse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43">
              <a:extLst>
                <a:ext uri="{FF2B5EF4-FFF2-40B4-BE49-F238E27FC236}">
                  <a16:creationId xmlns:a16="http://schemas.microsoft.com/office/drawing/2014/main" id="{6B47D362-A19A-4825-9F72-84DFE0DF5936}"/>
                </a:ext>
              </a:extLst>
            </p:cNvPr>
            <p:cNvSpPr/>
            <p:nvPr/>
          </p:nvSpPr>
          <p:spPr>
            <a:xfrm>
              <a:off x="4139952" y="4698776"/>
              <a:ext cx="864096" cy="8640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82">
            <a:extLst>
              <a:ext uri="{FF2B5EF4-FFF2-40B4-BE49-F238E27FC236}">
                <a16:creationId xmlns:a16="http://schemas.microsoft.com/office/drawing/2014/main" id="{B8E94D2F-ACFC-49C4-9FAF-B8E3CA3228E4}"/>
              </a:ext>
            </a:extLst>
          </p:cNvPr>
          <p:cNvSpPr txBox="1"/>
          <p:nvPr/>
        </p:nvSpPr>
        <p:spPr>
          <a:xfrm>
            <a:off x="7872140" y="1762224"/>
            <a:ext cx="41192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b="1" dirty="0">
                <a:solidFill>
                  <a:schemeClr val="bg1"/>
                </a:solidFill>
              </a:rPr>
              <a:t>Inception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86256D93-97A2-429E-80AE-E6D55023EABD}"/>
              </a:ext>
            </a:extLst>
          </p:cNvPr>
          <p:cNvSpPr/>
          <p:nvPr/>
        </p:nvSpPr>
        <p:spPr>
          <a:xfrm>
            <a:off x="7289289" y="4805905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86">
            <a:extLst>
              <a:ext uri="{FF2B5EF4-FFF2-40B4-BE49-F238E27FC236}">
                <a16:creationId xmlns:a16="http://schemas.microsoft.com/office/drawing/2014/main" id="{D2655897-77C6-4188-B91B-584F50DD56E5}"/>
              </a:ext>
            </a:extLst>
          </p:cNvPr>
          <p:cNvSpPr txBox="1"/>
          <p:nvPr/>
        </p:nvSpPr>
        <p:spPr>
          <a:xfrm>
            <a:off x="7766720" y="4679415"/>
            <a:ext cx="41192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2800" b="1" dirty="0">
                <a:solidFill>
                  <a:schemeClr val="bg1"/>
                </a:solidFill>
              </a:rPr>
              <a:t>Conclusion</a:t>
            </a:r>
            <a:r>
              <a:rPr lang="fr-FR" sz="2800" dirty="0"/>
              <a:t> </a:t>
            </a:r>
            <a:endParaRPr lang="en-US" sz="2800" dirty="0"/>
          </a:p>
        </p:txBody>
      </p:sp>
      <p:sp>
        <p:nvSpPr>
          <p:cNvPr id="7" name="Chevron 67">
            <a:extLst>
              <a:ext uri="{FF2B5EF4-FFF2-40B4-BE49-F238E27FC236}">
                <a16:creationId xmlns:a16="http://schemas.microsoft.com/office/drawing/2014/main" id="{0C0BB268-3B8F-4459-B9AE-3CC35BE83B74}"/>
              </a:ext>
            </a:extLst>
          </p:cNvPr>
          <p:cNvSpPr/>
          <p:nvPr/>
        </p:nvSpPr>
        <p:spPr>
          <a:xfrm>
            <a:off x="7276037" y="1911484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2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91">
            <a:extLst>
              <a:ext uri="{FF2B5EF4-FFF2-40B4-BE49-F238E27FC236}">
                <a16:creationId xmlns:a16="http://schemas.microsoft.com/office/drawing/2014/main" id="{D73FC3D0-80C8-4D6A-AE80-E70A5C40538C}"/>
              </a:ext>
            </a:extLst>
          </p:cNvPr>
          <p:cNvSpPr txBox="1"/>
          <p:nvPr/>
        </p:nvSpPr>
        <p:spPr>
          <a:xfrm>
            <a:off x="1375731" y="3141345"/>
            <a:ext cx="4119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800" b="1" dirty="0">
                <a:solidFill>
                  <a:schemeClr val="bg1"/>
                </a:solidFill>
              </a:rPr>
              <a:t>Analyse et conception</a:t>
            </a:r>
            <a:endParaRPr lang="en-US" sz="2800" b="1" dirty="0">
              <a:solidFill>
                <a:schemeClr val="bg1"/>
              </a:solidFill>
            </a:endParaRPr>
          </a:p>
          <a:p>
            <a:pPr algn="r"/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Chevron 91">
            <a:extLst>
              <a:ext uri="{FF2B5EF4-FFF2-40B4-BE49-F238E27FC236}">
                <a16:creationId xmlns:a16="http://schemas.microsoft.com/office/drawing/2014/main" id="{63BD0340-0281-41B7-B3CD-8AD83DAD36B5}"/>
              </a:ext>
            </a:extLst>
          </p:cNvPr>
          <p:cNvSpPr/>
          <p:nvPr/>
        </p:nvSpPr>
        <p:spPr>
          <a:xfrm flipH="1">
            <a:off x="5495015" y="3384671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3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94">
            <a:extLst>
              <a:ext uri="{FF2B5EF4-FFF2-40B4-BE49-F238E27FC236}">
                <a16:creationId xmlns:a16="http://schemas.microsoft.com/office/drawing/2014/main" id="{5B6347F6-D5B9-45FB-9AC1-F547CF5BB259}"/>
              </a:ext>
            </a:extLst>
          </p:cNvPr>
          <p:cNvSpPr txBox="1"/>
          <p:nvPr/>
        </p:nvSpPr>
        <p:spPr>
          <a:xfrm>
            <a:off x="7872140" y="3357949"/>
            <a:ext cx="372291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2800" b="1" dirty="0">
                <a:solidFill>
                  <a:schemeClr val="bg1"/>
                </a:solidFill>
              </a:rPr>
              <a:t>Implémentation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12AAD7F5-CC9A-4F04-BDC9-AF514FD10D23}"/>
              </a:ext>
            </a:extLst>
          </p:cNvPr>
          <p:cNvSpPr txBox="1"/>
          <p:nvPr/>
        </p:nvSpPr>
        <p:spPr>
          <a:xfrm>
            <a:off x="877889" y="1724038"/>
            <a:ext cx="478075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2800" b="1" dirty="0">
                <a:solidFill>
                  <a:schemeClr val="bg1"/>
                </a:solidFill>
              </a:rPr>
              <a:t>Contexte général du projet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01">
            <a:extLst>
              <a:ext uri="{FF2B5EF4-FFF2-40B4-BE49-F238E27FC236}">
                <a16:creationId xmlns:a16="http://schemas.microsoft.com/office/drawing/2014/main" id="{54497B73-A6CF-4383-BA9E-C24934875FEC}"/>
              </a:ext>
            </a:extLst>
          </p:cNvPr>
          <p:cNvSpPr txBox="1"/>
          <p:nvPr/>
        </p:nvSpPr>
        <p:spPr>
          <a:xfrm>
            <a:off x="2789962" y="4577022"/>
            <a:ext cx="2817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b="1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id="{3A3D88E8-18DC-4606-9913-55F12BD9C178}"/>
              </a:ext>
            </a:extLst>
          </p:cNvPr>
          <p:cNvSpPr/>
          <p:nvPr/>
        </p:nvSpPr>
        <p:spPr>
          <a:xfrm>
            <a:off x="6335632" y="201235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AC1B749F-261D-490E-9E9E-F017984DC6ED}"/>
              </a:ext>
            </a:extLst>
          </p:cNvPr>
          <p:cNvSpPr/>
          <p:nvPr/>
        </p:nvSpPr>
        <p:spPr>
          <a:xfrm>
            <a:off x="6335632" y="340425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789A2232-7B7C-413E-9D39-575A64BA66E5}"/>
              </a:ext>
            </a:extLst>
          </p:cNvPr>
          <p:cNvSpPr/>
          <p:nvPr/>
        </p:nvSpPr>
        <p:spPr>
          <a:xfrm>
            <a:off x="6335632" y="478180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id="{34549C18-991F-4767-85FB-11F279ED60D6}"/>
              </a:ext>
            </a:extLst>
          </p:cNvPr>
          <p:cNvSpPr txBox="1"/>
          <p:nvPr/>
        </p:nvSpPr>
        <p:spPr>
          <a:xfrm>
            <a:off x="1525263" y="2753814"/>
            <a:ext cx="9087755" cy="82251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fr-FR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Générale de projet</a:t>
            </a:r>
            <a:endParaRPr lang="en-US" altLang="ko-KR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E84D3-65F4-4717-898A-9396E6884A2D}"/>
              </a:ext>
            </a:extLst>
          </p:cNvPr>
          <p:cNvSpPr/>
          <p:nvPr/>
        </p:nvSpPr>
        <p:spPr>
          <a:xfrm>
            <a:off x="2171321" y="2403738"/>
            <a:ext cx="7795640" cy="167825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3360203" flipH="1">
            <a:off x="9265742" y="1569474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3360203" flipH="1">
            <a:off x="9810387" y="1805491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3360203" flipH="1">
            <a:off x="9763069" y="1254445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7860472" flipH="1">
            <a:off x="1623840" y="4775474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7860472" flipH="1">
            <a:off x="2144728" y="4509613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7860472" flipH="1">
            <a:off x="1663010" y="4214674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E57B5D8B-6D8D-4C8C-854B-DCB2C1F4D160}"/>
              </a:ext>
            </a:extLst>
          </p:cNvPr>
          <p:cNvSpPr/>
          <p:nvPr/>
        </p:nvSpPr>
        <p:spPr>
          <a:xfrm>
            <a:off x="1356811" y="210804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0CFC0B-EC58-4A1D-A451-E99F0E97A874}"/>
              </a:ext>
            </a:extLst>
          </p:cNvPr>
          <p:cNvSpPr/>
          <p:nvPr/>
        </p:nvSpPr>
        <p:spPr>
          <a:xfrm rot="18900000">
            <a:off x="1004283" y="2274748"/>
            <a:ext cx="752036" cy="752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9CA68-99FB-4C69-95E0-11E7CA08073F}"/>
              </a:ext>
            </a:extLst>
          </p:cNvPr>
          <p:cNvSpPr txBox="1"/>
          <p:nvPr/>
        </p:nvSpPr>
        <p:spPr>
          <a:xfrm>
            <a:off x="1013037" y="235287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76A5DEE-AAF4-40AC-891C-600738B1F63E}"/>
              </a:ext>
            </a:extLst>
          </p:cNvPr>
          <p:cNvSpPr/>
          <p:nvPr/>
        </p:nvSpPr>
        <p:spPr>
          <a:xfrm>
            <a:off x="3438312" y="3889628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B4AB01B-EB26-4244-9720-AF4B3898E6A7}"/>
              </a:ext>
            </a:extLst>
          </p:cNvPr>
          <p:cNvSpPr/>
          <p:nvPr/>
        </p:nvSpPr>
        <p:spPr>
          <a:xfrm rot="18900000">
            <a:off x="3085784" y="4056332"/>
            <a:ext cx="752036" cy="752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96F67-E83D-4FE2-921C-A42ADDB71D55}"/>
              </a:ext>
            </a:extLst>
          </p:cNvPr>
          <p:cNvSpPr txBox="1"/>
          <p:nvPr/>
        </p:nvSpPr>
        <p:spPr>
          <a:xfrm>
            <a:off x="3094538" y="4134455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2000" b="1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B72685D6-911C-4DF2-91D0-043B95472D75}"/>
              </a:ext>
            </a:extLst>
          </p:cNvPr>
          <p:cNvSpPr/>
          <p:nvPr/>
        </p:nvSpPr>
        <p:spPr>
          <a:xfrm>
            <a:off x="5176913" y="210804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3361CAA1-CAF9-433F-A72E-09D73EDF02CB}"/>
              </a:ext>
            </a:extLst>
          </p:cNvPr>
          <p:cNvSpPr/>
          <p:nvPr/>
        </p:nvSpPr>
        <p:spPr>
          <a:xfrm rot="18900000">
            <a:off x="4824385" y="2274748"/>
            <a:ext cx="752036" cy="7520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BA42F-6BD6-4D06-97E1-C2CCFBC5862B}"/>
              </a:ext>
            </a:extLst>
          </p:cNvPr>
          <p:cNvSpPr txBox="1"/>
          <p:nvPr/>
        </p:nvSpPr>
        <p:spPr>
          <a:xfrm>
            <a:off x="4833139" y="235287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2000" b="1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E7D80D54-8E55-4FFB-8F35-54BF38FB10F9}"/>
              </a:ext>
            </a:extLst>
          </p:cNvPr>
          <p:cNvSpPr/>
          <p:nvPr/>
        </p:nvSpPr>
        <p:spPr>
          <a:xfrm>
            <a:off x="7258414" y="3889628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EA39788-D236-46AB-A126-AB109D20B721}"/>
              </a:ext>
            </a:extLst>
          </p:cNvPr>
          <p:cNvSpPr/>
          <p:nvPr/>
        </p:nvSpPr>
        <p:spPr>
          <a:xfrm rot="18900000">
            <a:off x="6905886" y="4056332"/>
            <a:ext cx="752036" cy="752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1D4AB-4834-4316-B68B-159E5BC8DB10}"/>
              </a:ext>
            </a:extLst>
          </p:cNvPr>
          <p:cNvSpPr txBox="1"/>
          <p:nvPr/>
        </p:nvSpPr>
        <p:spPr>
          <a:xfrm>
            <a:off x="6914640" y="4134455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2000" b="1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9DBC7E19-9716-449C-8AAB-D95FD68AE7CB}"/>
              </a:ext>
            </a:extLst>
          </p:cNvPr>
          <p:cNvSpPr/>
          <p:nvPr/>
        </p:nvSpPr>
        <p:spPr>
          <a:xfrm>
            <a:off x="8997016" y="210804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BBCB9CEB-0A8D-4EBE-900F-97CF124511FB}"/>
              </a:ext>
            </a:extLst>
          </p:cNvPr>
          <p:cNvSpPr/>
          <p:nvPr/>
        </p:nvSpPr>
        <p:spPr>
          <a:xfrm rot="18900000">
            <a:off x="8644488" y="2274748"/>
            <a:ext cx="752036" cy="752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7858D-F58F-4BC9-A7AC-FD44AEF5598A}"/>
              </a:ext>
            </a:extLst>
          </p:cNvPr>
          <p:cNvSpPr txBox="1"/>
          <p:nvPr/>
        </p:nvSpPr>
        <p:spPr>
          <a:xfrm>
            <a:off x="8653242" y="235287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2000" b="1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5922E-207C-4B3B-A023-7BE034EE1571}"/>
              </a:ext>
            </a:extLst>
          </p:cNvPr>
          <p:cNvSpPr txBox="1"/>
          <p:nvPr/>
        </p:nvSpPr>
        <p:spPr>
          <a:xfrm>
            <a:off x="1549602" y="2594567"/>
            <a:ext cx="1741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Utilisation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des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outiles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de Microsoft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DCB924-EA20-4F03-8B14-1170D2BAF208}"/>
              </a:ext>
            </a:extLst>
          </p:cNvPr>
          <p:cNvSpPr txBox="1"/>
          <p:nvPr/>
        </p:nvSpPr>
        <p:spPr>
          <a:xfrm>
            <a:off x="5350955" y="2721114"/>
            <a:ext cx="1778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Problème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d’archivage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A98FFE-6E1C-40A5-861A-7E65CC72D249}"/>
              </a:ext>
            </a:extLst>
          </p:cNvPr>
          <p:cNvSpPr txBox="1"/>
          <p:nvPr/>
        </p:nvSpPr>
        <p:spPr>
          <a:xfrm>
            <a:off x="9191255" y="2815644"/>
            <a:ext cx="173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Problème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de recherche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ED013-0D21-4FCD-B961-CBDA031ADD52}"/>
              </a:ext>
            </a:extLst>
          </p:cNvPr>
          <p:cNvSpPr txBox="1"/>
          <p:nvPr/>
        </p:nvSpPr>
        <p:spPr>
          <a:xfrm>
            <a:off x="3740818" y="4502455"/>
            <a:ext cx="149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Utilisation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des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papieres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FC289-A463-4791-A409-C9E064D1EAE0}"/>
              </a:ext>
            </a:extLst>
          </p:cNvPr>
          <p:cNvSpPr txBox="1"/>
          <p:nvPr/>
        </p:nvSpPr>
        <p:spPr>
          <a:xfrm>
            <a:off x="7313722" y="4386099"/>
            <a:ext cx="20264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Les parents ne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peuvent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pas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suivre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leurs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fils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9AA73E-D911-4404-9823-A56AF49365A2}"/>
              </a:ext>
            </a:extLst>
          </p:cNvPr>
          <p:cNvSpPr txBox="1"/>
          <p:nvPr/>
        </p:nvSpPr>
        <p:spPr>
          <a:xfrm>
            <a:off x="599890" y="-223822"/>
            <a:ext cx="4068743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40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Problématique</a:t>
            </a:r>
            <a:r>
              <a:rPr lang="fr-FR" sz="88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MA" sz="88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1">
            <a:extLst>
              <a:ext uri="{FF2B5EF4-FFF2-40B4-BE49-F238E27FC236}">
                <a16:creationId xmlns:a16="http://schemas.microsoft.com/office/drawing/2014/main" id="{22C7234A-D21C-4140-A6AB-B1D702E4FD40}"/>
              </a:ext>
            </a:extLst>
          </p:cNvPr>
          <p:cNvSpPr/>
          <p:nvPr/>
        </p:nvSpPr>
        <p:spPr>
          <a:xfrm>
            <a:off x="5225121" y="2790558"/>
            <a:ext cx="1695716" cy="169571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900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/>
                </a:gs>
                <a:gs pos="5000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7200000" scaled="0"/>
            </a:gradFill>
          </a:ln>
          <a:effectLst>
            <a:outerShdw blurRad="25400" dist="127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0653722E-3F26-407B-8B2E-DF959F4246B9}"/>
              </a:ext>
            </a:extLst>
          </p:cNvPr>
          <p:cNvGrpSpPr/>
          <p:nvPr/>
        </p:nvGrpSpPr>
        <p:grpSpPr>
          <a:xfrm>
            <a:off x="4703786" y="2213147"/>
            <a:ext cx="1369196" cy="1279810"/>
            <a:chOff x="2827730" y="1829193"/>
            <a:chExt cx="1744273" cy="1630400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910D3B89-8B02-44A1-BE1B-00B028D6B7FB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36E1505D-FB29-4FDC-8C91-F350056C9037}"/>
                </a:ext>
              </a:extLst>
            </p:cNvPr>
            <p:cNvSpPr/>
            <p:nvPr/>
          </p:nvSpPr>
          <p:spPr>
            <a:xfrm rot="13433242">
              <a:off x="2827730" y="2562371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5">
            <a:extLst>
              <a:ext uri="{FF2B5EF4-FFF2-40B4-BE49-F238E27FC236}">
                <a16:creationId xmlns:a16="http://schemas.microsoft.com/office/drawing/2014/main" id="{F1E268FF-9CF5-49F3-801D-EE3747DDC332}"/>
              </a:ext>
            </a:extLst>
          </p:cNvPr>
          <p:cNvSpPr/>
          <p:nvPr/>
        </p:nvSpPr>
        <p:spPr>
          <a:xfrm rot="10800000">
            <a:off x="4656629" y="3635130"/>
            <a:ext cx="729682" cy="704290"/>
          </a:xfrm>
          <a:custGeom>
            <a:avLst/>
            <a:gdLst/>
            <a:ahLst/>
            <a:cxnLst/>
            <a:rect l="l" t="t" r="r" b="b"/>
            <a:pathLst>
              <a:path w="929571" h="897222">
                <a:moveTo>
                  <a:pt x="929571" y="731682"/>
                </a:moveTo>
                <a:lnTo>
                  <a:pt x="929571" y="897222"/>
                </a:lnTo>
                <a:lnTo>
                  <a:pt x="442770" y="897222"/>
                </a:lnTo>
                <a:lnTo>
                  <a:pt x="298754" y="897222"/>
                </a:lnTo>
                <a:lnTo>
                  <a:pt x="274103" y="897222"/>
                </a:lnTo>
                <a:cubicBezTo>
                  <a:pt x="274103" y="613647"/>
                  <a:pt x="176652" y="340818"/>
                  <a:pt x="0" y="123903"/>
                </a:cubicBezTo>
                <a:lnTo>
                  <a:pt x="116909" y="0"/>
                </a:lnTo>
                <a:cubicBezTo>
                  <a:pt x="291351" y="207479"/>
                  <a:pt x="400795" y="461979"/>
                  <a:pt x="432150" y="7316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FC519-6CC5-4629-95A2-8C0C378CE454}"/>
              </a:ext>
            </a:extLst>
          </p:cNvPr>
          <p:cNvSpPr/>
          <p:nvPr/>
        </p:nvSpPr>
        <p:spPr>
          <a:xfrm rot="8033242">
            <a:off x="5219451" y="4287339"/>
            <a:ext cx="729683" cy="704289"/>
          </a:xfrm>
          <a:custGeom>
            <a:avLst/>
            <a:gdLst/>
            <a:ahLst/>
            <a:cxnLst/>
            <a:rect l="l" t="t" r="r" b="b"/>
            <a:pathLst>
              <a:path w="929571" h="897222">
                <a:moveTo>
                  <a:pt x="929571" y="731682"/>
                </a:moveTo>
                <a:lnTo>
                  <a:pt x="929571" y="897222"/>
                </a:lnTo>
                <a:lnTo>
                  <a:pt x="442770" y="897222"/>
                </a:lnTo>
                <a:lnTo>
                  <a:pt x="298754" y="897222"/>
                </a:lnTo>
                <a:lnTo>
                  <a:pt x="274103" y="897222"/>
                </a:lnTo>
                <a:cubicBezTo>
                  <a:pt x="274103" y="613647"/>
                  <a:pt x="176652" y="340818"/>
                  <a:pt x="0" y="123903"/>
                </a:cubicBezTo>
                <a:lnTo>
                  <a:pt x="116909" y="0"/>
                </a:lnTo>
                <a:cubicBezTo>
                  <a:pt x="291351" y="207479"/>
                  <a:pt x="400795" y="461979"/>
                  <a:pt x="432150" y="7316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85">
            <a:extLst>
              <a:ext uri="{FF2B5EF4-FFF2-40B4-BE49-F238E27FC236}">
                <a16:creationId xmlns:a16="http://schemas.microsoft.com/office/drawing/2014/main" id="{48F34287-FB23-476D-A40D-98ED51042504}"/>
              </a:ext>
            </a:extLst>
          </p:cNvPr>
          <p:cNvGrpSpPr/>
          <p:nvPr/>
        </p:nvGrpSpPr>
        <p:grpSpPr>
          <a:xfrm rot="10800000">
            <a:off x="6077866" y="3791975"/>
            <a:ext cx="1369195" cy="1279809"/>
            <a:chOff x="2827731" y="1829193"/>
            <a:chExt cx="1744272" cy="1630399"/>
          </a:xfrm>
        </p:grpSpPr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65031A2B-A50D-440A-8A30-D27ADE4CE448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969AEEB0-8934-4AE4-9B0E-F60E07927442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88">
            <a:extLst>
              <a:ext uri="{FF2B5EF4-FFF2-40B4-BE49-F238E27FC236}">
                <a16:creationId xmlns:a16="http://schemas.microsoft.com/office/drawing/2014/main" id="{E4215286-E9C9-4241-A397-3E5E2DC7BD4A}"/>
              </a:ext>
            </a:extLst>
          </p:cNvPr>
          <p:cNvGrpSpPr/>
          <p:nvPr/>
        </p:nvGrpSpPr>
        <p:grpSpPr>
          <a:xfrm rot="5400000">
            <a:off x="6179666" y="2310628"/>
            <a:ext cx="1369196" cy="1279809"/>
            <a:chOff x="2827731" y="1829193"/>
            <a:chExt cx="1744272" cy="1630399"/>
          </a:xfrm>
        </p:grpSpPr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F25D0FF4-E2B8-4841-8380-4292A579DAE6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808F4A2F-C44E-4775-914E-F375665A77DE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Oval 24">
            <a:extLst>
              <a:ext uri="{FF2B5EF4-FFF2-40B4-BE49-F238E27FC236}">
                <a16:creationId xmlns:a16="http://schemas.microsoft.com/office/drawing/2014/main" id="{D5188304-01D8-4A85-B275-577145302510}"/>
              </a:ext>
            </a:extLst>
          </p:cNvPr>
          <p:cNvSpPr/>
          <p:nvPr/>
        </p:nvSpPr>
        <p:spPr>
          <a:xfrm>
            <a:off x="5720835" y="1597579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91">
            <a:extLst>
              <a:ext uri="{FF2B5EF4-FFF2-40B4-BE49-F238E27FC236}">
                <a16:creationId xmlns:a16="http://schemas.microsoft.com/office/drawing/2014/main" id="{A3DC0895-F02B-47CC-9F46-ED72D3FB9029}"/>
              </a:ext>
            </a:extLst>
          </p:cNvPr>
          <p:cNvSpPr/>
          <p:nvPr/>
        </p:nvSpPr>
        <p:spPr>
          <a:xfrm>
            <a:off x="4489285" y="214239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94">
            <a:extLst>
              <a:ext uri="{FF2B5EF4-FFF2-40B4-BE49-F238E27FC236}">
                <a16:creationId xmlns:a16="http://schemas.microsoft.com/office/drawing/2014/main" id="{3ACBBC5F-FBEE-407E-985A-EEECCA1C79E0}"/>
              </a:ext>
            </a:extLst>
          </p:cNvPr>
          <p:cNvSpPr/>
          <p:nvPr/>
        </p:nvSpPr>
        <p:spPr>
          <a:xfrm>
            <a:off x="3998543" y="3424255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95">
            <a:extLst>
              <a:ext uri="{FF2B5EF4-FFF2-40B4-BE49-F238E27FC236}">
                <a16:creationId xmlns:a16="http://schemas.microsoft.com/office/drawing/2014/main" id="{D6890F97-A698-4D82-8236-7F38FC3D2D0E}"/>
              </a:ext>
            </a:extLst>
          </p:cNvPr>
          <p:cNvSpPr/>
          <p:nvPr/>
        </p:nvSpPr>
        <p:spPr>
          <a:xfrm>
            <a:off x="4601309" y="4659480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96">
            <a:extLst>
              <a:ext uri="{FF2B5EF4-FFF2-40B4-BE49-F238E27FC236}">
                <a16:creationId xmlns:a16="http://schemas.microsoft.com/office/drawing/2014/main" id="{19D2DC75-8329-4CE3-8388-91E7BE739DAA}"/>
              </a:ext>
            </a:extLst>
          </p:cNvPr>
          <p:cNvSpPr/>
          <p:nvPr/>
        </p:nvSpPr>
        <p:spPr>
          <a:xfrm>
            <a:off x="5866990" y="5129262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97">
            <a:extLst>
              <a:ext uri="{FF2B5EF4-FFF2-40B4-BE49-F238E27FC236}">
                <a16:creationId xmlns:a16="http://schemas.microsoft.com/office/drawing/2014/main" id="{FE45C093-6595-41C6-AE47-4E00529F09D4}"/>
              </a:ext>
            </a:extLst>
          </p:cNvPr>
          <p:cNvSpPr/>
          <p:nvPr/>
        </p:nvSpPr>
        <p:spPr>
          <a:xfrm>
            <a:off x="7099281" y="458353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98">
            <a:extLst>
              <a:ext uri="{FF2B5EF4-FFF2-40B4-BE49-F238E27FC236}">
                <a16:creationId xmlns:a16="http://schemas.microsoft.com/office/drawing/2014/main" id="{4A3F3418-3F86-40AB-9A99-DF3435CCFC31}"/>
              </a:ext>
            </a:extLst>
          </p:cNvPr>
          <p:cNvSpPr/>
          <p:nvPr/>
        </p:nvSpPr>
        <p:spPr>
          <a:xfrm>
            <a:off x="7623019" y="3242064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99">
            <a:extLst>
              <a:ext uri="{FF2B5EF4-FFF2-40B4-BE49-F238E27FC236}">
                <a16:creationId xmlns:a16="http://schemas.microsoft.com/office/drawing/2014/main" id="{A91A5678-D03E-46B9-9223-3B736D28A6F8}"/>
              </a:ext>
            </a:extLst>
          </p:cNvPr>
          <p:cNvSpPr/>
          <p:nvPr/>
        </p:nvSpPr>
        <p:spPr>
          <a:xfrm>
            <a:off x="7000334" y="2041824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4">
            <a:extLst>
              <a:ext uri="{FF2B5EF4-FFF2-40B4-BE49-F238E27FC236}">
                <a16:creationId xmlns:a16="http://schemas.microsoft.com/office/drawing/2014/main" id="{E16830EC-4B85-48EC-890D-CCFD7BF0A3BA}"/>
              </a:ext>
            </a:extLst>
          </p:cNvPr>
          <p:cNvSpPr txBox="1"/>
          <p:nvPr/>
        </p:nvSpPr>
        <p:spPr>
          <a:xfrm>
            <a:off x="5036539" y="5614724"/>
            <a:ext cx="29665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i="0" dirty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Gestion </a:t>
            </a:r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sicabold"/>
              </a:rPr>
              <a:t>des cours</a:t>
            </a:r>
            <a:endParaRPr lang="fr-FR" sz="2200" dirty="0">
              <a:solidFill>
                <a:schemeClr val="accent1">
                  <a:lumMod val="50000"/>
                </a:schemeClr>
              </a:solidFill>
              <a:latin typeface="sicaregular"/>
            </a:endParaRPr>
          </a:p>
          <a:p>
            <a:pPr algn="ctr"/>
            <a:endParaRPr lang="fr-FR" sz="2200" b="0" i="0" dirty="0">
              <a:solidFill>
                <a:schemeClr val="accent1">
                  <a:lumMod val="50000"/>
                </a:schemeClr>
              </a:solidFill>
              <a:effectLst/>
              <a:latin typeface="sicabold"/>
            </a:endParaRPr>
          </a:p>
          <a:p>
            <a:pPr algn="ctr"/>
            <a:br>
              <a:rPr lang="fr-FR" sz="1200" dirty="0"/>
            </a:b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" name="Group 103">
            <a:extLst>
              <a:ext uri="{FF2B5EF4-FFF2-40B4-BE49-F238E27FC236}">
                <a16:creationId xmlns:a16="http://schemas.microsoft.com/office/drawing/2014/main" id="{F02D235D-7446-4440-946F-F2B3F26167D9}"/>
              </a:ext>
            </a:extLst>
          </p:cNvPr>
          <p:cNvGrpSpPr/>
          <p:nvPr/>
        </p:nvGrpSpPr>
        <p:grpSpPr>
          <a:xfrm>
            <a:off x="7263454" y="1308600"/>
            <a:ext cx="3321423" cy="769441"/>
            <a:chOff x="4965551" y="1637399"/>
            <a:chExt cx="1993558" cy="769441"/>
          </a:xfrm>
        </p:grpSpPr>
        <p:sp>
          <p:nvSpPr>
            <p:cNvPr id="35" name="TextBox 26">
              <a:extLst>
                <a:ext uri="{FF2B5EF4-FFF2-40B4-BE49-F238E27FC236}">
                  <a16:creationId xmlns:a16="http://schemas.microsoft.com/office/drawing/2014/main" id="{E4CEEB6C-31D8-4DD1-AE8F-B787EDEB2DDB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36D04995-14D3-4971-8BE0-E65B99A8DBAA}"/>
                </a:ext>
              </a:extLst>
            </p:cNvPr>
            <p:cNvSpPr txBox="1"/>
            <p:nvPr/>
          </p:nvSpPr>
          <p:spPr>
            <a:xfrm>
              <a:off x="5178522" y="1637399"/>
              <a:ext cx="17805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b="1" i="0">
                  <a:solidFill>
                    <a:schemeClr val="accent1">
                      <a:lumMod val="50000"/>
                    </a:schemeClr>
                  </a:solidFill>
                  <a:effectLst/>
                  <a:latin typeface="sicabold"/>
                </a:rPr>
                <a:t>Faciliter la gestion des professeurs</a:t>
              </a:r>
              <a:endParaRPr lang="fr-FR" sz="2200" b="0" i="0">
                <a:solidFill>
                  <a:schemeClr val="accent1">
                    <a:lumMod val="50000"/>
                  </a:schemeClr>
                </a:solidFill>
                <a:effectLst/>
                <a:latin typeface="sicaregular"/>
              </a:endParaRPr>
            </a:p>
          </p:txBody>
        </p:sp>
      </p:grpSp>
      <p:sp>
        <p:nvSpPr>
          <p:cNvPr id="39" name="TextBox 30">
            <a:extLst>
              <a:ext uri="{FF2B5EF4-FFF2-40B4-BE49-F238E27FC236}">
                <a16:creationId xmlns:a16="http://schemas.microsoft.com/office/drawing/2014/main" id="{CA4B6ED5-B200-4CBE-9837-B18DFB6823D4}"/>
              </a:ext>
            </a:extLst>
          </p:cNvPr>
          <p:cNvSpPr txBox="1"/>
          <p:nvPr/>
        </p:nvSpPr>
        <p:spPr>
          <a:xfrm>
            <a:off x="8266083" y="3073117"/>
            <a:ext cx="296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i="0" dirty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Gestion des </a:t>
            </a:r>
          </a:p>
          <a:p>
            <a:pPr algn="ctr"/>
            <a:r>
              <a:rPr lang="fr-FR" sz="2200" b="1" i="0" dirty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modules</a:t>
            </a:r>
            <a:endParaRPr lang="fr-FR" sz="2200" b="0" i="0" dirty="0">
              <a:solidFill>
                <a:schemeClr val="accent1">
                  <a:lumMod val="50000"/>
                </a:schemeClr>
              </a:solidFill>
              <a:effectLst/>
              <a:latin typeface="sicaregular"/>
            </a:endParaRPr>
          </a:p>
        </p:txBody>
      </p:sp>
      <p:sp>
        <p:nvSpPr>
          <p:cNvPr id="41" name="TextBox 32">
            <a:extLst>
              <a:ext uri="{FF2B5EF4-FFF2-40B4-BE49-F238E27FC236}">
                <a16:creationId xmlns:a16="http://schemas.microsoft.com/office/drawing/2014/main" id="{E03F0D42-F2F3-46C8-9293-3B82416F98FB}"/>
              </a:ext>
            </a:extLst>
          </p:cNvPr>
          <p:cNvSpPr txBox="1"/>
          <p:nvPr/>
        </p:nvSpPr>
        <p:spPr>
          <a:xfrm>
            <a:off x="7673600" y="4602552"/>
            <a:ext cx="2966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i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Gestion des classes</a:t>
            </a:r>
          </a:p>
        </p:txBody>
      </p:sp>
      <p:sp>
        <p:nvSpPr>
          <p:cNvPr id="45" name="TextBox 36">
            <a:extLst>
              <a:ext uri="{FF2B5EF4-FFF2-40B4-BE49-F238E27FC236}">
                <a16:creationId xmlns:a16="http://schemas.microsoft.com/office/drawing/2014/main" id="{CF40B423-F410-4E26-8DD5-03587CABFD4F}"/>
              </a:ext>
            </a:extLst>
          </p:cNvPr>
          <p:cNvSpPr txBox="1"/>
          <p:nvPr/>
        </p:nvSpPr>
        <p:spPr>
          <a:xfrm>
            <a:off x="4429639" y="395176"/>
            <a:ext cx="2983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i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 Faciliter la gestion </a:t>
            </a:r>
          </a:p>
          <a:p>
            <a:pPr algn="ctr"/>
            <a:r>
              <a:rPr lang="fr-FR" sz="2200" b="1">
                <a:solidFill>
                  <a:schemeClr val="accent1">
                    <a:lumMod val="50000"/>
                  </a:schemeClr>
                </a:solidFill>
                <a:latin typeface="sicabold"/>
              </a:rPr>
              <a:t>des étudiants</a:t>
            </a:r>
            <a:endParaRPr lang="fr-FR" sz="2200" b="0" i="0">
              <a:solidFill>
                <a:schemeClr val="accent1">
                  <a:lumMod val="50000"/>
                </a:schemeClr>
              </a:solidFill>
              <a:effectLst/>
              <a:latin typeface="sicaregular"/>
            </a:endParaRPr>
          </a:p>
        </p:txBody>
      </p:sp>
      <p:sp>
        <p:nvSpPr>
          <p:cNvPr id="48" name="TextBox 39">
            <a:extLst>
              <a:ext uri="{FF2B5EF4-FFF2-40B4-BE49-F238E27FC236}">
                <a16:creationId xmlns:a16="http://schemas.microsoft.com/office/drawing/2014/main" id="{FB967CF4-53AF-47E3-A46B-61DB96DEA0C2}"/>
              </a:ext>
            </a:extLst>
          </p:cNvPr>
          <p:cNvSpPr txBox="1"/>
          <p:nvPr/>
        </p:nvSpPr>
        <p:spPr>
          <a:xfrm>
            <a:off x="1511559" y="1518375"/>
            <a:ext cx="2983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i="0" dirty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Suivi d l’</a:t>
            </a:r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sicabold"/>
              </a:rPr>
              <a:t>é</a:t>
            </a:r>
            <a:r>
              <a:rPr lang="fr-FR" sz="2200" b="1" i="0" dirty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cole avec des</a:t>
            </a:r>
          </a:p>
          <a:p>
            <a:pPr algn="ctr"/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sicabold"/>
              </a:rPr>
              <a:t>Diagrammes des </a:t>
            </a:r>
            <a:endParaRPr lang="fr-FR" sz="2200" b="1" i="0" dirty="0">
              <a:solidFill>
                <a:schemeClr val="accent1">
                  <a:lumMod val="50000"/>
                </a:schemeClr>
              </a:solidFill>
              <a:effectLst/>
              <a:latin typeface="sicabold"/>
            </a:endParaRPr>
          </a:p>
          <a:p>
            <a:pPr algn="ctr"/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sicabold"/>
              </a:rPr>
              <a:t>statistiques</a:t>
            </a:r>
            <a:endParaRPr lang="fr-FR" sz="2200" b="0" i="0" dirty="0">
              <a:solidFill>
                <a:schemeClr val="accent1">
                  <a:lumMod val="50000"/>
                </a:schemeClr>
              </a:solidFill>
              <a:effectLst/>
              <a:latin typeface="sicaregular"/>
            </a:endParaRPr>
          </a:p>
        </p:txBody>
      </p:sp>
      <p:sp>
        <p:nvSpPr>
          <p:cNvPr id="50" name="TextBox 41">
            <a:extLst>
              <a:ext uri="{FF2B5EF4-FFF2-40B4-BE49-F238E27FC236}">
                <a16:creationId xmlns:a16="http://schemas.microsoft.com/office/drawing/2014/main" id="{F31C3C8C-4AC3-4568-8ED5-0B1E8F57AD31}"/>
              </a:ext>
            </a:extLst>
          </p:cNvPr>
          <p:cNvSpPr txBox="1"/>
          <p:nvPr/>
        </p:nvSpPr>
        <p:spPr>
          <a:xfrm>
            <a:off x="1090206" y="3301053"/>
            <a:ext cx="2983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i="0" dirty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Gestion des profiles</a:t>
            </a:r>
          </a:p>
          <a:p>
            <a:pPr algn="ctr"/>
            <a:endParaRPr lang="fr-FR" sz="2200" b="0" i="0" dirty="0">
              <a:solidFill>
                <a:schemeClr val="accent1">
                  <a:lumMod val="50000"/>
                </a:schemeClr>
              </a:solidFill>
              <a:effectLst/>
              <a:latin typeface="sicaregular"/>
            </a:endParaRPr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78A06E51-5C9F-409D-9ECE-F6850D3F03A4}"/>
              </a:ext>
            </a:extLst>
          </p:cNvPr>
          <p:cNvSpPr txBox="1"/>
          <p:nvPr/>
        </p:nvSpPr>
        <p:spPr>
          <a:xfrm>
            <a:off x="1456239" y="4761827"/>
            <a:ext cx="3512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i="0" dirty="0">
                <a:solidFill>
                  <a:schemeClr val="accent1">
                    <a:lumMod val="50000"/>
                  </a:schemeClr>
                </a:solidFill>
                <a:effectLst/>
                <a:latin typeface="sicabold"/>
              </a:rPr>
              <a:t>Gestio</a:t>
            </a:r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sicabold"/>
              </a:rPr>
              <a:t>n des exercices/examens/projets</a:t>
            </a:r>
            <a:endParaRPr lang="fr-FR" sz="2200" b="0" i="0" dirty="0">
              <a:solidFill>
                <a:schemeClr val="accent1">
                  <a:lumMod val="50000"/>
                </a:schemeClr>
              </a:solidFill>
              <a:effectLst/>
              <a:latin typeface="sicaregular"/>
            </a:endParaRPr>
          </a:p>
        </p:txBody>
      </p:sp>
      <p:sp>
        <p:nvSpPr>
          <p:cNvPr id="85" name="TextBox 19">
            <a:extLst>
              <a:ext uri="{FF2B5EF4-FFF2-40B4-BE49-F238E27FC236}">
                <a16:creationId xmlns:a16="http://schemas.microsoft.com/office/drawing/2014/main" id="{4711B33A-9DF2-487C-9408-C3CC1DAA5F7A}"/>
              </a:ext>
            </a:extLst>
          </p:cNvPr>
          <p:cNvSpPr txBox="1"/>
          <p:nvPr/>
        </p:nvSpPr>
        <p:spPr>
          <a:xfrm>
            <a:off x="6956191" y="2007037"/>
            <a:ext cx="6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0C8FC61F-1347-4602-BACC-CD0354FF5C05}"/>
              </a:ext>
            </a:extLst>
          </p:cNvPr>
          <p:cNvSpPr txBox="1"/>
          <p:nvPr/>
        </p:nvSpPr>
        <p:spPr>
          <a:xfrm>
            <a:off x="5714962" y="1555721"/>
            <a:ext cx="6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19">
            <a:extLst>
              <a:ext uri="{FF2B5EF4-FFF2-40B4-BE49-F238E27FC236}">
                <a16:creationId xmlns:a16="http://schemas.microsoft.com/office/drawing/2014/main" id="{0B19C59D-9CC4-4345-9BD5-95FA7EB7CEBC}"/>
              </a:ext>
            </a:extLst>
          </p:cNvPr>
          <p:cNvSpPr txBox="1"/>
          <p:nvPr/>
        </p:nvSpPr>
        <p:spPr>
          <a:xfrm>
            <a:off x="7604430" y="3233305"/>
            <a:ext cx="6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8" name="TextBox 19">
            <a:extLst>
              <a:ext uri="{FF2B5EF4-FFF2-40B4-BE49-F238E27FC236}">
                <a16:creationId xmlns:a16="http://schemas.microsoft.com/office/drawing/2014/main" id="{25B68FEB-C639-4FDD-A795-6959DA354045}"/>
              </a:ext>
            </a:extLst>
          </p:cNvPr>
          <p:cNvSpPr txBox="1"/>
          <p:nvPr/>
        </p:nvSpPr>
        <p:spPr>
          <a:xfrm>
            <a:off x="7181435" y="4564370"/>
            <a:ext cx="473564" cy="592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F99593F0-AD19-47FC-9462-DD1025A7369C}"/>
              </a:ext>
            </a:extLst>
          </p:cNvPr>
          <p:cNvSpPr txBox="1"/>
          <p:nvPr/>
        </p:nvSpPr>
        <p:spPr>
          <a:xfrm>
            <a:off x="5846948" y="5116235"/>
            <a:ext cx="6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19">
            <a:extLst>
              <a:ext uri="{FF2B5EF4-FFF2-40B4-BE49-F238E27FC236}">
                <a16:creationId xmlns:a16="http://schemas.microsoft.com/office/drawing/2014/main" id="{ED670D95-3061-4902-BFBD-594C102AE7A2}"/>
              </a:ext>
            </a:extLst>
          </p:cNvPr>
          <p:cNvSpPr txBox="1"/>
          <p:nvPr/>
        </p:nvSpPr>
        <p:spPr>
          <a:xfrm>
            <a:off x="4569479" y="4668017"/>
            <a:ext cx="6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19">
            <a:extLst>
              <a:ext uri="{FF2B5EF4-FFF2-40B4-BE49-F238E27FC236}">
                <a16:creationId xmlns:a16="http://schemas.microsoft.com/office/drawing/2014/main" id="{077E87EF-A4BC-42AB-948B-5A79131EA9A7}"/>
              </a:ext>
            </a:extLst>
          </p:cNvPr>
          <p:cNvSpPr txBox="1"/>
          <p:nvPr/>
        </p:nvSpPr>
        <p:spPr>
          <a:xfrm>
            <a:off x="3999046" y="3424743"/>
            <a:ext cx="6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61894228-A899-4013-A4DE-6B6C11F3381D}"/>
              </a:ext>
            </a:extLst>
          </p:cNvPr>
          <p:cNvSpPr txBox="1"/>
          <p:nvPr/>
        </p:nvSpPr>
        <p:spPr>
          <a:xfrm>
            <a:off x="4453114" y="2100856"/>
            <a:ext cx="6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8</a:t>
            </a:r>
            <a:endParaRPr lang="ko-KR" altLang="en-US" sz="32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Freeform 32">
            <a:extLst>
              <a:ext uri="{FF2B5EF4-FFF2-40B4-BE49-F238E27FC236}">
                <a16:creationId xmlns:a16="http://schemas.microsoft.com/office/drawing/2014/main" id="{8298A913-E8DF-4AE0-BD77-DAC855F87635}"/>
              </a:ext>
            </a:extLst>
          </p:cNvPr>
          <p:cNvSpPr/>
          <p:nvPr/>
        </p:nvSpPr>
        <p:spPr>
          <a:xfrm>
            <a:off x="5719746" y="3056731"/>
            <a:ext cx="951047" cy="9355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29AA73E-D911-4404-9823-A56AF49365A2}"/>
              </a:ext>
            </a:extLst>
          </p:cNvPr>
          <p:cNvSpPr txBox="1"/>
          <p:nvPr/>
        </p:nvSpPr>
        <p:spPr>
          <a:xfrm>
            <a:off x="400292" y="279667"/>
            <a:ext cx="243207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40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Solution </a:t>
            </a:r>
            <a:r>
              <a:rPr lang="fr-FR" sz="36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ar-MA" sz="72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93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/>
      <p:bldP spid="39" grpId="0"/>
      <p:bldP spid="41" grpId="0"/>
      <p:bldP spid="45" grpId="0"/>
      <p:bldP spid="48" grpId="0"/>
      <p:bldP spid="50" grpId="0"/>
      <p:bldP spid="5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27EBA293-38D7-4A0A-85A8-2CCFBB70A920}"/>
              </a:ext>
            </a:extLst>
          </p:cNvPr>
          <p:cNvGrpSpPr/>
          <p:nvPr/>
        </p:nvGrpSpPr>
        <p:grpSpPr>
          <a:xfrm>
            <a:off x="2809327" y="1148049"/>
            <a:ext cx="6640613" cy="4847511"/>
            <a:chOff x="3282434" y="1743347"/>
            <a:chExt cx="5831885" cy="4257154"/>
          </a:xfrm>
        </p:grpSpPr>
        <p:sp>
          <p:nvSpPr>
            <p:cNvPr id="3" name="Block Arc 43">
              <a:extLst>
                <a:ext uri="{FF2B5EF4-FFF2-40B4-BE49-F238E27FC236}">
                  <a16:creationId xmlns:a16="http://schemas.microsoft.com/office/drawing/2014/main" id="{0E059D29-AB41-4C3F-BB9C-9E5AAC1C5606}"/>
                </a:ext>
              </a:extLst>
            </p:cNvPr>
            <p:cNvSpPr/>
            <p:nvPr/>
          </p:nvSpPr>
          <p:spPr>
            <a:xfrm rot="10800000">
              <a:off x="3282434" y="3003669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46">
              <a:extLst>
                <a:ext uri="{FF2B5EF4-FFF2-40B4-BE49-F238E27FC236}">
                  <a16:creationId xmlns:a16="http://schemas.microsoft.com/office/drawing/2014/main" id="{6D4BE6AA-21D1-4002-A8E7-512216AF7B65}"/>
                </a:ext>
              </a:extLst>
            </p:cNvPr>
            <p:cNvSpPr/>
            <p:nvPr/>
          </p:nvSpPr>
          <p:spPr>
            <a:xfrm>
              <a:off x="4645898" y="3015473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47">
              <a:extLst>
                <a:ext uri="{FF2B5EF4-FFF2-40B4-BE49-F238E27FC236}">
                  <a16:creationId xmlns:a16="http://schemas.microsoft.com/office/drawing/2014/main" id="{41A532A1-DA6F-4C40-89E4-72246190963E}"/>
                </a:ext>
              </a:extLst>
            </p:cNvPr>
            <p:cNvSpPr/>
            <p:nvPr/>
          </p:nvSpPr>
          <p:spPr>
            <a:xfrm rot="10800000">
              <a:off x="6029532" y="2996952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lock Arc 48">
              <a:extLst>
                <a:ext uri="{FF2B5EF4-FFF2-40B4-BE49-F238E27FC236}">
                  <a16:creationId xmlns:a16="http://schemas.microsoft.com/office/drawing/2014/main" id="{FF7E35EF-07C3-4578-8824-F9A063A787E5}"/>
                </a:ext>
              </a:extLst>
            </p:cNvPr>
            <p:cNvSpPr/>
            <p:nvPr/>
          </p:nvSpPr>
          <p:spPr>
            <a:xfrm>
              <a:off x="7413180" y="2996950"/>
              <a:ext cx="1690939" cy="1690939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E86B1C-F444-46FF-8694-8200553915FB}"/>
                </a:ext>
              </a:extLst>
            </p:cNvPr>
            <p:cNvSpPr/>
            <p:nvPr/>
          </p:nvSpPr>
          <p:spPr>
            <a:xfrm>
              <a:off x="3282788" y="1743347"/>
              <a:ext cx="319787" cy="216024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BBCBDC-0929-48D4-A8D4-96AB3FDD10B8}"/>
                </a:ext>
              </a:extLst>
            </p:cNvPr>
            <p:cNvSpPr/>
            <p:nvPr/>
          </p:nvSpPr>
          <p:spPr>
            <a:xfrm>
              <a:off x="8797886" y="3840261"/>
              <a:ext cx="316433" cy="21602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9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Oval 51">
            <a:extLst>
              <a:ext uri="{FF2B5EF4-FFF2-40B4-BE49-F238E27FC236}">
                <a16:creationId xmlns:a16="http://schemas.microsoft.com/office/drawing/2014/main" id="{8A73EC96-32D0-49FC-99F8-7B5280E097DB}"/>
              </a:ext>
            </a:extLst>
          </p:cNvPr>
          <p:cNvSpPr/>
          <p:nvPr/>
        </p:nvSpPr>
        <p:spPr>
          <a:xfrm>
            <a:off x="3376921" y="3186374"/>
            <a:ext cx="790220" cy="7902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54">
            <a:extLst>
              <a:ext uri="{FF2B5EF4-FFF2-40B4-BE49-F238E27FC236}">
                <a16:creationId xmlns:a16="http://schemas.microsoft.com/office/drawing/2014/main" id="{48CB3923-7CC9-46D7-87AF-F393955EDF7F}"/>
              </a:ext>
            </a:extLst>
          </p:cNvPr>
          <p:cNvSpPr/>
          <p:nvPr/>
        </p:nvSpPr>
        <p:spPr>
          <a:xfrm>
            <a:off x="4945583" y="3145714"/>
            <a:ext cx="790220" cy="79022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55">
            <a:extLst>
              <a:ext uri="{FF2B5EF4-FFF2-40B4-BE49-F238E27FC236}">
                <a16:creationId xmlns:a16="http://schemas.microsoft.com/office/drawing/2014/main" id="{9A34F539-3797-4762-AB5A-4A4D55301F32}"/>
              </a:ext>
            </a:extLst>
          </p:cNvPr>
          <p:cNvSpPr/>
          <p:nvPr/>
        </p:nvSpPr>
        <p:spPr>
          <a:xfrm>
            <a:off x="6539443" y="3145714"/>
            <a:ext cx="755599" cy="7902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56">
            <a:extLst>
              <a:ext uri="{FF2B5EF4-FFF2-40B4-BE49-F238E27FC236}">
                <a16:creationId xmlns:a16="http://schemas.microsoft.com/office/drawing/2014/main" id="{F6A294AF-5ABE-4434-8279-A1025EB966BC}"/>
              </a:ext>
            </a:extLst>
          </p:cNvPr>
          <p:cNvSpPr/>
          <p:nvPr/>
        </p:nvSpPr>
        <p:spPr>
          <a:xfrm>
            <a:off x="8064065" y="3145714"/>
            <a:ext cx="790220" cy="790221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5D36FED1-32D4-431E-A4FC-651AD24F336F}"/>
              </a:ext>
            </a:extLst>
          </p:cNvPr>
          <p:cNvSpPr txBox="1"/>
          <p:nvPr/>
        </p:nvSpPr>
        <p:spPr>
          <a:xfrm>
            <a:off x="4368159" y="1316867"/>
            <a:ext cx="209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Phase d’analyse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  <a:latin typeface="Lato"/>
            </a:endParaRPr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BD31CFD3-FC69-4A46-A4B2-A722AC01B604}"/>
              </a:ext>
            </a:extLst>
          </p:cNvPr>
          <p:cNvSpPr txBox="1"/>
          <p:nvPr/>
        </p:nvSpPr>
        <p:spPr>
          <a:xfrm>
            <a:off x="7473590" y="1275197"/>
            <a:ext cx="2304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400" b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Phase de réalisation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Lato"/>
            </a:endParaRPr>
          </a:p>
        </p:txBody>
      </p:sp>
      <p:sp>
        <p:nvSpPr>
          <p:cNvPr id="23" name="TextBox 70">
            <a:extLst>
              <a:ext uri="{FF2B5EF4-FFF2-40B4-BE49-F238E27FC236}">
                <a16:creationId xmlns:a16="http://schemas.microsoft.com/office/drawing/2014/main" id="{95B80638-42A9-48A3-87DA-6A9FF690BF2F}"/>
              </a:ext>
            </a:extLst>
          </p:cNvPr>
          <p:cNvSpPr txBox="1"/>
          <p:nvPr/>
        </p:nvSpPr>
        <p:spPr>
          <a:xfrm>
            <a:off x="2127597" y="4771350"/>
            <a:ext cx="250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Phase </a:t>
            </a:r>
            <a:r>
              <a:rPr lang="en-US" altLang="ko-KR" sz="2400" b="1" dirty="0" err="1">
                <a:solidFill>
                  <a:schemeClr val="accent1">
                    <a:lumMod val="75000"/>
                  </a:schemeClr>
                </a:solidFill>
                <a:latin typeface="Lato"/>
              </a:rPr>
              <a:t>d’inception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Lato"/>
            </a:endParaRPr>
          </a:p>
        </p:txBody>
      </p:sp>
      <p:sp>
        <p:nvSpPr>
          <p:cNvPr id="24" name="TextBox 73">
            <a:extLst>
              <a:ext uri="{FF2B5EF4-FFF2-40B4-BE49-F238E27FC236}">
                <a16:creationId xmlns:a16="http://schemas.microsoft.com/office/drawing/2014/main" id="{E770CAFA-F619-49E6-A9AD-5A3F22D31DB9}"/>
              </a:ext>
            </a:extLst>
          </p:cNvPr>
          <p:cNvSpPr txBox="1"/>
          <p:nvPr/>
        </p:nvSpPr>
        <p:spPr>
          <a:xfrm>
            <a:off x="6030738" y="4737241"/>
            <a:ext cx="224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400" b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Phase de conception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489296C4-6DEE-4452-8745-566675A45CD4}"/>
              </a:ext>
            </a:extLst>
          </p:cNvPr>
          <p:cNvSpPr/>
          <p:nvPr/>
        </p:nvSpPr>
        <p:spPr>
          <a:xfrm>
            <a:off x="5171340" y="3354487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Freeform 32">
            <a:extLst>
              <a:ext uri="{FF2B5EF4-FFF2-40B4-BE49-F238E27FC236}">
                <a16:creationId xmlns:a16="http://schemas.microsoft.com/office/drawing/2014/main" id="{DC7BDA73-CFDF-4F7E-8923-25D445BC3A78}"/>
              </a:ext>
            </a:extLst>
          </p:cNvPr>
          <p:cNvSpPr/>
          <p:nvPr/>
        </p:nvSpPr>
        <p:spPr>
          <a:xfrm rot="21390711">
            <a:off x="3581582" y="3328471"/>
            <a:ext cx="353607" cy="43108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3360203" flipH="1">
            <a:off x="8231502" y="3303808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6623392" y="3204239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9AA73E-D911-4404-9823-A56AF49365A2}"/>
              </a:ext>
            </a:extLst>
          </p:cNvPr>
          <p:cNvSpPr txBox="1"/>
          <p:nvPr/>
        </p:nvSpPr>
        <p:spPr>
          <a:xfrm>
            <a:off x="109729" y="87391"/>
            <a:ext cx="542007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4000" b="1" dirty="0" err="1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Méthologie</a:t>
            </a:r>
            <a:r>
              <a:rPr lang="fr-FR" sz="40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 de travail</a:t>
            </a:r>
            <a:endParaRPr lang="ar-MA" sz="80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3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8" grpId="0"/>
      <p:bldP spid="19" grpId="0"/>
      <p:bldP spid="23" grpId="0"/>
      <p:bldP spid="24" grpId="0"/>
      <p:bldP spid="26" grpId="0" animBg="1"/>
      <p:bldP spid="49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34549C18-991F-4767-85FB-11F279ED60D6}"/>
              </a:ext>
            </a:extLst>
          </p:cNvPr>
          <p:cNvSpPr txBox="1"/>
          <p:nvPr/>
        </p:nvSpPr>
        <p:spPr>
          <a:xfrm>
            <a:off x="1525263" y="2753814"/>
            <a:ext cx="9087755" cy="82251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fr-FR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altLang="ko-KR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E84D3-65F4-4717-898A-9396E6884A2D}"/>
              </a:ext>
            </a:extLst>
          </p:cNvPr>
          <p:cNvSpPr/>
          <p:nvPr/>
        </p:nvSpPr>
        <p:spPr>
          <a:xfrm>
            <a:off x="3605349" y="2560320"/>
            <a:ext cx="5199017" cy="13585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3360203" flipH="1">
            <a:off x="8576694" y="1870426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3360203" flipH="1">
            <a:off x="9121339" y="2106443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3360203" flipH="1">
            <a:off x="9074021" y="1555397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38">
            <a:extLst>
              <a:ext uri="{FF2B5EF4-FFF2-40B4-BE49-F238E27FC236}">
                <a16:creationId xmlns:a16="http://schemas.microsoft.com/office/drawing/2014/main" id="{FD5CBBD0-D25C-40C6-9222-319ECF06ADDE}"/>
              </a:ext>
            </a:extLst>
          </p:cNvPr>
          <p:cNvSpPr/>
          <p:nvPr/>
        </p:nvSpPr>
        <p:spPr>
          <a:xfrm rot="7860472" flipH="1">
            <a:off x="2788588" y="4424780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38">
            <a:extLst>
              <a:ext uri="{FF2B5EF4-FFF2-40B4-BE49-F238E27FC236}">
                <a16:creationId xmlns:a16="http://schemas.microsoft.com/office/drawing/2014/main" id="{38655B7B-78D3-4647-9FEA-A2445F7F9792}"/>
              </a:ext>
            </a:extLst>
          </p:cNvPr>
          <p:cNvSpPr/>
          <p:nvPr/>
        </p:nvSpPr>
        <p:spPr>
          <a:xfrm rot="7860472" flipH="1">
            <a:off x="3309476" y="4158919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38">
            <a:extLst>
              <a:ext uri="{FF2B5EF4-FFF2-40B4-BE49-F238E27FC236}">
                <a16:creationId xmlns:a16="http://schemas.microsoft.com/office/drawing/2014/main" id="{71E6BF8B-7420-4A8A-BA21-229FCF6A90CE}"/>
              </a:ext>
            </a:extLst>
          </p:cNvPr>
          <p:cNvSpPr/>
          <p:nvPr/>
        </p:nvSpPr>
        <p:spPr>
          <a:xfrm rot="7860472" flipH="1">
            <a:off x="2827758" y="3863980"/>
            <a:ext cx="455344" cy="451664"/>
          </a:xfrm>
          <a:custGeom>
            <a:avLst/>
            <a:gdLst>
              <a:gd name="connsiteX0" fmla="*/ 127864 w 255882"/>
              <a:gd name="connsiteY0" fmla="*/ 81461 h 255676"/>
              <a:gd name="connsiteX1" fmla="*/ 81805 w 255882"/>
              <a:gd name="connsiteY1" fmla="*/ 127520 h 255676"/>
              <a:gd name="connsiteX2" fmla="*/ 127864 w 255882"/>
              <a:gd name="connsiteY2" fmla="*/ 173579 h 255676"/>
              <a:gd name="connsiteX3" fmla="*/ 173923 w 255882"/>
              <a:gd name="connsiteY3" fmla="*/ 127520 h 255676"/>
              <a:gd name="connsiteX4" fmla="*/ 127864 w 255882"/>
              <a:gd name="connsiteY4" fmla="*/ 81461 h 255676"/>
              <a:gd name="connsiteX5" fmla="*/ 122296 w 255882"/>
              <a:gd name="connsiteY5" fmla="*/ 86 h 255676"/>
              <a:gd name="connsiteX6" fmla="*/ 127383 w 255882"/>
              <a:gd name="connsiteY6" fmla="*/ 4211 h 255676"/>
              <a:gd name="connsiteX7" fmla="*/ 132401 w 255882"/>
              <a:gd name="connsiteY7" fmla="*/ 21809 h 255676"/>
              <a:gd name="connsiteX8" fmla="*/ 145188 w 255882"/>
              <a:gd name="connsiteY8" fmla="*/ 29027 h 255676"/>
              <a:gd name="connsiteX9" fmla="*/ 149312 w 255882"/>
              <a:gd name="connsiteY9" fmla="*/ 25452 h 255676"/>
              <a:gd name="connsiteX10" fmla="*/ 158937 w 255882"/>
              <a:gd name="connsiteY10" fmla="*/ 9160 h 255676"/>
              <a:gd name="connsiteX11" fmla="*/ 166705 w 255882"/>
              <a:gd name="connsiteY11" fmla="*/ 5929 h 255676"/>
              <a:gd name="connsiteX12" fmla="*/ 174404 w 255882"/>
              <a:gd name="connsiteY12" fmla="*/ 18372 h 255676"/>
              <a:gd name="connsiteX13" fmla="*/ 172479 w 255882"/>
              <a:gd name="connsiteY13" fmla="*/ 34046 h 255676"/>
              <a:gd name="connsiteX14" fmla="*/ 172479 w 255882"/>
              <a:gd name="connsiteY14" fmla="*/ 35695 h 255676"/>
              <a:gd name="connsiteX15" fmla="*/ 186434 w 255882"/>
              <a:gd name="connsiteY15" fmla="*/ 41882 h 255676"/>
              <a:gd name="connsiteX16" fmla="*/ 201764 w 255882"/>
              <a:gd name="connsiteY16" fmla="*/ 30402 h 255676"/>
              <a:gd name="connsiteX17" fmla="*/ 211045 w 255882"/>
              <a:gd name="connsiteY17" fmla="*/ 30540 h 255676"/>
              <a:gd name="connsiteX18" fmla="*/ 212488 w 255882"/>
              <a:gd name="connsiteY18" fmla="*/ 31777 h 255676"/>
              <a:gd name="connsiteX19" fmla="*/ 214069 w 255882"/>
              <a:gd name="connsiteY19" fmla="*/ 42364 h 255676"/>
              <a:gd name="connsiteX20" fmla="*/ 205614 w 255882"/>
              <a:gd name="connsiteY20" fmla="*/ 57418 h 255676"/>
              <a:gd name="connsiteX21" fmla="*/ 206783 w 255882"/>
              <a:gd name="connsiteY21" fmla="*/ 67180 h 255676"/>
              <a:gd name="connsiteX22" fmla="*/ 215719 w 255882"/>
              <a:gd name="connsiteY22" fmla="*/ 70755 h 255676"/>
              <a:gd name="connsiteX23" fmla="*/ 233799 w 255882"/>
              <a:gd name="connsiteY23" fmla="*/ 66011 h 255676"/>
              <a:gd name="connsiteX24" fmla="*/ 241498 w 255882"/>
              <a:gd name="connsiteY24" fmla="*/ 68967 h 255676"/>
              <a:gd name="connsiteX25" fmla="*/ 243836 w 255882"/>
              <a:gd name="connsiteY25" fmla="*/ 73573 h 255676"/>
              <a:gd name="connsiteX26" fmla="*/ 241911 w 255882"/>
              <a:gd name="connsiteY26" fmla="*/ 80379 h 255676"/>
              <a:gd name="connsiteX27" fmla="*/ 226443 w 255882"/>
              <a:gd name="connsiteY27" fmla="*/ 92684 h 255676"/>
              <a:gd name="connsiteX28" fmla="*/ 223694 w 255882"/>
              <a:gd name="connsiteY28" fmla="*/ 100177 h 255676"/>
              <a:gd name="connsiteX29" fmla="*/ 224519 w 255882"/>
              <a:gd name="connsiteY29" fmla="*/ 103202 h 255676"/>
              <a:gd name="connsiteX30" fmla="*/ 230843 w 255882"/>
              <a:gd name="connsiteY30" fmla="*/ 108633 h 255676"/>
              <a:gd name="connsiteX31" fmla="*/ 249541 w 255882"/>
              <a:gd name="connsiteY31" fmla="*/ 111176 h 255676"/>
              <a:gd name="connsiteX32" fmla="*/ 255591 w 255882"/>
              <a:gd name="connsiteY32" fmla="*/ 117157 h 255676"/>
              <a:gd name="connsiteX33" fmla="*/ 255797 w 255882"/>
              <a:gd name="connsiteY33" fmla="*/ 122519 h 255676"/>
              <a:gd name="connsiteX34" fmla="*/ 251398 w 255882"/>
              <a:gd name="connsiteY34" fmla="*/ 127675 h 255676"/>
              <a:gd name="connsiteX35" fmla="*/ 233799 w 255882"/>
              <a:gd name="connsiteY35" fmla="*/ 132693 h 255676"/>
              <a:gd name="connsiteX36" fmla="*/ 226650 w 255882"/>
              <a:gd name="connsiteY36" fmla="*/ 144586 h 255676"/>
              <a:gd name="connsiteX37" fmla="*/ 230293 w 255882"/>
              <a:gd name="connsiteY37" fmla="*/ 149398 h 255676"/>
              <a:gd name="connsiteX38" fmla="*/ 246448 w 255882"/>
              <a:gd name="connsiteY38" fmla="*/ 158884 h 255676"/>
              <a:gd name="connsiteX39" fmla="*/ 249954 w 255882"/>
              <a:gd name="connsiteY39" fmla="*/ 167065 h 255676"/>
              <a:gd name="connsiteX40" fmla="*/ 249816 w 255882"/>
              <a:gd name="connsiteY40" fmla="*/ 167890 h 255676"/>
              <a:gd name="connsiteX41" fmla="*/ 240123 w 255882"/>
              <a:gd name="connsiteY41" fmla="*/ 174833 h 255676"/>
              <a:gd name="connsiteX42" fmla="*/ 223212 w 255882"/>
              <a:gd name="connsiteY42" fmla="*/ 172702 h 255676"/>
              <a:gd name="connsiteX43" fmla="*/ 214688 w 255882"/>
              <a:gd name="connsiteY43" fmla="*/ 177102 h 255676"/>
              <a:gd name="connsiteX44" fmla="*/ 214551 w 255882"/>
              <a:gd name="connsiteY44" fmla="*/ 187276 h 255676"/>
              <a:gd name="connsiteX45" fmla="*/ 225481 w 255882"/>
              <a:gd name="connsiteY45" fmla="*/ 201712 h 255676"/>
              <a:gd name="connsiteX46" fmla="*/ 225481 w 255882"/>
              <a:gd name="connsiteY46" fmla="*/ 211130 h 255676"/>
              <a:gd name="connsiteX47" fmla="*/ 225068 w 255882"/>
              <a:gd name="connsiteY47" fmla="*/ 211611 h 255676"/>
              <a:gd name="connsiteX48" fmla="*/ 213245 w 255882"/>
              <a:gd name="connsiteY48" fmla="*/ 213948 h 255676"/>
              <a:gd name="connsiteX49" fmla="*/ 198602 w 255882"/>
              <a:gd name="connsiteY49" fmla="*/ 205699 h 255676"/>
              <a:gd name="connsiteX50" fmla="*/ 188565 w 255882"/>
              <a:gd name="connsiteY50" fmla="*/ 207143 h 255676"/>
              <a:gd name="connsiteX51" fmla="*/ 185334 w 255882"/>
              <a:gd name="connsiteY51" fmla="*/ 216217 h 255676"/>
              <a:gd name="connsiteX52" fmla="*/ 190078 w 255882"/>
              <a:gd name="connsiteY52" fmla="*/ 234503 h 255676"/>
              <a:gd name="connsiteX53" fmla="*/ 187397 w 255882"/>
              <a:gd name="connsiteY53" fmla="*/ 241377 h 255676"/>
              <a:gd name="connsiteX54" fmla="*/ 182585 w 255882"/>
              <a:gd name="connsiteY54" fmla="*/ 243852 h 255676"/>
              <a:gd name="connsiteX55" fmla="*/ 175366 w 255882"/>
              <a:gd name="connsiteY55" fmla="*/ 241859 h 255676"/>
              <a:gd name="connsiteX56" fmla="*/ 164024 w 255882"/>
              <a:gd name="connsiteY56" fmla="*/ 227491 h 255676"/>
              <a:gd name="connsiteX57" fmla="*/ 149381 w 255882"/>
              <a:gd name="connsiteY57" fmla="*/ 226254 h 255676"/>
              <a:gd name="connsiteX58" fmla="*/ 147456 w 255882"/>
              <a:gd name="connsiteY58" fmla="*/ 230103 h 255676"/>
              <a:gd name="connsiteX59" fmla="*/ 144844 w 255882"/>
              <a:gd name="connsiteY59" fmla="*/ 249008 h 255676"/>
              <a:gd name="connsiteX60" fmla="*/ 139895 w 255882"/>
              <a:gd name="connsiteY60" fmla="*/ 255676 h 255676"/>
              <a:gd name="connsiteX61" fmla="*/ 131577 w 255882"/>
              <a:gd name="connsiteY61" fmla="*/ 255676 h 255676"/>
              <a:gd name="connsiteX62" fmla="*/ 127933 w 255882"/>
              <a:gd name="connsiteY62" fmla="*/ 250589 h 255676"/>
              <a:gd name="connsiteX63" fmla="*/ 122777 w 255882"/>
              <a:gd name="connsiteY63" fmla="*/ 232372 h 255676"/>
              <a:gd name="connsiteX64" fmla="*/ 116659 w 255882"/>
              <a:gd name="connsiteY64" fmla="*/ 227010 h 255676"/>
              <a:gd name="connsiteX65" fmla="*/ 112947 w 255882"/>
              <a:gd name="connsiteY65" fmla="*/ 226597 h 255676"/>
              <a:gd name="connsiteX66" fmla="*/ 106622 w 255882"/>
              <a:gd name="connsiteY66" fmla="*/ 230103 h 255676"/>
              <a:gd name="connsiteX67" fmla="*/ 105041 w 255882"/>
              <a:gd name="connsiteY67" fmla="*/ 232784 h 255676"/>
              <a:gd name="connsiteX68" fmla="*/ 96380 w 255882"/>
              <a:gd name="connsiteY68" fmla="*/ 247427 h 255676"/>
              <a:gd name="connsiteX69" fmla="*/ 89849 w 255882"/>
              <a:gd name="connsiteY69" fmla="*/ 250108 h 255676"/>
              <a:gd name="connsiteX70" fmla="*/ 84555 w 255882"/>
              <a:gd name="connsiteY70" fmla="*/ 248320 h 255676"/>
              <a:gd name="connsiteX71" fmla="*/ 80981 w 255882"/>
              <a:gd name="connsiteY71" fmla="*/ 241652 h 255676"/>
              <a:gd name="connsiteX72" fmla="*/ 83249 w 255882"/>
              <a:gd name="connsiteY72" fmla="*/ 222885 h 255676"/>
              <a:gd name="connsiteX73" fmla="*/ 78094 w 255882"/>
              <a:gd name="connsiteY73" fmla="*/ 214155 h 255676"/>
              <a:gd name="connsiteX74" fmla="*/ 68538 w 255882"/>
              <a:gd name="connsiteY74" fmla="*/ 214636 h 255676"/>
              <a:gd name="connsiteX75" fmla="*/ 55133 w 255882"/>
              <a:gd name="connsiteY75" fmla="*/ 224810 h 255676"/>
              <a:gd name="connsiteX76" fmla="*/ 43240 w 255882"/>
              <a:gd name="connsiteY76" fmla="*/ 224123 h 255676"/>
              <a:gd name="connsiteX77" fmla="*/ 42209 w 255882"/>
              <a:gd name="connsiteY77" fmla="*/ 223091 h 255676"/>
              <a:gd name="connsiteX78" fmla="*/ 41178 w 255882"/>
              <a:gd name="connsiteY78" fmla="*/ 214842 h 255676"/>
              <a:gd name="connsiteX79" fmla="*/ 50115 w 255882"/>
              <a:gd name="connsiteY79" fmla="*/ 198893 h 255676"/>
              <a:gd name="connsiteX80" fmla="*/ 51627 w 255882"/>
              <a:gd name="connsiteY80" fmla="*/ 194013 h 255676"/>
              <a:gd name="connsiteX81" fmla="*/ 39597 w 255882"/>
              <a:gd name="connsiteY81" fmla="*/ 185420 h 255676"/>
              <a:gd name="connsiteX82" fmla="*/ 21105 w 255882"/>
              <a:gd name="connsiteY82" fmla="*/ 190232 h 255676"/>
              <a:gd name="connsiteX83" fmla="*/ 15193 w 255882"/>
              <a:gd name="connsiteY83" fmla="*/ 188238 h 255676"/>
              <a:gd name="connsiteX84" fmla="*/ 12237 w 255882"/>
              <a:gd name="connsiteY84" fmla="*/ 183014 h 255676"/>
              <a:gd name="connsiteX85" fmla="*/ 14230 w 255882"/>
              <a:gd name="connsiteY85" fmla="*/ 175314 h 255676"/>
              <a:gd name="connsiteX86" fmla="*/ 27910 w 255882"/>
              <a:gd name="connsiteY86" fmla="*/ 164453 h 255676"/>
              <a:gd name="connsiteX87" fmla="*/ 31554 w 255882"/>
              <a:gd name="connsiteY87" fmla="*/ 153385 h 255676"/>
              <a:gd name="connsiteX88" fmla="*/ 24198 w 255882"/>
              <a:gd name="connsiteY88" fmla="*/ 147198 h 255676"/>
              <a:gd name="connsiteX89" fmla="*/ 6943 w 255882"/>
              <a:gd name="connsiteY89" fmla="*/ 144861 h 255676"/>
              <a:gd name="connsiteX90" fmla="*/ 138 w 255882"/>
              <a:gd name="connsiteY90" fmla="*/ 140049 h 255676"/>
              <a:gd name="connsiteX91" fmla="*/ 0 w 255882"/>
              <a:gd name="connsiteY91" fmla="*/ 131525 h 255676"/>
              <a:gd name="connsiteX92" fmla="*/ 5019 w 255882"/>
              <a:gd name="connsiteY92" fmla="*/ 127881 h 255676"/>
              <a:gd name="connsiteX93" fmla="*/ 22617 w 255882"/>
              <a:gd name="connsiteY93" fmla="*/ 122931 h 255676"/>
              <a:gd name="connsiteX94" fmla="*/ 28667 w 255882"/>
              <a:gd name="connsiteY94" fmla="*/ 116194 h 255676"/>
              <a:gd name="connsiteX95" fmla="*/ 29010 w 255882"/>
              <a:gd name="connsiteY95" fmla="*/ 113307 h 255676"/>
              <a:gd name="connsiteX96" fmla="*/ 25229 w 255882"/>
              <a:gd name="connsiteY96" fmla="*/ 106295 h 255676"/>
              <a:gd name="connsiteX97" fmla="*/ 9281 w 255882"/>
              <a:gd name="connsiteY97" fmla="*/ 96946 h 255676"/>
              <a:gd name="connsiteX98" fmla="*/ 5843 w 255882"/>
              <a:gd name="connsiteY98" fmla="*/ 88560 h 255676"/>
              <a:gd name="connsiteX99" fmla="*/ 6187 w 255882"/>
              <a:gd name="connsiteY99" fmla="*/ 87391 h 255676"/>
              <a:gd name="connsiteX100" fmla="*/ 15261 w 255882"/>
              <a:gd name="connsiteY100" fmla="*/ 81135 h 255676"/>
              <a:gd name="connsiteX101" fmla="*/ 32173 w 255882"/>
              <a:gd name="connsiteY101" fmla="*/ 83060 h 255676"/>
              <a:gd name="connsiteX102" fmla="*/ 40834 w 255882"/>
              <a:gd name="connsiteY102" fmla="*/ 79073 h 255676"/>
              <a:gd name="connsiteX103" fmla="*/ 40147 w 255882"/>
              <a:gd name="connsiteY103" fmla="*/ 67318 h 255676"/>
              <a:gd name="connsiteX104" fmla="*/ 29629 w 255882"/>
              <a:gd name="connsiteY104" fmla="*/ 53363 h 255676"/>
              <a:gd name="connsiteX105" fmla="*/ 29629 w 255882"/>
              <a:gd name="connsiteY105" fmla="*/ 45595 h 255676"/>
              <a:gd name="connsiteX106" fmla="*/ 33066 w 255882"/>
              <a:gd name="connsiteY106" fmla="*/ 41745 h 255676"/>
              <a:gd name="connsiteX107" fmla="*/ 40422 w 255882"/>
              <a:gd name="connsiteY107" fmla="*/ 40920 h 255676"/>
              <a:gd name="connsiteX108" fmla="*/ 56027 w 255882"/>
              <a:gd name="connsiteY108" fmla="*/ 49719 h 255676"/>
              <a:gd name="connsiteX109" fmla="*/ 69982 w 255882"/>
              <a:gd name="connsiteY109" fmla="*/ 45801 h 255676"/>
              <a:gd name="connsiteX110" fmla="*/ 70325 w 255882"/>
              <a:gd name="connsiteY110" fmla="*/ 39751 h 255676"/>
              <a:gd name="connsiteX111" fmla="*/ 65788 w 255882"/>
              <a:gd name="connsiteY111" fmla="*/ 22221 h 255676"/>
              <a:gd name="connsiteX112" fmla="*/ 69088 w 255882"/>
              <a:gd name="connsiteY112" fmla="*/ 14110 h 255676"/>
              <a:gd name="connsiteX113" fmla="*/ 71632 w 255882"/>
              <a:gd name="connsiteY113" fmla="*/ 12735 h 255676"/>
              <a:gd name="connsiteX114" fmla="*/ 81118 w 255882"/>
              <a:gd name="connsiteY114" fmla="*/ 15072 h 255676"/>
              <a:gd name="connsiteX115" fmla="*/ 92049 w 255882"/>
              <a:gd name="connsiteY115" fmla="*/ 28958 h 255676"/>
              <a:gd name="connsiteX116" fmla="*/ 106966 w 255882"/>
              <a:gd name="connsiteY116" fmla="*/ 28890 h 255676"/>
              <a:gd name="connsiteX117" fmla="*/ 108754 w 255882"/>
              <a:gd name="connsiteY117" fmla="*/ 22565 h 255676"/>
              <a:gd name="connsiteX118" fmla="*/ 110953 w 255882"/>
              <a:gd name="connsiteY118" fmla="*/ 6479 h 255676"/>
              <a:gd name="connsiteX119" fmla="*/ 116934 w 255882"/>
              <a:gd name="connsiteY119" fmla="*/ 292 h 255676"/>
              <a:gd name="connsiteX120" fmla="*/ 122296 w 255882"/>
              <a:gd name="connsiteY120" fmla="*/ 86 h 2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90164C-F75A-473C-8BE3-40E686B0454A}"/>
              </a:ext>
            </a:extLst>
          </p:cNvPr>
          <p:cNvCxnSpPr>
            <a:cxnSpLocks/>
          </p:cNvCxnSpPr>
          <p:nvPr/>
        </p:nvCxnSpPr>
        <p:spPr>
          <a:xfrm>
            <a:off x="5978025" y="3920590"/>
            <a:ext cx="0" cy="878202"/>
          </a:xfrm>
          <a:prstGeom prst="straightConnector1">
            <a:avLst/>
          </a:prstGeom>
          <a:ln w="38100">
            <a:solidFill>
              <a:srgbClr val="BFBFB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A6BFE4-00CC-4C4E-A882-4A010CA49CEF}"/>
              </a:ext>
            </a:extLst>
          </p:cNvPr>
          <p:cNvCxnSpPr>
            <a:cxnSpLocks/>
          </p:cNvCxnSpPr>
          <p:nvPr/>
        </p:nvCxnSpPr>
        <p:spPr>
          <a:xfrm>
            <a:off x="3446951" y="4921152"/>
            <a:ext cx="1930240" cy="341785"/>
          </a:xfrm>
          <a:prstGeom prst="straightConnector1">
            <a:avLst/>
          </a:prstGeom>
          <a:ln w="38100">
            <a:solidFill>
              <a:srgbClr val="BFBFB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8A49E5-4C35-46C7-9FCD-2E6169D24FC9}"/>
              </a:ext>
            </a:extLst>
          </p:cNvPr>
          <p:cNvCxnSpPr>
            <a:cxnSpLocks/>
          </p:cNvCxnSpPr>
          <p:nvPr/>
        </p:nvCxnSpPr>
        <p:spPr>
          <a:xfrm flipH="1">
            <a:off x="6036012" y="4982636"/>
            <a:ext cx="2341174" cy="406255"/>
          </a:xfrm>
          <a:prstGeom prst="straightConnector1">
            <a:avLst/>
          </a:prstGeom>
          <a:ln w="38100">
            <a:solidFill>
              <a:srgbClr val="BFBFB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6C48238-CAA4-4DC9-B41D-67DAC049DB60}"/>
              </a:ext>
            </a:extLst>
          </p:cNvPr>
          <p:cNvSpPr/>
          <p:nvPr/>
        </p:nvSpPr>
        <p:spPr>
          <a:xfrm>
            <a:off x="4970958" y="4439782"/>
            <a:ext cx="2224595" cy="18090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DAF22-1C44-40A8-8C51-DE3CB1237AB5}"/>
              </a:ext>
            </a:extLst>
          </p:cNvPr>
          <p:cNvGrpSpPr/>
          <p:nvPr/>
        </p:nvGrpSpPr>
        <p:grpSpPr>
          <a:xfrm>
            <a:off x="4962824" y="4820468"/>
            <a:ext cx="2243775" cy="1136846"/>
            <a:chOff x="4193823" y="1849734"/>
            <a:chExt cx="3212582" cy="1136846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23019457-4D51-4348-8AC7-B4C093AEEBE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18302" cy="7656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25588155-DB04-4CF5-A2A3-EBEC0AAB42EE}"/>
                </a:ext>
              </a:extLst>
            </p:cNvPr>
            <p:cNvSpPr txBox="1">
              <a:spLocks/>
            </p:cNvSpPr>
            <p:nvPr/>
          </p:nvSpPr>
          <p:spPr>
            <a:xfrm>
              <a:off x="4193823" y="1849734"/>
              <a:ext cx="3212582" cy="85147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FR" sz="24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Besoins </a:t>
              </a:r>
            </a:p>
            <a:p>
              <a:pPr marL="0" indent="0" algn="ctr">
                <a:buNone/>
              </a:pPr>
              <a:r>
                <a:rPr lang="fr-FR" sz="24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Fonctionnels</a:t>
              </a:r>
              <a:endParaRPr lang="en-US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B2DD5A-67FD-4480-AC12-0E9E3680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38771"/>
              </p:ext>
            </p:extLst>
          </p:nvPr>
        </p:nvGraphicFramePr>
        <p:xfrm>
          <a:off x="4230284" y="1595063"/>
          <a:ext cx="3709853" cy="234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2000" b="1" strike="noStrike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Gestion des </a:t>
                      </a:r>
                      <a:r>
                        <a:rPr lang="en-US" altLang="ko-KR" sz="2000" b="1" strike="noStrike" dirty="0" err="1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examens</a:t>
                      </a:r>
                      <a:endParaRPr lang="en-US" altLang="ko-KR" sz="2000" b="1" strike="no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2000" b="1" strike="noStrike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Gestion des notes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2000" b="1" strike="noStrike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….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6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>
                          <a:solidFill>
                            <a:srgbClr val="07A398"/>
                          </a:solidFill>
                        </a:rPr>
                        <a:t>PROFESSEUR</a:t>
                      </a:r>
                      <a:endParaRPr lang="en-US" altLang="ko-KR" sz="1800" b="1" strike="noStrike">
                        <a:solidFill>
                          <a:srgbClr val="07A398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E38A682D-243A-4B4B-BE5F-61B5AED1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16840"/>
              </p:ext>
            </p:extLst>
          </p:nvPr>
        </p:nvGraphicFramePr>
        <p:xfrm>
          <a:off x="8427473" y="3429000"/>
          <a:ext cx="3516360" cy="2557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9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</a:rPr>
                        <a:t>Voir des examens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</a:rPr>
                        <a:t>Voir des notes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bg1"/>
                          </a:solidFill>
                        </a:rPr>
                        <a:t>….</a:t>
                      </a:r>
                      <a:r>
                        <a:rPr lang="fr-FR" sz="2000" dirty="0"/>
                        <a:t>. </a:t>
                      </a:r>
                      <a:endParaRPr lang="en-US" altLang="ko-KR" sz="2000" b="0" strike="no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7A398"/>
                          </a:solidFill>
                        </a:rPr>
                        <a:t>ETUDIANT </a:t>
                      </a:r>
                      <a:endParaRPr lang="en-US" altLang="ko-KR" sz="1800" b="1" dirty="0">
                        <a:solidFill>
                          <a:srgbClr val="07A398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96AC3B2B-0C3A-4905-BBE5-13FA81241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35380"/>
              </p:ext>
            </p:extLst>
          </p:nvPr>
        </p:nvGraphicFramePr>
        <p:xfrm>
          <a:off x="320062" y="3673004"/>
          <a:ext cx="3126888" cy="2455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fr-FR" altLang="ko-KR" sz="2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La gestion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fr-FR" altLang="ko-KR" sz="2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Les statistiques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fr-FR" altLang="ko-KR" sz="2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….</a:t>
                      </a:r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>
                          <a:solidFill>
                            <a:srgbClr val="07A398"/>
                          </a:solidFill>
                        </a:rPr>
                        <a:t>ADMINISTRATION</a:t>
                      </a:r>
                      <a:endParaRPr lang="en-US" altLang="ko-KR" sz="1800" b="1" strike="noStrike">
                        <a:solidFill>
                          <a:srgbClr val="07A398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8F2FEABC-7A75-45E6-860D-CCDA7A62E94D}"/>
              </a:ext>
            </a:extLst>
          </p:cNvPr>
          <p:cNvSpPr txBox="1"/>
          <p:nvPr/>
        </p:nvSpPr>
        <p:spPr>
          <a:xfrm>
            <a:off x="279109" y="136033"/>
            <a:ext cx="502176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40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Besoins fonctionnels</a:t>
            </a:r>
            <a:endParaRPr lang="ar-MA" sz="40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03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494493" y="2080513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715233" y="2080513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715233" y="2452837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671454" y="2089262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6143480" y="2131115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677799" y="2131115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212118" y="2131115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3074842" y="2131115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609161" y="2131115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411161" y="2827643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>
                <a:latin typeface="Algerian" panose="04020705040A02060702" pitchFamily="82" charset="0"/>
              </a:rPr>
              <a:t>3</a:t>
            </a:r>
            <a:endParaRPr lang="ko-KR" altLang="en-US" sz="3200" b="1">
              <a:latin typeface="Algerian" panose="04020705040A020607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4162244" y="3657619"/>
            <a:ext cx="21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753161" y="2533746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479799" y="2828802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 dirty="0">
                <a:latin typeface="Algerian" panose="04020705040A02060702" pitchFamily="82" charset="0"/>
              </a:rPr>
              <a:t>5</a:t>
            </a:r>
            <a:endParaRPr lang="ko-KR" altLang="en-US" sz="3600" b="1" dirty="0">
              <a:latin typeface="Algerian" panose="04020705040A02060702" pitchFamily="8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9098CB-95E4-43CE-84B8-A26CABB013A6}"/>
              </a:ext>
            </a:extLst>
          </p:cNvPr>
          <p:cNvSpPr txBox="1"/>
          <p:nvPr/>
        </p:nvSpPr>
        <p:spPr>
          <a:xfrm>
            <a:off x="7233491" y="3641087"/>
            <a:ext cx="155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schemeClr val="bg1"/>
                </a:solidFill>
              </a:rPr>
              <a:t>Securité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821799" y="2476297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548434" y="2829960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>
                <a:solidFill>
                  <a:schemeClr val="bg1"/>
                </a:solidFill>
                <a:latin typeface="Algerian" panose="04020705040A02060702" pitchFamily="82" charset="0"/>
              </a:rPr>
              <a:t>7</a:t>
            </a:r>
            <a:endParaRPr lang="ko-KR" altLang="en-US" sz="3600" b="1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278A3-5E58-41C4-AE56-2E037BD27C3B}"/>
              </a:ext>
            </a:extLst>
          </p:cNvPr>
          <p:cNvSpPr txBox="1"/>
          <p:nvPr/>
        </p:nvSpPr>
        <p:spPr>
          <a:xfrm>
            <a:off x="9729892" y="3671677"/>
            <a:ext cx="19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+mj-lt"/>
              </a:rPr>
              <a:t>Fiabilité</a:t>
            </a:r>
            <a:endParaRPr lang="fr-FR" sz="2000" b="1" i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888144" y="2548850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876842" y="3837509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>
                <a:latin typeface="Algerian" panose="04020705040A02060702" pitchFamily="82" charset="0"/>
              </a:rPr>
              <a:t>2</a:t>
            </a:r>
            <a:endParaRPr lang="ko-KR" altLang="en-US" sz="3600" b="1">
              <a:latin typeface="Algerian" panose="04020705040A020607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846EC-9F76-4479-BAAE-5C74EE4A5693}"/>
              </a:ext>
            </a:extLst>
          </p:cNvPr>
          <p:cNvSpPr txBox="1"/>
          <p:nvPr/>
        </p:nvSpPr>
        <p:spPr>
          <a:xfrm>
            <a:off x="2384881" y="4782258"/>
            <a:ext cx="23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Performance</a:t>
            </a: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218842" y="2533746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945480" y="3834033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>
                <a:latin typeface="Algerian" panose="04020705040A02060702" pitchFamily="82" charset="0"/>
              </a:rPr>
              <a:t>4</a:t>
            </a:r>
            <a:endParaRPr lang="ko-KR" altLang="en-US" sz="3600" b="1">
              <a:latin typeface="Algerian" panose="04020705040A02060702" pitchFamily="8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19C86A-1B94-4F2E-A507-60F2524EA1BD}"/>
              </a:ext>
            </a:extLst>
          </p:cNvPr>
          <p:cNvSpPr txBox="1"/>
          <p:nvPr/>
        </p:nvSpPr>
        <p:spPr>
          <a:xfrm>
            <a:off x="5524591" y="4894558"/>
            <a:ext cx="2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schemeClr val="bg1"/>
                </a:solidFill>
              </a:rPr>
              <a:t>Extensibilité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282229" y="2508636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9045891" y="406878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>
                <a:latin typeface="Algerian" panose="04020705040A02060702" pitchFamily="82" charset="0"/>
              </a:rPr>
              <a:t>6</a:t>
            </a:r>
            <a:endParaRPr lang="ko-KR" altLang="en-US" sz="3600" b="1">
              <a:latin typeface="Algerian" panose="04020705040A02060702" pitchFamily="8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64B452-3EEA-4E30-B079-F0F1A5EC1326}"/>
              </a:ext>
            </a:extLst>
          </p:cNvPr>
          <p:cNvSpPr txBox="1"/>
          <p:nvPr/>
        </p:nvSpPr>
        <p:spPr>
          <a:xfrm>
            <a:off x="8516393" y="4910965"/>
            <a:ext cx="196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>
                <a:solidFill>
                  <a:schemeClr val="bg1"/>
                </a:solidFill>
                <a:latin typeface="+mj-lt"/>
              </a:rPr>
              <a:t>Efficacité</a:t>
            </a:r>
          </a:p>
        </p:txBody>
      </p: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9354975" y="2533748"/>
            <a:ext cx="32916" cy="1535034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342522" y="2846679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4400" b="1">
                <a:latin typeface="Algerian" panose="04020705040A02060702" pitchFamily="82" charset="0"/>
                <a:cs typeface="Aharoni" panose="02010803020104030203" pitchFamily="2" charset="-79"/>
              </a:rPr>
              <a:t>1</a:t>
            </a:r>
            <a:endParaRPr lang="ko-KR" altLang="en-US" sz="4400" b="1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11809C-4391-44F7-98BD-E061958DD2E1}"/>
              </a:ext>
            </a:extLst>
          </p:cNvPr>
          <p:cNvSpPr txBox="1"/>
          <p:nvPr/>
        </p:nvSpPr>
        <p:spPr>
          <a:xfrm>
            <a:off x="857055" y="3754790"/>
            <a:ext cx="1999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b="1">
                <a:solidFill>
                  <a:schemeClr val="bg1"/>
                </a:solidFill>
              </a:rPr>
              <a:t>Convivialité</a:t>
            </a:r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684522" y="2533746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46F8FD87-B23A-4425-BF90-08827586091D}"/>
              </a:ext>
            </a:extLst>
          </p:cNvPr>
          <p:cNvSpPr txBox="1"/>
          <p:nvPr/>
        </p:nvSpPr>
        <p:spPr>
          <a:xfrm>
            <a:off x="222135" y="188975"/>
            <a:ext cx="614142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4000" b="1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Besoins non-fonctionnels</a:t>
            </a:r>
            <a:endParaRPr lang="ar-MA" sz="60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3" grpId="0" animBg="1"/>
      <p:bldP spid="28" grpId="0" animBg="1"/>
      <p:bldP spid="33" grpId="0" animBg="1"/>
      <p:bldP spid="38" grpId="0" animBg="1"/>
      <p:bldP spid="43" grpId="0" animBg="1"/>
      <p:bldP spid="62" grpId="0" animBg="1"/>
      <p:bldP spid="7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208</Words>
  <Application>Microsoft Office PowerPoint</Application>
  <PresentationFormat>Grand écran</PresentationFormat>
  <Paragraphs>102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31" baseType="lpstr">
      <vt:lpstr>Agency FB</vt:lpstr>
      <vt:lpstr>Aharoni</vt:lpstr>
      <vt:lpstr>Algerian</vt:lpstr>
      <vt:lpstr>Arial</vt:lpstr>
      <vt:lpstr>Calibri</vt:lpstr>
      <vt:lpstr>Lato</vt:lpstr>
      <vt:lpstr>sicabold</vt:lpstr>
      <vt:lpstr>sicaregular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Manal CHEHBI</cp:lastModifiedBy>
  <cp:revision>488</cp:revision>
  <dcterms:created xsi:type="dcterms:W3CDTF">2019-01-14T06:35:35Z</dcterms:created>
  <dcterms:modified xsi:type="dcterms:W3CDTF">2023-06-17T02:11:10Z</dcterms:modified>
</cp:coreProperties>
</file>