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1" r:id="rId7"/>
    <p:sldId id="262" r:id="rId8"/>
    <p:sldId id="265" r:id="rId9"/>
    <p:sldId id="268" r:id="rId10"/>
    <p:sldId id="269" r:id="rId11"/>
    <p:sldId id="270" r:id="rId12"/>
    <p:sldId id="272" r:id="rId13"/>
    <p:sldId id="271" r:id="rId14"/>
    <p:sldId id="267" r:id="rId15"/>
    <p:sldId id="274" r:id="rId16"/>
    <p:sldId id="275" r:id="rId17"/>
    <p:sldId id="276" r:id="rId18"/>
    <p:sldId id="277" r:id="rId19"/>
    <p:sldId id="279" r:id="rId20"/>
    <p:sldId id="278" r:id="rId21"/>
    <p:sldId id="280"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83A36-AE3D-44A2-82CD-12504299F8B8}" v="1" dt="2024-11-10T10:19:50.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Pote" userId="fa5406a7-55dc-4e6b-a491-814fed08b275" providerId="ADAL" clId="{B5883A36-AE3D-44A2-82CD-12504299F8B8}"/>
    <pc:docChg chg="undo custSel addSld modSld">
      <pc:chgData name="Manish Pote" userId="fa5406a7-55dc-4e6b-a491-814fed08b275" providerId="ADAL" clId="{B5883A36-AE3D-44A2-82CD-12504299F8B8}" dt="2024-11-10T12:36:56.632" v="435" actId="2711"/>
      <pc:docMkLst>
        <pc:docMk/>
      </pc:docMkLst>
      <pc:sldChg chg="modSp mod">
        <pc:chgData name="Manish Pote" userId="fa5406a7-55dc-4e6b-a491-814fed08b275" providerId="ADAL" clId="{B5883A36-AE3D-44A2-82CD-12504299F8B8}" dt="2024-11-10T10:48:45.351" v="82" actId="255"/>
        <pc:sldMkLst>
          <pc:docMk/>
          <pc:sldMk cId="1008735753" sldId="259"/>
        </pc:sldMkLst>
        <pc:spChg chg="mod">
          <ac:chgData name="Manish Pote" userId="fa5406a7-55dc-4e6b-a491-814fed08b275" providerId="ADAL" clId="{B5883A36-AE3D-44A2-82CD-12504299F8B8}" dt="2024-11-10T10:48:45.351" v="82" actId="255"/>
          <ac:spMkLst>
            <pc:docMk/>
            <pc:sldMk cId="1008735753" sldId="259"/>
            <ac:spMk id="2" creationId="{BAD7EDAF-434F-43F8-9B09-ECAAD8466870}"/>
          </ac:spMkLst>
        </pc:spChg>
        <pc:spChg chg="mod">
          <ac:chgData name="Manish Pote" userId="fa5406a7-55dc-4e6b-a491-814fed08b275" providerId="ADAL" clId="{B5883A36-AE3D-44A2-82CD-12504299F8B8}" dt="2024-11-10T10:25:58.444" v="17" actId="11"/>
          <ac:spMkLst>
            <pc:docMk/>
            <pc:sldMk cId="1008735753" sldId="259"/>
            <ac:spMk id="3" creationId="{774CA2B1-8306-3667-D002-381E16D82C00}"/>
          </ac:spMkLst>
        </pc:spChg>
      </pc:sldChg>
      <pc:sldChg chg="modSp mod">
        <pc:chgData name="Manish Pote" userId="fa5406a7-55dc-4e6b-a491-814fed08b275" providerId="ADAL" clId="{B5883A36-AE3D-44A2-82CD-12504299F8B8}" dt="2024-11-10T10:48:52.570" v="83" actId="255"/>
        <pc:sldMkLst>
          <pc:docMk/>
          <pc:sldMk cId="566210257" sldId="261"/>
        </pc:sldMkLst>
        <pc:spChg chg="mod">
          <ac:chgData name="Manish Pote" userId="fa5406a7-55dc-4e6b-a491-814fed08b275" providerId="ADAL" clId="{B5883A36-AE3D-44A2-82CD-12504299F8B8}" dt="2024-11-10T10:48:52.570" v="83" actId="255"/>
          <ac:spMkLst>
            <pc:docMk/>
            <pc:sldMk cId="566210257" sldId="261"/>
            <ac:spMk id="2" creationId="{8A8ABBC2-27ED-C542-C829-95A39C6630D0}"/>
          </ac:spMkLst>
        </pc:spChg>
        <pc:spChg chg="mod">
          <ac:chgData name="Manish Pote" userId="fa5406a7-55dc-4e6b-a491-814fed08b275" providerId="ADAL" clId="{B5883A36-AE3D-44A2-82CD-12504299F8B8}" dt="2024-11-10T10:30:14.371" v="43" actId="255"/>
          <ac:spMkLst>
            <pc:docMk/>
            <pc:sldMk cId="566210257" sldId="261"/>
            <ac:spMk id="3" creationId="{8AD96934-5EA7-5F78-6A3B-3B469CEED2A6}"/>
          </ac:spMkLst>
        </pc:spChg>
      </pc:sldChg>
      <pc:sldChg chg="modSp mod">
        <pc:chgData name="Manish Pote" userId="fa5406a7-55dc-4e6b-a491-814fed08b275" providerId="ADAL" clId="{B5883A36-AE3D-44A2-82CD-12504299F8B8}" dt="2024-11-10T10:50:08.747" v="90" actId="20577"/>
        <pc:sldMkLst>
          <pc:docMk/>
          <pc:sldMk cId="1879006540" sldId="262"/>
        </pc:sldMkLst>
        <pc:spChg chg="mod">
          <ac:chgData name="Manish Pote" userId="fa5406a7-55dc-4e6b-a491-814fed08b275" providerId="ADAL" clId="{B5883A36-AE3D-44A2-82CD-12504299F8B8}" dt="2024-11-10T10:48:58.696" v="84" actId="255"/>
          <ac:spMkLst>
            <pc:docMk/>
            <pc:sldMk cId="1879006540" sldId="262"/>
            <ac:spMk id="2" creationId="{3B59C8B3-3C48-2BE3-8666-0D5003ADCABA}"/>
          </ac:spMkLst>
        </pc:spChg>
        <pc:spChg chg="mod">
          <ac:chgData name="Manish Pote" userId="fa5406a7-55dc-4e6b-a491-814fed08b275" providerId="ADAL" clId="{B5883A36-AE3D-44A2-82CD-12504299F8B8}" dt="2024-11-10T10:50:08.747" v="90" actId="20577"/>
          <ac:spMkLst>
            <pc:docMk/>
            <pc:sldMk cId="1879006540" sldId="262"/>
            <ac:spMk id="3" creationId="{F7DEC46D-24E2-7076-3100-19244A4EE5B1}"/>
          </ac:spMkLst>
        </pc:spChg>
      </pc:sldChg>
      <pc:sldChg chg="delSp modSp mod">
        <pc:chgData name="Manish Pote" userId="fa5406a7-55dc-4e6b-a491-814fed08b275" providerId="ADAL" clId="{B5883A36-AE3D-44A2-82CD-12504299F8B8}" dt="2024-11-10T11:16:58.746" v="173" actId="20577"/>
        <pc:sldMkLst>
          <pc:docMk/>
          <pc:sldMk cId="1871298806" sldId="265"/>
        </pc:sldMkLst>
        <pc:spChg chg="mod">
          <ac:chgData name="Manish Pote" userId="fa5406a7-55dc-4e6b-a491-814fed08b275" providerId="ADAL" clId="{B5883A36-AE3D-44A2-82CD-12504299F8B8}" dt="2024-11-10T10:49:51.944" v="88" actId="14100"/>
          <ac:spMkLst>
            <pc:docMk/>
            <pc:sldMk cId="1871298806" sldId="265"/>
            <ac:spMk id="2" creationId="{397A3982-5F97-2E86-717B-1975B01F7FF2}"/>
          </ac:spMkLst>
        </pc:spChg>
        <pc:spChg chg="mod">
          <ac:chgData name="Manish Pote" userId="fa5406a7-55dc-4e6b-a491-814fed08b275" providerId="ADAL" clId="{B5883A36-AE3D-44A2-82CD-12504299F8B8}" dt="2024-11-10T11:16:58.746" v="173" actId="20577"/>
          <ac:spMkLst>
            <pc:docMk/>
            <pc:sldMk cId="1871298806" sldId="265"/>
            <ac:spMk id="3" creationId="{90E40F88-B239-E26A-4447-267ADC549D54}"/>
          </ac:spMkLst>
        </pc:spChg>
        <pc:spChg chg="del mod">
          <ac:chgData name="Manish Pote" userId="fa5406a7-55dc-4e6b-a491-814fed08b275" providerId="ADAL" clId="{B5883A36-AE3D-44A2-82CD-12504299F8B8}" dt="2024-11-10T11:11:59.357" v="156" actId="21"/>
          <ac:spMkLst>
            <pc:docMk/>
            <pc:sldMk cId="1871298806" sldId="265"/>
            <ac:spMk id="6" creationId="{FC67852F-1C52-C0D5-9DB3-39A5B03B4D4E}"/>
          </ac:spMkLst>
        </pc:spChg>
        <pc:picChg chg="mod">
          <ac:chgData name="Manish Pote" userId="fa5406a7-55dc-4e6b-a491-814fed08b275" providerId="ADAL" clId="{B5883A36-AE3D-44A2-82CD-12504299F8B8}" dt="2024-11-10T11:12:28.559" v="160" actId="1076"/>
          <ac:picMkLst>
            <pc:docMk/>
            <pc:sldMk cId="1871298806" sldId="265"/>
            <ac:picMk id="5" creationId="{52AD0395-3690-3F34-5C8A-237CECFF5E3E}"/>
          </ac:picMkLst>
        </pc:picChg>
      </pc:sldChg>
      <pc:sldChg chg="modSp mod">
        <pc:chgData name="Manish Pote" userId="fa5406a7-55dc-4e6b-a491-814fed08b275" providerId="ADAL" clId="{B5883A36-AE3D-44A2-82CD-12504299F8B8}" dt="2024-11-10T11:58:06.266" v="226" actId="255"/>
        <pc:sldMkLst>
          <pc:docMk/>
          <pc:sldMk cId="1855215178" sldId="267"/>
        </pc:sldMkLst>
        <pc:spChg chg="mod">
          <ac:chgData name="Manish Pote" userId="fa5406a7-55dc-4e6b-a491-814fed08b275" providerId="ADAL" clId="{B5883A36-AE3D-44A2-82CD-12504299F8B8}" dt="2024-11-10T11:58:06.266" v="226" actId="255"/>
          <ac:spMkLst>
            <pc:docMk/>
            <pc:sldMk cId="1855215178" sldId="267"/>
            <ac:spMk id="2" creationId="{9B456E86-7E37-6895-FAF6-3CFC28CC9826}"/>
          </ac:spMkLst>
        </pc:spChg>
      </pc:sldChg>
      <pc:sldChg chg="modSp mod">
        <pc:chgData name="Manish Pote" userId="fa5406a7-55dc-4e6b-a491-814fed08b275" providerId="ADAL" clId="{B5883A36-AE3D-44A2-82CD-12504299F8B8}" dt="2024-11-10T11:43:23.765" v="209" actId="20577"/>
        <pc:sldMkLst>
          <pc:docMk/>
          <pc:sldMk cId="2421553996" sldId="268"/>
        </pc:sldMkLst>
        <pc:spChg chg="mod">
          <ac:chgData name="Manish Pote" userId="fa5406a7-55dc-4e6b-a491-814fed08b275" providerId="ADAL" clId="{B5883A36-AE3D-44A2-82CD-12504299F8B8}" dt="2024-11-10T11:30:45.123" v="179" actId="14100"/>
          <ac:spMkLst>
            <pc:docMk/>
            <pc:sldMk cId="2421553996" sldId="268"/>
            <ac:spMk id="2" creationId="{EEAAC7D7-3B1F-FD3D-8D5B-B34C2E1A3A31}"/>
          </ac:spMkLst>
        </pc:spChg>
        <pc:spChg chg="mod">
          <ac:chgData name="Manish Pote" userId="fa5406a7-55dc-4e6b-a491-814fed08b275" providerId="ADAL" clId="{B5883A36-AE3D-44A2-82CD-12504299F8B8}" dt="2024-11-10T11:43:23.765" v="209" actId="20577"/>
          <ac:spMkLst>
            <pc:docMk/>
            <pc:sldMk cId="2421553996" sldId="268"/>
            <ac:spMk id="4" creationId="{D2D6F60F-047F-6304-2F06-A2D395A25538}"/>
          </ac:spMkLst>
        </pc:spChg>
        <pc:picChg chg="mod">
          <ac:chgData name="Manish Pote" userId="fa5406a7-55dc-4e6b-a491-814fed08b275" providerId="ADAL" clId="{B5883A36-AE3D-44A2-82CD-12504299F8B8}" dt="2024-11-10T11:30:13.223" v="178" actId="1076"/>
          <ac:picMkLst>
            <pc:docMk/>
            <pc:sldMk cId="2421553996" sldId="268"/>
            <ac:picMk id="6" creationId="{B580E73F-7BFE-672C-C73C-CBB51F0CFB8C}"/>
          </ac:picMkLst>
        </pc:picChg>
      </pc:sldChg>
      <pc:sldChg chg="modSp mod">
        <pc:chgData name="Manish Pote" userId="fa5406a7-55dc-4e6b-a491-814fed08b275" providerId="ADAL" clId="{B5883A36-AE3D-44A2-82CD-12504299F8B8}" dt="2024-11-10T11:39:31.382" v="190" actId="14100"/>
        <pc:sldMkLst>
          <pc:docMk/>
          <pc:sldMk cId="2638124703" sldId="269"/>
        </pc:sldMkLst>
        <pc:spChg chg="mod">
          <ac:chgData name="Manish Pote" userId="fa5406a7-55dc-4e6b-a491-814fed08b275" providerId="ADAL" clId="{B5883A36-AE3D-44A2-82CD-12504299F8B8}" dt="2024-11-10T11:34:17.785" v="183"/>
          <ac:spMkLst>
            <pc:docMk/>
            <pc:sldMk cId="2638124703" sldId="269"/>
            <ac:spMk id="2" creationId="{9F6C3392-93A3-B7CC-ED8B-276BC44A5539}"/>
          </ac:spMkLst>
        </pc:spChg>
        <pc:spChg chg="mod">
          <ac:chgData name="Manish Pote" userId="fa5406a7-55dc-4e6b-a491-814fed08b275" providerId="ADAL" clId="{B5883A36-AE3D-44A2-82CD-12504299F8B8}" dt="2024-11-10T11:39:31.382" v="190" actId="14100"/>
          <ac:spMkLst>
            <pc:docMk/>
            <pc:sldMk cId="2638124703" sldId="269"/>
            <ac:spMk id="3" creationId="{AD960803-9F17-73E3-009F-4E928669A72C}"/>
          </ac:spMkLst>
        </pc:spChg>
        <pc:picChg chg="mod">
          <ac:chgData name="Manish Pote" userId="fa5406a7-55dc-4e6b-a491-814fed08b275" providerId="ADAL" clId="{B5883A36-AE3D-44A2-82CD-12504299F8B8}" dt="2024-11-10T11:34:34.803" v="184" actId="1076"/>
          <ac:picMkLst>
            <pc:docMk/>
            <pc:sldMk cId="2638124703" sldId="269"/>
            <ac:picMk id="5" creationId="{F9B05C58-6998-3084-8C25-C1E3514FACED}"/>
          </ac:picMkLst>
        </pc:picChg>
      </pc:sldChg>
      <pc:sldChg chg="modSp mod">
        <pc:chgData name="Manish Pote" userId="fa5406a7-55dc-4e6b-a491-814fed08b275" providerId="ADAL" clId="{B5883A36-AE3D-44A2-82CD-12504299F8B8}" dt="2024-11-10T11:41:41.382" v="201" actId="1076"/>
        <pc:sldMkLst>
          <pc:docMk/>
          <pc:sldMk cId="519179255" sldId="270"/>
        </pc:sldMkLst>
        <pc:spChg chg="mod">
          <ac:chgData name="Manish Pote" userId="fa5406a7-55dc-4e6b-a491-814fed08b275" providerId="ADAL" clId="{B5883A36-AE3D-44A2-82CD-12504299F8B8}" dt="2024-11-10T11:40:15.078" v="193"/>
          <ac:spMkLst>
            <pc:docMk/>
            <pc:sldMk cId="519179255" sldId="270"/>
            <ac:spMk id="2" creationId="{C5DE58D4-EC83-57AE-09A6-564D6E0D3B8E}"/>
          </ac:spMkLst>
        </pc:spChg>
        <pc:spChg chg="mod">
          <ac:chgData name="Manish Pote" userId="fa5406a7-55dc-4e6b-a491-814fed08b275" providerId="ADAL" clId="{B5883A36-AE3D-44A2-82CD-12504299F8B8}" dt="2024-11-10T11:40:34.086" v="195" actId="255"/>
          <ac:spMkLst>
            <pc:docMk/>
            <pc:sldMk cId="519179255" sldId="270"/>
            <ac:spMk id="3" creationId="{DB6084DF-C1C6-395D-3506-1AA70C302F15}"/>
          </ac:spMkLst>
        </pc:spChg>
        <pc:picChg chg="mod">
          <ac:chgData name="Manish Pote" userId="fa5406a7-55dc-4e6b-a491-814fed08b275" providerId="ADAL" clId="{B5883A36-AE3D-44A2-82CD-12504299F8B8}" dt="2024-11-10T11:41:41.382" v="201" actId="1076"/>
          <ac:picMkLst>
            <pc:docMk/>
            <pc:sldMk cId="519179255" sldId="270"/>
            <ac:picMk id="5" creationId="{48A35255-2669-C40E-D516-EC6A314FE143}"/>
          </ac:picMkLst>
        </pc:picChg>
      </pc:sldChg>
      <pc:sldChg chg="modSp mod">
        <pc:chgData name="Manish Pote" userId="fa5406a7-55dc-4e6b-a491-814fed08b275" providerId="ADAL" clId="{B5883A36-AE3D-44A2-82CD-12504299F8B8}" dt="2024-11-10T11:53:34.268" v="223" actId="1076"/>
        <pc:sldMkLst>
          <pc:docMk/>
          <pc:sldMk cId="2545223281" sldId="271"/>
        </pc:sldMkLst>
        <pc:spChg chg="mod">
          <ac:chgData name="Manish Pote" userId="fa5406a7-55dc-4e6b-a491-814fed08b275" providerId="ADAL" clId="{B5883A36-AE3D-44A2-82CD-12504299F8B8}" dt="2024-11-10T11:52:25.405" v="218" actId="14100"/>
          <ac:spMkLst>
            <pc:docMk/>
            <pc:sldMk cId="2545223281" sldId="271"/>
            <ac:spMk id="2" creationId="{72D06E6F-CA3C-FEDB-6E63-072C3A6E4C42}"/>
          </ac:spMkLst>
        </pc:spChg>
        <pc:spChg chg="mod">
          <ac:chgData name="Manish Pote" userId="fa5406a7-55dc-4e6b-a491-814fed08b275" providerId="ADAL" clId="{B5883A36-AE3D-44A2-82CD-12504299F8B8}" dt="2024-11-10T11:53:24.449" v="222" actId="14100"/>
          <ac:spMkLst>
            <pc:docMk/>
            <pc:sldMk cId="2545223281" sldId="271"/>
            <ac:spMk id="3" creationId="{65F76DD3-D0D1-7B73-4FB4-3000DD125BB8}"/>
          </ac:spMkLst>
        </pc:spChg>
        <pc:picChg chg="mod">
          <ac:chgData name="Manish Pote" userId="fa5406a7-55dc-4e6b-a491-814fed08b275" providerId="ADAL" clId="{B5883A36-AE3D-44A2-82CD-12504299F8B8}" dt="2024-11-10T11:53:34.268" v="223" actId="1076"/>
          <ac:picMkLst>
            <pc:docMk/>
            <pc:sldMk cId="2545223281" sldId="271"/>
            <ac:picMk id="5" creationId="{4D3EFA9C-0AC7-B800-1980-5F6289D013C3}"/>
          </ac:picMkLst>
        </pc:picChg>
      </pc:sldChg>
      <pc:sldChg chg="modSp mod">
        <pc:chgData name="Manish Pote" userId="fa5406a7-55dc-4e6b-a491-814fed08b275" providerId="ADAL" clId="{B5883A36-AE3D-44A2-82CD-12504299F8B8}" dt="2024-11-10T11:48:29.641" v="212" actId="1076"/>
        <pc:sldMkLst>
          <pc:docMk/>
          <pc:sldMk cId="1707153357" sldId="272"/>
        </pc:sldMkLst>
        <pc:spChg chg="mod">
          <ac:chgData name="Manish Pote" userId="fa5406a7-55dc-4e6b-a491-814fed08b275" providerId="ADAL" clId="{B5883A36-AE3D-44A2-82CD-12504299F8B8}" dt="2024-11-10T11:42:22.353" v="205"/>
          <ac:spMkLst>
            <pc:docMk/>
            <pc:sldMk cId="1707153357" sldId="272"/>
            <ac:spMk id="2" creationId="{2D9EC151-676D-6880-E398-91E2C96AC81F}"/>
          </ac:spMkLst>
        </pc:spChg>
        <pc:spChg chg="mod">
          <ac:chgData name="Manish Pote" userId="fa5406a7-55dc-4e6b-a491-814fed08b275" providerId="ADAL" clId="{B5883A36-AE3D-44A2-82CD-12504299F8B8}" dt="2024-11-10T11:43:00.615" v="207" actId="255"/>
          <ac:spMkLst>
            <pc:docMk/>
            <pc:sldMk cId="1707153357" sldId="272"/>
            <ac:spMk id="3" creationId="{B379D68A-9EA7-B123-BF6C-912AB5AEC07E}"/>
          </ac:spMkLst>
        </pc:spChg>
        <pc:picChg chg="mod">
          <ac:chgData name="Manish Pote" userId="fa5406a7-55dc-4e6b-a491-814fed08b275" providerId="ADAL" clId="{B5883A36-AE3D-44A2-82CD-12504299F8B8}" dt="2024-11-10T11:48:29.641" v="212" actId="1076"/>
          <ac:picMkLst>
            <pc:docMk/>
            <pc:sldMk cId="1707153357" sldId="272"/>
            <ac:picMk id="5" creationId="{5C55D98F-8D53-8DB6-FDAC-2D5D5C968042}"/>
          </ac:picMkLst>
        </pc:picChg>
      </pc:sldChg>
      <pc:sldChg chg="addSp modSp mod">
        <pc:chgData name="Manish Pote" userId="fa5406a7-55dc-4e6b-a491-814fed08b275" providerId="ADAL" clId="{B5883A36-AE3D-44A2-82CD-12504299F8B8}" dt="2024-11-10T12:03:45.535" v="237" actId="20577"/>
        <pc:sldMkLst>
          <pc:docMk/>
          <pc:sldMk cId="2217585430" sldId="274"/>
        </pc:sldMkLst>
        <pc:spChg chg="mod">
          <ac:chgData name="Manish Pote" userId="fa5406a7-55dc-4e6b-a491-814fed08b275" providerId="ADAL" clId="{B5883A36-AE3D-44A2-82CD-12504299F8B8}" dt="2024-11-10T12:03:45.535" v="237" actId="20577"/>
          <ac:spMkLst>
            <pc:docMk/>
            <pc:sldMk cId="2217585430" sldId="274"/>
            <ac:spMk id="2" creationId="{435CC41F-F634-5C77-2878-9F621AD4F84E}"/>
          </ac:spMkLst>
        </pc:spChg>
        <pc:spChg chg="add mod">
          <ac:chgData name="Manish Pote" userId="fa5406a7-55dc-4e6b-a491-814fed08b275" providerId="ADAL" clId="{B5883A36-AE3D-44A2-82CD-12504299F8B8}" dt="2024-11-10T12:02:33.550" v="235" actId="255"/>
          <ac:spMkLst>
            <pc:docMk/>
            <pc:sldMk cId="2217585430" sldId="274"/>
            <ac:spMk id="4" creationId="{41A656A3-06C7-DA6E-2791-CD8CF86B9CE2}"/>
          </ac:spMkLst>
        </pc:spChg>
      </pc:sldChg>
      <pc:sldChg chg="addSp modSp mod">
        <pc:chgData name="Manish Pote" userId="fa5406a7-55dc-4e6b-a491-814fed08b275" providerId="ADAL" clId="{B5883A36-AE3D-44A2-82CD-12504299F8B8}" dt="2024-11-10T12:18:40.403" v="279" actId="14100"/>
        <pc:sldMkLst>
          <pc:docMk/>
          <pc:sldMk cId="1443910854" sldId="275"/>
        </pc:sldMkLst>
        <pc:spChg chg="mod">
          <ac:chgData name="Manish Pote" userId="fa5406a7-55dc-4e6b-a491-814fed08b275" providerId="ADAL" clId="{B5883A36-AE3D-44A2-82CD-12504299F8B8}" dt="2024-11-10T12:09:04.631" v="267" actId="14100"/>
          <ac:spMkLst>
            <pc:docMk/>
            <pc:sldMk cId="1443910854" sldId="275"/>
            <ac:spMk id="2" creationId="{AE0DF472-A49B-91B7-9F3E-964C64DA7622}"/>
          </ac:spMkLst>
        </pc:spChg>
        <pc:spChg chg="add mod">
          <ac:chgData name="Manish Pote" userId="fa5406a7-55dc-4e6b-a491-814fed08b275" providerId="ADAL" clId="{B5883A36-AE3D-44A2-82CD-12504299F8B8}" dt="2024-11-10T12:11:44.201" v="278" actId="20577"/>
          <ac:spMkLst>
            <pc:docMk/>
            <pc:sldMk cId="1443910854" sldId="275"/>
            <ac:spMk id="4" creationId="{7DC94E6C-D09C-B6C2-E88B-015AD35E349F}"/>
          </ac:spMkLst>
        </pc:spChg>
        <pc:picChg chg="mod">
          <ac:chgData name="Manish Pote" userId="fa5406a7-55dc-4e6b-a491-814fed08b275" providerId="ADAL" clId="{B5883A36-AE3D-44A2-82CD-12504299F8B8}" dt="2024-11-10T12:05:10.604" v="244" actId="1076"/>
          <ac:picMkLst>
            <pc:docMk/>
            <pc:sldMk cId="1443910854" sldId="275"/>
            <ac:picMk id="6" creationId="{3CF80ED4-7045-6972-3714-3CC79E59BBE6}"/>
          </ac:picMkLst>
        </pc:picChg>
        <pc:picChg chg="mod">
          <ac:chgData name="Manish Pote" userId="fa5406a7-55dc-4e6b-a491-814fed08b275" providerId="ADAL" clId="{B5883A36-AE3D-44A2-82CD-12504299F8B8}" dt="2024-11-10T12:18:40.403" v="279" actId="14100"/>
          <ac:picMkLst>
            <pc:docMk/>
            <pc:sldMk cId="1443910854" sldId="275"/>
            <ac:picMk id="8" creationId="{DF3A07A4-039F-B1E6-6E4B-0221BFFC0C9A}"/>
          </ac:picMkLst>
        </pc:picChg>
      </pc:sldChg>
      <pc:sldChg chg="modSp mod">
        <pc:chgData name="Manish Pote" userId="fa5406a7-55dc-4e6b-a491-814fed08b275" providerId="ADAL" clId="{B5883A36-AE3D-44A2-82CD-12504299F8B8}" dt="2024-11-10T12:24:00.417" v="318"/>
        <pc:sldMkLst>
          <pc:docMk/>
          <pc:sldMk cId="809557769" sldId="276"/>
        </pc:sldMkLst>
        <pc:spChg chg="mod">
          <ac:chgData name="Manish Pote" userId="fa5406a7-55dc-4e6b-a491-814fed08b275" providerId="ADAL" clId="{B5883A36-AE3D-44A2-82CD-12504299F8B8}" dt="2024-11-10T12:24:00.417" v="318"/>
          <ac:spMkLst>
            <pc:docMk/>
            <pc:sldMk cId="809557769" sldId="276"/>
            <ac:spMk id="2" creationId="{F9A7F565-16BC-8FAE-5624-CFCCEFC3D2E8}"/>
          </ac:spMkLst>
        </pc:spChg>
        <pc:spChg chg="mod">
          <ac:chgData name="Manish Pote" userId="fa5406a7-55dc-4e6b-a491-814fed08b275" providerId="ADAL" clId="{B5883A36-AE3D-44A2-82CD-12504299F8B8}" dt="2024-11-10T12:23:05.720" v="315" actId="20577"/>
          <ac:spMkLst>
            <pc:docMk/>
            <pc:sldMk cId="809557769" sldId="276"/>
            <ac:spMk id="3" creationId="{F126E1F7-0911-9C9E-7FC1-AD34CF288B07}"/>
          </ac:spMkLst>
        </pc:spChg>
      </pc:sldChg>
      <pc:sldChg chg="modSp mod">
        <pc:chgData name="Manish Pote" userId="fa5406a7-55dc-4e6b-a491-814fed08b275" providerId="ADAL" clId="{B5883A36-AE3D-44A2-82CD-12504299F8B8}" dt="2024-11-10T12:26:03.274" v="357" actId="123"/>
        <pc:sldMkLst>
          <pc:docMk/>
          <pc:sldMk cId="4177624972" sldId="277"/>
        </pc:sldMkLst>
        <pc:spChg chg="mod">
          <ac:chgData name="Manish Pote" userId="fa5406a7-55dc-4e6b-a491-814fed08b275" providerId="ADAL" clId="{B5883A36-AE3D-44A2-82CD-12504299F8B8}" dt="2024-11-10T12:24:12.013" v="319"/>
          <ac:spMkLst>
            <pc:docMk/>
            <pc:sldMk cId="4177624972" sldId="277"/>
            <ac:spMk id="2" creationId="{512EF933-E0C0-04AA-73A6-61414A1F2B89}"/>
          </ac:spMkLst>
        </pc:spChg>
        <pc:spChg chg="mod">
          <ac:chgData name="Manish Pote" userId="fa5406a7-55dc-4e6b-a491-814fed08b275" providerId="ADAL" clId="{B5883A36-AE3D-44A2-82CD-12504299F8B8}" dt="2024-11-10T12:26:03.274" v="357" actId="123"/>
          <ac:spMkLst>
            <pc:docMk/>
            <pc:sldMk cId="4177624972" sldId="277"/>
            <ac:spMk id="3" creationId="{18FAE88F-AD95-5D86-5E6F-7932DF46B673}"/>
          </ac:spMkLst>
        </pc:spChg>
      </pc:sldChg>
      <pc:sldChg chg="modSp mod">
        <pc:chgData name="Manish Pote" userId="fa5406a7-55dc-4e6b-a491-814fed08b275" providerId="ADAL" clId="{B5883A36-AE3D-44A2-82CD-12504299F8B8}" dt="2024-11-10T12:33:17.641" v="414"/>
        <pc:sldMkLst>
          <pc:docMk/>
          <pc:sldMk cId="4177049766" sldId="278"/>
        </pc:sldMkLst>
        <pc:spChg chg="mod">
          <ac:chgData name="Manish Pote" userId="fa5406a7-55dc-4e6b-a491-814fed08b275" providerId="ADAL" clId="{B5883A36-AE3D-44A2-82CD-12504299F8B8}" dt="2024-11-10T12:33:17.641" v="414"/>
          <ac:spMkLst>
            <pc:docMk/>
            <pc:sldMk cId="4177049766" sldId="278"/>
            <ac:spMk id="2" creationId="{B2CE5B3D-0E7A-47F6-C842-FCDC5EE21075}"/>
          </ac:spMkLst>
        </pc:spChg>
        <pc:spChg chg="mod">
          <ac:chgData name="Manish Pote" userId="fa5406a7-55dc-4e6b-a491-814fed08b275" providerId="ADAL" clId="{B5883A36-AE3D-44A2-82CD-12504299F8B8}" dt="2024-11-10T12:32:14.896" v="405" actId="20577"/>
          <ac:spMkLst>
            <pc:docMk/>
            <pc:sldMk cId="4177049766" sldId="278"/>
            <ac:spMk id="3" creationId="{D7F53B7C-0B87-8AE2-0F0F-779804590913}"/>
          </ac:spMkLst>
        </pc:spChg>
        <pc:picChg chg="mod">
          <ac:chgData name="Manish Pote" userId="fa5406a7-55dc-4e6b-a491-814fed08b275" providerId="ADAL" clId="{B5883A36-AE3D-44A2-82CD-12504299F8B8}" dt="2024-11-10T12:32:31.658" v="407" actId="1076"/>
          <ac:picMkLst>
            <pc:docMk/>
            <pc:sldMk cId="4177049766" sldId="278"/>
            <ac:picMk id="9" creationId="{9958DE50-E188-9ED4-FAF6-95AA2CBE4ADD}"/>
          </ac:picMkLst>
        </pc:picChg>
      </pc:sldChg>
      <pc:sldChg chg="modSp mod">
        <pc:chgData name="Manish Pote" userId="fa5406a7-55dc-4e6b-a491-814fed08b275" providerId="ADAL" clId="{B5883A36-AE3D-44A2-82CD-12504299F8B8}" dt="2024-11-10T12:33:09.099" v="413"/>
        <pc:sldMkLst>
          <pc:docMk/>
          <pc:sldMk cId="2890215223" sldId="279"/>
        </pc:sldMkLst>
        <pc:spChg chg="mod">
          <ac:chgData name="Manish Pote" userId="fa5406a7-55dc-4e6b-a491-814fed08b275" providerId="ADAL" clId="{B5883A36-AE3D-44A2-82CD-12504299F8B8}" dt="2024-11-10T12:33:09.099" v="413"/>
          <ac:spMkLst>
            <pc:docMk/>
            <pc:sldMk cId="2890215223" sldId="279"/>
            <ac:spMk id="2" creationId="{E57555CD-26C7-191B-5DB2-73AE0B51D7D4}"/>
          </ac:spMkLst>
        </pc:spChg>
        <pc:spChg chg="mod">
          <ac:chgData name="Manish Pote" userId="fa5406a7-55dc-4e6b-a491-814fed08b275" providerId="ADAL" clId="{B5883A36-AE3D-44A2-82CD-12504299F8B8}" dt="2024-11-10T12:28:48.654" v="373" actId="14100"/>
          <ac:spMkLst>
            <pc:docMk/>
            <pc:sldMk cId="2890215223" sldId="279"/>
            <ac:spMk id="5" creationId="{5994B330-5FE3-2220-DDD7-680BEA1EAAF1}"/>
          </ac:spMkLst>
        </pc:spChg>
        <pc:picChg chg="mod">
          <ac:chgData name="Manish Pote" userId="fa5406a7-55dc-4e6b-a491-814fed08b275" providerId="ADAL" clId="{B5883A36-AE3D-44A2-82CD-12504299F8B8}" dt="2024-11-10T12:29:08.880" v="375" actId="1076"/>
          <ac:picMkLst>
            <pc:docMk/>
            <pc:sldMk cId="2890215223" sldId="279"/>
            <ac:picMk id="7" creationId="{A3DC7BE5-24F7-047A-544A-807A981758E6}"/>
          </ac:picMkLst>
        </pc:picChg>
        <pc:picChg chg="mod">
          <ac:chgData name="Manish Pote" userId="fa5406a7-55dc-4e6b-a491-814fed08b275" providerId="ADAL" clId="{B5883A36-AE3D-44A2-82CD-12504299F8B8}" dt="2024-11-10T12:29:13.600" v="376" actId="1076"/>
          <ac:picMkLst>
            <pc:docMk/>
            <pc:sldMk cId="2890215223" sldId="279"/>
            <ac:picMk id="9" creationId="{DB883304-24FE-64BD-2FF8-82D088DF5CBE}"/>
          </ac:picMkLst>
        </pc:picChg>
      </pc:sldChg>
      <pc:sldChg chg="modSp mod">
        <pc:chgData name="Manish Pote" userId="fa5406a7-55dc-4e6b-a491-814fed08b275" providerId="ADAL" clId="{B5883A36-AE3D-44A2-82CD-12504299F8B8}" dt="2024-11-10T12:33:56.880" v="419" actId="1076"/>
        <pc:sldMkLst>
          <pc:docMk/>
          <pc:sldMk cId="1207954234" sldId="280"/>
        </pc:sldMkLst>
        <pc:spChg chg="mod">
          <ac:chgData name="Manish Pote" userId="fa5406a7-55dc-4e6b-a491-814fed08b275" providerId="ADAL" clId="{B5883A36-AE3D-44A2-82CD-12504299F8B8}" dt="2024-11-10T12:32:56.757" v="412"/>
          <ac:spMkLst>
            <pc:docMk/>
            <pc:sldMk cId="1207954234" sldId="280"/>
            <ac:spMk id="2" creationId="{65858EC7-D91C-AFBC-9772-2F169FFB28E7}"/>
          </ac:spMkLst>
        </pc:spChg>
        <pc:spChg chg="mod">
          <ac:chgData name="Manish Pote" userId="fa5406a7-55dc-4e6b-a491-814fed08b275" providerId="ADAL" clId="{B5883A36-AE3D-44A2-82CD-12504299F8B8}" dt="2024-11-10T12:33:45.059" v="418" actId="255"/>
          <ac:spMkLst>
            <pc:docMk/>
            <pc:sldMk cId="1207954234" sldId="280"/>
            <ac:spMk id="3" creationId="{2B82053D-6E2B-3150-0A27-BCC2359023B0}"/>
          </ac:spMkLst>
        </pc:spChg>
        <pc:picChg chg="mod">
          <ac:chgData name="Manish Pote" userId="fa5406a7-55dc-4e6b-a491-814fed08b275" providerId="ADAL" clId="{B5883A36-AE3D-44A2-82CD-12504299F8B8}" dt="2024-11-10T12:33:56.880" v="419" actId="1076"/>
          <ac:picMkLst>
            <pc:docMk/>
            <pc:sldMk cId="1207954234" sldId="280"/>
            <ac:picMk id="6" creationId="{BE020622-F1AD-25A6-75BA-8787E21ABC38}"/>
          </ac:picMkLst>
        </pc:picChg>
      </pc:sldChg>
      <pc:sldChg chg="modSp mod">
        <pc:chgData name="Manish Pote" userId="fa5406a7-55dc-4e6b-a491-814fed08b275" providerId="ADAL" clId="{B5883A36-AE3D-44A2-82CD-12504299F8B8}" dt="2024-11-10T12:36:56.632" v="435" actId="2711"/>
        <pc:sldMkLst>
          <pc:docMk/>
          <pc:sldMk cId="1331746761" sldId="282"/>
        </pc:sldMkLst>
        <pc:spChg chg="mod">
          <ac:chgData name="Manish Pote" userId="fa5406a7-55dc-4e6b-a491-814fed08b275" providerId="ADAL" clId="{B5883A36-AE3D-44A2-82CD-12504299F8B8}" dt="2024-11-10T12:34:23.419" v="422" actId="255"/>
          <ac:spMkLst>
            <pc:docMk/>
            <pc:sldMk cId="1331746761" sldId="282"/>
            <ac:spMk id="2" creationId="{DECE642D-DEC2-FB09-17A9-08F837F4E562}"/>
          </ac:spMkLst>
        </pc:spChg>
        <pc:spChg chg="mod">
          <ac:chgData name="Manish Pote" userId="fa5406a7-55dc-4e6b-a491-814fed08b275" providerId="ADAL" clId="{B5883A36-AE3D-44A2-82CD-12504299F8B8}" dt="2024-11-10T12:36:56.632" v="435" actId="2711"/>
          <ac:spMkLst>
            <pc:docMk/>
            <pc:sldMk cId="1331746761" sldId="282"/>
            <ac:spMk id="3" creationId="{2D32B305-EF7A-CFB4-CE95-DFDFFEC1C635}"/>
          </ac:spMkLst>
        </pc:spChg>
      </pc:sldChg>
      <pc:sldChg chg="modSp add mod">
        <pc:chgData name="Manish Pote" userId="fa5406a7-55dc-4e6b-a491-814fed08b275" providerId="ADAL" clId="{B5883A36-AE3D-44A2-82CD-12504299F8B8}" dt="2024-11-10T12:35:52.832" v="431" actId="2711"/>
        <pc:sldMkLst>
          <pc:docMk/>
          <pc:sldMk cId="2428380085" sldId="283"/>
        </pc:sldMkLst>
        <pc:spChg chg="mod">
          <ac:chgData name="Manish Pote" userId="fa5406a7-55dc-4e6b-a491-814fed08b275" providerId="ADAL" clId="{B5883A36-AE3D-44A2-82CD-12504299F8B8}" dt="2024-11-10T12:35:52.832" v="431" actId="2711"/>
          <ac:spMkLst>
            <pc:docMk/>
            <pc:sldMk cId="2428380085" sldId="283"/>
            <ac:spMk id="3" creationId="{2D32B305-EF7A-CFB4-CE95-DFDFFEC1C6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38007" y="639097"/>
            <a:ext cx="7132319" cy="3686015"/>
          </a:xfrm>
        </p:spPr>
        <p:txBody>
          <a:bodyPr>
            <a:normAutofit/>
          </a:bodyPr>
          <a:lstStyle/>
          <a:p>
            <a:r>
              <a:rPr lang="en-US" sz="4400" dirty="0"/>
              <a:t>E-COMMERCE &amp; RETAIL B2B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PRESENTED BY : Manali pote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6E6F-CA3C-FEDB-6E63-072C3A6E4C42}"/>
              </a:ext>
            </a:extLst>
          </p:cNvPr>
          <p:cNvSpPr>
            <a:spLocks noGrp="1"/>
          </p:cNvSpPr>
          <p:nvPr>
            <p:ph type="title"/>
          </p:nvPr>
        </p:nvSpPr>
        <p:spPr>
          <a:xfrm>
            <a:off x="1097280" y="-116376"/>
            <a:ext cx="10058400" cy="1876166"/>
          </a:xfrm>
        </p:spPr>
        <p:txBody>
          <a:bodyPr>
            <a:normAutofit/>
          </a:bodyPr>
          <a:lstStyle/>
          <a:p>
            <a:r>
              <a:rPr lang="en-IN" sz="3600" b="1" i="0" dirty="0">
                <a:effectLst/>
                <a:latin typeface="Arial Black" panose="020B0A04020102020204" pitchFamily="34" charset="0"/>
              </a:rPr>
              <a:t>Checking Data Imbalance between on Time Payment &amp; Late Payment</a:t>
            </a:r>
            <a:endParaRPr lang="en-IN" dirty="0"/>
          </a:p>
        </p:txBody>
      </p:sp>
      <p:sp>
        <p:nvSpPr>
          <p:cNvPr id="3" name="Content Placeholder 2">
            <a:extLst>
              <a:ext uri="{FF2B5EF4-FFF2-40B4-BE49-F238E27FC236}">
                <a16:creationId xmlns:a16="http://schemas.microsoft.com/office/drawing/2014/main" id="{65F76DD3-D0D1-7B73-4FB4-3000DD125BB8}"/>
              </a:ext>
            </a:extLst>
          </p:cNvPr>
          <p:cNvSpPr>
            <a:spLocks noGrp="1"/>
          </p:cNvSpPr>
          <p:nvPr>
            <p:ph idx="1"/>
          </p:nvPr>
        </p:nvSpPr>
        <p:spPr>
          <a:xfrm>
            <a:off x="1097280" y="1966823"/>
            <a:ext cx="10058400" cy="3902270"/>
          </a:xfrm>
        </p:spPr>
        <p:txBody>
          <a:bodyPr>
            <a:normAutofit/>
          </a:bodyPr>
          <a:lstStyle/>
          <a:p>
            <a:r>
              <a:rPr lang="en-US" sz="2000" b="0" i="0" dirty="0">
                <a:effectLst/>
                <a:latin typeface="Arial" panose="020B0604020202020204" pitchFamily="34" charset="0"/>
                <a:cs typeface="Arial" panose="020B0604020202020204" pitchFamily="34" charset="0"/>
              </a:rPr>
              <a:t>There is a good distribution of data in the target variable.</a:t>
            </a: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D3EFA9C-0AC7-B800-1980-5F6289D013C3}"/>
              </a:ext>
            </a:extLst>
          </p:cNvPr>
          <p:cNvPicPr>
            <a:picLocks noChangeAspect="1"/>
          </p:cNvPicPr>
          <p:nvPr/>
        </p:nvPicPr>
        <p:blipFill>
          <a:blip r:embed="rId2"/>
          <a:stretch>
            <a:fillRect/>
          </a:stretch>
        </p:blipFill>
        <p:spPr>
          <a:xfrm>
            <a:off x="2655272" y="2674828"/>
            <a:ext cx="6881456" cy="3298573"/>
          </a:xfrm>
          <a:prstGeom prst="rect">
            <a:avLst/>
          </a:prstGeom>
        </p:spPr>
      </p:pic>
    </p:spTree>
    <p:extLst>
      <p:ext uri="{BB962C8B-B14F-4D97-AF65-F5344CB8AC3E}">
        <p14:creationId xmlns:p14="http://schemas.microsoft.com/office/powerpoint/2010/main" val="254522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6E86-7E37-6895-FAF6-3CFC28CC9826}"/>
              </a:ext>
            </a:extLst>
          </p:cNvPr>
          <p:cNvSpPr>
            <a:spLocks noGrp="1"/>
          </p:cNvSpPr>
          <p:nvPr>
            <p:ph type="title"/>
          </p:nvPr>
        </p:nvSpPr>
        <p:spPr/>
        <p:txBody>
          <a:bodyPr>
            <a:normAutofit/>
          </a:bodyPr>
          <a:lstStyle/>
          <a:p>
            <a:r>
              <a:rPr lang="en-IN" sz="3600" b="1" i="0" dirty="0">
                <a:effectLst/>
                <a:latin typeface="Arial Black" panose="020B0A04020102020204" pitchFamily="34" charset="0"/>
              </a:rPr>
              <a:t>Bi-variate Analysis</a:t>
            </a:r>
            <a:br>
              <a:rPr lang="en-IN" sz="3600" b="1" i="0" dirty="0">
                <a:effectLst/>
                <a:latin typeface="Arial Black" panose="020B0A04020102020204" pitchFamily="34" charset="0"/>
              </a:rPr>
            </a:br>
            <a:r>
              <a:rPr lang="en-IN" sz="2800" b="1" i="0" dirty="0">
                <a:effectLst/>
                <a:latin typeface="Arial Black" panose="020B0A04020102020204" pitchFamily="34" charset="0"/>
              </a:rPr>
              <a:t>1) On the basis of Due month</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C4F5F27-ACAF-FFE0-CE28-E295A3CB175E}"/>
              </a:ext>
            </a:extLst>
          </p:cNvPr>
          <p:cNvSpPr>
            <a:spLocks noGrp="1"/>
          </p:cNvSpPr>
          <p:nvPr>
            <p:ph sz="half" idx="1"/>
          </p:nvPr>
        </p:nvSpPr>
        <p:spPr/>
        <p:txBody>
          <a:bodyPr>
            <a:normAutofit lnSpcReduction="10000"/>
          </a:bodyPr>
          <a:lstStyle/>
          <a:p>
            <a:pPr algn="l">
              <a:buFont typeface="Arial" panose="020B0604020202020204" pitchFamily="34" charset="0"/>
              <a:buChar char="•"/>
            </a:pPr>
            <a:r>
              <a:rPr lang="en-US" b="0" i="0" dirty="0">
                <a:effectLst/>
                <a:latin typeface="system-ui"/>
              </a:rPr>
              <a:t>In the 3rd month, the number of invoices is the highest and the late payment rate is relatively lower compared to other months with a high volume of invoices.</a:t>
            </a:r>
          </a:p>
          <a:p>
            <a:pPr algn="l">
              <a:buFont typeface="Arial" panose="020B0604020202020204" pitchFamily="34" charset="0"/>
              <a:buChar char="•"/>
            </a:pPr>
            <a:r>
              <a:rPr lang="en-US" b="0" i="0" dirty="0">
                <a:effectLst/>
                <a:latin typeface="system-ui"/>
              </a:rPr>
              <a:t>The late payment rate in Month 7 is very low, likely due to the fact that the number of invoices is also low.</a:t>
            </a:r>
          </a:p>
          <a:p>
            <a:pPr algn="l">
              <a:buFont typeface="Arial" panose="020B0604020202020204" pitchFamily="34" charset="0"/>
              <a:buChar char="•"/>
            </a:pPr>
            <a:r>
              <a:rPr lang="en-US" b="0" i="0" dirty="0">
                <a:effectLst/>
                <a:latin typeface="system-ui"/>
              </a:rPr>
              <a:t>The late payment rate rises sharply in the 2nd half of the year starting in the 7th month. In comparison to the first half of the year, there are less invoices.</a:t>
            </a:r>
          </a:p>
          <a:p>
            <a:endParaRPr lang="en-IN" dirty="0"/>
          </a:p>
        </p:txBody>
      </p:sp>
      <p:pic>
        <p:nvPicPr>
          <p:cNvPr id="6" name="Content Placeholder 5">
            <a:extLst>
              <a:ext uri="{FF2B5EF4-FFF2-40B4-BE49-F238E27FC236}">
                <a16:creationId xmlns:a16="http://schemas.microsoft.com/office/drawing/2014/main" id="{755BF5D6-042F-F7F1-2B2F-9FBF2FAD5FCC}"/>
              </a:ext>
            </a:extLst>
          </p:cNvPr>
          <p:cNvPicPr>
            <a:picLocks noGrp="1" noChangeAspect="1"/>
          </p:cNvPicPr>
          <p:nvPr>
            <p:ph sz="half" idx="2"/>
          </p:nvPr>
        </p:nvPicPr>
        <p:blipFill>
          <a:blip r:embed="rId2"/>
          <a:stretch>
            <a:fillRect/>
          </a:stretch>
        </p:blipFill>
        <p:spPr>
          <a:xfrm>
            <a:off x="6454986" y="2120901"/>
            <a:ext cx="4638675" cy="2018838"/>
          </a:xfrm>
        </p:spPr>
      </p:pic>
      <p:pic>
        <p:nvPicPr>
          <p:cNvPr id="8" name="Picture 7">
            <a:extLst>
              <a:ext uri="{FF2B5EF4-FFF2-40B4-BE49-F238E27FC236}">
                <a16:creationId xmlns:a16="http://schemas.microsoft.com/office/drawing/2014/main" id="{AD74020B-4CCF-43D5-5FB6-72F532CE704E}"/>
              </a:ext>
            </a:extLst>
          </p:cNvPr>
          <p:cNvPicPr>
            <a:picLocks noChangeAspect="1"/>
          </p:cNvPicPr>
          <p:nvPr/>
        </p:nvPicPr>
        <p:blipFill>
          <a:blip r:embed="rId3"/>
          <a:stretch>
            <a:fillRect/>
          </a:stretch>
        </p:blipFill>
        <p:spPr>
          <a:xfrm>
            <a:off x="6454985" y="4139738"/>
            <a:ext cx="4638675" cy="1911731"/>
          </a:xfrm>
          <a:prstGeom prst="rect">
            <a:avLst/>
          </a:prstGeom>
        </p:spPr>
      </p:pic>
    </p:spTree>
    <p:extLst>
      <p:ext uri="{BB962C8B-B14F-4D97-AF65-F5344CB8AC3E}">
        <p14:creationId xmlns:p14="http://schemas.microsoft.com/office/powerpoint/2010/main" val="185521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C41F-F634-5C77-2878-9F621AD4F84E}"/>
              </a:ext>
            </a:extLst>
          </p:cNvPr>
          <p:cNvSpPr>
            <a:spLocks noGrp="1"/>
          </p:cNvSpPr>
          <p:nvPr>
            <p:ph type="title"/>
          </p:nvPr>
        </p:nvSpPr>
        <p:spPr/>
        <p:txBody>
          <a:bodyPr>
            <a:normAutofit/>
          </a:bodyPr>
          <a:lstStyle/>
          <a:p>
            <a:r>
              <a:rPr lang="en-IN" sz="2800" dirty="0">
                <a:latin typeface="Arial Black" panose="020B0A04020102020204" pitchFamily="34" charset="0"/>
              </a:rPr>
              <a:t>2) </a:t>
            </a:r>
            <a:r>
              <a:rPr lang="en-IN" sz="2800" b="1" i="0" dirty="0">
                <a:effectLst/>
                <a:latin typeface="Arial Black" panose="020B0A04020102020204" pitchFamily="34" charset="0"/>
              </a:rPr>
              <a:t>On the basis of Receipt_date</a:t>
            </a:r>
            <a:endParaRPr lang="en-IN" sz="2800" dirty="0"/>
          </a:p>
        </p:txBody>
      </p:sp>
      <p:pic>
        <p:nvPicPr>
          <p:cNvPr id="6" name="Content Placeholder 5">
            <a:extLst>
              <a:ext uri="{FF2B5EF4-FFF2-40B4-BE49-F238E27FC236}">
                <a16:creationId xmlns:a16="http://schemas.microsoft.com/office/drawing/2014/main" id="{98D915AC-1F36-9B90-2CB7-AD66903D47CF}"/>
              </a:ext>
            </a:extLst>
          </p:cNvPr>
          <p:cNvPicPr>
            <a:picLocks noGrp="1" noChangeAspect="1"/>
          </p:cNvPicPr>
          <p:nvPr>
            <p:ph sz="half" idx="1"/>
          </p:nvPr>
        </p:nvPicPr>
        <p:blipFill>
          <a:blip r:embed="rId2"/>
          <a:stretch>
            <a:fillRect/>
          </a:stretch>
        </p:blipFill>
        <p:spPr>
          <a:xfrm>
            <a:off x="1246909" y="2872636"/>
            <a:ext cx="4490316" cy="2244616"/>
          </a:xfrm>
        </p:spPr>
      </p:pic>
      <p:pic>
        <p:nvPicPr>
          <p:cNvPr id="8" name="Content Placeholder 7">
            <a:extLst>
              <a:ext uri="{FF2B5EF4-FFF2-40B4-BE49-F238E27FC236}">
                <a16:creationId xmlns:a16="http://schemas.microsoft.com/office/drawing/2014/main" id="{B873FA4E-64CF-994F-1CF9-0AB695DA5EAC}"/>
              </a:ext>
            </a:extLst>
          </p:cNvPr>
          <p:cNvPicPr>
            <a:picLocks noGrp="1" noChangeAspect="1"/>
          </p:cNvPicPr>
          <p:nvPr>
            <p:ph sz="half" idx="2"/>
          </p:nvPr>
        </p:nvPicPr>
        <p:blipFill>
          <a:blip r:embed="rId3"/>
          <a:stretch>
            <a:fillRect/>
          </a:stretch>
        </p:blipFill>
        <p:spPr>
          <a:xfrm>
            <a:off x="6516688" y="2858782"/>
            <a:ext cx="4638675" cy="2272323"/>
          </a:xfrm>
        </p:spPr>
      </p:pic>
      <p:sp>
        <p:nvSpPr>
          <p:cNvPr id="4" name="TextBox 3">
            <a:extLst>
              <a:ext uri="{FF2B5EF4-FFF2-40B4-BE49-F238E27FC236}">
                <a16:creationId xmlns:a16="http://schemas.microsoft.com/office/drawing/2014/main" id="{41A656A3-06C7-DA6E-2791-CD8CF86B9CE2}"/>
              </a:ext>
            </a:extLst>
          </p:cNvPr>
          <p:cNvSpPr txBox="1"/>
          <p:nvPr/>
        </p:nvSpPr>
        <p:spPr>
          <a:xfrm>
            <a:off x="1246909" y="2053412"/>
            <a:ext cx="9908454" cy="400110"/>
          </a:xfrm>
          <a:prstGeom prst="rect">
            <a:avLst/>
          </a:prstGeom>
          <a:noFill/>
        </p:spPr>
        <p:txBody>
          <a:bodyPr wrap="square">
            <a:spAutoFit/>
          </a:bodyPr>
          <a:lstStyle/>
          <a:p>
            <a:r>
              <a:rPr lang="en-US" sz="2000" b="0" i="0" dirty="0">
                <a:effectLst/>
                <a:latin typeface="system-ui"/>
              </a:rPr>
              <a:t>No payment received against any invoice from 7th month onwards.</a:t>
            </a:r>
            <a:endParaRPr lang="en-IN" sz="2000" dirty="0"/>
          </a:p>
        </p:txBody>
      </p:sp>
    </p:spTree>
    <p:extLst>
      <p:ext uri="{BB962C8B-B14F-4D97-AF65-F5344CB8AC3E}">
        <p14:creationId xmlns:p14="http://schemas.microsoft.com/office/powerpoint/2010/main" val="221758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F472-A49B-91B7-9F3E-964C64DA7622}"/>
              </a:ext>
            </a:extLst>
          </p:cNvPr>
          <p:cNvSpPr>
            <a:spLocks noGrp="1"/>
          </p:cNvSpPr>
          <p:nvPr>
            <p:ph type="title"/>
          </p:nvPr>
        </p:nvSpPr>
        <p:spPr>
          <a:xfrm>
            <a:off x="1121433" y="266008"/>
            <a:ext cx="9884617" cy="1425867"/>
          </a:xfrm>
        </p:spPr>
        <p:txBody>
          <a:bodyPr>
            <a:normAutofit/>
          </a:bodyPr>
          <a:lstStyle/>
          <a:p>
            <a:pPr algn="l"/>
            <a:br>
              <a:rPr lang="en-US" sz="3200" b="0" i="0" dirty="0">
                <a:effectLst/>
                <a:latin typeface="system-ui"/>
              </a:rPr>
            </a:br>
            <a:r>
              <a:rPr lang="en-US" sz="2800" b="0" i="0" dirty="0">
                <a:effectLst/>
                <a:latin typeface="Arial Black" panose="020B0A04020102020204" pitchFamily="34" charset="0"/>
              </a:rPr>
              <a:t>3) On the basis of Invoice Creation month</a:t>
            </a:r>
            <a:endParaRPr lang="en-IN" sz="2800"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3CF80ED4-7045-6972-3714-3CC79E59BBE6}"/>
              </a:ext>
            </a:extLst>
          </p:cNvPr>
          <p:cNvPicPr>
            <a:picLocks noGrp="1" noChangeAspect="1"/>
          </p:cNvPicPr>
          <p:nvPr>
            <p:ph sz="half" idx="1"/>
          </p:nvPr>
        </p:nvPicPr>
        <p:blipFill>
          <a:blip r:embed="rId2"/>
          <a:stretch>
            <a:fillRect/>
          </a:stretch>
        </p:blipFill>
        <p:spPr>
          <a:xfrm>
            <a:off x="1036320" y="2776608"/>
            <a:ext cx="4700905" cy="3192087"/>
          </a:xfrm>
        </p:spPr>
      </p:pic>
      <p:pic>
        <p:nvPicPr>
          <p:cNvPr id="8" name="Content Placeholder 7">
            <a:extLst>
              <a:ext uri="{FF2B5EF4-FFF2-40B4-BE49-F238E27FC236}">
                <a16:creationId xmlns:a16="http://schemas.microsoft.com/office/drawing/2014/main" id="{DF3A07A4-039F-B1E6-6E4B-0221BFFC0C9A}"/>
              </a:ext>
            </a:extLst>
          </p:cNvPr>
          <p:cNvPicPr>
            <a:picLocks noGrp="1" noChangeAspect="1"/>
          </p:cNvPicPr>
          <p:nvPr>
            <p:ph sz="half" idx="2"/>
          </p:nvPr>
        </p:nvPicPr>
        <p:blipFill>
          <a:blip r:embed="rId3"/>
          <a:stretch>
            <a:fillRect/>
          </a:stretch>
        </p:blipFill>
        <p:spPr>
          <a:xfrm>
            <a:off x="6517005" y="2838163"/>
            <a:ext cx="4638675" cy="3047404"/>
          </a:xfrm>
        </p:spPr>
      </p:pic>
      <p:sp>
        <p:nvSpPr>
          <p:cNvPr id="4" name="TextBox 3">
            <a:extLst>
              <a:ext uri="{FF2B5EF4-FFF2-40B4-BE49-F238E27FC236}">
                <a16:creationId xmlns:a16="http://schemas.microsoft.com/office/drawing/2014/main" id="{7DC94E6C-D09C-B6C2-E88B-015AD35E349F}"/>
              </a:ext>
            </a:extLst>
          </p:cNvPr>
          <p:cNvSpPr txBox="1"/>
          <p:nvPr/>
        </p:nvSpPr>
        <p:spPr>
          <a:xfrm>
            <a:off x="1185948" y="1911076"/>
            <a:ext cx="9969731" cy="707886"/>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Late payment rate is decreases from 1st to 5th month.</a:t>
            </a:r>
          </a:p>
          <a:p>
            <a:pPr marL="342900" indent="-342900">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For the months 7, 8 and 9 the late payment rate is very high.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91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F565-16BC-8FAE-5624-CFCCEFC3D2E8}"/>
              </a:ext>
            </a:extLst>
          </p:cNvPr>
          <p:cNvSpPr>
            <a:spLocks noGrp="1"/>
          </p:cNvSpPr>
          <p:nvPr>
            <p:ph type="title"/>
          </p:nvPr>
        </p:nvSpPr>
        <p:spPr/>
        <p:txBody>
          <a:bodyPr>
            <a:normAutofit/>
          </a:bodyPr>
          <a:lstStyle/>
          <a:p>
            <a:r>
              <a:rPr lang="en-US" sz="3600" dirty="0">
                <a:latin typeface="Arial Black" panose="020B0A04020102020204" pitchFamily="34" charset="0"/>
              </a:rPr>
              <a:t>PIE CHART FOR CUSTOMER SEGMENT DISTRIBUTION</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126E1F7-0911-9C9E-7FC1-AD34CF288B07}"/>
              </a:ext>
            </a:extLst>
          </p:cNvPr>
          <p:cNvSpPr>
            <a:spLocks noGrp="1"/>
          </p:cNvSpPr>
          <p:nvPr>
            <p:ph sz="half" idx="1"/>
          </p:nvPr>
        </p:nvSpPr>
        <p:spPr>
          <a:xfrm>
            <a:off x="1097280" y="2120900"/>
            <a:ext cx="4998720" cy="3748193"/>
          </a:xfrm>
        </p:spPr>
        <p:txBody>
          <a:bodyPr>
            <a:noAutofit/>
          </a:bodyPr>
          <a:lstStyle/>
          <a:p>
            <a:r>
              <a:rPr lang="en-US" sz="2000" dirty="0">
                <a:latin typeface="Arial" panose="020B0604020202020204" pitchFamily="34" charset="0"/>
                <a:cs typeface="Arial" panose="020B0604020202020204" pitchFamily="34" charset="0"/>
              </a:rPr>
              <a:t>Customer Segmentation </a:t>
            </a:r>
          </a:p>
          <a:p>
            <a:pPr>
              <a:buClrTx/>
              <a:buFont typeface="Arial" panose="020B0604020202020204" pitchFamily="34" charset="0"/>
              <a:buChar char="•"/>
            </a:pPr>
            <a:r>
              <a:rPr lang="en-US" sz="2000" dirty="0">
                <a:latin typeface="Arial" panose="020B0604020202020204" pitchFamily="34" charset="0"/>
                <a:cs typeface="Arial" panose="020B0604020202020204" pitchFamily="34" charset="0"/>
              </a:rPr>
              <a:t> '1' Cluster -- Prolonged Invoice Payment </a:t>
            </a:r>
          </a:p>
          <a:p>
            <a:pPr>
              <a:buClrTx/>
              <a:buFont typeface="Arial" panose="020B0604020202020204" pitchFamily="34" charset="0"/>
              <a:buChar char="•"/>
            </a:pPr>
            <a:r>
              <a:rPr lang="en-US" sz="2000" dirty="0">
                <a:latin typeface="Arial" panose="020B0604020202020204" pitchFamily="34" charset="0"/>
                <a:cs typeface="Arial" panose="020B0604020202020204" pitchFamily="34" charset="0"/>
              </a:rPr>
              <a:t> '2' Cluster -- Early Invoice Payment</a:t>
            </a:r>
          </a:p>
          <a:p>
            <a:pPr>
              <a:buClrTx/>
              <a:buFont typeface="Arial" panose="020B0604020202020204" pitchFamily="34" charset="0"/>
              <a:buChar char="•"/>
            </a:pPr>
            <a:r>
              <a:rPr lang="en-US" sz="2000" dirty="0">
                <a:latin typeface="Arial" panose="020B0604020202020204" pitchFamily="34" charset="0"/>
                <a:cs typeface="Arial" panose="020B0604020202020204" pitchFamily="34" charset="0"/>
              </a:rPr>
              <a:t> '0' Cluster -- Medium Invoice Payment </a:t>
            </a:r>
          </a:p>
          <a:p>
            <a:pPr algn="just"/>
            <a:r>
              <a:rPr lang="en-IN" sz="2000" dirty="0">
                <a:latin typeface="Arial" panose="020B0604020202020204" pitchFamily="34" charset="0"/>
                <a:cs typeface="Arial" panose="020B0604020202020204" pitchFamily="34" charset="0"/>
              </a:rPr>
              <a:t>Here </a:t>
            </a:r>
            <a:r>
              <a:rPr lang="en-US" sz="2000" b="0" i="0" dirty="0">
                <a:effectLst/>
                <a:latin typeface="Arial" panose="020B0604020202020204" pitchFamily="34" charset="0"/>
                <a:cs typeface="Arial" panose="020B0604020202020204" pitchFamily="34" charset="0"/>
              </a:rPr>
              <a:t>we can see that early customers comprise of 89.4% of customers medium and prolonged payers are 10.6% in total.</a:t>
            </a:r>
            <a:endParaRPr lang="en-IN" sz="20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694F5E37-12F7-FECD-7C18-2CB8909D03B7}"/>
              </a:ext>
            </a:extLst>
          </p:cNvPr>
          <p:cNvPicPr>
            <a:picLocks noGrp="1" noChangeAspect="1"/>
          </p:cNvPicPr>
          <p:nvPr>
            <p:ph sz="half" idx="2"/>
          </p:nvPr>
        </p:nvPicPr>
        <p:blipFill>
          <a:blip r:embed="rId2"/>
          <a:stretch>
            <a:fillRect/>
          </a:stretch>
        </p:blipFill>
        <p:spPr>
          <a:xfrm>
            <a:off x="6716685" y="2158365"/>
            <a:ext cx="4085472" cy="3673158"/>
          </a:xfrm>
        </p:spPr>
      </p:pic>
    </p:spTree>
    <p:extLst>
      <p:ext uri="{BB962C8B-B14F-4D97-AF65-F5344CB8AC3E}">
        <p14:creationId xmlns:p14="http://schemas.microsoft.com/office/powerpoint/2010/main" val="80955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F933-E0C0-04AA-73A6-61414A1F2B89}"/>
              </a:ext>
            </a:extLst>
          </p:cNvPr>
          <p:cNvSpPr>
            <a:spLocks noGrp="1"/>
          </p:cNvSpPr>
          <p:nvPr>
            <p:ph type="title"/>
          </p:nvPr>
        </p:nvSpPr>
        <p:spPr/>
        <p:txBody>
          <a:bodyPr>
            <a:normAutofit/>
          </a:bodyPr>
          <a:lstStyle/>
          <a:p>
            <a:r>
              <a:rPr lang="en-IN" sz="3600" dirty="0">
                <a:latin typeface="Arial Black" panose="020B0A04020102020204" pitchFamily="34" charset="0"/>
              </a:rPr>
              <a:t>STEPS FOR MODEL BUILDING</a:t>
            </a:r>
          </a:p>
        </p:txBody>
      </p:sp>
      <p:sp>
        <p:nvSpPr>
          <p:cNvPr id="3" name="Content Placeholder 2">
            <a:extLst>
              <a:ext uri="{FF2B5EF4-FFF2-40B4-BE49-F238E27FC236}">
                <a16:creationId xmlns:a16="http://schemas.microsoft.com/office/drawing/2014/main" id="{18FAE88F-AD95-5D86-5E6F-7932DF46B673}"/>
              </a:ext>
            </a:extLst>
          </p:cNvPr>
          <p:cNvSpPr>
            <a:spLocks noGrp="1"/>
          </p:cNvSpPr>
          <p:nvPr>
            <p:ph sz="half" idx="1"/>
          </p:nvPr>
        </p:nvSpPr>
        <p:spPr>
          <a:xfrm>
            <a:off x="1097280" y="2120900"/>
            <a:ext cx="4794562" cy="3748193"/>
          </a:xfrm>
        </p:spPr>
        <p:txBody>
          <a:bodyPr>
            <a:normAutofit/>
          </a:bodyPr>
          <a:lstStyle/>
          <a:p>
            <a:r>
              <a:rPr lang="en-IN" sz="2000" dirty="0">
                <a:latin typeface="Arial" panose="020B0604020202020204" pitchFamily="34" charset="0"/>
                <a:cs typeface="Arial" panose="020B0604020202020204" pitchFamily="34" charset="0"/>
              </a:rPr>
              <a:t>1) Data Preparation</a:t>
            </a:r>
          </a:p>
          <a:p>
            <a:r>
              <a:rPr lang="en-IN" sz="2000" dirty="0">
                <a:latin typeface="Arial" panose="020B0604020202020204" pitchFamily="34" charset="0"/>
                <a:cs typeface="Arial" panose="020B0604020202020204" pitchFamily="34" charset="0"/>
              </a:rPr>
              <a:t>2) Train and Test Split -  70:30 split</a:t>
            </a:r>
          </a:p>
          <a:p>
            <a:r>
              <a:rPr lang="en-IN" sz="2000" dirty="0">
                <a:latin typeface="Arial" panose="020B0604020202020204" pitchFamily="34" charset="0"/>
                <a:cs typeface="Arial" panose="020B0604020202020204" pitchFamily="34" charset="0"/>
              </a:rPr>
              <a:t>3) Feature Scaling</a:t>
            </a:r>
          </a:p>
          <a:p>
            <a:r>
              <a:rPr lang="en-IN" sz="2000" dirty="0">
                <a:latin typeface="Arial" panose="020B0604020202020204" pitchFamily="34" charset="0"/>
                <a:cs typeface="Arial" panose="020B0604020202020204" pitchFamily="34" charset="0"/>
              </a:rPr>
              <a:t>4) Plotting Heatmap for Correlation Matrix</a:t>
            </a:r>
          </a:p>
          <a:p>
            <a:pPr algn="just"/>
            <a:r>
              <a:rPr lang="en-US" sz="2000" b="0" i="0" dirty="0">
                <a:effectLst/>
                <a:latin typeface="Arial" panose="020B0604020202020204" pitchFamily="34" charset="0"/>
                <a:cs typeface="Arial" panose="020B0604020202020204" pitchFamily="34" charset="0"/>
              </a:rPr>
              <a:t>CM &amp; INV, INV &amp; Immediate Payment, DM &amp; 90days from EOM has high multicollinearity, hence dropping these columns.</a:t>
            </a:r>
          </a:p>
          <a:p>
            <a:endParaRPr lang="en-IN" dirty="0"/>
          </a:p>
        </p:txBody>
      </p:sp>
      <p:pic>
        <p:nvPicPr>
          <p:cNvPr id="6" name="Content Placeholder 5">
            <a:extLst>
              <a:ext uri="{FF2B5EF4-FFF2-40B4-BE49-F238E27FC236}">
                <a16:creationId xmlns:a16="http://schemas.microsoft.com/office/drawing/2014/main" id="{6EBABDC9-D2B6-2097-5893-338E30FD10F2}"/>
              </a:ext>
            </a:extLst>
          </p:cNvPr>
          <p:cNvPicPr>
            <a:picLocks noGrp="1" noChangeAspect="1"/>
          </p:cNvPicPr>
          <p:nvPr>
            <p:ph sz="half" idx="2"/>
          </p:nvPr>
        </p:nvPicPr>
        <p:blipFill>
          <a:blip r:embed="rId2"/>
          <a:stretch>
            <a:fillRect/>
          </a:stretch>
        </p:blipFill>
        <p:spPr>
          <a:xfrm>
            <a:off x="6096000" y="2120899"/>
            <a:ext cx="5059680" cy="3897515"/>
          </a:xfrm>
        </p:spPr>
      </p:pic>
    </p:spTree>
    <p:extLst>
      <p:ext uri="{BB962C8B-B14F-4D97-AF65-F5344CB8AC3E}">
        <p14:creationId xmlns:p14="http://schemas.microsoft.com/office/powerpoint/2010/main" val="417762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55CD-26C7-191B-5DB2-73AE0B51D7D4}"/>
              </a:ext>
            </a:extLst>
          </p:cNvPr>
          <p:cNvSpPr>
            <a:spLocks noGrp="1"/>
          </p:cNvSpPr>
          <p:nvPr>
            <p:ph type="title"/>
          </p:nvPr>
        </p:nvSpPr>
        <p:spPr/>
        <p:txBody>
          <a:bodyPr>
            <a:normAutofit/>
          </a:bodyPr>
          <a:lstStyle/>
          <a:p>
            <a:r>
              <a:rPr lang="en-IN" sz="3600" dirty="0">
                <a:latin typeface="Arial Black" panose="020B0A04020102020204" pitchFamily="34" charset="0"/>
              </a:rPr>
              <a:t>MODEL BUILDING – LOGISTIC REGRESSION</a:t>
            </a:r>
          </a:p>
        </p:txBody>
      </p:sp>
      <p:sp>
        <p:nvSpPr>
          <p:cNvPr id="5" name="Content Placeholder 4">
            <a:extLst>
              <a:ext uri="{FF2B5EF4-FFF2-40B4-BE49-F238E27FC236}">
                <a16:creationId xmlns:a16="http://schemas.microsoft.com/office/drawing/2014/main" id="{5994B330-5FE3-2220-DDD7-680BEA1EAAF1}"/>
              </a:ext>
            </a:extLst>
          </p:cNvPr>
          <p:cNvSpPr>
            <a:spLocks noGrp="1"/>
          </p:cNvSpPr>
          <p:nvPr>
            <p:ph idx="1"/>
          </p:nvPr>
        </p:nvSpPr>
        <p:spPr>
          <a:xfrm>
            <a:off x="1097280" y="1923691"/>
            <a:ext cx="10058400" cy="3945402"/>
          </a:xfrm>
        </p:spPr>
        <p:txBody>
          <a:bodyPr>
            <a:normAutofit/>
          </a:bodyPr>
          <a:lstStyle/>
          <a:p>
            <a:r>
              <a:rPr lang="en-IN" sz="2000" dirty="0">
                <a:latin typeface="Arial" panose="020B0604020202020204" pitchFamily="34" charset="0"/>
                <a:cs typeface="Arial" panose="020B0604020202020204" pitchFamily="34" charset="0"/>
              </a:rPr>
              <a:t>Since the ‘p-value’ and ‘VIF’ fall within an acceptable range, this model can be used.</a:t>
            </a:r>
          </a:p>
        </p:txBody>
      </p:sp>
      <p:pic>
        <p:nvPicPr>
          <p:cNvPr id="7" name="Picture 6">
            <a:extLst>
              <a:ext uri="{FF2B5EF4-FFF2-40B4-BE49-F238E27FC236}">
                <a16:creationId xmlns:a16="http://schemas.microsoft.com/office/drawing/2014/main" id="{A3DC7BE5-24F7-047A-544A-807A981758E6}"/>
              </a:ext>
            </a:extLst>
          </p:cNvPr>
          <p:cNvPicPr>
            <a:picLocks noChangeAspect="1"/>
          </p:cNvPicPr>
          <p:nvPr/>
        </p:nvPicPr>
        <p:blipFill>
          <a:blip r:embed="rId2"/>
          <a:stretch>
            <a:fillRect/>
          </a:stretch>
        </p:blipFill>
        <p:spPr>
          <a:xfrm>
            <a:off x="5831477" y="2385020"/>
            <a:ext cx="3323325" cy="3851879"/>
          </a:xfrm>
          <a:prstGeom prst="rect">
            <a:avLst/>
          </a:prstGeom>
        </p:spPr>
      </p:pic>
      <p:pic>
        <p:nvPicPr>
          <p:cNvPr id="9" name="Picture 8">
            <a:extLst>
              <a:ext uri="{FF2B5EF4-FFF2-40B4-BE49-F238E27FC236}">
                <a16:creationId xmlns:a16="http://schemas.microsoft.com/office/drawing/2014/main" id="{DB883304-24FE-64BD-2FF8-82D088DF5CBE}"/>
              </a:ext>
            </a:extLst>
          </p:cNvPr>
          <p:cNvPicPr>
            <a:picLocks noChangeAspect="1"/>
          </p:cNvPicPr>
          <p:nvPr/>
        </p:nvPicPr>
        <p:blipFill>
          <a:blip r:embed="rId3"/>
          <a:stretch>
            <a:fillRect/>
          </a:stretch>
        </p:blipFill>
        <p:spPr>
          <a:xfrm>
            <a:off x="2419034" y="2385020"/>
            <a:ext cx="2090689" cy="3406435"/>
          </a:xfrm>
          <a:prstGeom prst="rect">
            <a:avLst/>
          </a:prstGeom>
        </p:spPr>
      </p:pic>
    </p:spTree>
    <p:extLst>
      <p:ext uri="{BB962C8B-B14F-4D97-AF65-F5344CB8AC3E}">
        <p14:creationId xmlns:p14="http://schemas.microsoft.com/office/powerpoint/2010/main" val="289021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5B3D-0E7A-47F6-C842-FCDC5EE21075}"/>
              </a:ext>
            </a:extLst>
          </p:cNvPr>
          <p:cNvSpPr>
            <a:spLocks noGrp="1"/>
          </p:cNvSpPr>
          <p:nvPr>
            <p:ph type="title"/>
          </p:nvPr>
        </p:nvSpPr>
        <p:spPr/>
        <p:txBody>
          <a:bodyPr>
            <a:normAutofit/>
          </a:bodyPr>
          <a:lstStyle/>
          <a:p>
            <a:r>
              <a:rPr lang="en-IN" sz="3600" dirty="0">
                <a:latin typeface="Arial Black" panose="020B0A04020102020204" pitchFamily="34" charset="0"/>
              </a:rPr>
              <a:t>MODEL BUILDING – LOGISTIC REGRESSION</a:t>
            </a:r>
          </a:p>
        </p:txBody>
      </p:sp>
      <p:sp>
        <p:nvSpPr>
          <p:cNvPr id="3" name="Content Placeholder 2">
            <a:extLst>
              <a:ext uri="{FF2B5EF4-FFF2-40B4-BE49-F238E27FC236}">
                <a16:creationId xmlns:a16="http://schemas.microsoft.com/office/drawing/2014/main" id="{D7F53B7C-0B87-8AE2-0F0F-779804590913}"/>
              </a:ext>
            </a:extLst>
          </p:cNvPr>
          <p:cNvSpPr>
            <a:spLocks noGrp="1"/>
          </p:cNvSpPr>
          <p:nvPr>
            <p:ph sz="half" idx="1"/>
          </p:nvPr>
        </p:nvSpPr>
        <p:spPr>
          <a:xfrm>
            <a:off x="1097280" y="2121004"/>
            <a:ext cx="4998720" cy="3748193"/>
          </a:xfrm>
        </p:spPr>
        <p:txBody>
          <a:bodyPr>
            <a:normAutofit/>
          </a:bodyPr>
          <a:lstStyle/>
          <a:p>
            <a:r>
              <a:rPr lang="en-US" sz="2000" b="0" i="0" dirty="0">
                <a:effectLst/>
                <a:latin typeface="Arial" panose="020B0604020202020204" pitchFamily="34" charset="0"/>
                <a:cs typeface="Arial" panose="020B0604020202020204" pitchFamily="34" charset="0"/>
              </a:rPr>
              <a:t>First Model:</a:t>
            </a:r>
          </a:p>
          <a:p>
            <a:r>
              <a:rPr lang="en-US" sz="2000" dirty="0">
                <a:latin typeface="Arial" panose="020B0604020202020204" pitchFamily="34" charset="0"/>
                <a:cs typeface="Arial" panose="020B0604020202020204" pitchFamily="34" charset="0"/>
              </a:rPr>
              <a:t>Accuracy is 0.7709</a:t>
            </a:r>
            <a:endParaRPr lang="en-US" sz="2000" b="0" i="0" dirty="0">
              <a:effectLst/>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Precision is 0.8049</a:t>
            </a:r>
          </a:p>
          <a:p>
            <a:r>
              <a:rPr lang="en-US" sz="2000" dirty="0">
                <a:latin typeface="Arial" panose="020B0604020202020204" pitchFamily="34" charset="0"/>
                <a:cs typeface="Arial" panose="020B0604020202020204" pitchFamily="34" charset="0"/>
              </a:rPr>
              <a:t>Recall is 0.8585</a:t>
            </a:r>
          </a:p>
          <a:p>
            <a:pPr>
              <a:buClrTx/>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AUC = 0.83 which shows the model is good.</a:t>
            </a:r>
          </a:p>
          <a:p>
            <a:pPr>
              <a:buClrTx/>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With this model our train and test accuracy is almost same around 77.1%</a:t>
            </a:r>
          </a:p>
        </p:txBody>
      </p:sp>
      <p:pic>
        <p:nvPicPr>
          <p:cNvPr id="9" name="Content Placeholder 8">
            <a:extLst>
              <a:ext uri="{FF2B5EF4-FFF2-40B4-BE49-F238E27FC236}">
                <a16:creationId xmlns:a16="http://schemas.microsoft.com/office/drawing/2014/main" id="{9958DE50-E188-9ED4-FAF6-95AA2CBE4ADD}"/>
              </a:ext>
            </a:extLst>
          </p:cNvPr>
          <p:cNvPicPr>
            <a:picLocks noGrp="1" noChangeAspect="1"/>
          </p:cNvPicPr>
          <p:nvPr>
            <p:ph sz="half" idx="2"/>
          </p:nvPr>
        </p:nvPicPr>
        <p:blipFill>
          <a:blip r:embed="rId2"/>
          <a:stretch>
            <a:fillRect/>
          </a:stretch>
        </p:blipFill>
        <p:spPr>
          <a:xfrm>
            <a:off x="6515944" y="2031505"/>
            <a:ext cx="4332747" cy="3841367"/>
          </a:xfrm>
        </p:spPr>
      </p:pic>
      <p:sp>
        <p:nvSpPr>
          <p:cNvPr id="6" name="Rectangle 2">
            <a:extLst>
              <a:ext uri="{FF2B5EF4-FFF2-40B4-BE49-F238E27FC236}">
                <a16:creationId xmlns:a16="http://schemas.microsoft.com/office/drawing/2014/main" id="{BE2806DB-CA57-C082-A225-42FCF1B55F96}"/>
              </a:ext>
            </a:extLst>
          </p:cNvPr>
          <p:cNvSpPr>
            <a:spLocks noChangeArrowheads="1"/>
          </p:cNvSpPr>
          <p:nvPr/>
        </p:nvSpPr>
        <p:spPr bwMode="auto">
          <a:xfrm>
            <a:off x="304800" y="23868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A8DB3C6-B823-C2E4-A59B-F86968E025B9}"/>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704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8EC7-D91C-AFBC-9772-2F169FFB28E7}"/>
              </a:ext>
            </a:extLst>
          </p:cNvPr>
          <p:cNvSpPr>
            <a:spLocks noGrp="1"/>
          </p:cNvSpPr>
          <p:nvPr>
            <p:ph type="title"/>
          </p:nvPr>
        </p:nvSpPr>
        <p:spPr/>
        <p:txBody>
          <a:bodyPr>
            <a:normAutofit/>
          </a:bodyPr>
          <a:lstStyle/>
          <a:p>
            <a:r>
              <a:rPr lang="en-IN" sz="3600" dirty="0">
                <a:latin typeface="Arial Black" panose="020B0A04020102020204" pitchFamily="34" charset="0"/>
              </a:rPr>
              <a:t>MODEL BUILDING – RANDOM FOREST</a:t>
            </a:r>
            <a:br>
              <a:rPr lang="en-IN" sz="3600" dirty="0">
                <a:latin typeface="Arial Black" panose="020B0A04020102020204" pitchFamily="34" charset="0"/>
              </a:rPr>
            </a:br>
            <a:r>
              <a:rPr lang="en-IN" sz="3600" dirty="0">
                <a:latin typeface="Arial Black" panose="020B0A04020102020204" pitchFamily="34" charset="0"/>
              </a:rPr>
              <a:t>(CLASSIFICATION MODEL)</a:t>
            </a:r>
          </a:p>
        </p:txBody>
      </p:sp>
      <p:sp>
        <p:nvSpPr>
          <p:cNvPr id="3" name="Content Placeholder 2">
            <a:extLst>
              <a:ext uri="{FF2B5EF4-FFF2-40B4-BE49-F238E27FC236}">
                <a16:creationId xmlns:a16="http://schemas.microsoft.com/office/drawing/2014/main" id="{2B82053D-6E2B-3150-0A27-BCC2359023B0}"/>
              </a:ext>
            </a:extLst>
          </p:cNvPr>
          <p:cNvSpPr>
            <a:spLocks noGrp="1"/>
          </p:cNvSpPr>
          <p:nvPr>
            <p:ph sz="half" idx="1"/>
          </p:nvPr>
        </p:nvSpPr>
        <p:spPr/>
        <p:txBody>
          <a:bodyPr>
            <a:normAutofit/>
          </a:bodyPr>
          <a:lstStyle/>
          <a:p>
            <a:r>
              <a:rPr lang="en-IN" sz="2000" dirty="0">
                <a:latin typeface="Arial" panose="020B0604020202020204" pitchFamily="34" charset="0"/>
                <a:cs typeface="Arial" panose="020B0604020202020204" pitchFamily="34" charset="0"/>
              </a:rPr>
              <a:t>Second Model :</a:t>
            </a:r>
          </a:p>
        </p:txBody>
      </p:sp>
      <p:pic>
        <p:nvPicPr>
          <p:cNvPr id="8" name="Content Placeholder 7">
            <a:extLst>
              <a:ext uri="{FF2B5EF4-FFF2-40B4-BE49-F238E27FC236}">
                <a16:creationId xmlns:a16="http://schemas.microsoft.com/office/drawing/2014/main" id="{3586E365-E30F-1D46-0DDA-00F06959D9E2}"/>
              </a:ext>
            </a:extLst>
          </p:cNvPr>
          <p:cNvPicPr>
            <a:picLocks noGrp="1" noChangeAspect="1"/>
          </p:cNvPicPr>
          <p:nvPr>
            <p:ph sz="half" idx="2"/>
          </p:nvPr>
        </p:nvPicPr>
        <p:blipFill>
          <a:blip r:embed="rId2"/>
          <a:stretch>
            <a:fillRect/>
          </a:stretch>
        </p:blipFill>
        <p:spPr>
          <a:xfrm>
            <a:off x="6883426" y="2120900"/>
            <a:ext cx="3989621" cy="3463003"/>
          </a:xfrm>
        </p:spPr>
      </p:pic>
      <p:pic>
        <p:nvPicPr>
          <p:cNvPr id="6" name="Picture 5">
            <a:extLst>
              <a:ext uri="{FF2B5EF4-FFF2-40B4-BE49-F238E27FC236}">
                <a16:creationId xmlns:a16="http://schemas.microsoft.com/office/drawing/2014/main" id="{BE020622-F1AD-25A6-75BA-8787E21ABC38}"/>
              </a:ext>
            </a:extLst>
          </p:cNvPr>
          <p:cNvPicPr>
            <a:picLocks noChangeAspect="1"/>
          </p:cNvPicPr>
          <p:nvPr/>
        </p:nvPicPr>
        <p:blipFill>
          <a:blip r:embed="rId3"/>
          <a:stretch>
            <a:fillRect/>
          </a:stretch>
        </p:blipFill>
        <p:spPr>
          <a:xfrm>
            <a:off x="1097280" y="3148461"/>
            <a:ext cx="4422371" cy="1905050"/>
          </a:xfrm>
          <a:prstGeom prst="rect">
            <a:avLst/>
          </a:prstGeom>
        </p:spPr>
      </p:pic>
    </p:spTree>
    <p:extLst>
      <p:ext uri="{BB962C8B-B14F-4D97-AF65-F5344CB8AC3E}">
        <p14:creationId xmlns:p14="http://schemas.microsoft.com/office/powerpoint/2010/main" val="1207954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642D-DEC2-FB09-17A9-08F837F4E562}"/>
              </a:ext>
            </a:extLst>
          </p:cNvPr>
          <p:cNvSpPr>
            <a:spLocks noGrp="1"/>
          </p:cNvSpPr>
          <p:nvPr>
            <p:ph type="title"/>
          </p:nvPr>
        </p:nvSpPr>
        <p:spPr/>
        <p:txBody>
          <a:bodyPr>
            <a:normAutofit/>
          </a:bodyPr>
          <a:lstStyle/>
          <a:p>
            <a:r>
              <a:rPr lang="en-IN" sz="3600" dirty="0">
                <a:latin typeface="Arial Black" panose="020B0A04020102020204" pitchFamily="34" charset="0"/>
              </a:rPr>
              <a:t>RECOMMENDATIONS:</a:t>
            </a:r>
          </a:p>
        </p:txBody>
      </p:sp>
      <p:sp>
        <p:nvSpPr>
          <p:cNvPr id="3" name="Content Placeholder 2">
            <a:extLst>
              <a:ext uri="{FF2B5EF4-FFF2-40B4-BE49-F238E27FC236}">
                <a16:creationId xmlns:a16="http://schemas.microsoft.com/office/drawing/2014/main" id="{2D32B305-EF7A-CFB4-CE95-DFDFFEC1C635}"/>
              </a:ext>
            </a:extLst>
          </p:cNvPr>
          <p:cNvSpPr>
            <a:spLocks noGrp="1"/>
          </p:cNvSpPr>
          <p:nvPr>
            <p:ph idx="1"/>
          </p:nvPr>
        </p:nvSpPr>
        <p:spPr>
          <a:xfrm>
            <a:off x="1097280" y="2096219"/>
            <a:ext cx="10058400" cy="3968151"/>
          </a:xfrm>
        </p:spPr>
        <p:txBody>
          <a:bodyPr>
            <a:noAutofit/>
          </a:bodyPr>
          <a:lstStyle/>
          <a:p>
            <a:pPr algn="just"/>
            <a:r>
              <a:rPr lang="en-US" sz="2000" dirty="0">
                <a:latin typeface="Arial" panose="020B0604020202020204" pitchFamily="34" charset="0"/>
                <a:cs typeface="Arial" panose="020B0604020202020204" pitchFamily="34" charset="0"/>
              </a:rPr>
              <a:t>1) Our clustering technique allows us to draw the following conclusions.</a:t>
            </a:r>
          </a:p>
          <a:p>
            <a:pPr algn="just"/>
            <a:r>
              <a:rPr lang="en-US" sz="2000" dirty="0">
                <a:latin typeface="Arial" panose="020B0604020202020204" pitchFamily="34" charset="0"/>
                <a:cs typeface="Arial" panose="020B0604020202020204" pitchFamily="34" charset="0"/>
              </a:rPr>
              <a:t>2) Compared to debit note or invoice type invoice classes, credit note payments have the highest delay rate; therefore, firm policies regarding payment collection should be more stringent with regard to these invoice classes.</a:t>
            </a:r>
          </a:p>
          <a:p>
            <a:pPr algn="just"/>
            <a:r>
              <a:rPr lang="en-US" sz="2000" dirty="0">
                <a:latin typeface="Arial" panose="020B0604020202020204" pitchFamily="34" charset="0"/>
                <a:cs typeface="Arial" panose="020B0604020202020204" pitchFamily="34" charset="0"/>
              </a:rPr>
              <a:t>3) Goods type invoices had significantly greater payment delay rates than non-goods types and hence can be subjected to stricter payment policies.</a:t>
            </a:r>
          </a:p>
          <a:p>
            <a:pPr algn="just"/>
            <a:r>
              <a:rPr lang="en-US" sz="2000" dirty="0">
                <a:latin typeface="Arial" panose="020B0604020202020204" pitchFamily="34" charset="0"/>
                <a:cs typeface="Arial" panose="020B0604020202020204" pitchFamily="34" charset="0"/>
              </a:rPr>
              <a:t>4) It is advised to concentrate more on lesser value payments because they make up the majority of transactions and are also more likely to have late payments. Depending on the billing amount, the business may impose penalties; the lower the bill, the higher the percentage of late payment penalties. This must be the last option, of course.</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174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EDAF-434F-43F8-9B09-ECAAD8466870}"/>
              </a:ext>
            </a:extLst>
          </p:cNvPr>
          <p:cNvSpPr>
            <a:spLocks noGrp="1"/>
          </p:cNvSpPr>
          <p:nvPr>
            <p:ph type="title"/>
          </p:nvPr>
        </p:nvSpPr>
        <p:spPr/>
        <p:txBody>
          <a:bodyPr>
            <a:normAutofit/>
          </a:bodyPr>
          <a:lstStyle/>
          <a:p>
            <a:r>
              <a:rPr lang="en-IN" sz="3600" dirty="0">
                <a:latin typeface="Arial Black" panose="020B0A04020102020204" pitchFamily="34" charset="0"/>
              </a:rPr>
              <a:t>PROBLEM IDENTIFICATION</a:t>
            </a:r>
          </a:p>
        </p:txBody>
      </p:sp>
      <p:sp>
        <p:nvSpPr>
          <p:cNvPr id="3" name="Content Placeholder 2">
            <a:extLst>
              <a:ext uri="{FF2B5EF4-FFF2-40B4-BE49-F238E27FC236}">
                <a16:creationId xmlns:a16="http://schemas.microsoft.com/office/drawing/2014/main" id="{774CA2B1-8306-3667-D002-381E16D82C00}"/>
              </a:ext>
            </a:extLst>
          </p:cNvPr>
          <p:cNvSpPr>
            <a:spLocks noGrp="1"/>
          </p:cNvSpPr>
          <p:nvPr>
            <p:ph idx="1"/>
          </p:nvPr>
        </p:nvSpPr>
        <p:spPr/>
        <p:txBody>
          <a:bodyPr>
            <a:normAutofit/>
          </a:bodyPr>
          <a:lstStyle/>
          <a:p>
            <a:pPr marL="457200" indent="-457200" algn="just">
              <a:buClrTx/>
              <a:buFont typeface="+mj-lt"/>
              <a:buAutoNum type="arabicParenR"/>
            </a:pPr>
            <a:r>
              <a:rPr lang="en-US" sz="2000" dirty="0">
                <a:latin typeface="Arial" panose="020B0604020202020204" pitchFamily="34" charset="0"/>
                <a:cs typeface="Arial" panose="020B0604020202020204" pitchFamily="34" charset="0"/>
              </a:rPr>
              <a:t>A sports retail company Schuster dealing in B2B transactions often deals with vendors on a credit basis, who might or might not respect the stipulated deadline for payment.</a:t>
            </a:r>
          </a:p>
          <a:p>
            <a:pPr marL="457200" indent="-457200" algn="just">
              <a:buClrTx/>
              <a:buFont typeface="+mj-lt"/>
              <a:buAutoNum type="arabicParenR"/>
            </a:pPr>
            <a:r>
              <a:rPr lang="en-US" sz="2000" dirty="0">
                <a:latin typeface="Arial" panose="020B0604020202020204" pitchFamily="34" charset="0"/>
                <a:cs typeface="Arial" panose="020B0604020202020204" pitchFamily="34" charset="0"/>
              </a:rPr>
              <a:t>Vendors delaying their payments result in financial lag and loss which becomes detrimental to smooth business operations.</a:t>
            </a:r>
          </a:p>
          <a:p>
            <a:pPr marL="457200" indent="-457200" algn="just">
              <a:buClrTx/>
              <a:buFont typeface="+mj-lt"/>
              <a:buAutoNum type="arabicParenR"/>
            </a:pPr>
            <a:r>
              <a:rPr lang="en-US" sz="2000" dirty="0">
                <a:latin typeface="Arial" panose="020B0604020202020204" pitchFamily="34" charset="0"/>
                <a:cs typeface="Arial" panose="020B0604020202020204" pitchFamily="34" charset="0"/>
              </a:rPr>
              <a:t>Additionally, company employees are set up chasing around for collecting payments for a long period of time resulting in no value-added activities and wasteful resource expenditure.</a:t>
            </a:r>
          </a:p>
          <a:p>
            <a:pPr>
              <a:buClrTx/>
            </a:pPr>
            <a:endParaRPr lang="en-IN" sz="2400" dirty="0">
              <a:latin typeface="Aptos" panose="020B0004020202020204" pitchFamily="34" charset="0"/>
            </a:endParaRPr>
          </a:p>
        </p:txBody>
      </p:sp>
    </p:spTree>
    <p:extLst>
      <p:ext uri="{BB962C8B-B14F-4D97-AF65-F5344CB8AC3E}">
        <p14:creationId xmlns:p14="http://schemas.microsoft.com/office/powerpoint/2010/main" val="100873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642D-DEC2-FB09-17A9-08F837F4E562}"/>
              </a:ext>
            </a:extLst>
          </p:cNvPr>
          <p:cNvSpPr>
            <a:spLocks noGrp="1"/>
          </p:cNvSpPr>
          <p:nvPr>
            <p:ph type="title"/>
          </p:nvPr>
        </p:nvSpPr>
        <p:spPr/>
        <p:txBody>
          <a:bodyPr>
            <a:normAutofit/>
          </a:bodyPr>
          <a:lstStyle/>
          <a:p>
            <a:r>
              <a:rPr lang="en-IN" sz="3600" dirty="0">
                <a:latin typeface="Arial Black" panose="020B0A04020102020204" pitchFamily="34" charset="0"/>
              </a:rPr>
              <a:t>RECOMMENDATIONS:</a:t>
            </a:r>
          </a:p>
        </p:txBody>
      </p:sp>
      <p:sp>
        <p:nvSpPr>
          <p:cNvPr id="3" name="Content Placeholder 2">
            <a:extLst>
              <a:ext uri="{FF2B5EF4-FFF2-40B4-BE49-F238E27FC236}">
                <a16:creationId xmlns:a16="http://schemas.microsoft.com/office/drawing/2014/main" id="{2D32B305-EF7A-CFB4-CE95-DFDFFEC1C635}"/>
              </a:ext>
            </a:extLst>
          </p:cNvPr>
          <p:cNvSpPr>
            <a:spLocks noGrp="1"/>
          </p:cNvSpPr>
          <p:nvPr>
            <p:ph idx="1"/>
          </p:nvPr>
        </p:nvSpPr>
        <p:spPr/>
        <p:txBody>
          <a:bodyPr>
            <a:noAutofit/>
          </a:bodyPr>
          <a:lstStyle/>
          <a:p>
            <a:pPr algn="just"/>
            <a:r>
              <a:rPr lang="en-US" sz="2000" dirty="0">
                <a:latin typeface="Arial" panose="020B0604020202020204" pitchFamily="34" charset="0"/>
                <a:cs typeface="Arial" panose="020B0604020202020204" pitchFamily="34" charset="0"/>
              </a:rPr>
              <a:t>5) Three categories—0, 1, and 2—which stand for medium, prolonged, and early payment durations, respectively—were created by clustering customer segments. Cluster 1 consumers should receive special attention because it was discovered that their delay rates were noticeably higher than those of early and middle days of payment.</a:t>
            </a:r>
          </a:p>
          <a:p>
            <a:pPr algn="just"/>
            <a:r>
              <a:rPr lang="en-US" sz="2000" dirty="0">
                <a:latin typeface="Arial" panose="020B0604020202020204" pitchFamily="34" charset="0"/>
                <a:cs typeface="Arial" panose="020B0604020202020204" pitchFamily="34" charset="0"/>
              </a:rPr>
              <a:t>6) Due to their high likelihood rates, the companies listed above with the highest probability and total and delayed payment counts should be given priority and more attention.</a:t>
            </a:r>
          </a:p>
        </p:txBody>
      </p:sp>
    </p:spTree>
    <p:extLst>
      <p:ext uri="{BB962C8B-B14F-4D97-AF65-F5344CB8AC3E}">
        <p14:creationId xmlns:p14="http://schemas.microsoft.com/office/powerpoint/2010/main" val="242838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BBC2-27ED-C542-C829-95A39C6630D0}"/>
              </a:ext>
            </a:extLst>
          </p:cNvPr>
          <p:cNvSpPr>
            <a:spLocks noGrp="1"/>
          </p:cNvSpPr>
          <p:nvPr>
            <p:ph type="title"/>
          </p:nvPr>
        </p:nvSpPr>
        <p:spPr/>
        <p:txBody>
          <a:bodyPr>
            <a:normAutofit/>
          </a:bodyPr>
          <a:lstStyle/>
          <a:p>
            <a:r>
              <a:rPr lang="en-IN" sz="3600" b="1" dirty="0">
                <a:latin typeface="Arial Black" panose="020B0A04020102020204" pitchFamily="34" charset="0"/>
                <a:cs typeface="Arial" panose="020B0604020202020204" pitchFamily="34" charset="0"/>
              </a:rPr>
              <a:t>BUSINESS</a:t>
            </a:r>
            <a:r>
              <a:rPr lang="en-IN" sz="3600" b="1" i="0" dirty="0">
                <a:effectLst/>
                <a:latin typeface="Arial Black" panose="020B0A04020102020204" pitchFamily="34" charset="0"/>
                <a:cs typeface="Arial" panose="020B0604020202020204" pitchFamily="34" charset="0"/>
              </a:rPr>
              <a:t> </a:t>
            </a:r>
            <a:r>
              <a:rPr lang="en-IN" sz="3600" b="1" dirty="0">
                <a:latin typeface="Arial Black" panose="020B0A040201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8AD96934-5EA7-5F78-6A3B-3B469CEED2A6}"/>
              </a:ext>
            </a:extLst>
          </p:cNvPr>
          <p:cNvSpPr>
            <a:spLocks noGrp="1"/>
          </p:cNvSpPr>
          <p:nvPr>
            <p:ph idx="1"/>
          </p:nvPr>
        </p:nvSpPr>
        <p:spPr/>
        <p:txBody>
          <a:bodyPr>
            <a:normAutofit/>
          </a:bodyPr>
          <a:lstStyle/>
          <a:p>
            <a:pPr marL="457200" indent="-457200" algn="just">
              <a:buClrTx/>
              <a:buFont typeface="+mj-lt"/>
              <a:buAutoNum type="arabicParenR"/>
            </a:pPr>
            <a:r>
              <a:rPr lang="en-US" sz="2000" b="0" i="0" dirty="0">
                <a:effectLst/>
                <a:latin typeface="Arial" panose="020B0604020202020204" pitchFamily="34" charset="0"/>
                <a:cs typeface="Arial" panose="020B0604020202020204" pitchFamily="34" charset="0"/>
              </a:rPr>
              <a:t>Schuster would like to better understand the customers’ payment behavior based on their past payment patterns (customer segmentation).</a:t>
            </a:r>
          </a:p>
          <a:p>
            <a:pPr marL="457200" indent="-457200" algn="just">
              <a:buClrTx/>
              <a:buFont typeface="+mj-lt"/>
              <a:buAutoNum type="arabicParenR"/>
            </a:pPr>
            <a:r>
              <a:rPr lang="en-US" sz="2000" b="0" i="0" dirty="0">
                <a:effectLst/>
                <a:latin typeface="Arial" panose="020B0604020202020204" pitchFamily="34" charset="0"/>
                <a:cs typeface="Arial" panose="020B0604020202020204" pitchFamily="34" charset="0"/>
              </a:rPr>
              <a:t>Using historical information, it wants to be able to predict the likelihood of delayed payment against open invoices from its customers.</a:t>
            </a:r>
          </a:p>
          <a:p>
            <a:pPr marL="457200" indent="-457200" algn="just">
              <a:buClrTx/>
              <a:buFont typeface="+mj-lt"/>
              <a:buAutoNum type="arabicParenR"/>
            </a:pPr>
            <a:r>
              <a:rPr lang="en-US" sz="2000" b="0" i="0" dirty="0">
                <a:effectLst/>
                <a:latin typeface="Arial" panose="020B0604020202020204" pitchFamily="34" charset="0"/>
                <a:cs typeface="Arial" panose="020B0604020202020204" pitchFamily="34" charset="0"/>
              </a:rPr>
              <a:t>It wants to use this information so that collectors can priorities their work in following up with customers beforehand to get the payments on time.</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21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C8B3-3C48-2BE3-8666-0D5003ADCABA}"/>
              </a:ext>
            </a:extLst>
          </p:cNvPr>
          <p:cNvSpPr>
            <a:spLocks noGrp="1"/>
          </p:cNvSpPr>
          <p:nvPr>
            <p:ph type="title"/>
          </p:nvPr>
        </p:nvSpPr>
        <p:spPr/>
        <p:txBody>
          <a:bodyPr>
            <a:normAutofit/>
          </a:bodyPr>
          <a:lstStyle/>
          <a:p>
            <a:r>
              <a:rPr lang="en-IN" sz="3600" dirty="0">
                <a:latin typeface="Arial Black" panose="020B0A04020102020204" pitchFamily="34" charset="0"/>
                <a:cs typeface="Arial" panose="020B0604020202020204" pitchFamily="34" charset="0"/>
              </a:rPr>
              <a:t>READING AND UNDERSTANDING DATA</a:t>
            </a:r>
          </a:p>
        </p:txBody>
      </p:sp>
      <p:sp>
        <p:nvSpPr>
          <p:cNvPr id="3" name="Content Placeholder 2">
            <a:extLst>
              <a:ext uri="{FF2B5EF4-FFF2-40B4-BE49-F238E27FC236}">
                <a16:creationId xmlns:a16="http://schemas.microsoft.com/office/drawing/2014/main" id="{F7DEC46D-24E2-7076-3100-19244A4EE5B1}"/>
              </a:ext>
            </a:extLst>
          </p:cNvPr>
          <p:cNvSpPr>
            <a:spLocks noGrp="1"/>
          </p:cNvSpPr>
          <p:nvPr>
            <p:ph idx="1"/>
          </p:nvPr>
        </p:nvSpPr>
        <p:spPr/>
        <p:txBody>
          <a:bodyPr>
            <a:normAutofit/>
          </a:bodyPr>
          <a:lstStyle/>
          <a:p>
            <a:pPr marL="457200" indent="-457200">
              <a:buClrTx/>
              <a:buFont typeface="+mj-lt"/>
              <a:buAutoNum type="arabicParenR"/>
            </a:pPr>
            <a:r>
              <a:rPr lang="en-IN" sz="2000" dirty="0">
                <a:latin typeface="Arial" panose="020B0604020202020204" pitchFamily="34" charset="0"/>
                <a:cs typeface="Arial" panose="020B0604020202020204" pitchFamily="34" charset="0"/>
              </a:rPr>
              <a:t>Load the data.</a:t>
            </a:r>
          </a:p>
          <a:p>
            <a:pPr marL="457200" indent="-457200">
              <a:buClrTx/>
              <a:buFont typeface="+mj-lt"/>
              <a:buAutoNum type="arabicParenR"/>
            </a:pPr>
            <a:r>
              <a:rPr lang="en-IN" sz="2000" dirty="0">
                <a:latin typeface="Arial" panose="020B0604020202020204" pitchFamily="34" charset="0"/>
                <a:cs typeface="Arial" panose="020B0604020202020204" pitchFamily="34" charset="0"/>
              </a:rPr>
              <a:t>Check the datatype.</a:t>
            </a:r>
          </a:p>
          <a:p>
            <a:pPr marL="457200" indent="-457200">
              <a:buClrTx/>
              <a:buFont typeface="+mj-lt"/>
              <a:buAutoNum type="arabicParenR"/>
            </a:pPr>
            <a:r>
              <a:rPr lang="en-US" sz="2000" dirty="0">
                <a:latin typeface="Arial" panose="020B0604020202020204" pitchFamily="34" charset="0"/>
                <a:cs typeface="Arial" panose="020B0604020202020204" pitchFamily="34" charset="0"/>
              </a:rPr>
              <a:t>Check and handle NA values and missing values.</a:t>
            </a:r>
            <a:endParaRPr lang="en-IN" sz="2000" dirty="0">
              <a:latin typeface="Arial" panose="020B0604020202020204" pitchFamily="34" charset="0"/>
              <a:cs typeface="Arial" panose="020B0604020202020204" pitchFamily="34" charset="0"/>
            </a:endParaRPr>
          </a:p>
          <a:p>
            <a:pPr marL="457200" indent="-457200">
              <a:buClrTx/>
              <a:buFont typeface="+mj-lt"/>
              <a:buAutoNum type="arabicParenR"/>
            </a:pPr>
            <a:r>
              <a:rPr lang="en-US" sz="2000" dirty="0">
                <a:latin typeface="Arial" panose="020B0604020202020204" pitchFamily="34" charset="0"/>
                <a:cs typeface="Arial" panose="020B0604020202020204" pitchFamily="34" charset="0"/>
              </a:rPr>
              <a:t>Dropping unnecessary columns.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900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3982-5F97-2E86-717B-1975B01F7FF2}"/>
              </a:ext>
            </a:extLst>
          </p:cNvPr>
          <p:cNvSpPr>
            <a:spLocks noGrp="1"/>
          </p:cNvSpPr>
          <p:nvPr>
            <p:ph type="title"/>
          </p:nvPr>
        </p:nvSpPr>
        <p:spPr>
          <a:xfrm>
            <a:off x="1069675" y="286603"/>
            <a:ext cx="10086005" cy="1450757"/>
          </a:xfrm>
        </p:spPr>
        <p:txBody>
          <a:bodyPr>
            <a:normAutofit/>
          </a:bodyPr>
          <a:lstStyle/>
          <a:p>
            <a:r>
              <a:rPr lang="en-IN" sz="3600" dirty="0">
                <a:latin typeface="Arial Black" panose="020B0A04020102020204" pitchFamily="34" charset="0"/>
              </a:rPr>
              <a:t>EXPLORATORY DATA ANALYSIS</a:t>
            </a:r>
          </a:p>
        </p:txBody>
      </p:sp>
      <p:sp>
        <p:nvSpPr>
          <p:cNvPr id="3" name="Content Placeholder 2">
            <a:extLst>
              <a:ext uri="{FF2B5EF4-FFF2-40B4-BE49-F238E27FC236}">
                <a16:creationId xmlns:a16="http://schemas.microsoft.com/office/drawing/2014/main" id="{90E40F88-B239-E26A-4447-267ADC549D54}"/>
              </a:ext>
            </a:extLst>
          </p:cNvPr>
          <p:cNvSpPr>
            <a:spLocks noGrp="1"/>
          </p:cNvSpPr>
          <p:nvPr>
            <p:ph sz="half" idx="1"/>
          </p:nvPr>
        </p:nvSpPr>
        <p:spPr>
          <a:xfrm>
            <a:off x="913301" y="2120899"/>
            <a:ext cx="4702495" cy="3748193"/>
          </a:xfrm>
        </p:spPr>
        <p:txBody>
          <a:bodyPr/>
          <a:lstStyle/>
          <a:p>
            <a:pPr marL="0" indent="0" algn="just">
              <a:buNone/>
            </a:pPr>
            <a:r>
              <a:rPr lang="en-IN" sz="2800" b="1" i="0" dirty="0">
                <a:effectLst/>
                <a:latin typeface="Arial" panose="020B0604020202020204" pitchFamily="34" charset="0"/>
                <a:cs typeface="Arial" panose="020B0604020202020204" pitchFamily="34" charset="0"/>
              </a:rPr>
              <a:t>Univariate Analysis:</a:t>
            </a:r>
            <a:r>
              <a:rPr lang="en-IN" sz="2800"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Customer Number : No Changes required </a:t>
            </a:r>
          </a:p>
          <a:p>
            <a:pPr marL="0" indent="0">
              <a:buNone/>
            </a:pPr>
            <a:r>
              <a:rPr lang="en-US" dirty="0">
                <a:latin typeface="Arial" panose="020B0604020202020204" pitchFamily="34" charset="0"/>
                <a:cs typeface="Arial" panose="020B0604020202020204" pitchFamily="34" charset="0"/>
              </a:rPr>
              <a:t>RECEIPT_DOC_NO : No Changes required</a:t>
            </a:r>
          </a:p>
          <a:p>
            <a:pPr marL="0" indent="0" algn="just">
              <a:buNone/>
            </a:pPr>
            <a:r>
              <a:rPr lang="en-IN" dirty="0">
                <a:latin typeface="Arial" panose="020B0604020202020204" pitchFamily="34" charset="0"/>
                <a:cs typeface="Arial" panose="020B0604020202020204" pitchFamily="34" charset="0"/>
              </a:rPr>
              <a:t>Local Amount :</a:t>
            </a:r>
            <a:r>
              <a:rPr lang="en-US" dirty="0">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Dropping the 'Local Amount' column as it does not have a single currency value, and we already have 'USD Amount' column for bill amount.</a:t>
            </a:r>
          </a:p>
          <a:p>
            <a:endParaRPr lang="en-IN" dirty="0"/>
          </a:p>
        </p:txBody>
      </p:sp>
      <p:pic>
        <p:nvPicPr>
          <p:cNvPr id="5" name="Picture 4">
            <a:extLst>
              <a:ext uri="{FF2B5EF4-FFF2-40B4-BE49-F238E27FC236}">
                <a16:creationId xmlns:a16="http://schemas.microsoft.com/office/drawing/2014/main" id="{52AD0395-3690-3F34-5C8A-237CECFF5E3E}"/>
              </a:ext>
            </a:extLst>
          </p:cNvPr>
          <p:cNvPicPr>
            <a:picLocks noChangeAspect="1"/>
          </p:cNvPicPr>
          <p:nvPr/>
        </p:nvPicPr>
        <p:blipFill>
          <a:blip r:embed="rId2"/>
          <a:stretch>
            <a:fillRect/>
          </a:stretch>
        </p:blipFill>
        <p:spPr>
          <a:xfrm>
            <a:off x="5727768" y="2120899"/>
            <a:ext cx="5736739" cy="3464913"/>
          </a:xfrm>
          <a:prstGeom prst="rect">
            <a:avLst/>
          </a:prstGeom>
        </p:spPr>
      </p:pic>
    </p:spTree>
    <p:extLst>
      <p:ext uri="{BB962C8B-B14F-4D97-AF65-F5344CB8AC3E}">
        <p14:creationId xmlns:p14="http://schemas.microsoft.com/office/powerpoint/2010/main" val="187129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C7D7-3B1F-FD3D-8D5B-B34C2E1A3A31}"/>
              </a:ext>
            </a:extLst>
          </p:cNvPr>
          <p:cNvSpPr>
            <a:spLocks noGrp="1"/>
          </p:cNvSpPr>
          <p:nvPr>
            <p:ph type="title"/>
          </p:nvPr>
        </p:nvSpPr>
        <p:spPr>
          <a:xfrm>
            <a:off x="1097280" y="207511"/>
            <a:ext cx="9094124" cy="1538882"/>
          </a:xfrm>
        </p:spPr>
        <p:txBody>
          <a:bodyPr wrap="square" anchor="b" anchorCtr="0">
            <a:normAutofit/>
          </a:bodyPr>
          <a:lstStyle/>
          <a:p>
            <a:r>
              <a:rPr lang="en-IN" sz="3600" dirty="0">
                <a:latin typeface="Arial Black" panose="020B0A04020102020204" pitchFamily="34" charset="0"/>
                <a:cs typeface="Arial" panose="020B0604020202020204" pitchFamily="34" charset="0"/>
              </a:rPr>
              <a:t>UNIVARIATE</a:t>
            </a:r>
            <a:r>
              <a:rPr lang="en-IN" sz="3600" b="1" i="0" dirty="0">
                <a:effectLst/>
                <a:latin typeface="Arial Black" panose="020B0A04020102020204" pitchFamily="34" charset="0"/>
              </a:rPr>
              <a:t> ANALYSIS</a:t>
            </a:r>
            <a:endParaRPr lang="en-IN" sz="3600" dirty="0"/>
          </a:p>
        </p:txBody>
      </p:sp>
      <p:sp>
        <p:nvSpPr>
          <p:cNvPr id="4" name="Rectangle 1">
            <a:extLst>
              <a:ext uri="{FF2B5EF4-FFF2-40B4-BE49-F238E27FC236}">
                <a16:creationId xmlns:a16="http://schemas.microsoft.com/office/drawing/2014/main" id="{D2D6F60F-047F-6304-2F06-A2D395A25538}"/>
              </a:ext>
            </a:extLst>
          </p:cNvPr>
          <p:cNvSpPr>
            <a:spLocks noGrp="1" noChangeArrowheads="1"/>
          </p:cNvSpPr>
          <p:nvPr>
            <p:ph idx="1"/>
          </p:nvPr>
        </p:nvSpPr>
        <p:spPr bwMode="auto">
          <a:xfrm>
            <a:off x="1097280" y="2030179"/>
            <a:ext cx="10194697"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USD value: Since the USD value is distinct for each transaction and there are no outliers in the data that require adjustment, it can be taken into consideration.</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580E73F-7BFE-672C-C73C-CBB51F0CFB8C}"/>
              </a:ext>
            </a:extLst>
          </p:cNvPr>
          <p:cNvPicPr>
            <a:picLocks noChangeAspect="1"/>
          </p:cNvPicPr>
          <p:nvPr/>
        </p:nvPicPr>
        <p:blipFill>
          <a:blip r:embed="rId2"/>
          <a:stretch>
            <a:fillRect/>
          </a:stretch>
        </p:blipFill>
        <p:spPr>
          <a:xfrm>
            <a:off x="2354714" y="2799620"/>
            <a:ext cx="6579256" cy="3434077"/>
          </a:xfrm>
          <a:prstGeom prst="rect">
            <a:avLst/>
          </a:prstGeom>
        </p:spPr>
      </p:pic>
    </p:spTree>
    <p:extLst>
      <p:ext uri="{BB962C8B-B14F-4D97-AF65-F5344CB8AC3E}">
        <p14:creationId xmlns:p14="http://schemas.microsoft.com/office/powerpoint/2010/main" val="242155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392-93A3-B7CC-ED8B-276BC44A5539}"/>
              </a:ext>
            </a:extLst>
          </p:cNvPr>
          <p:cNvSpPr>
            <a:spLocks noGrp="1"/>
          </p:cNvSpPr>
          <p:nvPr>
            <p:ph type="title"/>
          </p:nvPr>
        </p:nvSpPr>
        <p:spPr>
          <a:xfrm>
            <a:off x="1066800" y="382385"/>
            <a:ext cx="10058400" cy="1377404"/>
          </a:xfrm>
        </p:spPr>
        <p:txBody>
          <a:bodyPr>
            <a:normAutofit/>
          </a:bodyPr>
          <a:lstStyle/>
          <a:p>
            <a:r>
              <a:rPr lang="en-IN" sz="3600" b="1" i="0" dirty="0">
                <a:effectLst/>
                <a:latin typeface="Arial Black" panose="020B0A04020102020204" pitchFamily="34" charset="0"/>
              </a:rPr>
              <a:t>UNIVARIATE ANALYSIS</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D960803-9F17-73E3-009F-4E928669A72C}"/>
              </a:ext>
            </a:extLst>
          </p:cNvPr>
          <p:cNvSpPr>
            <a:spLocks noGrp="1"/>
          </p:cNvSpPr>
          <p:nvPr>
            <p:ph idx="1"/>
          </p:nvPr>
        </p:nvSpPr>
        <p:spPr>
          <a:xfrm>
            <a:off x="1066800" y="1544127"/>
            <a:ext cx="10058400" cy="3909329"/>
          </a:xfrm>
        </p:spPr>
        <p:txBody>
          <a:bodyPr/>
          <a:lstStyle/>
          <a:p>
            <a:endParaRPr lang="en-IN" dirty="0"/>
          </a:p>
          <a:p>
            <a:r>
              <a:rPr lang="en-IN" sz="2000" b="1" i="0" dirty="0">
                <a:effectLst/>
                <a:latin typeface="Arial" panose="020B0604020202020204" pitchFamily="34" charset="0"/>
                <a:cs typeface="Arial" panose="020B0604020202020204" pitchFamily="34" charset="0"/>
              </a:rPr>
              <a:t>CURRENCY_CODE : </a:t>
            </a:r>
            <a:r>
              <a:rPr lang="en-US" sz="2000" b="0" i="0" dirty="0">
                <a:effectLst/>
                <a:latin typeface="Arial" panose="020B0604020202020204" pitchFamily="34" charset="0"/>
                <a:cs typeface="Arial" panose="020B0604020202020204" pitchFamily="34" charset="0"/>
              </a:rPr>
              <a:t>Currency used for bill payments are mostly USD, SAR or AED.</a:t>
            </a:r>
            <a:endParaRPr lang="en-IN" sz="2000" b="1" i="0" dirty="0">
              <a:effectLst/>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F9B05C58-6998-3084-8C25-C1E3514FACED}"/>
              </a:ext>
            </a:extLst>
          </p:cNvPr>
          <p:cNvPicPr>
            <a:picLocks noChangeAspect="1"/>
          </p:cNvPicPr>
          <p:nvPr/>
        </p:nvPicPr>
        <p:blipFill>
          <a:blip r:embed="rId2"/>
          <a:stretch>
            <a:fillRect/>
          </a:stretch>
        </p:blipFill>
        <p:spPr>
          <a:xfrm>
            <a:off x="3083553" y="2710637"/>
            <a:ext cx="6024893" cy="3322519"/>
          </a:xfrm>
          <a:prstGeom prst="rect">
            <a:avLst/>
          </a:prstGeom>
        </p:spPr>
      </p:pic>
    </p:spTree>
    <p:extLst>
      <p:ext uri="{BB962C8B-B14F-4D97-AF65-F5344CB8AC3E}">
        <p14:creationId xmlns:p14="http://schemas.microsoft.com/office/powerpoint/2010/main" val="263812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58D4-EC83-57AE-09A6-564D6E0D3B8E}"/>
              </a:ext>
            </a:extLst>
          </p:cNvPr>
          <p:cNvSpPr>
            <a:spLocks noGrp="1"/>
          </p:cNvSpPr>
          <p:nvPr>
            <p:ph type="title"/>
          </p:nvPr>
        </p:nvSpPr>
        <p:spPr/>
        <p:txBody>
          <a:bodyPr/>
          <a:lstStyle/>
          <a:p>
            <a:br>
              <a:rPr lang="en-IN" b="1" i="0" dirty="0">
                <a:effectLst/>
                <a:latin typeface="system-ui"/>
              </a:rPr>
            </a:br>
            <a:r>
              <a:rPr lang="en-IN" sz="3600" b="1" i="0" dirty="0">
                <a:effectLst/>
                <a:latin typeface="Arial Black" panose="020B0A04020102020204" pitchFamily="34" charset="0"/>
              </a:rPr>
              <a:t>UNIVARIATE ANALYSIS</a:t>
            </a:r>
            <a:endParaRPr lang="en-IN"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B6084DF-C1C6-395D-3506-1AA70C302F15}"/>
              </a:ext>
            </a:extLst>
          </p:cNvPr>
          <p:cNvSpPr>
            <a:spLocks noGrp="1"/>
          </p:cNvSpPr>
          <p:nvPr>
            <p:ph idx="1"/>
          </p:nvPr>
        </p:nvSpPr>
        <p:spPr/>
        <p:txBody>
          <a:bodyPr/>
          <a:lstStyle/>
          <a:p>
            <a:r>
              <a:rPr lang="en-IN" sz="2000" b="1" i="0" dirty="0">
                <a:effectLst/>
                <a:latin typeface="Arial" panose="020B0604020202020204" pitchFamily="34" charset="0"/>
                <a:cs typeface="Arial" panose="020B0604020202020204" pitchFamily="34" charset="0"/>
              </a:rPr>
              <a:t>RECEIPT_METHOD: </a:t>
            </a:r>
            <a:r>
              <a:rPr lang="en-US" sz="2000" b="0" i="0" dirty="0">
                <a:effectLst/>
                <a:latin typeface="Arial" panose="020B0604020202020204" pitchFamily="34" charset="0"/>
                <a:cs typeface="Arial" panose="020B0604020202020204" pitchFamily="34" charset="0"/>
              </a:rPr>
              <a:t>The most preferred payment method for bill payment is WIRE.</a:t>
            </a:r>
            <a:endParaRPr lang="en-IN" sz="2000" b="1" i="0" dirty="0">
              <a:effectLst/>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48A35255-2669-C40E-D516-EC6A314FE143}"/>
              </a:ext>
            </a:extLst>
          </p:cNvPr>
          <p:cNvPicPr>
            <a:picLocks noChangeAspect="1"/>
          </p:cNvPicPr>
          <p:nvPr/>
        </p:nvPicPr>
        <p:blipFill>
          <a:blip r:embed="rId2"/>
          <a:stretch>
            <a:fillRect/>
          </a:stretch>
        </p:blipFill>
        <p:spPr>
          <a:xfrm>
            <a:off x="2457300" y="2677372"/>
            <a:ext cx="7338360" cy="3191720"/>
          </a:xfrm>
          <a:prstGeom prst="rect">
            <a:avLst/>
          </a:prstGeom>
        </p:spPr>
      </p:pic>
    </p:spTree>
    <p:extLst>
      <p:ext uri="{BB962C8B-B14F-4D97-AF65-F5344CB8AC3E}">
        <p14:creationId xmlns:p14="http://schemas.microsoft.com/office/powerpoint/2010/main" val="51917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C151-676D-6880-E398-91E2C96AC81F}"/>
              </a:ext>
            </a:extLst>
          </p:cNvPr>
          <p:cNvSpPr>
            <a:spLocks noGrp="1"/>
          </p:cNvSpPr>
          <p:nvPr>
            <p:ph type="title"/>
          </p:nvPr>
        </p:nvSpPr>
        <p:spPr/>
        <p:txBody>
          <a:bodyPr>
            <a:normAutofit/>
          </a:bodyPr>
          <a:lstStyle/>
          <a:p>
            <a:r>
              <a:rPr lang="en-IN" sz="3600" b="1" i="0" dirty="0">
                <a:effectLst/>
                <a:latin typeface="Arial Black" panose="020B0A04020102020204" pitchFamily="34" charset="0"/>
                <a:cs typeface="Arial" panose="020B0604020202020204" pitchFamily="34" charset="0"/>
              </a:rPr>
              <a:t>UNIVARIATE ANALYSIS</a:t>
            </a:r>
            <a:endParaRPr lang="en-IN" sz="3600" dirty="0">
              <a:latin typeface="Arial Black" panose="020B0A040201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79D68A-9EA7-B123-BF6C-912AB5AEC07E}"/>
              </a:ext>
            </a:extLst>
          </p:cNvPr>
          <p:cNvSpPr>
            <a:spLocks noGrp="1"/>
          </p:cNvSpPr>
          <p:nvPr>
            <p:ph idx="1"/>
          </p:nvPr>
        </p:nvSpPr>
        <p:spPr/>
        <p:txBody>
          <a:bodyPr>
            <a:normAutofit/>
          </a:bodyPr>
          <a:lstStyle/>
          <a:p>
            <a:r>
              <a:rPr lang="en-IN" sz="2000" b="1" i="0" dirty="0">
                <a:effectLst/>
                <a:latin typeface="Arial" panose="020B0604020202020204" pitchFamily="34" charset="0"/>
                <a:cs typeface="Arial" panose="020B0604020202020204" pitchFamily="34" charset="0"/>
              </a:rPr>
              <a:t>INVOICE_CURRENCY_CODE : </a:t>
            </a:r>
            <a:r>
              <a:rPr lang="en-US" sz="2000" b="0" i="0" dirty="0">
                <a:effectLst/>
                <a:latin typeface="Arial" panose="020B0604020202020204" pitchFamily="34" charset="0"/>
                <a:cs typeface="Arial" panose="020B0604020202020204" pitchFamily="34" charset="0"/>
              </a:rPr>
              <a:t>Most number of invoices were generated in SAR, AED and USD currency.</a:t>
            </a:r>
            <a:endParaRPr lang="en-IN" sz="2000" b="1" i="0" dirty="0">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C55D98F-8D53-8DB6-FDAC-2D5D5C968042}"/>
              </a:ext>
            </a:extLst>
          </p:cNvPr>
          <p:cNvPicPr>
            <a:picLocks noChangeAspect="1"/>
          </p:cNvPicPr>
          <p:nvPr/>
        </p:nvPicPr>
        <p:blipFill>
          <a:blip r:embed="rId2"/>
          <a:stretch>
            <a:fillRect/>
          </a:stretch>
        </p:blipFill>
        <p:spPr>
          <a:xfrm>
            <a:off x="2394954" y="2812958"/>
            <a:ext cx="7402091" cy="3261643"/>
          </a:xfrm>
          <a:prstGeom prst="rect">
            <a:avLst/>
          </a:prstGeom>
        </p:spPr>
      </p:pic>
    </p:spTree>
    <p:extLst>
      <p:ext uri="{BB962C8B-B14F-4D97-AF65-F5344CB8AC3E}">
        <p14:creationId xmlns:p14="http://schemas.microsoft.com/office/powerpoint/2010/main" val="170715335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{D5063289-0218-4205-AF02-A00352FF0594}tf56160789_win32</Template>
  <TotalTime>1790</TotalTime>
  <Words>939</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Arial Black</vt:lpstr>
      <vt:lpstr>Bookman Old Style</vt:lpstr>
      <vt:lpstr>Calibri</vt:lpstr>
      <vt:lpstr>Franklin Gothic Book</vt:lpstr>
      <vt:lpstr>system-ui</vt:lpstr>
      <vt:lpstr>Custom</vt:lpstr>
      <vt:lpstr>E-COMMERCE &amp; RETAIL B2B CASE STUDY</vt:lpstr>
      <vt:lpstr>PROBLEM IDENTIFICATION</vt:lpstr>
      <vt:lpstr>BUSINESS OBJECTIVE</vt:lpstr>
      <vt:lpstr>READING AND UNDERSTANDING DATA</vt:lpstr>
      <vt:lpstr>EXPLORATORY DATA ANALYSIS</vt:lpstr>
      <vt:lpstr>UNIVARIATE ANALYSIS</vt:lpstr>
      <vt:lpstr>UNIVARIATE ANALYSIS</vt:lpstr>
      <vt:lpstr> UNIVARIATE ANALYSIS</vt:lpstr>
      <vt:lpstr>UNIVARIATE ANALYSIS</vt:lpstr>
      <vt:lpstr>Checking Data Imbalance between on Time Payment &amp; Late Payment</vt:lpstr>
      <vt:lpstr>Bi-variate Analysis 1) On the basis of Due month</vt:lpstr>
      <vt:lpstr>2) On the basis of Receipt_date</vt:lpstr>
      <vt:lpstr> 3) On the basis of Invoice Creation month</vt:lpstr>
      <vt:lpstr>PIE CHART FOR CUSTOMER SEGMENT DISTRIBUTION</vt:lpstr>
      <vt:lpstr>STEPS FOR MODEL BUILDING</vt:lpstr>
      <vt:lpstr>MODEL BUILDING – LOGISTIC REGRESSION</vt:lpstr>
      <vt:lpstr>MODEL BUILDING – LOGISTIC REGRESSION</vt:lpstr>
      <vt:lpstr>MODEL BUILDING – RANDOM FOREST (CLASSIFICATION MODEL)</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Manali Pote</dc:creator>
  <cp:lastModifiedBy>Manish Pote</cp:lastModifiedBy>
  <cp:revision>1</cp:revision>
  <dcterms:created xsi:type="dcterms:W3CDTF">2024-11-06T14:43:02Z</dcterms:created>
  <dcterms:modified xsi:type="dcterms:W3CDTF">2024-11-10T12:37:02Z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