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9144000" cx="13716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
      <p:font typeface="Comfortaa"/>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4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D9118E-D8D6-493D-ABA7-6345C068B4C7}">
  <a:tblStyle styleId="{B9D9118E-D8D6-493D-ABA7-6345C068B4C7}" styleName="Table_0">
    <a:wholeTbl>
      <a:tcTxStyle b="off" i="off">
        <a:font>
          <a:latin typeface="Century Gothic"/>
          <a:ea typeface="Century Gothic"/>
          <a:cs typeface="Century Gothic"/>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432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35" Type="http://schemas.openxmlformats.org/officeDocument/2006/relationships/font" Target="fonts/Comfortaa-regular.fntdata"/><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Comfortaa-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857642" y="685800"/>
            <a:ext cx="5143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857642" y="685800"/>
            <a:ext cx="51432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715f138a2_0_117:notes"/>
          <p:cNvSpPr/>
          <p:nvPr>
            <p:ph idx="2" type="sldImg"/>
          </p:nvPr>
        </p:nvSpPr>
        <p:spPr>
          <a:xfrm>
            <a:off x="857621" y="685800"/>
            <a:ext cx="51432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5715f138a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715f138a2_0_122:notes"/>
          <p:cNvSpPr/>
          <p:nvPr>
            <p:ph idx="2" type="sldImg"/>
          </p:nvPr>
        </p:nvSpPr>
        <p:spPr>
          <a:xfrm>
            <a:off x="857621" y="685800"/>
            <a:ext cx="51432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5715f138a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5715f138a2_0_127:notes"/>
          <p:cNvSpPr/>
          <p:nvPr>
            <p:ph idx="2" type="sldImg"/>
          </p:nvPr>
        </p:nvSpPr>
        <p:spPr>
          <a:xfrm>
            <a:off x="857621" y="685800"/>
            <a:ext cx="51432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5715f138a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5715f138a2_0_132:notes"/>
          <p:cNvSpPr/>
          <p:nvPr>
            <p:ph idx="2" type="sldImg"/>
          </p:nvPr>
        </p:nvSpPr>
        <p:spPr>
          <a:xfrm>
            <a:off x="857621" y="685800"/>
            <a:ext cx="51432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5715f138a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5715f138a2_0_137:notes"/>
          <p:cNvSpPr/>
          <p:nvPr>
            <p:ph idx="2" type="sldImg"/>
          </p:nvPr>
        </p:nvSpPr>
        <p:spPr>
          <a:xfrm>
            <a:off x="857621" y="685800"/>
            <a:ext cx="51432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5715f138a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5715f138a2_0_142:notes"/>
          <p:cNvSpPr/>
          <p:nvPr>
            <p:ph idx="2" type="sldImg"/>
          </p:nvPr>
        </p:nvSpPr>
        <p:spPr>
          <a:xfrm>
            <a:off x="857621" y="685800"/>
            <a:ext cx="51432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5715f138a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5715f138a2_0_147:notes"/>
          <p:cNvSpPr/>
          <p:nvPr>
            <p:ph idx="2" type="sldImg"/>
          </p:nvPr>
        </p:nvSpPr>
        <p:spPr>
          <a:xfrm>
            <a:off x="857621" y="685800"/>
            <a:ext cx="51432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5715f138a2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5715f138a2_0_152:notes"/>
          <p:cNvSpPr/>
          <p:nvPr>
            <p:ph idx="2" type="sldImg"/>
          </p:nvPr>
        </p:nvSpPr>
        <p:spPr>
          <a:xfrm>
            <a:off x="857621" y="685800"/>
            <a:ext cx="51432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5715f138a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5715f138a2_0_157:notes"/>
          <p:cNvSpPr/>
          <p:nvPr>
            <p:ph idx="2" type="sldImg"/>
          </p:nvPr>
        </p:nvSpPr>
        <p:spPr>
          <a:xfrm>
            <a:off x="857621" y="685800"/>
            <a:ext cx="51432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5715f138a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5715f138a2_0_162:notes"/>
          <p:cNvSpPr/>
          <p:nvPr>
            <p:ph idx="2" type="sldImg"/>
          </p:nvPr>
        </p:nvSpPr>
        <p:spPr>
          <a:xfrm>
            <a:off x="857621" y="685800"/>
            <a:ext cx="51432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5715f138a2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715f138a2_0_77:notes"/>
          <p:cNvSpPr/>
          <p:nvPr>
            <p:ph idx="2" type="sldImg"/>
          </p:nvPr>
        </p:nvSpPr>
        <p:spPr>
          <a:xfrm>
            <a:off x="857621" y="685800"/>
            <a:ext cx="51432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715f138a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5715f138a2_0_167:notes"/>
          <p:cNvSpPr/>
          <p:nvPr>
            <p:ph idx="2" type="sldImg"/>
          </p:nvPr>
        </p:nvSpPr>
        <p:spPr>
          <a:xfrm>
            <a:off x="857621" y="685800"/>
            <a:ext cx="51432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5715f138a2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5715f138a2_0_82:notes"/>
          <p:cNvSpPr/>
          <p:nvPr>
            <p:ph idx="2" type="sldImg"/>
          </p:nvPr>
        </p:nvSpPr>
        <p:spPr>
          <a:xfrm>
            <a:off x="857621" y="685800"/>
            <a:ext cx="51432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5715f138a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5715f138a2_0_87:notes"/>
          <p:cNvSpPr/>
          <p:nvPr>
            <p:ph idx="2" type="sldImg"/>
          </p:nvPr>
        </p:nvSpPr>
        <p:spPr>
          <a:xfrm>
            <a:off x="857621" y="685800"/>
            <a:ext cx="51432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5715f138a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5715f138a2_0_92:notes"/>
          <p:cNvSpPr/>
          <p:nvPr>
            <p:ph idx="2" type="sldImg"/>
          </p:nvPr>
        </p:nvSpPr>
        <p:spPr>
          <a:xfrm>
            <a:off x="857621" y="685800"/>
            <a:ext cx="51432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5715f138a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715f138a2_0_97:notes"/>
          <p:cNvSpPr/>
          <p:nvPr>
            <p:ph idx="2" type="sldImg"/>
          </p:nvPr>
        </p:nvSpPr>
        <p:spPr>
          <a:xfrm>
            <a:off x="857621" y="685800"/>
            <a:ext cx="51432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715f138a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5715f138a2_0_102:notes"/>
          <p:cNvSpPr/>
          <p:nvPr>
            <p:ph idx="2" type="sldImg"/>
          </p:nvPr>
        </p:nvSpPr>
        <p:spPr>
          <a:xfrm>
            <a:off x="857621" y="685800"/>
            <a:ext cx="51432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5715f138a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5715f138a2_0_107:notes"/>
          <p:cNvSpPr/>
          <p:nvPr>
            <p:ph idx="2" type="sldImg"/>
          </p:nvPr>
        </p:nvSpPr>
        <p:spPr>
          <a:xfrm>
            <a:off x="857621" y="685800"/>
            <a:ext cx="51432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5715f138a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715f138a2_0_112:notes"/>
          <p:cNvSpPr/>
          <p:nvPr>
            <p:ph idx="2" type="sldImg"/>
          </p:nvPr>
        </p:nvSpPr>
        <p:spPr>
          <a:xfrm>
            <a:off x="857621" y="685800"/>
            <a:ext cx="51432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715f138a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13716000" cy="86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1245130" y="2117816"/>
            <a:ext cx="1118538" cy="81469"/>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1094175" y="2351022"/>
            <a:ext cx="11532300" cy="29595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1094441" y="5640711"/>
            <a:ext cx="11532300" cy="962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12804454" y="8444179"/>
            <a:ext cx="823200" cy="699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1245130" y="7411816"/>
            <a:ext cx="1118538" cy="81469"/>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1094175" y="1304800"/>
            <a:ext cx="11532600" cy="22128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1094175" y="4040690"/>
            <a:ext cx="11532600" cy="2809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12804454" y="8444179"/>
            <a:ext cx="823200" cy="6999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12804454" y="8444179"/>
            <a:ext cx="823200" cy="699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1245130" y="2117816"/>
            <a:ext cx="1118538" cy="81469"/>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1094175" y="2351022"/>
            <a:ext cx="11532600" cy="2699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12804454" y="8444179"/>
            <a:ext cx="823200" cy="6999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13716000" cy="86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1245130" y="2117816"/>
            <a:ext cx="1118538" cy="81469"/>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1094175" y="2344267"/>
            <a:ext cx="11533200" cy="9516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1094175" y="3695778"/>
            <a:ext cx="11533200" cy="4019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12804454" y="8444179"/>
            <a:ext cx="823200" cy="699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13716000" cy="86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1245130" y="2117816"/>
            <a:ext cx="1118538" cy="81469"/>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1094175" y="2344267"/>
            <a:ext cx="11532600" cy="9516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1093988" y="3695778"/>
            <a:ext cx="5661300" cy="4019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6965405" y="3695778"/>
            <a:ext cx="5661300" cy="4019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12804454" y="8444179"/>
            <a:ext cx="823200" cy="699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13716000" cy="86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1245130" y="2117816"/>
            <a:ext cx="1118538" cy="81469"/>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1094175" y="2344267"/>
            <a:ext cx="11532600" cy="9516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12804454" y="8444179"/>
            <a:ext cx="823200" cy="699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13716000" cy="86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1245130" y="2117816"/>
            <a:ext cx="1118538" cy="81469"/>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1095000" y="2344267"/>
            <a:ext cx="4951500" cy="2455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1081838" y="4945289"/>
            <a:ext cx="4951500" cy="2839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12804454" y="8444179"/>
            <a:ext cx="823200" cy="699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1245130" y="7411816"/>
            <a:ext cx="1118538" cy="81469"/>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1094175" y="1536533"/>
            <a:ext cx="10531500" cy="5306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12804454" y="8444179"/>
            <a:ext cx="823200" cy="6999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6858000" cy="914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1245130" y="2117816"/>
            <a:ext cx="1118538" cy="81469"/>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1095000" y="2344267"/>
            <a:ext cx="4951500" cy="29991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1087425" y="5620489"/>
            <a:ext cx="4951500" cy="1349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7761338" y="2404667"/>
            <a:ext cx="5061600" cy="5378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12804454" y="8444179"/>
            <a:ext cx="823200" cy="699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1087425" y="7773424"/>
            <a:ext cx="11545800" cy="818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12804454" y="8444179"/>
            <a:ext cx="823200" cy="699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67550" y="791156"/>
            <a:ext cx="12781200" cy="1018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467550" y="2048844"/>
            <a:ext cx="12781200" cy="60735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12804454" y="8444179"/>
            <a:ext cx="823200" cy="6999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0.jpg"/><Relationship Id="rId4" Type="http://schemas.openxmlformats.org/officeDocument/2006/relationships/image" Target="../media/image4.jpg"/><Relationship Id="rId5"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6.jpg"/><Relationship Id="rId4" Type="http://schemas.openxmlformats.org/officeDocument/2006/relationships/image" Target="../media/image9.jpg"/><Relationship Id="rId5"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1094175" y="2351024"/>
            <a:ext cx="11532300" cy="1700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4500">
                <a:solidFill>
                  <a:srgbClr val="000000"/>
                </a:solidFill>
                <a:latin typeface="Comfortaa"/>
                <a:ea typeface="Comfortaa"/>
                <a:cs typeface="Comfortaa"/>
                <a:sym typeface="Comfortaa"/>
              </a:rPr>
              <a:t>DETERMINATION AND ANALYSIS OF ARTHRITIS USING DIGITAL IMAGE PROCESSING TECHNIQUES</a:t>
            </a:r>
            <a:endParaRPr sz="4500">
              <a:solidFill>
                <a:srgbClr val="000000"/>
              </a:solidFill>
              <a:latin typeface="Comfortaa"/>
              <a:ea typeface="Comfortaa"/>
              <a:cs typeface="Comfortaa"/>
              <a:sym typeface="Comfortaa"/>
            </a:endParaRPr>
          </a:p>
        </p:txBody>
      </p:sp>
      <p:pic>
        <p:nvPicPr>
          <p:cNvPr id="87" name="Google Shape;87;p13"/>
          <p:cNvPicPr preferRelativeResize="0"/>
          <p:nvPr/>
        </p:nvPicPr>
        <p:blipFill>
          <a:blip r:embed="rId3">
            <a:alphaModFix/>
          </a:blip>
          <a:stretch>
            <a:fillRect/>
          </a:stretch>
        </p:blipFill>
        <p:spPr>
          <a:xfrm>
            <a:off x="0" y="0"/>
            <a:ext cx="2378925" cy="1970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1094175" y="1154817"/>
            <a:ext cx="11533200" cy="95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000">
                <a:solidFill>
                  <a:srgbClr val="168DBA"/>
                </a:solidFill>
                <a:latin typeface="Comfortaa"/>
                <a:ea typeface="Comfortaa"/>
                <a:cs typeface="Comfortaa"/>
                <a:sym typeface="Comfortaa"/>
              </a:rPr>
              <a:t>Proposed Method:</a:t>
            </a:r>
            <a:endParaRPr sz="5000">
              <a:solidFill>
                <a:srgbClr val="168DBA"/>
              </a:solidFill>
              <a:latin typeface="Comfortaa"/>
              <a:ea typeface="Comfortaa"/>
              <a:cs typeface="Comfortaa"/>
              <a:sym typeface="Comfortaa"/>
            </a:endParaRPr>
          </a:p>
        </p:txBody>
      </p:sp>
      <p:sp>
        <p:nvSpPr>
          <p:cNvPr id="143" name="Google Shape;143;p22"/>
          <p:cNvSpPr txBox="1"/>
          <p:nvPr>
            <p:ph idx="1" type="body"/>
          </p:nvPr>
        </p:nvSpPr>
        <p:spPr>
          <a:xfrm>
            <a:off x="1094175" y="2562150"/>
            <a:ext cx="11533200" cy="5949900"/>
          </a:xfrm>
          <a:prstGeom prst="rect">
            <a:avLst/>
          </a:prstGeom>
        </p:spPr>
        <p:txBody>
          <a:bodyPr anchorCtr="0" anchor="ctr" bIns="91425" lIns="91425" spcFirstLastPara="1" rIns="91425" wrap="square" tIns="91425">
            <a:normAutofit/>
          </a:bodyPr>
          <a:lstStyle/>
          <a:p>
            <a:pPr indent="-387350" lvl="0" marL="457200" rtl="0" algn="just">
              <a:lnSpc>
                <a:spcPct val="150000"/>
              </a:lnSpc>
              <a:spcBef>
                <a:spcPts val="0"/>
              </a:spcBef>
              <a:spcAft>
                <a:spcPts val="0"/>
              </a:spcAft>
              <a:buClr>
                <a:srgbClr val="000000"/>
              </a:buClr>
              <a:buSzPts val="2500"/>
              <a:buFont typeface="Comfortaa"/>
              <a:buChar char="➔"/>
            </a:pPr>
            <a:r>
              <a:rPr lang="en" sz="2500">
                <a:solidFill>
                  <a:srgbClr val="000000"/>
                </a:solidFill>
                <a:latin typeface="Comfortaa"/>
                <a:ea typeface="Comfortaa"/>
                <a:cs typeface="Comfortaa"/>
                <a:sym typeface="Comfortaa"/>
              </a:rPr>
              <a:t>The visualization of quantitative result helps in determining and analysis of the arthritis disease. </a:t>
            </a:r>
            <a:endParaRPr sz="2500">
              <a:solidFill>
                <a:srgbClr val="000000"/>
              </a:solidFill>
              <a:latin typeface="Comfortaa"/>
              <a:ea typeface="Comfortaa"/>
              <a:cs typeface="Comfortaa"/>
              <a:sym typeface="Comfortaa"/>
            </a:endParaRPr>
          </a:p>
          <a:p>
            <a:pPr indent="-387350" lvl="0" marL="457200" rtl="0" algn="just">
              <a:lnSpc>
                <a:spcPct val="150000"/>
              </a:lnSpc>
              <a:spcBef>
                <a:spcPts val="0"/>
              </a:spcBef>
              <a:spcAft>
                <a:spcPts val="0"/>
              </a:spcAft>
              <a:buClr>
                <a:srgbClr val="000000"/>
              </a:buClr>
              <a:buSzPts val="2500"/>
              <a:buFont typeface="Comfortaa"/>
              <a:buChar char="➔"/>
            </a:pPr>
            <a:r>
              <a:rPr lang="en" sz="2500">
                <a:solidFill>
                  <a:srgbClr val="000000"/>
                </a:solidFill>
                <a:latin typeface="Comfortaa"/>
                <a:ea typeface="Comfortaa"/>
                <a:cs typeface="Comfortaa"/>
                <a:sym typeface="Comfortaa"/>
              </a:rPr>
              <a:t>The method is simple and efficient in attaining the aim of early arthritis detection based on cartilage thickness. </a:t>
            </a:r>
            <a:endParaRPr sz="2500">
              <a:solidFill>
                <a:srgbClr val="000000"/>
              </a:solidFill>
              <a:latin typeface="Comfortaa"/>
              <a:ea typeface="Comfortaa"/>
              <a:cs typeface="Comfortaa"/>
              <a:sym typeface="Comfortaa"/>
            </a:endParaRPr>
          </a:p>
          <a:p>
            <a:pPr indent="-387350" lvl="0" marL="457200" rtl="0" algn="just">
              <a:lnSpc>
                <a:spcPct val="150000"/>
              </a:lnSpc>
              <a:spcBef>
                <a:spcPts val="0"/>
              </a:spcBef>
              <a:spcAft>
                <a:spcPts val="0"/>
              </a:spcAft>
              <a:buClr>
                <a:srgbClr val="000000"/>
              </a:buClr>
              <a:buSzPts val="2500"/>
              <a:buFont typeface="Comfortaa"/>
              <a:buChar char="➔"/>
            </a:pPr>
            <a:r>
              <a:rPr lang="en" sz="2500">
                <a:solidFill>
                  <a:srgbClr val="000000"/>
                </a:solidFill>
                <a:latin typeface="Comfortaa"/>
                <a:ea typeface="Comfortaa"/>
                <a:cs typeface="Comfortaa"/>
                <a:sym typeface="Comfortaa"/>
              </a:rPr>
              <a:t>This algorithm can be improved further by implementing automated technique for threshold selection. </a:t>
            </a:r>
            <a:endParaRPr sz="2500">
              <a:solidFill>
                <a:srgbClr val="000000"/>
              </a:solidFill>
              <a:latin typeface="Comfortaa"/>
              <a:ea typeface="Comfortaa"/>
              <a:cs typeface="Comfortaa"/>
              <a:sym typeface="Comfortaa"/>
            </a:endParaRPr>
          </a:p>
          <a:p>
            <a:pPr indent="-387350" lvl="0" marL="457200" rtl="0" algn="just">
              <a:lnSpc>
                <a:spcPct val="150000"/>
              </a:lnSpc>
              <a:spcBef>
                <a:spcPts val="0"/>
              </a:spcBef>
              <a:spcAft>
                <a:spcPts val="0"/>
              </a:spcAft>
              <a:buClr>
                <a:srgbClr val="000000"/>
              </a:buClr>
              <a:buSzPts val="2500"/>
              <a:buFont typeface="Comfortaa"/>
              <a:buChar char="➔"/>
            </a:pPr>
            <a:r>
              <a:rPr lang="en" sz="2500">
                <a:solidFill>
                  <a:srgbClr val="000000"/>
                </a:solidFill>
                <a:latin typeface="Comfortaa"/>
                <a:ea typeface="Comfortaa"/>
                <a:cs typeface="Comfortaa"/>
                <a:sym typeface="Comfortaa"/>
              </a:rPr>
              <a:t>This technique can also be used for the determination of gap between the tibia and femur of knee for more accurate detection of arthritis.</a:t>
            </a:r>
            <a:endParaRPr sz="2500">
              <a:solidFill>
                <a:srgbClr val="000000"/>
              </a:solidFill>
              <a:latin typeface="Comfortaa"/>
              <a:ea typeface="Comfortaa"/>
              <a:cs typeface="Comfortaa"/>
              <a:sym typeface="Comfortaa"/>
            </a:endParaRPr>
          </a:p>
          <a:p>
            <a:pPr indent="0" lvl="0" marL="0" rtl="0" algn="just">
              <a:spcBef>
                <a:spcPts val="0"/>
              </a:spcBef>
              <a:spcAft>
                <a:spcPts val="1200"/>
              </a:spcAft>
              <a:buNone/>
            </a:pPr>
            <a:r>
              <a:t/>
            </a:r>
            <a:endParaRPr sz="2500">
              <a:solidFill>
                <a:srgbClr val="000000"/>
              </a:solidFill>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1094175" y="1191967"/>
            <a:ext cx="11533200" cy="9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rgbClr val="168DBA"/>
                </a:solidFill>
                <a:latin typeface="Comfortaa"/>
                <a:ea typeface="Comfortaa"/>
                <a:cs typeface="Comfortaa"/>
                <a:sym typeface="Comfortaa"/>
              </a:rPr>
              <a:t>Advantages of Proposed Method:</a:t>
            </a:r>
            <a:endParaRPr sz="5000">
              <a:solidFill>
                <a:srgbClr val="168DBA"/>
              </a:solidFill>
              <a:latin typeface="Comfortaa"/>
              <a:ea typeface="Comfortaa"/>
              <a:cs typeface="Comfortaa"/>
              <a:sym typeface="Comfortaa"/>
            </a:endParaRPr>
          </a:p>
        </p:txBody>
      </p:sp>
      <p:sp>
        <p:nvSpPr>
          <p:cNvPr id="149" name="Google Shape;149;p23"/>
          <p:cNvSpPr txBox="1"/>
          <p:nvPr>
            <p:ph idx="1" type="body"/>
          </p:nvPr>
        </p:nvSpPr>
        <p:spPr>
          <a:xfrm>
            <a:off x="1094175" y="2562149"/>
            <a:ext cx="11533200" cy="5355300"/>
          </a:xfrm>
          <a:prstGeom prst="rect">
            <a:avLst/>
          </a:prstGeom>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Clr>
                <a:srgbClr val="000000"/>
              </a:buClr>
              <a:buSzPts val="2400"/>
              <a:buFont typeface="Comfortaa"/>
              <a:buChar char="●"/>
            </a:pPr>
            <a:r>
              <a:rPr lang="en" sz="2400">
                <a:solidFill>
                  <a:srgbClr val="000000"/>
                </a:solidFill>
                <a:latin typeface="Comfortaa"/>
                <a:ea typeface="Comfortaa"/>
                <a:cs typeface="Comfortaa"/>
                <a:sym typeface="Comfortaa"/>
              </a:rPr>
              <a:t>Size of the output will not be shrunk.</a:t>
            </a:r>
            <a:endParaRPr sz="2400">
              <a:solidFill>
                <a:srgbClr val="000000"/>
              </a:solidFill>
              <a:latin typeface="Comfortaa"/>
              <a:ea typeface="Comfortaa"/>
              <a:cs typeface="Comfortaa"/>
              <a:sym typeface="Comfortaa"/>
            </a:endParaRPr>
          </a:p>
          <a:p>
            <a:pPr indent="-381000" lvl="0" marL="457200" rtl="0" algn="just">
              <a:lnSpc>
                <a:spcPct val="150000"/>
              </a:lnSpc>
              <a:spcBef>
                <a:spcPts val="0"/>
              </a:spcBef>
              <a:spcAft>
                <a:spcPts val="0"/>
              </a:spcAft>
              <a:buClr>
                <a:srgbClr val="000000"/>
              </a:buClr>
              <a:buSzPts val="2400"/>
              <a:buFont typeface="Comfortaa"/>
              <a:buChar char="●"/>
            </a:pPr>
            <a:r>
              <a:rPr lang="en" sz="2400">
                <a:solidFill>
                  <a:srgbClr val="000000"/>
                </a:solidFill>
                <a:latin typeface="Comfortaa"/>
                <a:ea typeface="Comfortaa"/>
                <a:cs typeface="Comfortaa"/>
                <a:sym typeface="Comfortaa"/>
              </a:rPr>
              <a:t>No loss of lot of valuable information, especially from the edges of the input image.</a:t>
            </a:r>
            <a:endParaRPr sz="2500">
              <a:solidFill>
                <a:srgbClr val="000000"/>
              </a:solidFill>
              <a:latin typeface="Comfortaa"/>
              <a:ea typeface="Comfortaa"/>
              <a:cs typeface="Comfortaa"/>
              <a:sym typeface="Comfortaa"/>
            </a:endParaRPr>
          </a:p>
          <a:p>
            <a:pPr indent="-381000" lvl="0" marL="457200" rtl="0" algn="just">
              <a:lnSpc>
                <a:spcPct val="150000"/>
              </a:lnSpc>
              <a:spcBef>
                <a:spcPts val="0"/>
              </a:spcBef>
              <a:spcAft>
                <a:spcPts val="0"/>
              </a:spcAft>
              <a:buClr>
                <a:srgbClr val="000000"/>
              </a:buClr>
              <a:buSzPts val="2400"/>
              <a:buFont typeface="Comfortaa"/>
              <a:buChar char="●"/>
            </a:pPr>
            <a:r>
              <a:rPr lang="en" sz="2400">
                <a:solidFill>
                  <a:srgbClr val="000000"/>
                </a:solidFill>
                <a:latin typeface="Comfortaa"/>
                <a:ea typeface="Comfortaa"/>
                <a:cs typeface="Comfortaa"/>
                <a:sym typeface="Comfortaa"/>
              </a:rPr>
              <a:t>Insensitive to noise.</a:t>
            </a:r>
            <a:endParaRPr sz="2400">
              <a:solidFill>
                <a:srgbClr val="000000"/>
              </a:solidFill>
              <a:latin typeface="Comfortaa"/>
              <a:ea typeface="Comfortaa"/>
              <a:cs typeface="Comfortaa"/>
              <a:sym typeface="Comfortaa"/>
            </a:endParaRPr>
          </a:p>
          <a:p>
            <a:pPr indent="-381000" lvl="0" marL="457200" rtl="0" algn="just">
              <a:lnSpc>
                <a:spcPct val="150000"/>
              </a:lnSpc>
              <a:spcBef>
                <a:spcPts val="0"/>
              </a:spcBef>
              <a:spcAft>
                <a:spcPts val="0"/>
              </a:spcAft>
              <a:buClr>
                <a:srgbClr val="000000"/>
              </a:buClr>
              <a:buSzPts val="2400"/>
              <a:buFont typeface="Comfortaa"/>
              <a:buChar char="●"/>
            </a:pPr>
            <a:r>
              <a:rPr lang="en" sz="2400">
                <a:solidFill>
                  <a:srgbClr val="000000"/>
                </a:solidFill>
                <a:latin typeface="Comfortaa"/>
                <a:ea typeface="Comfortaa"/>
                <a:cs typeface="Comfortaa"/>
                <a:sym typeface="Comfortaa"/>
              </a:rPr>
              <a:t>Easy to implement to reach real time response. Takes little amount of time.</a:t>
            </a:r>
            <a:endParaRPr sz="2400">
              <a:solidFill>
                <a:srgbClr val="000000"/>
              </a:solidFill>
              <a:latin typeface="Comfortaa"/>
              <a:ea typeface="Comfortaa"/>
              <a:cs typeface="Comfortaa"/>
              <a:sym typeface="Comfortaa"/>
            </a:endParaRPr>
          </a:p>
          <a:p>
            <a:pPr indent="-381000" lvl="0" marL="457200" rtl="0" algn="just">
              <a:lnSpc>
                <a:spcPct val="150000"/>
              </a:lnSpc>
              <a:spcBef>
                <a:spcPts val="0"/>
              </a:spcBef>
              <a:spcAft>
                <a:spcPts val="0"/>
              </a:spcAft>
              <a:buClr>
                <a:srgbClr val="000000"/>
              </a:buClr>
              <a:buSzPts val="2400"/>
              <a:buFont typeface="Comfortaa"/>
              <a:buChar char="●"/>
            </a:pPr>
            <a:r>
              <a:rPr lang="en" sz="2400">
                <a:solidFill>
                  <a:srgbClr val="000000"/>
                </a:solidFill>
                <a:latin typeface="Comfortaa"/>
                <a:ea typeface="Comfortaa"/>
                <a:cs typeface="Comfortaa"/>
                <a:sym typeface="Comfortaa"/>
              </a:rPr>
              <a:t>It gives a good localization, response and is immune to a noisy environment.</a:t>
            </a:r>
            <a:endParaRPr sz="2400">
              <a:solidFill>
                <a:srgbClr val="000000"/>
              </a:solidFill>
              <a:latin typeface="Comfortaa"/>
              <a:ea typeface="Comfortaa"/>
              <a:cs typeface="Comfortaa"/>
              <a:sym typeface="Comfortaa"/>
            </a:endParaRPr>
          </a:p>
          <a:p>
            <a:pPr indent="-381000" lvl="0" marL="457200" rtl="0" algn="just">
              <a:lnSpc>
                <a:spcPct val="150000"/>
              </a:lnSpc>
              <a:spcBef>
                <a:spcPts val="0"/>
              </a:spcBef>
              <a:spcAft>
                <a:spcPts val="0"/>
              </a:spcAft>
              <a:buClr>
                <a:srgbClr val="000000"/>
              </a:buClr>
              <a:buSzPts val="2400"/>
              <a:buFont typeface="Comfortaa"/>
              <a:buChar char="●"/>
            </a:pPr>
            <a:r>
              <a:rPr lang="en" sz="2400">
                <a:solidFill>
                  <a:srgbClr val="000000"/>
                </a:solidFill>
                <a:latin typeface="Comfortaa"/>
                <a:ea typeface="Comfortaa"/>
                <a:cs typeface="Comfortaa"/>
                <a:sym typeface="Comfortaa"/>
              </a:rPr>
              <a:t>Easy to detect edges and their orientations. </a:t>
            </a:r>
            <a:endParaRPr sz="2400">
              <a:solidFill>
                <a:srgbClr val="000000"/>
              </a:solidFill>
              <a:latin typeface="Comfortaa"/>
              <a:ea typeface="Comfortaa"/>
              <a:cs typeface="Comfortaa"/>
              <a:sym typeface="Comfortaa"/>
            </a:endParaRPr>
          </a:p>
          <a:p>
            <a:pPr indent="-381000" lvl="0" marL="457200" rtl="0" algn="just">
              <a:lnSpc>
                <a:spcPct val="150000"/>
              </a:lnSpc>
              <a:spcBef>
                <a:spcPts val="0"/>
              </a:spcBef>
              <a:spcAft>
                <a:spcPts val="0"/>
              </a:spcAft>
              <a:buClr>
                <a:srgbClr val="000000"/>
              </a:buClr>
              <a:buSzPts val="2400"/>
              <a:buFont typeface="Comfortaa"/>
              <a:buChar char="●"/>
            </a:pPr>
            <a:r>
              <a:rPr lang="en" sz="2400">
                <a:solidFill>
                  <a:srgbClr val="000000"/>
                </a:solidFill>
                <a:latin typeface="Comfortaa"/>
                <a:ea typeface="Comfortaa"/>
                <a:cs typeface="Comfortaa"/>
                <a:sym typeface="Comfortaa"/>
              </a:rPr>
              <a:t>Gives the Accurate results.</a:t>
            </a:r>
            <a:endParaRPr sz="2400">
              <a:solidFill>
                <a:srgbClr val="000000"/>
              </a:solidFill>
              <a:latin typeface="Comfortaa"/>
              <a:ea typeface="Comfortaa"/>
              <a:cs typeface="Comfortaa"/>
              <a:sym typeface="Comfortaa"/>
            </a:endParaRPr>
          </a:p>
          <a:p>
            <a:pPr indent="0" lvl="0" marL="0" rtl="0" algn="l">
              <a:spcBef>
                <a:spcPts val="0"/>
              </a:spcBef>
              <a:spcAft>
                <a:spcPts val="1200"/>
              </a:spcAft>
              <a:buNone/>
            </a:pPr>
            <a:r>
              <a:t/>
            </a:r>
            <a:endParaRPr sz="2400">
              <a:solidFill>
                <a:srgbClr val="000000"/>
              </a:solidFill>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1094175" y="1191967"/>
            <a:ext cx="11533200" cy="95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000">
                <a:solidFill>
                  <a:srgbClr val="168DBA"/>
                </a:solidFill>
                <a:latin typeface="Comfortaa"/>
                <a:ea typeface="Comfortaa"/>
                <a:cs typeface="Comfortaa"/>
                <a:sym typeface="Comfortaa"/>
              </a:rPr>
              <a:t>Applications of Proposed Method:</a:t>
            </a:r>
            <a:endParaRPr sz="5000">
              <a:solidFill>
                <a:srgbClr val="168DBA"/>
              </a:solidFill>
              <a:latin typeface="Comfortaa"/>
              <a:ea typeface="Comfortaa"/>
              <a:cs typeface="Comfortaa"/>
              <a:sym typeface="Comfortaa"/>
            </a:endParaRPr>
          </a:p>
        </p:txBody>
      </p:sp>
      <p:sp>
        <p:nvSpPr>
          <p:cNvPr id="155" name="Google Shape;155;p24"/>
          <p:cNvSpPr txBox="1"/>
          <p:nvPr>
            <p:ph idx="1" type="body"/>
          </p:nvPr>
        </p:nvSpPr>
        <p:spPr>
          <a:xfrm>
            <a:off x="1094175" y="2562149"/>
            <a:ext cx="11533200" cy="5503800"/>
          </a:xfrm>
          <a:prstGeom prst="rect">
            <a:avLst/>
          </a:prstGeom>
        </p:spPr>
        <p:txBody>
          <a:bodyPr anchorCtr="0" anchor="ctr" bIns="91425" lIns="91425" spcFirstLastPara="1" rIns="91425" wrap="square" tIns="91425">
            <a:normAutofit/>
          </a:bodyPr>
          <a:lstStyle/>
          <a:p>
            <a:pPr indent="-419100" lvl="0" marL="457200" rtl="0" algn="just">
              <a:lnSpc>
                <a:spcPct val="150000"/>
              </a:lnSpc>
              <a:spcBef>
                <a:spcPts val="0"/>
              </a:spcBef>
              <a:spcAft>
                <a:spcPts val="0"/>
              </a:spcAft>
              <a:buClr>
                <a:srgbClr val="000000"/>
              </a:buClr>
              <a:buSzPts val="3000"/>
              <a:buFont typeface="Comfortaa"/>
              <a:buChar char="●"/>
            </a:pPr>
            <a:r>
              <a:rPr lang="en" sz="3000">
                <a:solidFill>
                  <a:srgbClr val="000000"/>
                </a:solidFill>
                <a:latin typeface="Comfortaa"/>
                <a:ea typeface="Comfortaa"/>
                <a:cs typeface="Comfortaa"/>
                <a:sym typeface="Comfortaa"/>
              </a:rPr>
              <a:t>In Medical Field.</a:t>
            </a:r>
            <a:endParaRPr sz="3000">
              <a:solidFill>
                <a:srgbClr val="000000"/>
              </a:solidFill>
              <a:latin typeface="Comfortaa"/>
              <a:ea typeface="Comfortaa"/>
              <a:cs typeface="Comfortaa"/>
              <a:sym typeface="Comfortaa"/>
            </a:endParaRPr>
          </a:p>
          <a:p>
            <a:pPr indent="-419100" lvl="0" marL="457200" rtl="0" algn="just">
              <a:lnSpc>
                <a:spcPct val="150000"/>
              </a:lnSpc>
              <a:spcBef>
                <a:spcPts val="0"/>
              </a:spcBef>
              <a:spcAft>
                <a:spcPts val="0"/>
              </a:spcAft>
              <a:buClr>
                <a:srgbClr val="000000"/>
              </a:buClr>
              <a:buSzPts val="3000"/>
              <a:buFont typeface="Comfortaa"/>
              <a:buChar char="●"/>
            </a:pPr>
            <a:r>
              <a:rPr lang="en" sz="3000">
                <a:solidFill>
                  <a:srgbClr val="000000"/>
                </a:solidFill>
                <a:latin typeface="Comfortaa"/>
                <a:ea typeface="Comfortaa"/>
                <a:cs typeface="Comfortaa"/>
                <a:sym typeface="Comfortaa"/>
              </a:rPr>
              <a:t>This is ideal for removing noise but also indiscriminately blurs edges too.</a:t>
            </a:r>
            <a:endParaRPr sz="3000">
              <a:solidFill>
                <a:srgbClr val="000000"/>
              </a:solidFill>
              <a:latin typeface="Comfortaa"/>
              <a:ea typeface="Comfortaa"/>
              <a:cs typeface="Comfortaa"/>
              <a:sym typeface="Comfortaa"/>
            </a:endParaRPr>
          </a:p>
          <a:p>
            <a:pPr indent="-419100" lvl="0" marL="457200" rtl="0" algn="just">
              <a:lnSpc>
                <a:spcPct val="150000"/>
              </a:lnSpc>
              <a:spcBef>
                <a:spcPts val="0"/>
              </a:spcBef>
              <a:spcAft>
                <a:spcPts val="0"/>
              </a:spcAft>
              <a:buClr>
                <a:srgbClr val="000000"/>
              </a:buClr>
              <a:buSzPts val="3000"/>
              <a:buFont typeface="Comfortaa"/>
              <a:buChar char="●"/>
            </a:pPr>
            <a:r>
              <a:rPr lang="en" sz="3000">
                <a:solidFill>
                  <a:srgbClr val="000000"/>
                </a:solidFill>
                <a:latin typeface="Comfortaa"/>
                <a:ea typeface="Comfortaa"/>
                <a:cs typeface="Comfortaa"/>
                <a:sym typeface="Comfortaa"/>
              </a:rPr>
              <a:t>Early detection of disease will be the scope for better treatment.</a:t>
            </a:r>
            <a:endParaRPr sz="3000">
              <a:solidFill>
                <a:srgbClr val="000000"/>
              </a:solidFill>
              <a:latin typeface="Comfortaa"/>
              <a:ea typeface="Comfortaa"/>
              <a:cs typeface="Comfortaa"/>
              <a:sym typeface="Comfortaa"/>
            </a:endParaRPr>
          </a:p>
          <a:p>
            <a:pPr indent="0" lvl="0" marL="0" rtl="0" algn="just">
              <a:lnSpc>
                <a:spcPct val="150000"/>
              </a:lnSpc>
              <a:spcBef>
                <a:spcPts val="0"/>
              </a:spcBef>
              <a:spcAft>
                <a:spcPts val="1200"/>
              </a:spcAft>
              <a:buNone/>
            </a:pPr>
            <a:r>
              <a:t/>
            </a:r>
            <a:endParaRPr sz="3000">
              <a:solidFill>
                <a:srgbClr val="000000"/>
              </a:solidFill>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1091700" y="1154817"/>
            <a:ext cx="11532600" cy="9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700">
                <a:solidFill>
                  <a:srgbClr val="168DBA"/>
                </a:solidFill>
                <a:latin typeface="Comfortaa"/>
                <a:ea typeface="Comfortaa"/>
                <a:cs typeface="Comfortaa"/>
                <a:sym typeface="Comfortaa"/>
              </a:rPr>
              <a:t>Hardware &amp; Software Requirements:</a:t>
            </a:r>
            <a:endParaRPr sz="4700">
              <a:latin typeface="Comfortaa"/>
              <a:ea typeface="Comfortaa"/>
              <a:cs typeface="Comfortaa"/>
              <a:sym typeface="Comfortaa"/>
            </a:endParaRPr>
          </a:p>
        </p:txBody>
      </p:sp>
      <p:sp>
        <p:nvSpPr>
          <p:cNvPr id="161" name="Google Shape;161;p25"/>
          <p:cNvSpPr txBox="1"/>
          <p:nvPr>
            <p:ph idx="1" type="body"/>
          </p:nvPr>
        </p:nvSpPr>
        <p:spPr>
          <a:xfrm>
            <a:off x="1091700" y="2394799"/>
            <a:ext cx="5661300" cy="5671200"/>
          </a:xfrm>
          <a:prstGeom prst="rect">
            <a:avLst/>
          </a:prstGeom>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b="1" lang="en" sz="2500">
                <a:solidFill>
                  <a:srgbClr val="000000"/>
                </a:solidFill>
                <a:latin typeface="Comfortaa"/>
                <a:ea typeface="Comfortaa"/>
                <a:cs typeface="Comfortaa"/>
                <a:sym typeface="Comfortaa"/>
              </a:rPr>
              <a:t>Software:</a:t>
            </a:r>
            <a:r>
              <a:rPr b="1" lang="en" sz="2000">
                <a:solidFill>
                  <a:srgbClr val="000000"/>
                </a:solidFill>
                <a:latin typeface="Comfortaa"/>
                <a:ea typeface="Comfortaa"/>
                <a:cs typeface="Comfortaa"/>
                <a:sym typeface="Comfortaa"/>
              </a:rPr>
              <a:t> </a:t>
            </a:r>
            <a:r>
              <a:rPr lang="en" sz="2000">
                <a:solidFill>
                  <a:srgbClr val="000000"/>
                </a:solidFill>
                <a:latin typeface="Comfortaa"/>
                <a:ea typeface="Comfortaa"/>
                <a:cs typeface="Comfortaa"/>
                <a:sym typeface="Comfortaa"/>
              </a:rPr>
              <a:t>Matlab R2018a or above</a:t>
            </a:r>
            <a:endParaRPr sz="2000">
              <a:solidFill>
                <a:srgbClr val="000000"/>
              </a:solidFill>
              <a:latin typeface="Comfortaa"/>
              <a:ea typeface="Comfortaa"/>
              <a:cs typeface="Comfortaa"/>
              <a:sym typeface="Comfortaa"/>
            </a:endParaRPr>
          </a:p>
          <a:p>
            <a:pPr indent="0" lvl="0" marL="0" rtl="0" algn="just">
              <a:lnSpc>
                <a:spcPct val="140000"/>
              </a:lnSpc>
              <a:spcBef>
                <a:spcPts val="0"/>
              </a:spcBef>
              <a:spcAft>
                <a:spcPts val="0"/>
              </a:spcAft>
              <a:buClr>
                <a:srgbClr val="000000"/>
              </a:buClr>
              <a:buSzPts val="1530"/>
              <a:buFont typeface="Arial"/>
              <a:buNone/>
            </a:pPr>
            <a:r>
              <a:rPr b="1" lang="en" sz="2500">
                <a:solidFill>
                  <a:srgbClr val="000000"/>
                </a:solidFill>
                <a:latin typeface="Comfortaa"/>
                <a:ea typeface="Comfortaa"/>
                <a:cs typeface="Comfortaa"/>
                <a:sym typeface="Comfortaa"/>
              </a:rPr>
              <a:t>Hardware:</a:t>
            </a:r>
            <a:endParaRPr sz="2500">
              <a:solidFill>
                <a:srgbClr val="000000"/>
              </a:solidFill>
              <a:latin typeface="Comfortaa"/>
              <a:ea typeface="Comfortaa"/>
              <a:cs typeface="Comfortaa"/>
              <a:sym typeface="Comfortaa"/>
            </a:endParaRPr>
          </a:p>
          <a:p>
            <a:pPr indent="0" lvl="0" marL="0" rtl="0" algn="just">
              <a:lnSpc>
                <a:spcPct val="140000"/>
              </a:lnSpc>
              <a:spcBef>
                <a:spcPts val="0"/>
              </a:spcBef>
              <a:spcAft>
                <a:spcPts val="0"/>
              </a:spcAft>
              <a:buClr>
                <a:srgbClr val="000000"/>
              </a:buClr>
              <a:buSzPts val="1530"/>
              <a:buFont typeface="Arial"/>
              <a:buNone/>
            </a:pPr>
            <a:r>
              <a:rPr b="1" lang="en" sz="2000">
                <a:solidFill>
                  <a:srgbClr val="000000"/>
                </a:solidFill>
                <a:latin typeface="Comfortaa"/>
                <a:ea typeface="Comfortaa"/>
                <a:cs typeface="Comfortaa"/>
                <a:sym typeface="Comfortaa"/>
              </a:rPr>
              <a:t>Operating Systems: </a:t>
            </a:r>
            <a:endParaRPr sz="2000">
              <a:solidFill>
                <a:srgbClr val="000000"/>
              </a:solidFill>
              <a:latin typeface="Comfortaa"/>
              <a:ea typeface="Comfortaa"/>
              <a:cs typeface="Comfortaa"/>
              <a:sym typeface="Comfortaa"/>
            </a:endParaRPr>
          </a:p>
          <a:p>
            <a:pPr indent="0" lvl="0" marL="0" rtl="0" algn="just">
              <a:lnSpc>
                <a:spcPct val="140000"/>
              </a:lnSpc>
              <a:spcBef>
                <a:spcPts val="0"/>
              </a:spcBef>
              <a:spcAft>
                <a:spcPts val="0"/>
              </a:spcAft>
              <a:buClr>
                <a:srgbClr val="000000"/>
              </a:buClr>
              <a:buSzPts val="1530"/>
              <a:buFont typeface="Arial"/>
              <a:buNone/>
            </a:pPr>
            <a:r>
              <a:rPr lang="en" sz="2000">
                <a:solidFill>
                  <a:srgbClr val="000000"/>
                </a:solidFill>
                <a:latin typeface="Comfortaa"/>
                <a:ea typeface="Comfortaa"/>
                <a:cs typeface="Comfortaa"/>
                <a:sym typeface="Comfortaa"/>
              </a:rPr>
              <a:t>• Windows 10 </a:t>
            </a:r>
            <a:endParaRPr sz="2000">
              <a:solidFill>
                <a:srgbClr val="000000"/>
              </a:solidFill>
              <a:latin typeface="Comfortaa"/>
              <a:ea typeface="Comfortaa"/>
              <a:cs typeface="Comfortaa"/>
              <a:sym typeface="Comfortaa"/>
            </a:endParaRPr>
          </a:p>
          <a:p>
            <a:pPr indent="0" lvl="0" marL="0" rtl="0" algn="just">
              <a:lnSpc>
                <a:spcPct val="140000"/>
              </a:lnSpc>
              <a:spcBef>
                <a:spcPts val="0"/>
              </a:spcBef>
              <a:spcAft>
                <a:spcPts val="0"/>
              </a:spcAft>
              <a:buClr>
                <a:srgbClr val="000000"/>
              </a:buClr>
              <a:buSzPts val="1530"/>
              <a:buFont typeface="Arial"/>
              <a:buNone/>
            </a:pPr>
            <a:r>
              <a:rPr lang="en" sz="2000">
                <a:solidFill>
                  <a:srgbClr val="000000"/>
                </a:solidFill>
                <a:latin typeface="Comfortaa"/>
                <a:ea typeface="Comfortaa"/>
                <a:cs typeface="Comfortaa"/>
                <a:sym typeface="Comfortaa"/>
              </a:rPr>
              <a:t>• Windows 7 Service Pack 1 </a:t>
            </a:r>
            <a:endParaRPr sz="2000">
              <a:solidFill>
                <a:srgbClr val="000000"/>
              </a:solidFill>
              <a:latin typeface="Comfortaa"/>
              <a:ea typeface="Comfortaa"/>
              <a:cs typeface="Comfortaa"/>
              <a:sym typeface="Comfortaa"/>
            </a:endParaRPr>
          </a:p>
          <a:p>
            <a:pPr indent="0" lvl="0" marL="0" rtl="0" algn="just">
              <a:lnSpc>
                <a:spcPct val="140000"/>
              </a:lnSpc>
              <a:spcBef>
                <a:spcPts val="0"/>
              </a:spcBef>
              <a:spcAft>
                <a:spcPts val="0"/>
              </a:spcAft>
              <a:buClr>
                <a:srgbClr val="000000"/>
              </a:buClr>
              <a:buSzPts val="1530"/>
              <a:buFont typeface="Arial"/>
              <a:buNone/>
            </a:pPr>
            <a:r>
              <a:rPr lang="en" sz="2000">
                <a:solidFill>
                  <a:srgbClr val="000000"/>
                </a:solidFill>
                <a:latin typeface="Comfortaa"/>
                <a:ea typeface="Comfortaa"/>
                <a:cs typeface="Comfortaa"/>
                <a:sym typeface="Comfortaa"/>
              </a:rPr>
              <a:t>• Windows Server 2019 </a:t>
            </a:r>
            <a:endParaRPr sz="2000">
              <a:solidFill>
                <a:srgbClr val="000000"/>
              </a:solidFill>
              <a:latin typeface="Comfortaa"/>
              <a:ea typeface="Comfortaa"/>
              <a:cs typeface="Comfortaa"/>
              <a:sym typeface="Comfortaa"/>
            </a:endParaRPr>
          </a:p>
          <a:p>
            <a:pPr indent="0" lvl="0" marL="0" rtl="0" algn="just">
              <a:lnSpc>
                <a:spcPct val="140000"/>
              </a:lnSpc>
              <a:spcBef>
                <a:spcPts val="0"/>
              </a:spcBef>
              <a:spcAft>
                <a:spcPts val="0"/>
              </a:spcAft>
              <a:buClr>
                <a:srgbClr val="000000"/>
              </a:buClr>
              <a:buSzPts val="1530"/>
              <a:buFont typeface="Arial"/>
              <a:buNone/>
            </a:pPr>
            <a:r>
              <a:rPr lang="en" sz="2000">
                <a:solidFill>
                  <a:srgbClr val="000000"/>
                </a:solidFill>
                <a:latin typeface="Comfortaa"/>
                <a:ea typeface="Comfortaa"/>
                <a:cs typeface="Comfortaa"/>
                <a:sym typeface="Comfortaa"/>
              </a:rPr>
              <a:t>• Windows Server 2016</a:t>
            </a:r>
            <a:endParaRPr sz="2000">
              <a:solidFill>
                <a:srgbClr val="000000"/>
              </a:solidFill>
              <a:latin typeface="Comfortaa"/>
              <a:ea typeface="Comfortaa"/>
              <a:cs typeface="Comfortaa"/>
              <a:sym typeface="Comfortaa"/>
            </a:endParaRPr>
          </a:p>
          <a:p>
            <a:pPr indent="0" lvl="0" marL="0" rtl="0" algn="just">
              <a:lnSpc>
                <a:spcPct val="140000"/>
              </a:lnSpc>
              <a:spcBef>
                <a:spcPts val="0"/>
              </a:spcBef>
              <a:spcAft>
                <a:spcPts val="0"/>
              </a:spcAft>
              <a:buNone/>
            </a:pPr>
            <a:r>
              <a:rPr b="1" lang="en" sz="2500">
                <a:solidFill>
                  <a:srgbClr val="000000"/>
                </a:solidFill>
                <a:latin typeface="Comfortaa"/>
                <a:ea typeface="Comfortaa"/>
                <a:cs typeface="Comfortaa"/>
                <a:sym typeface="Comfortaa"/>
              </a:rPr>
              <a:t>Processors: </a:t>
            </a:r>
            <a:endParaRPr sz="2500">
              <a:solidFill>
                <a:srgbClr val="000000"/>
              </a:solidFill>
              <a:latin typeface="Comfortaa"/>
              <a:ea typeface="Comfortaa"/>
              <a:cs typeface="Comfortaa"/>
              <a:sym typeface="Comfortaa"/>
            </a:endParaRPr>
          </a:p>
          <a:p>
            <a:pPr indent="0" lvl="0" marL="0" rtl="0" algn="just">
              <a:lnSpc>
                <a:spcPct val="140000"/>
              </a:lnSpc>
              <a:spcBef>
                <a:spcPts val="0"/>
              </a:spcBef>
              <a:spcAft>
                <a:spcPts val="0"/>
              </a:spcAft>
              <a:buClr>
                <a:srgbClr val="000000"/>
              </a:buClr>
              <a:buSzPts val="1530"/>
              <a:buFont typeface="Arial"/>
              <a:buNone/>
            </a:pPr>
            <a:r>
              <a:rPr lang="en" sz="2000">
                <a:solidFill>
                  <a:srgbClr val="000000"/>
                </a:solidFill>
                <a:latin typeface="Comfortaa"/>
                <a:ea typeface="Comfortaa"/>
                <a:cs typeface="Comfortaa"/>
                <a:sym typeface="Comfortaa"/>
              </a:rPr>
              <a:t>Minimum: Any Intel or AMD x86-64 processor </a:t>
            </a:r>
            <a:endParaRPr sz="2000">
              <a:solidFill>
                <a:srgbClr val="000000"/>
              </a:solidFill>
              <a:latin typeface="Comfortaa"/>
              <a:ea typeface="Comfortaa"/>
              <a:cs typeface="Comfortaa"/>
              <a:sym typeface="Comfortaa"/>
            </a:endParaRPr>
          </a:p>
          <a:p>
            <a:pPr indent="0" lvl="0" marL="0" rtl="0" algn="just">
              <a:lnSpc>
                <a:spcPct val="140000"/>
              </a:lnSpc>
              <a:spcBef>
                <a:spcPts val="0"/>
              </a:spcBef>
              <a:spcAft>
                <a:spcPts val="0"/>
              </a:spcAft>
              <a:buNone/>
            </a:pPr>
            <a:r>
              <a:rPr lang="en" sz="2000">
                <a:solidFill>
                  <a:srgbClr val="000000"/>
                </a:solidFill>
                <a:latin typeface="Comfortaa"/>
                <a:ea typeface="Comfortaa"/>
                <a:cs typeface="Comfortaa"/>
                <a:sym typeface="Comfortaa"/>
              </a:rPr>
              <a:t>Recommended: Any Intel or AMD x86-64 processor with four logical cores and AVX2 instruction set support </a:t>
            </a:r>
            <a:endParaRPr sz="2000">
              <a:latin typeface="Comfortaa"/>
              <a:ea typeface="Comfortaa"/>
              <a:cs typeface="Comfortaa"/>
              <a:sym typeface="Comfortaa"/>
            </a:endParaRPr>
          </a:p>
        </p:txBody>
      </p:sp>
      <p:sp>
        <p:nvSpPr>
          <p:cNvPr id="162" name="Google Shape;162;p25"/>
          <p:cNvSpPr txBox="1"/>
          <p:nvPr>
            <p:ph idx="2" type="body"/>
          </p:nvPr>
        </p:nvSpPr>
        <p:spPr>
          <a:xfrm>
            <a:off x="6965400" y="2394800"/>
            <a:ext cx="5661300" cy="59313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rgbClr val="000000"/>
              </a:buClr>
              <a:buSzPts val="1500"/>
              <a:buFont typeface="Times New Roman"/>
              <a:buNone/>
            </a:pPr>
            <a:r>
              <a:rPr b="1" lang="en" sz="2500">
                <a:solidFill>
                  <a:srgbClr val="000000"/>
                </a:solidFill>
                <a:latin typeface="Comfortaa"/>
                <a:ea typeface="Comfortaa"/>
                <a:cs typeface="Comfortaa"/>
                <a:sym typeface="Comfortaa"/>
              </a:rPr>
              <a:t>Disk: </a:t>
            </a:r>
            <a:endParaRPr sz="2500">
              <a:solidFill>
                <a:srgbClr val="000000"/>
              </a:solidFill>
              <a:latin typeface="Comfortaa"/>
              <a:ea typeface="Comfortaa"/>
              <a:cs typeface="Comfortaa"/>
              <a:sym typeface="Comfortaa"/>
            </a:endParaRPr>
          </a:p>
          <a:p>
            <a:pPr indent="0" lvl="0" marL="0" rtl="0" algn="just">
              <a:lnSpc>
                <a:spcPct val="150000"/>
              </a:lnSpc>
              <a:spcBef>
                <a:spcPts val="0"/>
              </a:spcBef>
              <a:spcAft>
                <a:spcPts val="0"/>
              </a:spcAft>
              <a:buClr>
                <a:srgbClr val="000000"/>
              </a:buClr>
              <a:buSzPts val="1500"/>
              <a:buFont typeface="Times New Roman"/>
              <a:buNone/>
            </a:pPr>
            <a:r>
              <a:rPr lang="en" sz="2200">
                <a:solidFill>
                  <a:srgbClr val="000000"/>
                </a:solidFill>
                <a:latin typeface="Comfortaa"/>
                <a:ea typeface="Comfortaa"/>
                <a:cs typeface="Comfortaa"/>
                <a:sym typeface="Comfortaa"/>
              </a:rPr>
              <a:t>Minimum: 2.9 GB of HDD space for MATLAB only, 5-8 GB for a typical installation </a:t>
            </a:r>
            <a:endParaRPr sz="2200">
              <a:solidFill>
                <a:srgbClr val="000000"/>
              </a:solidFill>
              <a:latin typeface="Comfortaa"/>
              <a:ea typeface="Comfortaa"/>
              <a:cs typeface="Comfortaa"/>
              <a:sym typeface="Comfortaa"/>
            </a:endParaRPr>
          </a:p>
          <a:p>
            <a:pPr indent="0" lvl="0" marL="0" rtl="0" algn="just">
              <a:lnSpc>
                <a:spcPct val="150000"/>
              </a:lnSpc>
              <a:spcBef>
                <a:spcPts val="0"/>
              </a:spcBef>
              <a:spcAft>
                <a:spcPts val="0"/>
              </a:spcAft>
              <a:buClr>
                <a:srgbClr val="000000"/>
              </a:buClr>
              <a:buSzPts val="1500"/>
              <a:buFont typeface="Times New Roman"/>
              <a:buNone/>
            </a:pPr>
            <a:r>
              <a:rPr lang="en" sz="2200">
                <a:solidFill>
                  <a:srgbClr val="000000"/>
                </a:solidFill>
                <a:latin typeface="Comfortaa"/>
                <a:ea typeface="Comfortaa"/>
                <a:cs typeface="Comfortaa"/>
                <a:sym typeface="Comfortaa"/>
              </a:rPr>
              <a:t>Recommended: An SSD is recommended A full installation of all MathWorks products may take up to 29 GB of disk space</a:t>
            </a:r>
            <a:endParaRPr sz="2200">
              <a:solidFill>
                <a:srgbClr val="000000"/>
              </a:solidFill>
              <a:latin typeface="Comfortaa"/>
              <a:ea typeface="Comfortaa"/>
              <a:cs typeface="Comfortaa"/>
              <a:sym typeface="Comfortaa"/>
            </a:endParaRPr>
          </a:p>
          <a:p>
            <a:pPr indent="0" lvl="0" marL="0" rtl="0" algn="just">
              <a:lnSpc>
                <a:spcPct val="150000"/>
              </a:lnSpc>
              <a:spcBef>
                <a:spcPts val="0"/>
              </a:spcBef>
              <a:spcAft>
                <a:spcPts val="0"/>
              </a:spcAft>
              <a:buNone/>
            </a:pPr>
            <a:r>
              <a:rPr b="1" lang="en" sz="2500">
                <a:solidFill>
                  <a:srgbClr val="000000"/>
                </a:solidFill>
                <a:latin typeface="Comfortaa"/>
                <a:ea typeface="Comfortaa"/>
                <a:cs typeface="Comfortaa"/>
                <a:sym typeface="Comfortaa"/>
              </a:rPr>
              <a:t>RAM:</a:t>
            </a:r>
            <a:endParaRPr sz="2500">
              <a:solidFill>
                <a:srgbClr val="000000"/>
              </a:solidFill>
              <a:latin typeface="Comfortaa"/>
              <a:ea typeface="Comfortaa"/>
              <a:cs typeface="Comfortaa"/>
              <a:sym typeface="Comfortaa"/>
            </a:endParaRPr>
          </a:p>
          <a:p>
            <a:pPr indent="0" lvl="0" marL="0" rtl="0" algn="just">
              <a:lnSpc>
                <a:spcPct val="150000"/>
              </a:lnSpc>
              <a:spcBef>
                <a:spcPts val="0"/>
              </a:spcBef>
              <a:spcAft>
                <a:spcPts val="0"/>
              </a:spcAft>
              <a:buClr>
                <a:srgbClr val="000000"/>
              </a:buClr>
              <a:buSzPts val="1500"/>
              <a:buFont typeface="Times New Roman"/>
              <a:buNone/>
            </a:pPr>
            <a:r>
              <a:rPr lang="en" sz="2200">
                <a:solidFill>
                  <a:srgbClr val="000000"/>
                </a:solidFill>
                <a:latin typeface="Comfortaa"/>
                <a:ea typeface="Comfortaa"/>
                <a:cs typeface="Comfortaa"/>
                <a:sym typeface="Comfortaa"/>
              </a:rPr>
              <a:t>Minimum: 4 GB </a:t>
            </a:r>
            <a:endParaRPr sz="2200">
              <a:solidFill>
                <a:srgbClr val="000000"/>
              </a:solidFill>
              <a:latin typeface="Comfortaa"/>
              <a:ea typeface="Comfortaa"/>
              <a:cs typeface="Comfortaa"/>
              <a:sym typeface="Comfortaa"/>
            </a:endParaRPr>
          </a:p>
          <a:p>
            <a:pPr indent="0" lvl="0" marL="0" rtl="0" algn="just">
              <a:lnSpc>
                <a:spcPct val="150000"/>
              </a:lnSpc>
              <a:spcBef>
                <a:spcPts val="0"/>
              </a:spcBef>
              <a:spcAft>
                <a:spcPts val="0"/>
              </a:spcAft>
              <a:buClr>
                <a:srgbClr val="000000"/>
              </a:buClr>
              <a:buSzPts val="1500"/>
              <a:buFont typeface="Times New Roman"/>
              <a:buNone/>
            </a:pPr>
            <a:r>
              <a:rPr lang="en" sz="2200">
                <a:solidFill>
                  <a:srgbClr val="000000"/>
                </a:solidFill>
                <a:latin typeface="Comfortaa"/>
                <a:ea typeface="Comfortaa"/>
                <a:cs typeface="Comfortaa"/>
                <a:sym typeface="Comfortaa"/>
              </a:rPr>
              <a:t>Recommended: 8 GB</a:t>
            </a:r>
            <a:endParaRPr sz="2200">
              <a:solidFill>
                <a:srgbClr val="000000"/>
              </a:solidFill>
              <a:latin typeface="Comfortaa"/>
              <a:ea typeface="Comfortaa"/>
              <a:cs typeface="Comfortaa"/>
              <a:sym typeface="Comfortaa"/>
            </a:endParaRPr>
          </a:p>
          <a:p>
            <a:pPr indent="0" lvl="0" marL="0" rtl="0" algn="l">
              <a:spcBef>
                <a:spcPts val="0"/>
              </a:spcBef>
              <a:spcAft>
                <a:spcPts val="1200"/>
              </a:spcAft>
              <a:buNone/>
            </a:pPr>
            <a:r>
              <a:t/>
            </a:r>
            <a:endParaRPr sz="2200">
              <a:latin typeface="Comfortaa"/>
              <a:ea typeface="Comfortaa"/>
              <a:cs typeface="Comfortaa"/>
              <a:sym typeface="Comforta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6"/>
          <p:cNvPicPr preferRelativeResize="0"/>
          <p:nvPr/>
        </p:nvPicPr>
        <p:blipFill rotWithShape="1">
          <a:blip r:embed="rId3">
            <a:alphaModFix/>
          </a:blip>
          <a:srcRect b="15404" l="16400" r="16326" t="0"/>
          <a:stretch/>
        </p:blipFill>
        <p:spPr>
          <a:xfrm>
            <a:off x="1322475" y="2613925"/>
            <a:ext cx="3175175" cy="4241200"/>
          </a:xfrm>
          <a:prstGeom prst="rect">
            <a:avLst/>
          </a:prstGeom>
          <a:noFill/>
          <a:ln>
            <a:noFill/>
          </a:ln>
        </p:spPr>
      </p:pic>
      <p:pic>
        <p:nvPicPr>
          <p:cNvPr id="168" name="Google Shape;168;p26"/>
          <p:cNvPicPr preferRelativeResize="0"/>
          <p:nvPr/>
        </p:nvPicPr>
        <p:blipFill rotWithShape="1">
          <a:blip r:embed="rId4">
            <a:alphaModFix/>
          </a:blip>
          <a:srcRect b="2780" l="7322" r="9461" t="0"/>
          <a:stretch/>
        </p:blipFill>
        <p:spPr>
          <a:xfrm>
            <a:off x="5135975" y="2635375"/>
            <a:ext cx="3674325" cy="4241200"/>
          </a:xfrm>
          <a:prstGeom prst="rect">
            <a:avLst/>
          </a:prstGeom>
          <a:noFill/>
          <a:ln>
            <a:noFill/>
          </a:ln>
        </p:spPr>
      </p:pic>
      <p:pic>
        <p:nvPicPr>
          <p:cNvPr id="169" name="Google Shape;169;p26"/>
          <p:cNvPicPr preferRelativeResize="0"/>
          <p:nvPr/>
        </p:nvPicPr>
        <p:blipFill rotWithShape="1">
          <a:blip r:embed="rId5">
            <a:alphaModFix/>
          </a:blip>
          <a:srcRect b="14784" l="16401" r="16842" t="0"/>
          <a:stretch/>
        </p:blipFill>
        <p:spPr>
          <a:xfrm>
            <a:off x="9449425" y="2635375"/>
            <a:ext cx="3175175" cy="4241200"/>
          </a:xfrm>
          <a:prstGeom prst="rect">
            <a:avLst/>
          </a:prstGeom>
          <a:noFill/>
          <a:ln>
            <a:noFill/>
          </a:ln>
        </p:spPr>
      </p:pic>
      <p:sp>
        <p:nvSpPr>
          <p:cNvPr id="170" name="Google Shape;170;p26"/>
          <p:cNvSpPr txBox="1"/>
          <p:nvPr>
            <p:ph idx="4294967295" type="body"/>
          </p:nvPr>
        </p:nvSpPr>
        <p:spPr>
          <a:xfrm>
            <a:off x="1200250" y="7225925"/>
            <a:ext cx="11545800" cy="951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rgbClr val="000000"/>
              </a:buClr>
              <a:buFont typeface="Arial"/>
              <a:buNone/>
            </a:pPr>
            <a:r>
              <a:rPr lang="en" sz="2100">
                <a:solidFill>
                  <a:srgbClr val="000000"/>
                </a:solidFill>
                <a:latin typeface="Comfortaa"/>
                <a:ea typeface="Comfortaa"/>
                <a:cs typeface="Comfortaa"/>
                <a:sym typeface="Comfortaa"/>
              </a:rPr>
              <a:t>	       Input Image		            Selected Control Points	      Anisotropic Diffusion</a:t>
            </a:r>
            <a:endParaRPr sz="2100">
              <a:solidFill>
                <a:srgbClr val="000000"/>
              </a:solidFill>
              <a:latin typeface="Comfortaa"/>
              <a:ea typeface="Comfortaa"/>
              <a:cs typeface="Comfortaa"/>
              <a:sym typeface="Comfortaa"/>
            </a:endParaRPr>
          </a:p>
          <a:p>
            <a:pPr indent="0" lvl="0" marL="0" rtl="0" algn="l">
              <a:spcBef>
                <a:spcPts val="1200"/>
              </a:spcBef>
              <a:spcAft>
                <a:spcPts val="1200"/>
              </a:spcAft>
              <a:buNone/>
            </a:pPr>
            <a:r>
              <a:t/>
            </a:r>
            <a:endParaRPr sz="2100">
              <a:latin typeface="Comfortaa"/>
              <a:ea typeface="Comfortaa"/>
              <a:cs typeface="Comfortaa"/>
              <a:sym typeface="Comfortaa"/>
            </a:endParaRPr>
          </a:p>
        </p:txBody>
      </p:sp>
      <p:sp>
        <p:nvSpPr>
          <p:cNvPr id="171" name="Google Shape;171;p26"/>
          <p:cNvSpPr txBox="1"/>
          <p:nvPr>
            <p:ph type="title"/>
          </p:nvPr>
        </p:nvSpPr>
        <p:spPr>
          <a:xfrm>
            <a:off x="1206838" y="1191967"/>
            <a:ext cx="11532600" cy="95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000">
                <a:solidFill>
                  <a:srgbClr val="168DBA"/>
                </a:solidFill>
                <a:latin typeface="Comfortaa"/>
                <a:ea typeface="Comfortaa"/>
                <a:cs typeface="Comfortaa"/>
                <a:sym typeface="Comfortaa"/>
              </a:rPr>
              <a:t>Results and Discussions:</a:t>
            </a:r>
            <a:endParaRPr sz="5000">
              <a:latin typeface="Comfortaa"/>
              <a:ea typeface="Comfortaa"/>
              <a:cs typeface="Comfortaa"/>
              <a:sym typeface="Comforta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idx="4294967295" type="title"/>
          </p:nvPr>
        </p:nvSpPr>
        <p:spPr>
          <a:xfrm>
            <a:off x="1091400" y="1191967"/>
            <a:ext cx="11533200" cy="9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168DBA"/>
              </a:buClr>
              <a:buSzPts val="2400"/>
              <a:buFont typeface="Times New Roman"/>
              <a:buNone/>
            </a:pPr>
            <a:r>
              <a:rPr lang="en" sz="5000">
                <a:solidFill>
                  <a:srgbClr val="168DBA"/>
                </a:solidFill>
                <a:latin typeface="Comfortaa"/>
                <a:ea typeface="Comfortaa"/>
                <a:cs typeface="Comfortaa"/>
                <a:sym typeface="Comfortaa"/>
              </a:rPr>
              <a:t>Results and Discussions:</a:t>
            </a:r>
            <a:br>
              <a:rPr lang="en" sz="5000">
                <a:solidFill>
                  <a:srgbClr val="168DBA"/>
                </a:solidFill>
                <a:latin typeface="Comfortaa"/>
                <a:ea typeface="Comfortaa"/>
                <a:cs typeface="Comfortaa"/>
                <a:sym typeface="Comfortaa"/>
              </a:rPr>
            </a:br>
            <a:endParaRPr sz="5000">
              <a:solidFill>
                <a:srgbClr val="168DBA"/>
              </a:solidFill>
              <a:latin typeface="Comfortaa"/>
              <a:ea typeface="Comfortaa"/>
              <a:cs typeface="Comfortaa"/>
              <a:sym typeface="Comfortaa"/>
            </a:endParaRPr>
          </a:p>
          <a:p>
            <a:pPr indent="0" lvl="0" marL="0" rtl="0" algn="l">
              <a:spcBef>
                <a:spcPts val="0"/>
              </a:spcBef>
              <a:spcAft>
                <a:spcPts val="0"/>
              </a:spcAft>
              <a:buNone/>
            </a:pPr>
            <a:r>
              <a:t/>
            </a:r>
            <a:endParaRPr sz="5000">
              <a:latin typeface="Comfortaa"/>
              <a:ea typeface="Comfortaa"/>
              <a:cs typeface="Comfortaa"/>
              <a:sym typeface="Comfortaa"/>
            </a:endParaRPr>
          </a:p>
        </p:txBody>
      </p:sp>
      <p:pic>
        <p:nvPicPr>
          <p:cNvPr id="177" name="Google Shape;177;p27"/>
          <p:cNvPicPr preferRelativeResize="0"/>
          <p:nvPr/>
        </p:nvPicPr>
        <p:blipFill rotWithShape="1">
          <a:blip r:embed="rId3">
            <a:alphaModFix/>
          </a:blip>
          <a:srcRect b="14507" l="16403" r="16201" t="0"/>
          <a:stretch/>
        </p:blipFill>
        <p:spPr>
          <a:xfrm>
            <a:off x="1493200" y="2778950"/>
            <a:ext cx="3115975" cy="4023301"/>
          </a:xfrm>
          <a:prstGeom prst="rect">
            <a:avLst/>
          </a:prstGeom>
          <a:noFill/>
          <a:ln>
            <a:noFill/>
          </a:ln>
        </p:spPr>
      </p:pic>
      <p:pic>
        <p:nvPicPr>
          <p:cNvPr id="178" name="Google Shape;178;p27"/>
          <p:cNvPicPr preferRelativeResize="0"/>
          <p:nvPr/>
        </p:nvPicPr>
        <p:blipFill rotWithShape="1">
          <a:blip r:embed="rId4">
            <a:alphaModFix/>
          </a:blip>
          <a:srcRect b="14994" l="16400" r="16326" t="0"/>
          <a:stretch/>
        </p:blipFill>
        <p:spPr>
          <a:xfrm>
            <a:off x="5188200" y="2778950"/>
            <a:ext cx="3323900" cy="4023301"/>
          </a:xfrm>
          <a:prstGeom prst="rect">
            <a:avLst/>
          </a:prstGeom>
          <a:noFill/>
          <a:ln>
            <a:noFill/>
          </a:ln>
        </p:spPr>
      </p:pic>
      <p:pic>
        <p:nvPicPr>
          <p:cNvPr id="179" name="Google Shape;179;p27"/>
          <p:cNvPicPr preferRelativeResize="0"/>
          <p:nvPr/>
        </p:nvPicPr>
        <p:blipFill rotWithShape="1">
          <a:blip r:embed="rId5">
            <a:alphaModFix/>
          </a:blip>
          <a:srcRect b="14994" l="16403" r="16147" t="0"/>
          <a:stretch/>
        </p:blipFill>
        <p:spPr>
          <a:xfrm>
            <a:off x="9113200" y="2973650"/>
            <a:ext cx="3115975" cy="3828600"/>
          </a:xfrm>
          <a:prstGeom prst="rect">
            <a:avLst/>
          </a:prstGeom>
          <a:noFill/>
          <a:ln>
            <a:noFill/>
          </a:ln>
        </p:spPr>
      </p:pic>
      <p:sp>
        <p:nvSpPr>
          <p:cNvPr id="180" name="Google Shape;180;p27"/>
          <p:cNvSpPr txBox="1"/>
          <p:nvPr>
            <p:ph idx="1" type="body"/>
          </p:nvPr>
        </p:nvSpPr>
        <p:spPr>
          <a:xfrm>
            <a:off x="1085100" y="7253024"/>
            <a:ext cx="11545800" cy="818700"/>
          </a:xfrm>
          <a:prstGeom prst="rect">
            <a:avLst/>
          </a:prstGeom>
        </p:spPr>
        <p:txBody>
          <a:bodyPr anchorCtr="0" anchor="ctr" bIns="91425" lIns="91425" spcFirstLastPara="1" rIns="91425" wrap="square" tIns="91425">
            <a:noAutofit/>
          </a:bodyPr>
          <a:lstStyle/>
          <a:p>
            <a:pPr indent="0" lvl="0" marL="0" rtl="0" algn="just">
              <a:lnSpc>
                <a:spcPct val="150000"/>
              </a:lnSpc>
              <a:spcBef>
                <a:spcPts val="0"/>
              </a:spcBef>
              <a:spcAft>
                <a:spcPts val="0"/>
              </a:spcAft>
              <a:buClr>
                <a:srgbClr val="000000"/>
              </a:buClr>
              <a:buFont typeface="Arial"/>
              <a:buNone/>
            </a:pPr>
            <a:r>
              <a:rPr lang="en" sz="2100">
                <a:solidFill>
                  <a:srgbClr val="000000"/>
                </a:solidFill>
                <a:latin typeface="Comfortaa"/>
                <a:ea typeface="Comfortaa"/>
                <a:cs typeface="Comfortaa"/>
                <a:sym typeface="Comfortaa"/>
              </a:rPr>
              <a:t>	       Input Image		   </a:t>
            </a:r>
            <a:r>
              <a:rPr lang="en" sz="2100">
                <a:solidFill>
                  <a:srgbClr val="000000"/>
                </a:solidFill>
                <a:latin typeface="Comfortaa"/>
                <a:ea typeface="Comfortaa"/>
                <a:cs typeface="Comfortaa"/>
                <a:sym typeface="Comfortaa"/>
              </a:rPr>
              <a:t>        </a:t>
            </a:r>
            <a:r>
              <a:rPr lang="en" sz="2100">
                <a:solidFill>
                  <a:srgbClr val="000000"/>
                </a:solidFill>
                <a:latin typeface="Comfortaa"/>
                <a:ea typeface="Comfortaa"/>
                <a:cs typeface="Comfortaa"/>
                <a:sym typeface="Comfortaa"/>
              </a:rPr>
              <a:t>Selected Control Points</a:t>
            </a:r>
            <a:r>
              <a:rPr lang="en" sz="2100">
                <a:solidFill>
                  <a:srgbClr val="000000"/>
                </a:solidFill>
                <a:latin typeface="Comfortaa"/>
                <a:ea typeface="Comfortaa"/>
                <a:cs typeface="Comfortaa"/>
                <a:sym typeface="Comfortaa"/>
              </a:rPr>
              <a:t>	       </a:t>
            </a:r>
            <a:r>
              <a:rPr lang="en" sz="2100">
                <a:solidFill>
                  <a:srgbClr val="000000"/>
                </a:solidFill>
                <a:latin typeface="Comfortaa"/>
                <a:ea typeface="Comfortaa"/>
                <a:cs typeface="Comfortaa"/>
                <a:sym typeface="Comfortaa"/>
              </a:rPr>
              <a:t>Anisotropic Diffusion</a:t>
            </a:r>
            <a:endParaRPr sz="2100">
              <a:solidFill>
                <a:srgbClr val="000000"/>
              </a:solidFill>
              <a:latin typeface="Comfortaa"/>
              <a:ea typeface="Comfortaa"/>
              <a:cs typeface="Comfortaa"/>
              <a:sym typeface="Comfortaa"/>
            </a:endParaRPr>
          </a:p>
          <a:p>
            <a:pPr indent="0" lvl="0" marL="0" rtl="0" algn="l">
              <a:spcBef>
                <a:spcPts val="0"/>
              </a:spcBef>
              <a:spcAft>
                <a:spcPts val="0"/>
              </a:spcAft>
              <a:buNone/>
            </a:pPr>
            <a:r>
              <a:t/>
            </a:r>
            <a:endParaRPr sz="2100">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idx="4294967295" type="title"/>
          </p:nvPr>
        </p:nvSpPr>
        <p:spPr>
          <a:xfrm>
            <a:off x="1094175" y="1003600"/>
            <a:ext cx="11533200" cy="104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000">
                <a:solidFill>
                  <a:srgbClr val="168DBA"/>
                </a:solidFill>
                <a:latin typeface="Comfortaa"/>
                <a:ea typeface="Comfortaa"/>
                <a:cs typeface="Comfortaa"/>
                <a:sym typeface="Comfortaa"/>
              </a:rPr>
              <a:t>Results and Discussions:</a:t>
            </a:r>
            <a:endParaRPr sz="5000">
              <a:latin typeface="Comfortaa"/>
              <a:ea typeface="Comfortaa"/>
              <a:cs typeface="Comfortaa"/>
              <a:sym typeface="Comfortaa"/>
            </a:endParaRPr>
          </a:p>
        </p:txBody>
      </p:sp>
      <p:pic>
        <p:nvPicPr>
          <p:cNvPr id="186" name="Google Shape;186;p28"/>
          <p:cNvPicPr preferRelativeResize="0"/>
          <p:nvPr/>
        </p:nvPicPr>
        <p:blipFill rotWithShape="1">
          <a:blip r:embed="rId3">
            <a:alphaModFix/>
          </a:blip>
          <a:srcRect b="0" l="0" r="0" t="0"/>
          <a:stretch/>
        </p:blipFill>
        <p:spPr>
          <a:xfrm>
            <a:off x="3679900" y="3620400"/>
            <a:ext cx="6319025" cy="2178225"/>
          </a:xfrm>
          <a:prstGeom prst="rect">
            <a:avLst/>
          </a:prstGeom>
          <a:noFill/>
          <a:ln>
            <a:noFill/>
          </a:ln>
        </p:spPr>
      </p:pic>
      <p:sp>
        <p:nvSpPr>
          <p:cNvPr id="187" name="Google Shape;187;p28"/>
          <p:cNvSpPr txBox="1"/>
          <p:nvPr>
            <p:ph idx="1" type="body"/>
          </p:nvPr>
        </p:nvSpPr>
        <p:spPr>
          <a:xfrm>
            <a:off x="1087875" y="6286599"/>
            <a:ext cx="11545800" cy="818700"/>
          </a:xfrm>
          <a:prstGeom prst="rect">
            <a:avLst/>
          </a:prstGeom>
        </p:spPr>
        <p:txBody>
          <a:bodyPr anchorCtr="0" anchor="ctr" bIns="91425" lIns="91425" spcFirstLastPara="1" rIns="91425" wrap="square" tIns="91425">
            <a:normAutofit/>
          </a:bodyPr>
          <a:lstStyle/>
          <a:p>
            <a:pPr indent="0" lvl="0" marL="0" rtl="0" algn="ctr">
              <a:lnSpc>
                <a:spcPct val="150000"/>
              </a:lnSpc>
              <a:spcBef>
                <a:spcPts val="0"/>
              </a:spcBef>
              <a:spcAft>
                <a:spcPts val="0"/>
              </a:spcAft>
              <a:buClr>
                <a:srgbClr val="000000"/>
              </a:buClr>
              <a:buFont typeface="Arial"/>
              <a:buNone/>
            </a:pPr>
            <a:r>
              <a:rPr b="1" lang="en" sz="2500">
                <a:solidFill>
                  <a:srgbClr val="000000"/>
                </a:solidFill>
                <a:latin typeface="Comfortaa"/>
                <a:ea typeface="Comfortaa"/>
                <a:cs typeface="Comfortaa"/>
                <a:sym typeface="Comfortaa"/>
              </a:rPr>
              <a:t>Thickness &amp; Condition</a:t>
            </a:r>
            <a:endParaRPr b="1" sz="2500">
              <a:solidFill>
                <a:srgbClr val="000000"/>
              </a:solidFill>
              <a:latin typeface="Comfortaa"/>
              <a:ea typeface="Comfortaa"/>
              <a:cs typeface="Comfortaa"/>
              <a:sym typeface="Comforta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1094175" y="1154792"/>
            <a:ext cx="11533200" cy="95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000">
                <a:solidFill>
                  <a:srgbClr val="168DBA"/>
                </a:solidFill>
                <a:latin typeface="Comfortaa"/>
                <a:ea typeface="Comfortaa"/>
                <a:cs typeface="Comfortaa"/>
                <a:sym typeface="Comfortaa"/>
              </a:rPr>
              <a:t>Conclusion:</a:t>
            </a:r>
            <a:endParaRPr sz="5000">
              <a:latin typeface="Comfortaa"/>
              <a:ea typeface="Comfortaa"/>
              <a:cs typeface="Comfortaa"/>
              <a:sym typeface="Comfortaa"/>
            </a:endParaRPr>
          </a:p>
        </p:txBody>
      </p:sp>
      <p:sp>
        <p:nvSpPr>
          <p:cNvPr id="193" name="Google Shape;193;p29"/>
          <p:cNvSpPr txBox="1"/>
          <p:nvPr>
            <p:ph idx="1" type="body"/>
          </p:nvPr>
        </p:nvSpPr>
        <p:spPr>
          <a:xfrm>
            <a:off x="1094175" y="2527600"/>
            <a:ext cx="11533200" cy="5501100"/>
          </a:xfrm>
          <a:prstGeom prst="rect">
            <a:avLst/>
          </a:prstGeom>
        </p:spPr>
        <p:txBody>
          <a:bodyPr anchorCtr="0" anchor="ctr" bIns="91425" lIns="91425" spcFirstLastPara="1" rIns="91425" wrap="square" tIns="91425">
            <a:normAutofit/>
          </a:bodyPr>
          <a:lstStyle/>
          <a:p>
            <a:pPr indent="457200" lvl="0" marL="0" rtl="0" algn="just">
              <a:lnSpc>
                <a:spcPct val="150000"/>
              </a:lnSpc>
              <a:spcBef>
                <a:spcPts val="0"/>
              </a:spcBef>
              <a:spcAft>
                <a:spcPts val="0"/>
              </a:spcAft>
              <a:buClr>
                <a:srgbClr val="000000"/>
              </a:buClr>
              <a:buSzPts val="2000"/>
              <a:buFont typeface="Arial"/>
              <a:buNone/>
            </a:pPr>
            <a:r>
              <a:rPr lang="en" sz="2500">
                <a:solidFill>
                  <a:srgbClr val="000000"/>
                </a:solidFill>
                <a:latin typeface="Comfortaa"/>
                <a:ea typeface="Comfortaa"/>
                <a:cs typeface="Comfortaa"/>
                <a:sym typeface="Comfortaa"/>
              </a:rPr>
              <a:t>The visualization of quantitative result helps in determining and analysis of the arthritis disease. The method is simple and efficient in attaining the aim of early arthritis detection based on cartilage thickness. This algorithm can be improved further by implementing automated technique for threshold selection. This technique can also be used for the determination of gap between the tibia and femur of knee for more accurate detection of arthritis.</a:t>
            </a:r>
            <a:endParaRPr sz="2500">
              <a:solidFill>
                <a:srgbClr val="000000"/>
              </a:solidFill>
              <a:latin typeface="Comfortaa"/>
              <a:ea typeface="Comfortaa"/>
              <a:cs typeface="Comfortaa"/>
              <a:sym typeface="Comfortaa"/>
            </a:endParaRPr>
          </a:p>
          <a:p>
            <a:pPr indent="0" lvl="0" marL="0" rtl="0" algn="l">
              <a:spcBef>
                <a:spcPts val="0"/>
              </a:spcBef>
              <a:spcAft>
                <a:spcPts val="1200"/>
              </a:spcAft>
              <a:buNone/>
            </a:pPr>
            <a:r>
              <a:t/>
            </a:r>
            <a:endParaRPr sz="2500">
              <a:solidFill>
                <a:srgbClr val="000000"/>
              </a:solidFill>
              <a:latin typeface="Comfortaa"/>
              <a:ea typeface="Comfortaa"/>
              <a:cs typeface="Comfortaa"/>
              <a:sym typeface="Comforta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091400" y="1191992"/>
            <a:ext cx="11533200" cy="95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168DBA"/>
              </a:buClr>
              <a:buSzPts val="2400"/>
              <a:buFont typeface="Times New Roman"/>
              <a:buNone/>
            </a:pPr>
            <a:r>
              <a:rPr lang="en" sz="5000">
                <a:solidFill>
                  <a:srgbClr val="168DBA"/>
                </a:solidFill>
                <a:latin typeface="Comfortaa"/>
                <a:ea typeface="Comfortaa"/>
                <a:cs typeface="Comfortaa"/>
                <a:sym typeface="Comfortaa"/>
              </a:rPr>
              <a:t>Future Scope</a:t>
            </a:r>
            <a:r>
              <a:rPr lang="en" sz="5000">
                <a:solidFill>
                  <a:srgbClr val="168DBA"/>
                </a:solidFill>
                <a:latin typeface="Comfortaa"/>
                <a:ea typeface="Comfortaa"/>
                <a:cs typeface="Comfortaa"/>
                <a:sym typeface="Comfortaa"/>
              </a:rPr>
              <a:t>:</a:t>
            </a:r>
            <a:endParaRPr sz="5000">
              <a:latin typeface="Comfortaa"/>
              <a:ea typeface="Comfortaa"/>
              <a:cs typeface="Comfortaa"/>
              <a:sym typeface="Comfortaa"/>
            </a:endParaRPr>
          </a:p>
        </p:txBody>
      </p:sp>
      <p:sp>
        <p:nvSpPr>
          <p:cNvPr id="199" name="Google Shape;199;p30"/>
          <p:cNvSpPr txBox="1"/>
          <p:nvPr>
            <p:ph idx="1" type="body"/>
          </p:nvPr>
        </p:nvSpPr>
        <p:spPr>
          <a:xfrm>
            <a:off x="1091400" y="2562149"/>
            <a:ext cx="11533200" cy="5503800"/>
          </a:xfrm>
          <a:prstGeom prst="rect">
            <a:avLst/>
          </a:prstGeom>
        </p:spPr>
        <p:txBody>
          <a:bodyPr anchorCtr="0" anchor="ctr" bIns="91425" lIns="91425" spcFirstLastPara="1" rIns="91425" wrap="square" tIns="91425">
            <a:normAutofit/>
          </a:bodyPr>
          <a:lstStyle/>
          <a:p>
            <a:pPr indent="457200" lvl="0" marL="0" rtl="0" algn="just">
              <a:lnSpc>
                <a:spcPct val="150000"/>
              </a:lnSpc>
              <a:spcBef>
                <a:spcPts val="0"/>
              </a:spcBef>
              <a:spcAft>
                <a:spcPts val="0"/>
              </a:spcAft>
              <a:buClr>
                <a:srgbClr val="000000"/>
              </a:buClr>
              <a:buSzPts val="2000"/>
              <a:buFont typeface="Arial"/>
              <a:buNone/>
            </a:pPr>
            <a:r>
              <a:rPr lang="en" sz="2500">
                <a:solidFill>
                  <a:srgbClr val="000000"/>
                </a:solidFill>
                <a:latin typeface="Comfortaa"/>
                <a:ea typeface="Comfortaa"/>
                <a:cs typeface="Comfortaa"/>
                <a:sym typeface="Comfortaa"/>
              </a:rPr>
              <a:t>In this work we are determining whether a person have arthritis or not using image processing technique. We are using manual thresholding in this work, there is a future scope for automated thresholding for better results and reduction in time consumption. We can include Artificial Intelligence algorithms in future for better results in determination of the disease.</a:t>
            </a:r>
            <a:endParaRPr sz="2500">
              <a:solidFill>
                <a:srgbClr val="000000"/>
              </a:solidFill>
              <a:latin typeface="Comfortaa"/>
              <a:ea typeface="Comfortaa"/>
              <a:cs typeface="Comfortaa"/>
              <a:sym typeface="Comfortaa"/>
            </a:endParaRPr>
          </a:p>
          <a:p>
            <a:pPr indent="0" lvl="0" marL="0" rtl="0" algn="l">
              <a:spcBef>
                <a:spcPts val="0"/>
              </a:spcBef>
              <a:spcAft>
                <a:spcPts val="1200"/>
              </a:spcAft>
              <a:buNone/>
            </a:pPr>
            <a:r>
              <a:t/>
            </a:r>
            <a:endParaRPr sz="2500">
              <a:solidFill>
                <a:srgbClr val="000000"/>
              </a:solidFill>
              <a:latin typeface="Comfortaa"/>
              <a:ea typeface="Comfortaa"/>
              <a:cs typeface="Comfortaa"/>
              <a:sym typeface="Comforta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1280025" y="1117642"/>
            <a:ext cx="11533200" cy="95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168DBA"/>
              </a:buClr>
              <a:buSzPts val="2400"/>
              <a:buFont typeface="Times New Roman"/>
              <a:buNone/>
            </a:pPr>
            <a:r>
              <a:rPr lang="en" sz="5000">
                <a:solidFill>
                  <a:srgbClr val="168DBA"/>
                </a:solidFill>
                <a:latin typeface="Comfortaa"/>
                <a:ea typeface="Comfortaa"/>
                <a:cs typeface="Comfortaa"/>
                <a:sym typeface="Comfortaa"/>
              </a:rPr>
              <a:t>References:</a:t>
            </a:r>
            <a:endParaRPr sz="5000">
              <a:latin typeface="Comfortaa"/>
              <a:ea typeface="Comfortaa"/>
              <a:cs typeface="Comfortaa"/>
              <a:sym typeface="Comfortaa"/>
            </a:endParaRPr>
          </a:p>
        </p:txBody>
      </p:sp>
      <p:sp>
        <p:nvSpPr>
          <p:cNvPr id="205" name="Google Shape;205;p31"/>
          <p:cNvSpPr txBox="1"/>
          <p:nvPr>
            <p:ph idx="1" type="body"/>
          </p:nvPr>
        </p:nvSpPr>
        <p:spPr>
          <a:xfrm>
            <a:off x="1091400" y="2341750"/>
            <a:ext cx="11533200" cy="5650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rgbClr val="000000"/>
              </a:buClr>
              <a:buFont typeface="Arial"/>
              <a:buNone/>
            </a:pPr>
            <a:r>
              <a:rPr lang="en" sz="2300">
                <a:solidFill>
                  <a:srgbClr val="000000"/>
                </a:solidFill>
                <a:latin typeface="Comfortaa"/>
                <a:ea typeface="Comfortaa"/>
                <a:cs typeface="Comfortaa"/>
                <a:sym typeface="Comfortaa"/>
              </a:rPr>
              <a:t>[1] Jurgen Fripp, Erin Lucas, Craig Engstrom, “Automated Morphological Knee Cartilage Analysis of 3D MRI at 3T”, MAGNETOM Flash, Feb/2013.</a:t>
            </a:r>
            <a:endParaRPr sz="2300">
              <a:solidFill>
                <a:srgbClr val="000000"/>
              </a:solidFill>
              <a:latin typeface="Comfortaa"/>
              <a:ea typeface="Comfortaa"/>
              <a:cs typeface="Comfortaa"/>
              <a:sym typeface="Comfortaa"/>
            </a:endParaRPr>
          </a:p>
          <a:p>
            <a:pPr indent="0" lvl="0" marL="0" rtl="0" algn="just">
              <a:lnSpc>
                <a:spcPct val="150000"/>
              </a:lnSpc>
              <a:spcBef>
                <a:spcPts val="0"/>
              </a:spcBef>
              <a:spcAft>
                <a:spcPts val="0"/>
              </a:spcAft>
              <a:buNone/>
            </a:pPr>
            <a:r>
              <a:t/>
            </a:r>
            <a:endParaRPr sz="2300">
              <a:solidFill>
                <a:srgbClr val="000000"/>
              </a:solidFill>
              <a:latin typeface="Comfortaa"/>
              <a:ea typeface="Comfortaa"/>
              <a:cs typeface="Comfortaa"/>
              <a:sym typeface="Comfortaa"/>
            </a:endParaRPr>
          </a:p>
          <a:p>
            <a:pPr indent="0" lvl="0" marL="0" rtl="0" algn="just">
              <a:lnSpc>
                <a:spcPct val="150000"/>
              </a:lnSpc>
              <a:spcBef>
                <a:spcPts val="0"/>
              </a:spcBef>
              <a:spcAft>
                <a:spcPts val="0"/>
              </a:spcAft>
              <a:buClr>
                <a:srgbClr val="000000"/>
              </a:buClr>
              <a:buFont typeface="Arial"/>
              <a:buNone/>
            </a:pPr>
            <a:r>
              <a:rPr lang="en" sz="2300">
                <a:solidFill>
                  <a:srgbClr val="000000"/>
                </a:solidFill>
                <a:latin typeface="Comfortaa"/>
                <a:ea typeface="Comfortaa"/>
                <a:cs typeface="Comfortaa"/>
                <a:sym typeface="Comfortaa"/>
              </a:rPr>
              <a:t>[2] Syed Afaq Ali Shah, K. M. Yahya, G. Mubashar, Abdul Bais, “Quantification and Visualization of MRI Cartilage of the Knee: A Simplified Approach”, 6th International Conference on Emerging Technologies (ICET), 2010. </a:t>
            </a:r>
            <a:endParaRPr sz="2300">
              <a:solidFill>
                <a:srgbClr val="000000"/>
              </a:solidFill>
              <a:latin typeface="Comfortaa"/>
              <a:ea typeface="Comfortaa"/>
              <a:cs typeface="Comfortaa"/>
              <a:sym typeface="Comfortaa"/>
            </a:endParaRPr>
          </a:p>
          <a:p>
            <a:pPr indent="0" lvl="0" marL="0" rtl="0" algn="just">
              <a:lnSpc>
                <a:spcPct val="150000"/>
              </a:lnSpc>
              <a:spcBef>
                <a:spcPts val="0"/>
              </a:spcBef>
              <a:spcAft>
                <a:spcPts val="0"/>
              </a:spcAft>
              <a:buNone/>
            </a:pPr>
            <a:r>
              <a:t/>
            </a:r>
            <a:endParaRPr sz="2300">
              <a:solidFill>
                <a:srgbClr val="000000"/>
              </a:solidFill>
              <a:latin typeface="Comfortaa"/>
              <a:ea typeface="Comfortaa"/>
              <a:cs typeface="Comfortaa"/>
              <a:sym typeface="Comfortaa"/>
            </a:endParaRPr>
          </a:p>
          <a:p>
            <a:pPr indent="0" lvl="0" marL="0" rtl="0" algn="just">
              <a:lnSpc>
                <a:spcPct val="150000"/>
              </a:lnSpc>
              <a:spcBef>
                <a:spcPts val="0"/>
              </a:spcBef>
              <a:spcAft>
                <a:spcPts val="0"/>
              </a:spcAft>
              <a:buClr>
                <a:srgbClr val="000000"/>
              </a:buClr>
              <a:buFont typeface="Arial"/>
              <a:buNone/>
            </a:pPr>
            <a:r>
              <a:rPr lang="en" sz="2300">
                <a:solidFill>
                  <a:srgbClr val="000000"/>
                </a:solidFill>
                <a:latin typeface="Comfortaa"/>
                <a:ea typeface="Comfortaa"/>
                <a:cs typeface="Comfortaa"/>
                <a:sym typeface="Comfortaa"/>
              </a:rPr>
              <a:t>[3] Arpita Mittal1, Sanjay Kumar Dubey, “Analysis of Rheumatoid Arthritis through Image Processing”, IJCSI International Journal of Computer Science Issues, Vol. 9, Issue 6, No 2, November 2012.</a:t>
            </a:r>
            <a:endParaRPr sz="2300">
              <a:solidFill>
                <a:srgbClr val="000000"/>
              </a:solidFill>
              <a:latin typeface="Comfortaa"/>
              <a:ea typeface="Comfortaa"/>
              <a:cs typeface="Comfortaa"/>
              <a:sym typeface="Comfortaa"/>
            </a:endParaRPr>
          </a:p>
          <a:p>
            <a:pPr indent="0" lvl="0" marL="0" rtl="0" algn="l">
              <a:spcBef>
                <a:spcPts val="0"/>
              </a:spcBef>
              <a:spcAft>
                <a:spcPts val="1200"/>
              </a:spcAft>
              <a:buNone/>
            </a:pPr>
            <a:r>
              <a:t/>
            </a:r>
            <a:endParaRPr sz="2300">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1094175" y="1226625"/>
            <a:ext cx="11533200" cy="8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168DBA"/>
              </a:buClr>
              <a:buSzPts val="990"/>
              <a:buFont typeface="Times New Roman"/>
              <a:buNone/>
            </a:pPr>
            <a:r>
              <a:rPr lang="en" sz="5000">
                <a:solidFill>
                  <a:srgbClr val="168DBA"/>
                </a:solidFill>
                <a:latin typeface="Comfortaa"/>
                <a:ea typeface="Comfortaa"/>
                <a:cs typeface="Comfortaa"/>
                <a:sym typeface="Comfortaa"/>
              </a:rPr>
              <a:t>Index</a:t>
            </a:r>
            <a:br>
              <a:rPr lang="en" sz="5100">
                <a:solidFill>
                  <a:srgbClr val="168DBA"/>
                </a:solidFill>
                <a:latin typeface="Comfortaa"/>
                <a:ea typeface="Comfortaa"/>
                <a:cs typeface="Comfortaa"/>
                <a:sym typeface="Comfortaa"/>
              </a:rPr>
            </a:br>
            <a:endParaRPr sz="5100">
              <a:solidFill>
                <a:srgbClr val="168DBA"/>
              </a:solidFill>
              <a:latin typeface="Comfortaa"/>
              <a:ea typeface="Comfortaa"/>
              <a:cs typeface="Comfortaa"/>
              <a:sym typeface="Comfortaa"/>
            </a:endParaRPr>
          </a:p>
          <a:p>
            <a:pPr indent="0" lvl="0" marL="0" rtl="0" algn="l">
              <a:spcBef>
                <a:spcPts val="0"/>
              </a:spcBef>
              <a:spcAft>
                <a:spcPts val="0"/>
              </a:spcAft>
              <a:buSzPts val="990"/>
              <a:buNone/>
            </a:pPr>
            <a:r>
              <a:t/>
            </a:r>
            <a:endParaRPr sz="5100">
              <a:solidFill>
                <a:srgbClr val="168DBA"/>
              </a:solidFill>
              <a:latin typeface="Comfortaa"/>
              <a:ea typeface="Comfortaa"/>
              <a:cs typeface="Comfortaa"/>
              <a:sym typeface="Comfortaa"/>
            </a:endParaRPr>
          </a:p>
        </p:txBody>
      </p:sp>
      <p:sp>
        <p:nvSpPr>
          <p:cNvPr id="93" name="Google Shape;93;p14"/>
          <p:cNvSpPr txBox="1"/>
          <p:nvPr>
            <p:ph idx="1" type="body"/>
          </p:nvPr>
        </p:nvSpPr>
        <p:spPr>
          <a:xfrm>
            <a:off x="1094175" y="2341750"/>
            <a:ext cx="11533200" cy="58359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Clr>
                <a:srgbClr val="000000"/>
              </a:buClr>
              <a:buSzPts val="2200"/>
              <a:buFont typeface="Comfortaa"/>
              <a:buChar char="➔"/>
            </a:pPr>
            <a:r>
              <a:rPr lang="en" sz="2200">
                <a:solidFill>
                  <a:srgbClr val="000000"/>
                </a:solidFill>
                <a:latin typeface="Comfortaa"/>
                <a:ea typeface="Comfortaa"/>
                <a:cs typeface="Comfortaa"/>
                <a:sym typeface="Comfortaa"/>
              </a:rPr>
              <a:t>Abstract</a:t>
            </a:r>
            <a:endParaRPr sz="2200">
              <a:solidFill>
                <a:srgbClr val="000000"/>
              </a:solidFill>
              <a:latin typeface="Comfortaa"/>
              <a:ea typeface="Comfortaa"/>
              <a:cs typeface="Comfortaa"/>
              <a:sym typeface="Comfortaa"/>
            </a:endParaRPr>
          </a:p>
          <a:p>
            <a:pPr indent="-368300" lvl="0" marL="457200" rtl="0" algn="l">
              <a:lnSpc>
                <a:spcPct val="150000"/>
              </a:lnSpc>
              <a:spcBef>
                <a:spcPts val="0"/>
              </a:spcBef>
              <a:spcAft>
                <a:spcPts val="0"/>
              </a:spcAft>
              <a:buClr>
                <a:srgbClr val="000000"/>
              </a:buClr>
              <a:buSzPts val="2200"/>
              <a:buFont typeface="Comfortaa"/>
              <a:buChar char="➔"/>
            </a:pPr>
            <a:r>
              <a:rPr lang="en" sz="2200">
                <a:solidFill>
                  <a:srgbClr val="000000"/>
                </a:solidFill>
                <a:latin typeface="Comfortaa"/>
                <a:ea typeface="Comfortaa"/>
                <a:cs typeface="Comfortaa"/>
                <a:sym typeface="Comfortaa"/>
              </a:rPr>
              <a:t>Introduction</a:t>
            </a:r>
            <a:endParaRPr sz="2200">
              <a:solidFill>
                <a:srgbClr val="000000"/>
              </a:solidFill>
              <a:latin typeface="Comfortaa"/>
              <a:ea typeface="Comfortaa"/>
              <a:cs typeface="Comfortaa"/>
              <a:sym typeface="Comfortaa"/>
            </a:endParaRPr>
          </a:p>
          <a:p>
            <a:pPr indent="-368300" lvl="0" marL="457200" rtl="0" algn="l">
              <a:lnSpc>
                <a:spcPct val="150000"/>
              </a:lnSpc>
              <a:spcBef>
                <a:spcPts val="0"/>
              </a:spcBef>
              <a:spcAft>
                <a:spcPts val="0"/>
              </a:spcAft>
              <a:buClr>
                <a:srgbClr val="000000"/>
              </a:buClr>
              <a:buSzPts val="2200"/>
              <a:buFont typeface="Comfortaa"/>
              <a:buChar char="➔"/>
            </a:pPr>
            <a:r>
              <a:rPr lang="en" sz="2200">
                <a:solidFill>
                  <a:srgbClr val="000000"/>
                </a:solidFill>
                <a:latin typeface="Comfortaa"/>
                <a:ea typeface="Comfortaa"/>
                <a:cs typeface="Comfortaa"/>
                <a:sym typeface="Comfortaa"/>
              </a:rPr>
              <a:t>Literature review</a:t>
            </a:r>
            <a:endParaRPr sz="2200">
              <a:solidFill>
                <a:srgbClr val="000000"/>
              </a:solidFill>
              <a:latin typeface="Comfortaa"/>
              <a:ea typeface="Comfortaa"/>
              <a:cs typeface="Comfortaa"/>
              <a:sym typeface="Comfortaa"/>
            </a:endParaRPr>
          </a:p>
          <a:p>
            <a:pPr indent="-368300" lvl="0" marL="457200" rtl="0" algn="l">
              <a:lnSpc>
                <a:spcPct val="150000"/>
              </a:lnSpc>
              <a:spcBef>
                <a:spcPts val="0"/>
              </a:spcBef>
              <a:spcAft>
                <a:spcPts val="0"/>
              </a:spcAft>
              <a:buClr>
                <a:srgbClr val="000000"/>
              </a:buClr>
              <a:buSzPts val="2200"/>
              <a:buFont typeface="Comfortaa"/>
              <a:buChar char="➔"/>
            </a:pPr>
            <a:r>
              <a:rPr lang="en" sz="2200">
                <a:solidFill>
                  <a:srgbClr val="000000"/>
                </a:solidFill>
                <a:latin typeface="Comfortaa"/>
                <a:ea typeface="Comfortaa"/>
                <a:cs typeface="Comfortaa"/>
                <a:sym typeface="Comfortaa"/>
              </a:rPr>
              <a:t>Existing Method</a:t>
            </a:r>
            <a:endParaRPr sz="2200">
              <a:solidFill>
                <a:srgbClr val="000000"/>
              </a:solidFill>
              <a:latin typeface="Comfortaa"/>
              <a:ea typeface="Comfortaa"/>
              <a:cs typeface="Comfortaa"/>
              <a:sym typeface="Comfortaa"/>
            </a:endParaRPr>
          </a:p>
          <a:p>
            <a:pPr indent="-368300" lvl="0" marL="457200" rtl="0" algn="l">
              <a:lnSpc>
                <a:spcPct val="150000"/>
              </a:lnSpc>
              <a:spcBef>
                <a:spcPts val="0"/>
              </a:spcBef>
              <a:spcAft>
                <a:spcPts val="0"/>
              </a:spcAft>
              <a:buClr>
                <a:srgbClr val="000000"/>
              </a:buClr>
              <a:buSzPts val="2200"/>
              <a:buFont typeface="Comfortaa"/>
              <a:buChar char="➔"/>
            </a:pPr>
            <a:r>
              <a:rPr lang="en" sz="2200">
                <a:solidFill>
                  <a:srgbClr val="000000"/>
                </a:solidFill>
                <a:latin typeface="Comfortaa"/>
                <a:ea typeface="Comfortaa"/>
                <a:cs typeface="Comfortaa"/>
                <a:sym typeface="Comfortaa"/>
              </a:rPr>
              <a:t>Drawbacks</a:t>
            </a:r>
            <a:endParaRPr sz="2200">
              <a:solidFill>
                <a:srgbClr val="000000"/>
              </a:solidFill>
              <a:latin typeface="Comfortaa"/>
              <a:ea typeface="Comfortaa"/>
              <a:cs typeface="Comfortaa"/>
              <a:sym typeface="Comfortaa"/>
            </a:endParaRPr>
          </a:p>
          <a:p>
            <a:pPr indent="-368300" lvl="0" marL="457200" rtl="0" algn="l">
              <a:lnSpc>
                <a:spcPct val="150000"/>
              </a:lnSpc>
              <a:spcBef>
                <a:spcPts val="0"/>
              </a:spcBef>
              <a:spcAft>
                <a:spcPts val="0"/>
              </a:spcAft>
              <a:buClr>
                <a:srgbClr val="000000"/>
              </a:buClr>
              <a:buSzPts val="2200"/>
              <a:buFont typeface="Comfortaa"/>
              <a:buChar char="➔"/>
            </a:pPr>
            <a:r>
              <a:rPr lang="en" sz="2200">
                <a:solidFill>
                  <a:srgbClr val="000000"/>
                </a:solidFill>
                <a:latin typeface="Comfortaa"/>
                <a:ea typeface="Comfortaa"/>
                <a:cs typeface="Comfortaa"/>
                <a:sym typeface="Comfortaa"/>
              </a:rPr>
              <a:t>Proposed method					</a:t>
            </a:r>
            <a:r>
              <a:rPr b="1" lang="en" sz="2200">
                <a:solidFill>
                  <a:srgbClr val="000000"/>
                </a:solidFill>
                <a:latin typeface="Comfortaa"/>
                <a:ea typeface="Comfortaa"/>
                <a:cs typeface="Comfortaa"/>
                <a:sym typeface="Comfortaa"/>
              </a:rPr>
              <a:t> </a:t>
            </a:r>
            <a:endParaRPr sz="2200">
              <a:solidFill>
                <a:srgbClr val="000000"/>
              </a:solidFill>
              <a:latin typeface="Comfortaa"/>
              <a:ea typeface="Comfortaa"/>
              <a:cs typeface="Comfortaa"/>
              <a:sym typeface="Comfortaa"/>
            </a:endParaRPr>
          </a:p>
          <a:p>
            <a:pPr indent="-368300" lvl="0" marL="457200" rtl="0" algn="l">
              <a:lnSpc>
                <a:spcPct val="150000"/>
              </a:lnSpc>
              <a:spcBef>
                <a:spcPts val="0"/>
              </a:spcBef>
              <a:spcAft>
                <a:spcPts val="0"/>
              </a:spcAft>
              <a:buClr>
                <a:srgbClr val="000000"/>
              </a:buClr>
              <a:buSzPts val="2200"/>
              <a:buFont typeface="Comfortaa"/>
              <a:buChar char="➔"/>
            </a:pPr>
            <a:r>
              <a:rPr lang="en" sz="2200">
                <a:solidFill>
                  <a:srgbClr val="000000"/>
                </a:solidFill>
                <a:latin typeface="Comfortaa"/>
                <a:ea typeface="Comfortaa"/>
                <a:cs typeface="Comfortaa"/>
                <a:sym typeface="Comfortaa"/>
              </a:rPr>
              <a:t>Advantages</a:t>
            </a:r>
            <a:endParaRPr sz="2200">
              <a:solidFill>
                <a:srgbClr val="000000"/>
              </a:solidFill>
              <a:latin typeface="Comfortaa"/>
              <a:ea typeface="Comfortaa"/>
              <a:cs typeface="Comfortaa"/>
              <a:sym typeface="Comfortaa"/>
            </a:endParaRPr>
          </a:p>
          <a:p>
            <a:pPr indent="-368300" lvl="0" marL="457200" rtl="0" algn="l">
              <a:lnSpc>
                <a:spcPct val="150000"/>
              </a:lnSpc>
              <a:spcBef>
                <a:spcPts val="0"/>
              </a:spcBef>
              <a:spcAft>
                <a:spcPts val="0"/>
              </a:spcAft>
              <a:buClr>
                <a:srgbClr val="000000"/>
              </a:buClr>
              <a:buSzPts val="2200"/>
              <a:buFont typeface="Comfortaa"/>
              <a:buChar char="➔"/>
            </a:pPr>
            <a:r>
              <a:rPr lang="en" sz="2200">
                <a:solidFill>
                  <a:srgbClr val="000000"/>
                </a:solidFill>
                <a:latin typeface="Comfortaa"/>
                <a:ea typeface="Comfortaa"/>
                <a:cs typeface="Comfortaa"/>
                <a:sym typeface="Comfortaa"/>
              </a:rPr>
              <a:t>Applications</a:t>
            </a:r>
            <a:endParaRPr sz="2200">
              <a:solidFill>
                <a:srgbClr val="000000"/>
              </a:solidFill>
              <a:latin typeface="Comfortaa"/>
              <a:ea typeface="Comfortaa"/>
              <a:cs typeface="Comfortaa"/>
              <a:sym typeface="Comfortaa"/>
            </a:endParaRPr>
          </a:p>
          <a:p>
            <a:pPr indent="-368300" lvl="0" marL="457200" rtl="0" algn="l">
              <a:lnSpc>
                <a:spcPct val="150000"/>
              </a:lnSpc>
              <a:spcBef>
                <a:spcPts val="0"/>
              </a:spcBef>
              <a:spcAft>
                <a:spcPts val="0"/>
              </a:spcAft>
              <a:buClr>
                <a:srgbClr val="000000"/>
              </a:buClr>
              <a:buSzPts val="2200"/>
              <a:buFont typeface="Comfortaa"/>
              <a:buChar char="➔"/>
            </a:pPr>
            <a:r>
              <a:rPr lang="en" sz="2200">
                <a:solidFill>
                  <a:srgbClr val="000000"/>
                </a:solidFill>
                <a:latin typeface="Comfortaa"/>
                <a:ea typeface="Comfortaa"/>
                <a:cs typeface="Comfortaa"/>
                <a:sym typeface="Comfortaa"/>
              </a:rPr>
              <a:t>Hardware and Software Requirements</a:t>
            </a:r>
            <a:endParaRPr sz="2200">
              <a:solidFill>
                <a:srgbClr val="000000"/>
              </a:solidFill>
              <a:latin typeface="Comfortaa"/>
              <a:ea typeface="Comfortaa"/>
              <a:cs typeface="Comfortaa"/>
              <a:sym typeface="Comfortaa"/>
            </a:endParaRPr>
          </a:p>
          <a:p>
            <a:pPr indent="-368300" lvl="0" marL="457200" rtl="0" algn="l">
              <a:lnSpc>
                <a:spcPct val="150000"/>
              </a:lnSpc>
              <a:spcBef>
                <a:spcPts val="0"/>
              </a:spcBef>
              <a:spcAft>
                <a:spcPts val="0"/>
              </a:spcAft>
              <a:buClr>
                <a:srgbClr val="000000"/>
              </a:buClr>
              <a:buSzPts val="2200"/>
              <a:buFont typeface="Comfortaa"/>
              <a:buChar char="➔"/>
            </a:pPr>
            <a:r>
              <a:rPr lang="en" sz="2200">
                <a:solidFill>
                  <a:srgbClr val="000000"/>
                </a:solidFill>
                <a:latin typeface="Comfortaa"/>
                <a:ea typeface="Comfortaa"/>
                <a:cs typeface="Comfortaa"/>
                <a:sym typeface="Comfortaa"/>
              </a:rPr>
              <a:t>Results</a:t>
            </a:r>
            <a:endParaRPr sz="2200">
              <a:solidFill>
                <a:srgbClr val="000000"/>
              </a:solidFill>
              <a:latin typeface="Comfortaa"/>
              <a:ea typeface="Comfortaa"/>
              <a:cs typeface="Comfortaa"/>
              <a:sym typeface="Comfortaa"/>
            </a:endParaRPr>
          </a:p>
          <a:p>
            <a:pPr indent="-368300" lvl="0" marL="457200" rtl="0" algn="l">
              <a:lnSpc>
                <a:spcPct val="150000"/>
              </a:lnSpc>
              <a:spcBef>
                <a:spcPts val="0"/>
              </a:spcBef>
              <a:spcAft>
                <a:spcPts val="0"/>
              </a:spcAft>
              <a:buClr>
                <a:srgbClr val="000000"/>
              </a:buClr>
              <a:buSzPts val="2200"/>
              <a:buFont typeface="Comfortaa"/>
              <a:buChar char="➔"/>
            </a:pPr>
            <a:r>
              <a:rPr lang="en" sz="2200">
                <a:solidFill>
                  <a:srgbClr val="000000"/>
                </a:solidFill>
                <a:latin typeface="Comfortaa"/>
                <a:ea typeface="Comfortaa"/>
                <a:cs typeface="Comfortaa"/>
                <a:sym typeface="Comfortaa"/>
              </a:rPr>
              <a:t>Conclusion</a:t>
            </a:r>
            <a:endParaRPr sz="2200">
              <a:solidFill>
                <a:srgbClr val="000000"/>
              </a:solidFill>
              <a:latin typeface="Comfortaa"/>
              <a:ea typeface="Comfortaa"/>
              <a:cs typeface="Comfortaa"/>
              <a:sym typeface="Comfortaa"/>
            </a:endParaRPr>
          </a:p>
          <a:p>
            <a:pPr indent="-368300" lvl="0" marL="457200" rtl="0" algn="l">
              <a:lnSpc>
                <a:spcPct val="150000"/>
              </a:lnSpc>
              <a:spcBef>
                <a:spcPts val="0"/>
              </a:spcBef>
              <a:spcAft>
                <a:spcPts val="0"/>
              </a:spcAft>
              <a:buClr>
                <a:srgbClr val="000000"/>
              </a:buClr>
              <a:buSzPts val="2200"/>
              <a:buFont typeface="Comfortaa"/>
              <a:buChar char="➔"/>
            </a:pPr>
            <a:r>
              <a:rPr lang="en" sz="2200">
                <a:solidFill>
                  <a:srgbClr val="000000"/>
                </a:solidFill>
                <a:latin typeface="Comfortaa"/>
                <a:ea typeface="Comfortaa"/>
                <a:cs typeface="Comfortaa"/>
                <a:sym typeface="Comfortaa"/>
              </a:rPr>
              <a:t>References</a:t>
            </a:r>
            <a:endParaRPr sz="2200">
              <a:solidFill>
                <a:srgbClr val="000000"/>
              </a:solidFill>
              <a:latin typeface="Comfortaa"/>
              <a:ea typeface="Comfortaa"/>
              <a:cs typeface="Comfortaa"/>
              <a:sym typeface="Comforta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1094175" y="1229167"/>
            <a:ext cx="11533200" cy="95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5000">
                <a:solidFill>
                  <a:srgbClr val="168DBA"/>
                </a:solidFill>
                <a:latin typeface="Comfortaa"/>
                <a:ea typeface="Comfortaa"/>
                <a:cs typeface="Comfortaa"/>
                <a:sym typeface="Comfortaa"/>
              </a:rPr>
              <a:t>References:</a:t>
            </a:r>
            <a:endParaRPr sz="5000">
              <a:latin typeface="Comfortaa"/>
              <a:ea typeface="Comfortaa"/>
              <a:cs typeface="Comfortaa"/>
              <a:sym typeface="Comfortaa"/>
            </a:endParaRPr>
          </a:p>
          <a:p>
            <a:pPr indent="0" lvl="0" marL="0" rtl="0" algn="l">
              <a:spcBef>
                <a:spcPts val="0"/>
              </a:spcBef>
              <a:spcAft>
                <a:spcPts val="0"/>
              </a:spcAft>
              <a:buNone/>
            </a:pPr>
            <a:r>
              <a:t/>
            </a:r>
            <a:endParaRPr/>
          </a:p>
        </p:txBody>
      </p:sp>
      <p:sp>
        <p:nvSpPr>
          <p:cNvPr id="211" name="Google Shape;211;p32"/>
          <p:cNvSpPr txBox="1"/>
          <p:nvPr>
            <p:ph idx="1" type="body"/>
          </p:nvPr>
        </p:nvSpPr>
        <p:spPr>
          <a:xfrm>
            <a:off x="1091400" y="2562149"/>
            <a:ext cx="11533200" cy="53553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lang="en" sz="2500">
                <a:solidFill>
                  <a:srgbClr val="000000"/>
                </a:solidFill>
                <a:latin typeface="Comfortaa"/>
                <a:ea typeface="Comfortaa"/>
                <a:cs typeface="Comfortaa"/>
                <a:sym typeface="Comfortaa"/>
              </a:rPr>
              <a:t>[4] Arpita Mittal , Sanjay Kumar Dubey, “A Literature Review on Analysis of MRI Images of Rheumatoid Arthritis through Morphological Image Processing Techniques”, IJCSI International Journal of Computer Science Issues, Vol. 10, Issue 2, No 3, March 2013.</a:t>
            </a:r>
            <a:endParaRPr sz="2500">
              <a:solidFill>
                <a:srgbClr val="000000"/>
              </a:solidFill>
              <a:latin typeface="Comfortaa"/>
              <a:ea typeface="Comfortaa"/>
              <a:cs typeface="Comfortaa"/>
              <a:sym typeface="Comfortaa"/>
            </a:endParaRPr>
          </a:p>
          <a:p>
            <a:pPr indent="0" lvl="0" marL="0" rtl="0" algn="just">
              <a:lnSpc>
                <a:spcPct val="130000"/>
              </a:lnSpc>
              <a:spcBef>
                <a:spcPts val="0"/>
              </a:spcBef>
              <a:spcAft>
                <a:spcPts val="0"/>
              </a:spcAft>
              <a:buClr>
                <a:srgbClr val="000000"/>
              </a:buClr>
              <a:buFont typeface="Arial"/>
              <a:buNone/>
            </a:pPr>
            <a:r>
              <a:t/>
            </a:r>
            <a:endParaRPr sz="2500">
              <a:solidFill>
                <a:srgbClr val="000000"/>
              </a:solidFill>
              <a:latin typeface="Comfortaa"/>
              <a:ea typeface="Comfortaa"/>
              <a:cs typeface="Comfortaa"/>
              <a:sym typeface="Comfortaa"/>
            </a:endParaRPr>
          </a:p>
          <a:p>
            <a:pPr indent="0" lvl="0" marL="0" rtl="0" algn="just">
              <a:lnSpc>
                <a:spcPct val="130000"/>
              </a:lnSpc>
              <a:spcBef>
                <a:spcPts val="0"/>
              </a:spcBef>
              <a:spcAft>
                <a:spcPts val="0"/>
              </a:spcAft>
              <a:buNone/>
            </a:pPr>
            <a:r>
              <a:rPr lang="en" sz="2500">
                <a:solidFill>
                  <a:srgbClr val="000000"/>
                </a:solidFill>
                <a:latin typeface="Comfortaa"/>
                <a:ea typeface="Comfortaa"/>
                <a:cs typeface="Comfortaa"/>
                <a:sym typeface="Comfortaa"/>
              </a:rPr>
              <a:t>[5] Kelvin Ka-fai Leung, Longitudinal analysis of MRI images in rheumatoid arthritis, IJCSI, November 16, 2007.</a:t>
            </a:r>
            <a:endParaRPr sz="2500">
              <a:solidFill>
                <a:srgbClr val="000000"/>
              </a:solidFill>
              <a:latin typeface="Comfortaa"/>
              <a:ea typeface="Comfortaa"/>
              <a:cs typeface="Comfortaa"/>
              <a:sym typeface="Comfortaa"/>
            </a:endParaRPr>
          </a:p>
          <a:p>
            <a:pPr indent="0" lvl="0" marL="0" rtl="0" algn="just">
              <a:lnSpc>
                <a:spcPct val="130000"/>
              </a:lnSpc>
              <a:spcBef>
                <a:spcPts val="0"/>
              </a:spcBef>
              <a:spcAft>
                <a:spcPts val="0"/>
              </a:spcAft>
              <a:buClr>
                <a:srgbClr val="000000"/>
              </a:buClr>
              <a:buFont typeface="Arial"/>
              <a:buNone/>
            </a:pPr>
            <a:r>
              <a:t/>
            </a:r>
            <a:endParaRPr sz="2500">
              <a:solidFill>
                <a:srgbClr val="000000"/>
              </a:solidFill>
              <a:latin typeface="Comfortaa"/>
              <a:ea typeface="Comfortaa"/>
              <a:cs typeface="Comfortaa"/>
              <a:sym typeface="Comfortaa"/>
            </a:endParaRPr>
          </a:p>
          <a:p>
            <a:pPr indent="0" lvl="0" marL="0" rtl="0" algn="just">
              <a:lnSpc>
                <a:spcPct val="130000"/>
              </a:lnSpc>
              <a:spcBef>
                <a:spcPts val="0"/>
              </a:spcBef>
              <a:spcAft>
                <a:spcPts val="0"/>
              </a:spcAft>
              <a:buClr>
                <a:srgbClr val="000000"/>
              </a:buClr>
              <a:buFont typeface="Arial"/>
              <a:buNone/>
            </a:pPr>
            <a:r>
              <a:rPr lang="en" sz="2500">
                <a:solidFill>
                  <a:srgbClr val="000000"/>
                </a:solidFill>
                <a:latin typeface="Comfortaa"/>
                <a:ea typeface="Comfortaa"/>
                <a:cs typeface="Comfortaa"/>
                <a:sym typeface="Comfortaa"/>
              </a:rPr>
              <a:t>[6] Y.-L. You,W. Xu, A. Tannenbaum, andM. Kaveh, “Behavioral Analysis of Anisotropic Diffusion in Image Processing”, IEEE Trans. Image Proc., Vol. 5, pp. 1539 – 1553, 1996.</a:t>
            </a:r>
            <a:endParaRPr sz="2500">
              <a:solidFill>
                <a:srgbClr val="000000"/>
              </a:solidFill>
              <a:latin typeface="Comfortaa"/>
              <a:ea typeface="Comfortaa"/>
              <a:cs typeface="Comfortaa"/>
              <a:sym typeface="Comfortaa"/>
            </a:endParaRPr>
          </a:p>
          <a:p>
            <a:pPr indent="0" lvl="0" marL="0" rtl="0" algn="l">
              <a:lnSpc>
                <a:spcPct val="95000"/>
              </a:lnSpc>
              <a:spcBef>
                <a:spcPts val="0"/>
              </a:spcBef>
              <a:spcAft>
                <a:spcPts val="1200"/>
              </a:spcAft>
              <a:buNone/>
            </a:pPr>
            <a:r>
              <a:t/>
            </a:r>
            <a:endParaRPr sz="2500">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1094175" y="1226625"/>
            <a:ext cx="11533200" cy="104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000">
                <a:solidFill>
                  <a:srgbClr val="168DBA"/>
                </a:solidFill>
                <a:latin typeface="Comfortaa"/>
                <a:ea typeface="Comfortaa"/>
                <a:cs typeface="Comfortaa"/>
                <a:sym typeface="Comfortaa"/>
              </a:rPr>
              <a:t>ABSTRACT</a:t>
            </a:r>
            <a:endParaRPr sz="5000">
              <a:solidFill>
                <a:srgbClr val="168DBA"/>
              </a:solidFill>
              <a:latin typeface="Comfortaa"/>
              <a:ea typeface="Comfortaa"/>
              <a:cs typeface="Comfortaa"/>
              <a:sym typeface="Comfortaa"/>
            </a:endParaRPr>
          </a:p>
        </p:txBody>
      </p:sp>
      <p:sp>
        <p:nvSpPr>
          <p:cNvPr id="99" name="Google Shape;99;p15"/>
          <p:cNvSpPr txBox="1"/>
          <p:nvPr>
            <p:ph idx="1" type="body"/>
          </p:nvPr>
        </p:nvSpPr>
        <p:spPr>
          <a:xfrm>
            <a:off x="1094182" y="2267412"/>
            <a:ext cx="11533200" cy="5910000"/>
          </a:xfrm>
          <a:prstGeom prst="rect">
            <a:avLst/>
          </a:prstGeom>
        </p:spPr>
        <p:txBody>
          <a:bodyPr anchorCtr="0" anchor="t" bIns="91425" lIns="91425" spcFirstLastPara="1" rIns="91425" wrap="square" tIns="91425">
            <a:noAutofit/>
          </a:bodyPr>
          <a:lstStyle/>
          <a:p>
            <a:pPr indent="457200" lvl="0" marL="0" rtl="0" algn="just">
              <a:lnSpc>
                <a:spcPct val="130000"/>
              </a:lnSpc>
              <a:spcBef>
                <a:spcPts val="0"/>
              </a:spcBef>
              <a:spcAft>
                <a:spcPts val="0"/>
              </a:spcAft>
              <a:buSzPts val="852"/>
              <a:buNone/>
            </a:pPr>
            <a:r>
              <a:rPr lang="en" sz="2200">
                <a:solidFill>
                  <a:schemeClr val="dk2"/>
                </a:solidFill>
                <a:latin typeface="Comfortaa"/>
                <a:ea typeface="Comfortaa"/>
                <a:cs typeface="Comfortaa"/>
                <a:sym typeface="Comfortaa"/>
              </a:rPr>
              <a:t>Arthritis is a common disorder that affects your joints. It can cause pain and inflammation, making it difficult to move or stay active. This may sometimes leads to disability and chronic ill-health. In this study, MRI scans of the knee were analyzed. Estimating the volume or thickness of cartilage at the knee is crucial for determining arthritis. Before segmentation, the image is preprocessed with B-Splines creation. After that, canny and log edge detectors are used to fine-tune the edges. Finally, in order to determine cartilage thickness, the distance between the edges is computed. The number of pixels between edges is used to calculate the thickness. The abnormality of arthritis is then determined based on the thickness value. This is a quick and easy approach to evaluate if you have arthritis depending on the thickness of your cartilage.</a:t>
            </a:r>
            <a:endParaRPr sz="2200">
              <a:solidFill>
                <a:schemeClr val="dk2"/>
              </a:solidFill>
              <a:latin typeface="Comfortaa"/>
              <a:ea typeface="Comfortaa"/>
              <a:cs typeface="Comfortaa"/>
              <a:sym typeface="Comfortaa"/>
            </a:endParaRPr>
          </a:p>
          <a:p>
            <a:pPr indent="457200" lvl="0" marL="0" rtl="0" algn="just">
              <a:lnSpc>
                <a:spcPct val="130000"/>
              </a:lnSpc>
              <a:spcBef>
                <a:spcPts val="0"/>
              </a:spcBef>
              <a:spcAft>
                <a:spcPts val="0"/>
              </a:spcAft>
              <a:buSzPts val="852"/>
              <a:buNone/>
            </a:pPr>
            <a:r>
              <a:t/>
            </a:r>
            <a:endParaRPr sz="2200">
              <a:solidFill>
                <a:schemeClr val="dk2"/>
              </a:solidFill>
              <a:latin typeface="Comfortaa"/>
              <a:ea typeface="Comfortaa"/>
              <a:cs typeface="Comfortaa"/>
              <a:sym typeface="Comfortaa"/>
            </a:endParaRPr>
          </a:p>
          <a:p>
            <a:pPr indent="0" lvl="0" marL="0" rtl="0" algn="just">
              <a:lnSpc>
                <a:spcPct val="130000"/>
              </a:lnSpc>
              <a:spcBef>
                <a:spcPts val="0"/>
              </a:spcBef>
              <a:spcAft>
                <a:spcPts val="0"/>
              </a:spcAft>
              <a:buSzPts val="852"/>
              <a:buNone/>
            </a:pPr>
            <a:r>
              <a:rPr b="1" lang="en" sz="2200">
                <a:solidFill>
                  <a:schemeClr val="dk2"/>
                </a:solidFill>
                <a:latin typeface="Comfortaa"/>
                <a:ea typeface="Comfortaa"/>
                <a:cs typeface="Comfortaa"/>
                <a:sym typeface="Comfortaa"/>
              </a:rPr>
              <a:t>Keywords: </a:t>
            </a:r>
            <a:r>
              <a:rPr lang="en" sz="2200">
                <a:solidFill>
                  <a:schemeClr val="dk2"/>
                </a:solidFill>
                <a:latin typeface="Comfortaa"/>
                <a:ea typeface="Comfortaa"/>
                <a:cs typeface="Comfortaa"/>
                <a:sym typeface="Comfortaa"/>
              </a:rPr>
              <a:t>Arthritis, B-Spline, Anisotropic diffusion, Articular-cartilage.</a:t>
            </a:r>
            <a:endParaRPr sz="2200">
              <a:solidFill>
                <a:schemeClr val="dk2"/>
              </a:solidFill>
              <a:latin typeface="Comfortaa"/>
              <a:ea typeface="Comfortaa"/>
              <a:cs typeface="Comfortaa"/>
              <a:sym typeface="Comfortaa"/>
            </a:endParaRPr>
          </a:p>
          <a:p>
            <a:pPr indent="0" lvl="0" marL="0" rtl="0" algn="l">
              <a:lnSpc>
                <a:spcPct val="95000"/>
              </a:lnSpc>
              <a:spcBef>
                <a:spcPts val="0"/>
              </a:spcBef>
              <a:spcAft>
                <a:spcPts val="1200"/>
              </a:spcAft>
              <a:buSzPts val="852"/>
              <a:buNone/>
            </a:pPr>
            <a:r>
              <a:t/>
            </a:r>
            <a:endParaRPr sz="2200">
              <a:solidFill>
                <a:schemeClr val="dk2"/>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1094182" y="1338147"/>
            <a:ext cx="11533200" cy="94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000">
                <a:solidFill>
                  <a:srgbClr val="168DBA"/>
                </a:solidFill>
                <a:latin typeface="Comfortaa"/>
                <a:ea typeface="Comfortaa"/>
                <a:cs typeface="Comfortaa"/>
                <a:sym typeface="Comfortaa"/>
              </a:rPr>
              <a:t>INTRODUCTION</a:t>
            </a:r>
            <a:endParaRPr sz="5000">
              <a:solidFill>
                <a:srgbClr val="168DBA"/>
              </a:solidFill>
              <a:latin typeface="Comfortaa"/>
              <a:ea typeface="Comfortaa"/>
              <a:cs typeface="Comfortaa"/>
              <a:sym typeface="Comfortaa"/>
            </a:endParaRPr>
          </a:p>
        </p:txBody>
      </p:sp>
      <p:sp>
        <p:nvSpPr>
          <p:cNvPr id="105" name="Google Shape;105;p16"/>
          <p:cNvSpPr txBox="1"/>
          <p:nvPr>
            <p:ph idx="1" type="body"/>
          </p:nvPr>
        </p:nvSpPr>
        <p:spPr>
          <a:xfrm>
            <a:off x="1094182" y="2564794"/>
            <a:ext cx="11533200" cy="5538300"/>
          </a:xfrm>
          <a:prstGeom prst="rect">
            <a:avLst/>
          </a:prstGeom>
        </p:spPr>
        <p:txBody>
          <a:bodyPr anchorCtr="0" anchor="t" bIns="91425" lIns="91425" spcFirstLastPara="1" rIns="91425" wrap="square" tIns="91425">
            <a:noAutofit/>
          </a:bodyPr>
          <a:lstStyle/>
          <a:p>
            <a:pPr indent="-387350" lvl="0" marL="457200" rtl="0" algn="just">
              <a:lnSpc>
                <a:spcPct val="150000"/>
              </a:lnSpc>
              <a:spcBef>
                <a:spcPts val="0"/>
              </a:spcBef>
              <a:spcAft>
                <a:spcPts val="0"/>
              </a:spcAft>
              <a:buClr>
                <a:srgbClr val="000000"/>
              </a:buClr>
              <a:buSzPts val="2500"/>
              <a:buFont typeface="Comfortaa"/>
              <a:buChar char="➔"/>
            </a:pPr>
            <a:r>
              <a:rPr lang="en" sz="2500">
                <a:solidFill>
                  <a:srgbClr val="000000"/>
                </a:solidFill>
                <a:latin typeface="Comfortaa"/>
                <a:ea typeface="Comfortaa"/>
                <a:cs typeface="Comfortaa"/>
                <a:sym typeface="Comfortaa"/>
              </a:rPr>
              <a:t>Arthritis is a disease that affects your joints (areas where your bones meet and move). Arthritis usually involves inflammation or degeneration (breakdown) of your joints. These changes can cause pain when you use the joint.</a:t>
            </a:r>
            <a:endParaRPr sz="2500">
              <a:solidFill>
                <a:srgbClr val="3F3F3F"/>
              </a:solidFill>
              <a:latin typeface="Comfortaa"/>
              <a:ea typeface="Comfortaa"/>
              <a:cs typeface="Comfortaa"/>
              <a:sym typeface="Comfortaa"/>
            </a:endParaRPr>
          </a:p>
          <a:p>
            <a:pPr indent="-387350" lvl="0" marL="457200" rtl="0" algn="just">
              <a:lnSpc>
                <a:spcPct val="150000"/>
              </a:lnSpc>
              <a:spcBef>
                <a:spcPts val="0"/>
              </a:spcBef>
              <a:spcAft>
                <a:spcPts val="0"/>
              </a:spcAft>
              <a:buClr>
                <a:srgbClr val="000000"/>
              </a:buClr>
              <a:buSzPts val="2500"/>
              <a:buFont typeface="Comfortaa"/>
              <a:buChar char="➔"/>
            </a:pPr>
            <a:r>
              <a:rPr lang="en" sz="2500">
                <a:solidFill>
                  <a:srgbClr val="000000"/>
                </a:solidFill>
                <a:latin typeface="Comfortaa"/>
                <a:ea typeface="Comfortaa"/>
                <a:cs typeface="Comfortaa"/>
                <a:sym typeface="Comfortaa"/>
              </a:rPr>
              <a:t>Arthritis is most common in the following areas of the body:</a:t>
            </a:r>
            <a:endParaRPr sz="2500">
              <a:solidFill>
                <a:srgbClr val="3F3F3F"/>
              </a:solidFill>
              <a:latin typeface="Comfortaa"/>
              <a:ea typeface="Comfortaa"/>
              <a:cs typeface="Comfortaa"/>
              <a:sym typeface="Comfortaa"/>
            </a:endParaRPr>
          </a:p>
          <a:p>
            <a:pPr indent="-387350" lvl="0" marL="914400" rtl="0" algn="just">
              <a:lnSpc>
                <a:spcPct val="150000"/>
              </a:lnSpc>
              <a:spcBef>
                <a:spcPts val="0"/>
              </a:spcBef>
              <a:spcAft>
                <a:spcPts val="0"/>
              </a:spcAft>
              <a:buClr>
                <a:srgbClr val="000000"/>
              </a:buClr>
              <a:buSzPts val="2500"/>
              <a:buFont typeface="Comfortaa"/>
              <a:buChar char="●"/>
            </a:pPr>
            <a:r>
              <a:rPr lang="en" sz="2500">
                <a:solidFill>
                  <a:srgbClr val="000000"/>
                </a:solidFill>
                <a:latin typeface="Comfortaa"/>
                <a:ea typeface="Comfortaa"/>
                <a:cs typeface="Comfortaa"/>
                <a:sym typeface="Comfortaa"/>
              </a:rPr>
              <a:t>Feet.</a:t>
            </a:r>
            <a:endParaRPr sz="2500">
              <a:solidFill>
                <a:srgbClr val="3F3F3F"/>
              </a:solidFill>
              <a:latin typeface="Comfortaa"/>
              <a:ea typeface="Comfortaa"/>
              <a:cs typeface="Comfortaa"/>
              <a:sym typeface="Comfortaa"/>
            </a:endParaRPr>
          </a:p>
          <a:p>
            <a:pPr indent="-387350" lvl="0" marL="914400" rtl="0" algn="just">
              <a:lnSpc>
                <a:spcPct val="150000"/>
              </a:lnSpc>
              <a:spcBef>
                <a:spcPts val="0"/>
              </a:spcBef>
              <a:spcAft>
                <a:spcPts val="0"/>
              </a:spcAft>
              <a:buClr>
                <a:srgbClr val="000000"/>
              </a:buClr>
              <a:buSzPts val="2500"/>
              <a:buFont typeface="Comfortaa"/>
              <a:buChar char="●"/>
            </a:pPr>
            <a:r>
              <a:rPr lang="en" sz="2500">
                <a:solidFill>
                  <a:srgbClr val="000000"/>
                </a:solidFill>
                <a:latin typeface="Comfortaa"/>
                <a:ea typeface="Comfortaa"/>
                <a:cs typeface="Comfortaa"/>
                <a:sym typeface="Comfortaa"/>
              </a:rPr>
              <a:t>Hands.</a:t>
            </a:r>
            <a:endParaRPr sz="2500">
              <a:solidFill>
                <a:srgbClr val="3F3F3F"/>
              </a:solidFill>
              <a:latin typeface="Comfortaa"/>
              <a:ea typeface="Comfortaa"/>
              <a:cs typeface="Comfortaa"/>
              <a:sym typeface="Comfortaa"/>
            </a:endParaRPr>
          </a:p>
          <a:p>
            <a:pPr indent="-387350" lvl="0" marL="914400" rtl="0" algn="just">
              <a:lnSpc>
                <a:spcPct val="150000"/>
              </a:lnSpc>
              <a:spcBef>
                <a:spcPts val="0"/>
              </a:spcBef>
              <a:spcAft>
                <a:spcPts val="0"/>
              </a:spcAft>
              <a:buClr>
                <a:srgbClr val="000000"/>
              </a:buClr>
              <a:buSzPts val="2500"/>
              <a:buFont typeface="Comfortaa"/>
              <a:buChar char="●"/>
            </a:pPr>
            <a:r>
              <a:rPr lang="en" sz="2500">
                <a:solidFill>
                  <a:srgbClr val="000000"/>
                </a:solidFill>
                <a:latin typeface="Comfortaa"/>
                <a:ea typeface="Comfortaa"/>
                <a:cs typeface="Comfortaa"/>
                <a:sym typeface="Comfortaa"/>
              </a:rPr>
              <a:t>Hips.</a:t>
            </a:r>
            <a:endParaRPr sz="2500">
              <a:solidFill>
                <a:srgbClr val="3F3F3F"/>
              </a:solidFill>
              <a:latin typeface="Comfortaa"/>
              <a:ea typeface="Comfortaa"/>
              <a:cs typeface="Comfortaa"/>
              <a:sym typeface="Comfortaa"/>
            </a:endParaRPr>
          </a:p>
          <a:p>
            <a:pPr indent="-387350" lvl="0" marL="914400" rtl="0" algn="just">
              <a:lnSpc>
                <a:spcPct val="150000"/>
              </a:lnSpc>
              <a:spcBef>
                <a:spcPts val="0"/>
              </a:spcBef>
              <a:spcAft>
                <a:spcPts val="0"/>
              </a:spcAft>
              <a:buClr>
                <a:srgbClr val="000000"/>
              </a:buClr>
              <a:buSzPts val="2500"/>
              <a:buFont typeface="Comfortaa"/>
              <a:buChar char="●"/>
            </a:pPr>
            <a:r>
              <a:rPr lang="en" sz="2500">
                <a:solidFill>
                  <a:srgbClr val="000000"/>
                </a:solidFill>
                <a:latin typeface="Comfortaa"/>
                <a:ea typeface="Comfortaa"/>
                <a:cs typeface="Comfortaa"/>
                <a:sym typeface="Comfortaa"/>
              </a:rPr>
              <a:t>Knees.</a:t>
            </a:r>
            <a:endParaRPr sz="2500">
              <a:solidFill>
                <a:srgbClr val="3F3F3F"/>
              </a:solidFill>
              <a:latin typeface="Comfortaa"/>
              <a:ea typeface="Comfortaa"/>
              <a:cs typeface="Comfortaa"/>
              <a:sym typeface="Comfortaa"/>
            </a:endParaRPr>
          </a:p>
          <a:p>
            <a:pPr indent="-387350" lvl="0" marL="914400" rtl="0" algn="just">
              <a:lnSpc>
                <a:spcPct val="150000"/>
              </a:lnSpc>
              <a:spcBef>
                <a:spcPts val="0"/>
              </a:spcBef>
              <a:spcAft>
                <a:spcPts val="0"/>
              </a:spcAft>
              <a:buClr>
                <a:srgbClr val="000000"/>
              </a:buClr>
              <a:buSzPts val="2500"/>
              <a:buFont typeface="Comfortaa"/>
              <a:buChar char="●"/>
            </a:pPr>
            <a:r>
              <a:rPr lang="en" sz="2500">
                <a:solidFill>
                  <a:srgbClr val="000000"/>
                </a:solidFill>
                <a:latin typeface="Comfortaa"/>
                <a:ea typeface="Comfortaa"/>
                <a:cs typeface="Comfortaa"/>
                <a:sym typeface="Comfortaa"/>
              </a:rPr>
              <a:t>Lower back.</a:t>
            </a:r>
            <a:endParaRPr sz="2500">
              <a:solidFill>
                <a:srgbClr val="3F3F3F"/>
              </a:solidFill>
              <a:latin typeface="Comfortaa"/>
              <a:ea typeface="Comfortaa"/>
              <a:cs typeface="Comfortaa"/>
              <a:sym typeface="Comfortaa"/>
            </a:endParaRPr>
          </a:p>
          <a:p>
            <a:pPr indent="0" lvl="0" marL="0" rtl="0" algn="l">
              <a:lnSpc>
                <a:spcPct val="150000"/>
              </a:lnSpc>
              <a:spcBef>
                <a:spcPts val="0"/>
              </a:spcBef>
              <a:spcAft>
                <a:spcPts val="1200"/>
              </a:spcAft>
              <a:buNone/>
            </a:pPr>
            <a:r>
              <a:t/>
            </a:r>
            <a:endParaRPr sz="2500">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1091455" y="1226647"/>
            <a:ext cx="11533200" cy="10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168DBA"/>
              </a:buClr>
              <a:buSzPts val="990"/>
              <a:buFont typeface="Times New Roman"/>
              <a:buNone/>
            </a:pPr>
            <a:r>
              <a:rPr lang="en" sz="5000">
                <a:solidFill>
                  <a:srgbClr val="168DBA"/>
                </a:solidFill>
                <a:latin typeface="Comfortaa"/>
                <a:ea typeface="Comfortaa"/>
                <a:cs typeface="Comfortaa"/>
                <a:sym typeface="Comfortaa"/>
              </a:rPr>
              <a:t>Literature Review:</a:t>
            </a:r>
            <a:br>
              <a:rPr lang="en" sz="5000">
                <a:solidFill>
                  <a:srgbClr val="168DBA"/>
                </a:solidFill>
                <a:latin typeface="Comfortaa"/>
                <a:ea typeface="Comfortaa"/>
                <a:cs typeface="Comfortaa"/>
                <a:sym typeface="Comfortaa"/>
              </a:rPr>
            </a:br>
            <a:br>
              <a:rPr lang="en" sz="5000">
                <a:solidFill>
                  <a:srgbClr val="168DBA"/>
                </a:solidFill>
                <a:latin typeface="Comfortaa"/>
                <a:ea typeface="Comfortaa"/>
                <a:cs typeface="Comfortaa"/>
                <a:sym typeface="Comfortaa"/>
              </a:rPr>
            </a:br>
            <a:endParaRPr sz="5000">
              <a:solidFill>
                <a:srgbClr val="168DBA"/>
              </a:solidFill>
              <a:latin typeface="Comfortaa"/>
              <a:ea typeface="Comfortaa"/>
              <a:cs typeface="Comfortaa"/>
              <a:sym typeface="Comfortaa"/>
            </a:endParaRPr>
          </a:p>
          <a:p>
            <a:pPr indent="0" lvl="0" marL="0" rtl="0" algn="l">
              <a:spcBef>
                <a:spcPts val="0"/>
              </a:spcBef>
              <a:spcAft>
                <a:spcPts val="0"/>
              </a:spcAft>
              <a:buSzPts val="990"/>
              <a:buNone/>
            </a:pPr>
            <a:r>
              <a:t/>
            </a:r>
            <a:endParaRPr sz="5000">
              <a:solidFill>
                <a:srgbClr val="168DBA"/>
              </a:solidFill>
              <a:latin typeface="Comfortaa"/>
              <a:ea typeface="Comfortaa"/>
              <a:cs typeface="Comfortaa"/>
              <a:sym typeface="Comfortaa"/>
            </a:endParaRPr>
          </a:p>
        </p:txBody>
      </p:sp>
      <p:graphicFrame>
        <p:nvGraphicFramePr>
          <p:cNvPr id="111" name="Google Shape;111;p17"/>
          <p:cNvGraphicFramePr/>
          <p:nvPr/>
        </p:nvGraphicFramePr>
        <p:xfrm>
          <a:off x="1091437" y="2481976"/>
          <a:ext cx="3000000" cy="3000000"/>
        </p:xfrm>
        <a:graphic>
          <a:graphicData uri="http://schemas.openxmlformats.org/drawingml/2006/table">
            <a:tbl>
              <a:tblPr bandRow="1" firstRow="1">
                <a:noFill/>
                <a:tableStyleId>{B9D9118E-D8D6-493D-ABA7-6345C068B4C7}</a:tableStyleId>
              </a:tblPr>
              <a:tblGrid>
                <a:gridCol w="626975"/>
                <a:gridCol w="2567925"/>
                <a:gridCol w="1879475"/>
                <a:gridCol w="2845525"/>
                <a:gridCol w="3613225"/>
              </a:tblGrid>
              <a:tr h="756975">
                <a:tc>
                  <a:txBody>
                    <a:bodyPr/>
                    <a:lstStyle/>
                    <a:p>
                      <a:pPr indent="0" lvl="0" marL="0" marR="0" rtl="0" algn="ctr">
                        <a:spcBef>
                          <a:spcPts val="0"/>
                        </a:spcBef>
                        <a:spcAft>
                          <a:spcPts val="0"/>
                        </a:spcAft>
                        <a:buNone/>
                      </a:pPr>
                      <a:r>
                        <a:rPr b="1" lang="en" sz="2200" u="none" cap="none" strike="noStrike">
                          <a:latin typeface="Times New Roman"/>
                          <a:ea typeface="Times New Roman"/>
                          <a:cs typeface="Times New Roman"/>
                          <a:sym typeface="Times New Roman"/>
                        </a:rPr>
                        <a:t>S. No</a:t>
                      </a:r>
                      <a:endParaRPr sz="2200"/>
                    </a:p>
                  </a:txBody>
                  <a:tcPr marT="53800" marB="53800" marR="91450" marL="91450" anchor="ctr"/>
                </a:tc>
                <a:tc>
                  <a:txBody>
                    <a:bodyPr/>
                    <a:lstStyle/>
                    <a:p>
                      <a:pPr indent="0" lvl="0" marL="0" marR="0" rtl="0" algn="ctr">
                        <a:spcBef>
                          <a:spcPts val="0"/>
                        </a:spcBef>
                        <a:spcAft>
                          <a:spcPts val="0"/>
                        </a:spcAft>
                        <a:buNone/>
                      </a:pPr>
                      <a:r>
                        <a:rPr b="1" lang="en" sz="2200" u="none" cap="none" strike="noStrike">
                          <a:latin typeface="Times New Roman"/>
                          <a:ea typeface="Times New Roman"/>
                          <a:cs typeface="Times New Roman"/>
                          <a:sym typeface="Times New Roman"/>
                        </a:rPr>
                        <a:t>Journal Type with year</a:t>
                      </a:r>
                      <a:endParaRPr b="1" sz="2200" u="none" cap="none" strike="noStrike">
                        <a:latin typeface="Times New Roman"/>
                        <a:ea typeface="Times New Roman"/>
                        <a:cs typeface="Times New Roman"/>
                        <a:sym typeface="Times New Roman"/>
                      </a:endParaRPr>
                    </a:p>
                  </a:txBody>
                  <a:tcPr marT="53800" marB="53800" marR="91450" marL="91450" anchor="ctr"/>
                </a:tc>
                <a:tc>
                  <a:txBody>
                    <a:bodyPr/>
                    <a:lstStyle/>
                    <a:p>
                      <a:pPr indent="0" lvl="0" marL="0" marR="0" rtl="0" algn="ctr">
                        <a:spcBef>
                          <a:spcPts val="0"/>
                        </a:spcBef>
                        <a:spcAft>
                          <a:spcPts val="0"/>
                        </a:spcAft>
                        <a:buNone/>
                      </a:pPr>
                      <a:r>
                        <a:rPr b="1" lang="en" sz="2200" u="none" cap="none" strike="noStrike">
                          <a:latin typeface="Times New Roman"/>
                          <a:ea typeface="Times New Roman"/>
                          <a:cs typeface="Times New Roman"/>
                          <a:sym typeface="Times New Roman"/>
                        </a:rPr>
                        <a:t>Authors</a:t>
                      </a:r>
                      <a:endParaRPr sz="2200"/>
                    </a:p>
                  </a:txBody>
                  <a:tcPr marT="53800" marB="53800" marR="91450" marL="91450" anchor="ctr"/>
                </a:tc>
                <a:tc>
                  <a:txBody>
                    <a:bodyPr/>
                    <a:lstStyle/>
                    <a:p>
                      <a:pPr indent="0" lvl="0" marL="0" marR="0" rtl="0" algn="ctr">
                        <a:spcBef>
                          <a:spcPts val="0"/>
                        </a:spcBef>
                        <a:spcAft>
                          <a:spcPts val="0"/>
                        </a:spcAft>
                        <a:buNone/>
                      </a:pPr>
                      <a:r>
                        <a:rPr b="1" lang="en" sz="2200" u="none" cap="none" strike="noStrike">
                          <a:latin typeface="Times New Roman"/>
                          <a:ea typeface="Times New Roman"/>
                          <a:cs typeface="Times New Roman"/>
                          <a:sym typeface="Times New Roman"/>
                        </a:rPr>
                        <a:t>Title</a:t>
                      </a:r>
                      <a:endParaRPr sz="2200"/>
                    </a:p>
                  </a:txBody>
                  <a:tcPr marT="53800" marB="53800" marR="91450" marL="91450" anchor="ctr"/>
                </a:tc>
                <a:tc>
                  <a:txBody>
                    <a:bodyPr/>
                    <a:lstStyle/>
                    <a:p>
                      <a:pPr indent="0" lvl="0" marL="0" marR="0" rtl="0" algn="ctr">
                        <a:spcBef>
                          <a:spcPts val="0"/>
                        </a:spcBef>
                        <a:spcAft>
                          <a:spcPts val="0"/>
                        </a:spcAft>
                        <a:buNone/>
                      </a:pPr>
                      <a:r>
                        <a:rPr b="1" lang="en" sz="2200" u="none" cap="none" strike="noStrike">
                          <a:latin typeface="Times New Roman"/>
                          <a:ea typeface="Times New Roman"/>
                          <a:cs typeface="Times New Roman"/>
                          <a:sym typeface="Times New Roman"/>
                        </a:rPr>
                        <a:t>Outcomes</a:t>
                      </a:r>
                      <a:endParaRPr sz="2200"/>
                    </a:p>
                  </a:txBody>
                  <a:tcPr marT="53800" marB="53800" marR="91450" marL="91450" anchor="ctr"/>
                </a:tc>
              </a:tr>
              <a:tr h="1409300">
                <a:tc>
                  <a:txBody>
                    <a:bodyPr/>
                    <a:lstStyle/>
                    <a:p>
                      <a:pPr indent="0" lvl="0" marL="0" marR="0" rtl="0" algn="ctr">
                        <a:spcBef>
                          <a:spcPts val="0"/>
                        </a:spcBef>
                        <a:spcAft>
                          <a:spcPts val="0"/>
                        </a:spcAft>
                        <a:buNone/>
                      </a:pPr>
                      <a:r>
                        <a:rPr b="0" lang="en" sz="2200" u="none" cap="none" strike="noStrike">
                          <a:latin typeface="Times New Roman"/>
                          <a:ea typeface="Times New Roman"/>
                          <a:cs typeface="Times New Roman"/>
                          <a:sym typeface="Times New Roman"/>
                        </a:rPr>
                        <a:t>1</a:t>
                      </a:r>
                      <a:endParaRPr sz="2200"/>
                    </a:p>
                  </a:txBody>
                  <a:tcPr marT="53800" marB="53800" marR="91450" marL="91450" anchor="ctr"/>
                </a:tc>
                <a:tc>
                  <a:txBody>
                    <a:bodyPr/>
                    <a:lstStyle/>
                    <a:p>
                      <a:pPr indent="0" lvl="0" marL="0" marR="0" rtl="0" algn="ctr">
                        <a:spcBef>
                          <a:spcPts val="0"/>
                        </a:spcBef>
                        <a:spcAft>
                          <a:spcPts val="0"/>
                        </a:spcAft>
                        <a:buNone/>
                      </a:pPr>
                      <a:r>
                        <a:rPr b="0" lang="en" sz="2200" u="none" cap="none" strike="noStrike">
                          <a:latin typeface="Times New Roman"/>
                          <a:ea typeface="Times New Roman"/>
                          <a:cs typeface="Times New Roman"/>
                          <a:sym typeface="Times New Roman"/>
                        </a:rPr>
                        <a:t>MAGNETOM Flash, Feb/2013.</a:t>
                      </a:r>
                      <a:endParaRPr sz="2200"/>
                    </a:p>
                  </a:txBody>
                  <a:tcPr marT="53800" marB="53800" marR="91450" marL="91450" anchor="ctr"/>
                </a:tc>
                <a:tc>
                  <a:txBody>
                    <a:bodyPr/>
                    <a:lstStyle/>
                    <a:p>
                      <a:pPr indent="0" lvl="0" marL="0" marR="0" rtl="0" algn="ctr">
                        <a:spcBef>
                          <a:spcPts val="0"/>
                        </a:spcBef>
                        <a:spcAft>
                          <a:spcPts val="0"/>
                        </a:spcAft>
                        <a:buNone/>
                      </a:pPr>
                      <a:r>
                        <a:rPr b="0" lang="en" sz="2200" u="none" cap="none" strike="noStrike">
                          <a:latin typeface="Times New Roman"/>
                          <a:ea typeface="Times New Roman"/>
                          <a:cs typeface="Times New Roman"/>
                          <a:sym typeface="Times New Roman"/>
                        </a:rPr>
                        <a:t>Jurgen Fripp, Erin Lucas, Craig Engstrom</a:t>
                      </a:r>
                      <a:endParaRPr b="0" sz="2200" u="none" cap="none" strike="noStrike">
                        <a:latin typeface="Times New Roman"/>
                        <a:ea typeface="Times New Roman"/>
                        <a:cs typeface="Times New Roman"/>
                        <a:sym typeface="Times New Roman"/>
                      </a:endParaRPr>
                    </a:p>
                  </a:txBody>
                  <a:tcPr marT="53800" marB="53800" marR="91450" marL="91450" anchor="ctr"/>
                </a:tc>
                <a:tc>
                  <a:txBody>
                    <a:bodyPr/>
                    <a:lstStyle/>
                    <a:p>
                      <a:pPr indent="0" lvl="0" marL="0" marR="0" rtl="0" algn="ctr">
                        <a:spcBef>
                          <a:spcPts val="0"/>
                        </a:spcBef>
                        <a:spcAft>
                          <a:spcPts val="0"/>
                        </a:spcAft>
                        <a:buNone/>
                      </a:pPr>
                      <a:r>
                        <a:rPr b="0" lang="en" sz="2200" u="none" cap="none" strike="noStrike">
                          <a:latin typeface="Times New Roman"/>
                          <a:ea typeface="Times New Roman"/>
                          <a:cs typeface="Times New Roman"/>
                          <a:sym typeface="Times New Roman"/>
                        </a:rPr>
                        <a:t>Automated Morphological Knee Cartilage Analysis of 3D MRI at 3T</a:t>
                      </a:r>
                      <a:endParaRPr sz="2200"/>
                    </a:p>
                  </a:txBody>
                  <a:tcPr marT="53800" marB="53800" marR="91450" marL="91450" anchor="ctr"/>
                </a:tc>
                <a:tc>
                  <a:txBody>
                    <a:bodyPr/>
                    <a:lstStyle/>
                    <a:p>
                      <a:pPr indent="0" lvl="0" marL="0" marR="0" rtl="0" algn="ctr">
                        <a:spcBef>
                          <a:spcPts val="0"/>
                        </a:spcBef>
                        <a:spcAft>
                          <a:spcPts val="0"/>
                        </a:spcAft>
                        <a:buNone/>
                      </a:pPr>
                      <a:r>
                        <a:rPr b="0" lang="en" sz="2200" u="none" cap="none" strike="noStrike">
                          <a:latin typeface="Times New Roman"/>
                          <a:ea typeface="Times New Roman"/>
                          <a:cs typeface="Times New Roman"/>
                          <a:sym typeface="Times New Roman"/>
                        </a:rPr>
                        <a:t>About image analysis and Image Processing in MRI’s (Magnetic Resonance Imaging).</a:t>
                      </a:r>
                      <a:endParaRPr sz="2200"/>
                    </a:p>
                  </a:txBody>
                  <a:tcPr marT="53800" marB="53800" marR="91450" marL="91450" anchor="ctr"/>
                </a:tc>
              </a:tr>
              <a:tr h="1764725">
                <a:tc>
                  <a:txBody>
                    <a:bodyPr/>
                    <a:lstStyle/>
                    <a:p>
                      <a:pPr indent="0" lvl="0" marL="0" marR="0" rtl="0" algn="ctr">
                        <a:spcBef>
                          <a:spcPts val="0"/>
                        </a:spcBef>
                        <a:spcAft>
                          <a:spcPts val="0"/>
                        </a:spcAft>
                        <a:buNone/>
                      </a:pPr>
                      <a:r>
                        <a:rPr b="0" lang="en" sz="2200" u="none" cap="none" strike="noStrike">
                          <a:latin typeface="Times New Roman"/>
                          <a:ea typeface="Times New Roman"/>
                          <a:cs typeface="Times New Roman"/>
                          <a:sym typeface="Times New Roman"/>
                        </a:rPr>
                        <a:t>2</a:t>
                      </a:r>
                      <a:endParaRPr sz="2200"/>
                    </a:p>
                  </a:txBody>
                  <a:tcPr marT="53800" marB="53800" marR="91450" marL="91450" anchor="ctr"/>
                </a:tc>
                <a:tc>
                  <a:txBody>
                    <a:bodyPr/>
                    <a:lstStyle/>
                    <a:p>
                      <a:pPr indent="0" lvl="0" marL="0" marR="0" rtl="0" algn="ctr">
                        <a:spcBef>
                          <a:spcPts val="0"/>
                        </a:spcBef>
                        <a:spcAft>
                          <a:spcPts val="0"/>
                        </a:spcAft>
                        <a:buNone/>
                      </a:pPr>
                      <a:r>
                        <a:rPr lang="en" sz="2200" u="none" cap="none" strike="noStrike">
                          <a:solidFill>
                            <a:srgbClr val="000000"/>
                          </a:solidFill>
                          <a:latin typeface="Times New Roman"/>
                          <a:ea typeface="Times New Roman"/>
                          <a:cs typeface="Times New Roman"/>
                          <a:sym typeface="Times New Roman"/>
                        </a:rPr>
                        <a:t>6th International Conference on Emerging Technologies (ICET), 2010. </a:t>
                      </a:r>
                      <a:endParaRPr sz="2200"/>
                    </a:p>
                  </a:txBody>
                  <a:tcPr marT="53800" marB="53800" marR="91450" marL="91450" anchor="ctr"/>
                </a:tc>
                <a:tc>
                  <a:txBody>
                    <a:bodyPr/>
                    <a:lstStyle/>
                    <a:p>
                      <a:pPr indent="0" lvl="0" marL="0" marR="0" rtl="0" algn="ctr">
                        <a:spcBef>
                          <a:spcPts val="0"/>
                        </a:spcBef>
                        <a:spcAft>
                          <a:spcPts val="0"/>
                        </a:spcAft>
                        <a:buNone/>
                      </a:pPr>
                      <a:r>
                        <a:rPr b="0" lang="en" sz="2200" u="none" cap="none" strike="noStrike">
                          <a:latin typeface="Times New Roman"/>
                          <a:ea typeface="Times New Roman"/>
                          <a:cs typeface="Times New Roman"/>
                          <a:sym typeface="Times New Roman"/>
                        </a:rPr>
                        <a:t>Syed Afaq Ali Shah, K. M. Yahya, G. Mubashar, Abdul Bais</a:t>
                      </a:r>
                      <a:endParaRPr b="0" sz="2200" u="none" cap="none" strike="noStrike">
                        <a:latin typeface="Times New Roman"/>
                        <a:ea typeface="Times New Roman"/>
                        <a:cs typeface="Times New Roman"/>
                        <a:sym typeface="Times New Roman"/>
                      </a:endParaRPr>
                    </a:p>
                  </a:txBody>
                  <a:tcPr marT="53800" marB="53800" marR="91450" marL="91450" anchor="ctr"/>
                </a:tc>
                <a:tc>
                  <a:txBody>
                    <a:bodyPr/>
                    <a:lstStyle/>
                    <a:p>
                      <a:pPr indent="0" lvl="0" marL="0" marR="0" rtl="0" algn="ctr">
                        <a:spcBef>
                          <a:spcPts val="0"/>
                        </a:spcBef>
                        <a:spcAft>
                          <a:spcPts val="0"/>
                        </a:spcAft>
                        <a:buNone/>
                      </a:pPr>
                      <a:r>
                        <a:rPr b="0" lang="en" sz="2200" u="none" cap="none" strike="noStrike">
                          <a:latin typeface="Times New Roman"/>
                          <a:ea typeface="Times New Roman"/>
                          <a:cs typeface="Times New Roman"/>
                          <a:sym typeface="Times New Roman"/>
                        </a:rPr>
                        <a:t>Quantification and Visualization of MRI Cartilage of the Knee: A Simplified Approach</a:t>
                      </a:r>
                      <a:endParaRPr sz="2200"/>
                    </a:p>
                  </a:txBody>
                  <a:tcPr marT="53800" marB="53800" marR="91450" marL="91450" anchor="ctr"/>
                </a:tc>
                <a:tc>
                  <a:txBody>
                    <a:bodyPr/>
                    <a:lstStyle/>
                    <a:p>
                      <a:pPr indent="0" lvl="0" marL="0" marR="0" rtl="0" algn="ctr">
                        <a:spcBef>
                          <a:spcPts val="0"/>
                        </a:spcBef>
                        <a:spcAft>
                          <a:spcPts val="0"/>
                        </a:spcAft>
                        <a:buNone/>
                      </a:pPr>
                      <a:r>
                        <a:rPr b="0" lang="en" sz="2200" u="none" cap="none" strike="noStrike">
                          <a:latin typeface="Times New Roman"/>
                          <a:ea typeface="Times New Roman"/>
                          <a:cs typeface="Times New Roman"/>
                          <a:sym typeface="Times New Roman"/>
                        </a:rPr>
                        <a:t>Bezier splines and anisotropic diffusion algorithm. Edge detection technique and canny edge detection.</a:t>
                      </a:r>
                      <a:endParaRPr sz="2200"/>
                    </a:p>
                  </a:txBody>
                  <a:tcPr marT="53800" marB="53800" marR="91450" marL="91450" anchor="ctr"/>
                </a:tc>
              </a:tr>
              <a:tr h="2043350">
                <a:tc>
                  <a:txBody>
                    <a:bodyPr/>
                    <a:lstStyle/>
                    <a:p>
                      <a:pPr indent="0" lvl="0" marL="0" marR="0" rtl="0" algn="ctr">
                        <a:spcBef>
                          <a:spcPts val="0"/>
                        </a:spcBef>
                        <a:spcAft>
                          <a:spcPts val="0"/>
                        </a:spcAft>
                        <a:buNone/>
                      </a:pPr>
                      <a:r>
                        <a:rPr b="0" lang="en" sz="2200" u="none" cap="none" strike="noStrike">
                          <a:latin typeface="Times New Roman"/>
                          <a:ea typeface="Times New Roman"/>
                          <a:cs typeface="Times New Roman"/>
                          <a:sym typeface="Times New Roman"/>
                        </a:rPr>
                        <a:t>3</a:t>
                      </a:r>
                      <a:endParaRPr sz="2200"/>
                    </a:p>
                  </a:txBody>
                  <a:tcPr marT="53800" marB="53800" marR="91450" marL="91450" anchor="ctr"/>
                </a:tc>
                <a:tc>
                  <a:txBody>
                    <a:bodyPr/>
                    <a:lstStyle/>
                    <a:p>
                      <a:pPr indent="0" lvl="0" marL="0" marR="0" rtl="0" algn="ctr">
                        <a:spcBef>
                          <a:spcPts val="0"/>
                        </a:spcBef>
                        <a:spcAft>
                          <a:spcPts val="0"/>
                        </a:spcAft>
                        <a:buNone/>
                      </a:pPr>
                      <a:r>
                        <a:rPr lang="en" sz="2200" u="none" cap="none" strike="noStrike">
                          <a:solidFill>
                            <a:srgbClr val="000000"/>
                          </a:solidFill>
                          <a:latin typeface="Times New Roman"/>
                          <a:ea typeface="Times New Roman"/>
                          <a:cs typeface="Times New Roman"/>
                          <a:sym typeface="Times New Roman"/>
                        </a:rPr>
                        <a:t>IJCSI International Journal of Computer Science Issues, Vol. 9, Issue 6, No 2, November 2012.</a:t>
                      </a:r>
                      <a:endParaRPr sz="2200"/>
                    </a:p>
                  </a:txBody>
                  <a:tcPr marT="53800" marB="53800" marR="91450" marL="91450" anchor="ctr"/>
                </a:tc>
                <a:tc>
                  <a:txBody>
                    <a:bodyPr/>
                    <a:lstStyle/>
                    <a:p>
                      <a:pPr indent="0" lvl="0" marL="0" marR="0" rtl="0" algn="ctr">
                        <a:spcBef>
                          <a:spcPts val="0"/>
                        </a:spcBef>
                        <a:spcAft>
                          <a:spcPts val="0"/>
                        </a:spcAft>
                        <a:buNone/>
                      </a:pPr>
                      <a:r>
                        <a:rPr b="0" lang="en" sz="2200" u="none" cap="none" strike="noStrike">
                          <a:latin typeface="Times New Roman"/>
                          <a:ea typeface="Times New Roman"/>
                          <a:cs typeface="Times New Roman"/>
                          <a:sym typeface="Times New Roman"/>
                        </a:rPr>
                        <a:t>Arpita Mittal1, Sanjay Kumar Dubey</a:t>
                      </a:r>
                      <a:endParaRPr sz="2200"/>
                    </a:p>
                  </a:txBody>
                  <a:tcPr marT="53800" marB="53800" marR="91450" marL="91450" anchor="ctr"/>
                </a:tc>
                <a:tc>
                  <a:txBody>
                    <a:bodyPr/>
                    <a:lstStyle/>
                    <a:p>
                      <a:pPr indent="0" lvl="0" marL="0" marR="0" rtl="0" algn="ctr">
                        <a:spcBef>
                          <a:spcPts val="0"/>
                        </a:spcBef>
                        <a:spcAft>
                          <a:spcPts val="0"/>
                        </a:spcAft>
                        <a:buNone/>
                      </a:pPr>
                      <a:r>
                        <a:rPr b="0" lang="en" sz="2200" u="none" cap="none" strike="noStrike">
                          <a:latin typeface="Times New Roman"/>
                          <a:ea typeface="Times New Roman"/>
                          <a:cs typeface="Times New Roman"/>
                          <a:sym typeface="Times New Roman"/>
                        </a:rPr>
                        <a:t>Analysis of Rheumatoid Arthritis through Image Processing</a:t>
                      </a:r>
                      <a:endParaRPr sz="2200"/>
                    </a:p>
                  </a:txBody>
                  <a:tcPr marT="53800" marB="53800" marR="91450" marL="91450" anchor="ctr"/>
                </a:tc>
                <a:tc>
                  <a:txBody>
                    <a:bodyPr/>
                    <a:lstStyle/>
                    <a:p>
                      <a:pPr indent="0" lvl="0" marL="0" marR="0" rtl="0" algn="ctr">
                        <a:spcBef>
                          <a:spcPts val="0"/>
                        </a:spcBef>
                        <a:spcAft>
                          <a:spcPts val="0"/>
                        </a:spcAft>
                        <a:buNone/>
                      </a:pPr>
                      <a:r>
                        <a:rPr b="0" lang="en" sz="2200" u="none" cap="none" strike="noStrike">
                          <a:latin typeface="Times New Roman"/>
                          <a:ea typeface="Times New Roman"/>
                          <a:cs typeface="Times New Roman"/>
                          <a:sym typeface="Times New Roman"/>
                        </a:rPr>
                        <a:t>Image Enhancement and Restoration, Intensity adjustment with gamma correction, Histogram equalization, Median filters.</a:t>
                      </a:r>
                      <a:endParaRPr sz="2200"/>
                    </a:p>
                  </a:txBody>
                  <a:tcPr marT="53800" marB="53800" marR="91450" marL="91450"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graphicFrame>
        <p:nvGraphicFramePr>
          <p:cNvPr id="116" name="Google Shape;116;p18"/>
          <p:cNvGraphicFramePr/>
          <p:nvPr/>
        </p:nvGraphicFramePr>
        <p:xfrm>
          <a:off x="1230700" y="2411905"/>
          <a:ext cx="3000000" cy="3000000"/>
        </p:xfrm>
        <a:graphic>
          <a:graphicData uri="http://schemas.openxmlformats.org/drawingml/2006/table">
            <a:tbl>
              <a:tblPr bandRow="1" firstRow="1">
                <a:noFill/>
                <a:tableStyleId>{B9D9118E-D8D6-493D-ABA7-6345C068B4C7}</a:tableStyleId>
              </a:tblPr>
              <a:tblGrid>
                <a:gridCol w="613250"/>
                <a:gridCol w="2902450"/>
                <a:gridCol w="1806725"/>
                <a:gridCol w="3092625"/>
                <a:gridCol w="2866000"/>
              </a:tblGrid>
              <a:tr h="776700">
                <a:tc>
                  <a:txBody>
                    <a:bodyPr/>
                    <a:lstStyle/>
                    <a:p>
                      <a:pPr indent="0" lvl="0" marL="0" marR="0" rtl="0" algn="ctr">
                        <a:spcBef>
                          <a:spcPts val="0"/>
                        </a:spcBef>
                        <a:spcAft>
                          <a:spcPts val="0"/>
                        </a:spcAft>
                        <a:buNone/>
                      </a:pPr>
                      <a:r>
                        <a:rPr b="1" lang="en" sz="2200" u="none" cap="none" strike="noStrike">
                          <a:latin typeface="Times New Roman"/>
                          <a:ea typeface="Times New Roman"/>
                          <a:cs typeface="Times New Roman"/>
                          <a:sym typeface="Times New Roman"/>
                        </a:rPr>
                        <a:t>S. No</a:t>
                      </a:r>
                      <a:endParaRPr sz="2200"/>
                    </a:p>
                  </a:txBody>
                  <a:tcPr marT="45725" marB="45725" marR="91450" marL="91450" anchor="ctr"/>
                </a:tc>
                <a:tc>
                  <a:txBody>
                    <a:bodyPr/>
                    <a:lstStyle/>
                    <a:p>
                      <a:pPr indent="0" lvl="0" marL="0" marR="0" rtl="0" algn="ctr">
                        <a:spcBef>
                          <a:spcPts val="0"/>
                        </a:spcBef>
                        <a:spcAft>
                          <a:spcPts val="0"/>
                        </a:spcAft>
                        <a:buNone/>
                      </a:pPr>
                      <a:r>
                        <a:rPr b="1" lang="en" sz="2200" u="none" cap="none" strike="noStrike">
                          <a:latin typeface="Times New Roman"/>
                          <a:ea typeface="Times New Roman"/>
                          <a:cs typeface="Times New Roman"/>
                          <a:sym typeface="Times New Roman"/>
                        </a:rPr>
                        <a:t>Journal Type with year</a:t>
                      </a:r>
                      <a:endParaRPr b="1" sz="22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b="1" lang="en" sz="2200" u="none" cap="none" strike="noStrike">
                          <a:latin typeface="Times New Roman"/>
                          <a:ea typeface="Times New Roman"/>
                          <a:cs typeface="Times New Roman"/>
                          <a:sym typeface="Times New Roman"/>
                        </a:rPr>
                        <a:t>Authors</a:t>
                      </a:r>
                      <a:endParaRPr sz="2200"/>
                    </a:p>
                  </a:txBody>
                  <a:tcPr marT="45725" marB="45725" marR="91450" marL="91450" anchor="ctr"/>
                </a:tc>
                <a:tc>
                  <a:txBody>
                    <a:bodyPr/>
                    <a:lstStyle/>
                    <a:p>
                      <a:pPr indent="0" lvl="0" marL="0" marR="0" rtl="0" algn="ctr">
                        <a:spcBef>
                          <a:spcPts val="0"/>
                        </a:spcBef>
                        <a:spcAft>
                          <a:spcPts val="0"/>
                        </a:spcAft>
                        <a:buNone/>
                      </a:pPr>
                      <a:r>
                        <a:rPr b="1" lang="en" sz="2200" u="none" cap="none" strike="noStrike">
                          <a:latin typeface="Times New Roman"/>
                          <a:ea typeface="Times New Roman"/>
                          <a:cs typeface="Times New Roman"/>
                          <a:sym typeface="Times New Roman"/>
                        </a:rPr>
                        <a:t>Title</a:t>
                      </a:r>
                      <a:endParaRPr sz="2200"/>
                    </a:p>
                  </a:txBody>
                  <a:tcPr marT="45725" marB="45725" marR="91450" marL="91450" anchor="ctr"/>
                </a:tc>
                <a:tc>
                  <a:txBody>
                    <a:bodyPr/>
                    <a:lstStyle/>
                    <a:p>
                      <a:pPr indent="0" lvl="0" marL="0" marR="0" rtl="0" algn="ctr">
                        <a:spcBef>
                          <a:spcPts val="0"/>
                        </a:spcBef>
                        <a:spcAft>
                          <a:spcPts val="0"/>
                        </a:spcAft>
                        <a:buNone/>
                      </a:pPr>
                      <a:r>
                        <a:rPr b="1" lang="en" sz="2200" u="none" cap="none" strike="noStrike">
                          <a:latin typeface="Times New Roman"/>
                          <a:ea typeface="Times New Roman"/>
                          <a:cs typeface="Times New Roman"/>
                          <a:sym typeface="Times New Roman"/>
                        </a:rPr>
                        <a:t>Outcomes</a:t>
                      </a:r>
                      <a:endParaRPr sz="2200"/>
                    </a:p>
                  </a:txBody>
                  <a:tcPr marT="45725" marB="45725" marR="91450" marL="91450" anchor="ctr"/>
                </a:tc>
              </a:tr>
              <a:tr h="2244025">
                <a:tc>
                  <a:txBody>
                    <a:bodyPr/>
                    <a:lstStyle/>
                    <a:p>
                      <a:pPr indent="0" lvl="0" marL="0" marR="0" rtl="0" algn="ctr">
                        <a:spcBef>
                          <a:spcPts val="0"/>
                        </a:spcBef>
                        <a:spcAft>
                          <a:spcPts val="0"/>
                        </a:spcAft>
                        <a:buNone/>
                      </a:pPr>
                      <a:r>
                        <a:rPr b="0" lang="en" sz="2200" u="none" cap="none" strike="noStrike">
                          <a:latin typeface="Times New Roman"/>
                          <a:ea typeface="Times New Roman"/>
                          <a:cs typeface="Times New Roman"/>
                          <a:sym typeface="Times New Roman"/>
                        </a:rPr>
                        <a:t>4</a:t>
                      </a:r>
                      <a:endParaRPr sz="2200"/>
                    </a:p>
                  </a:txBody>
                  <a:tcPr marT="45725" marB="45725" marR="91450" marL="91450" anchor="ctr"/>
                </a:tc>
                <a:tc>
                  <a:txBody>
                    <a:bodyPr/>
                    <a:lstStyle/>
                    <a:p>
                      <a:pPr indent="0" lvl="0" marL="0" marR="0" rtl="0" algn="ctr">
                        <a:spcBef>
                          <a:spcPts val="0"/>
                        </a:spcBef>
                        <a:spcAft>
                          <a:spcPts val="0"/>
                        </a:spcAft>
                        <a:buNone/>
                      </a:pPr>
                      <a:r>
                        <a:rPr lang="en" sz="2200" u="none" cap="none" strike="noStrike">
                          <a:solidFill>
                            <a:srgbClr val="000000"/>
                          </a:solidFill>
                          <a:latin typeface="Times New Roman"/>
                          <a:ea typeface="Times New Roman"/>
                          <a:cs typeface="Times New Roman"/>
                          <a:sym typeface="Times New Roman"/>
                        </a:rPr>
                        <a:t>IJCSI International Journal of Computer Science Issues, Vol. 10, Issue 2, No 3, March 2013</a:t>
                      </a:r>
                      <a:endParaRPr sz="2200"/>
                    </a:p>
                  </a:txBody>
                  <a:tcPr marT="45725" marB="45725" marR="91450" marL="91450" anchor="ctr"/>
                </a:tc>
                <a:tc>
                  <a:txBody>
                    <a:bodyPr/>
                    <a:lstStyle/>
                    <a:p>
                      <a:pPr indent="0" lvl="0" marL="0" marR="0" rtl="0" algn="ctr">
                        <a:spcBef>
                          <a:spcPts val="0"/>
                        </a:spcBef>
                        <a:spcAft>
                          <a:spcPts val="0"/>
                        </a:spcAft>
                        <a:buNone/>
                      </a:pPr>
                      <a:r>
                        <a:rPr b="0" lang="en" sz="2200" u="none" cap="none" strike="noStrike">
                          <a:latin typeface="Times New Roman"/>
                          <a:ea typeface="Times New Roman"/>
                          <a:cs typeface="Times New Roman"/>
                          <a:sym typeface="Times New Roman"/>
                        </a:rPr>
                        <a:t>Arpita Mittal , Sanjay Kumar Dubey</a:t>
                      </a:r>
                      <a:endParaRPr sz="2200"/>
                    </a:p>
                  </a:txBody>
                  <a:tcPr marT="45725" marB="45725" marR="91450" marL="91450" anchor="ctr"/>
                </a:tc>
                <a:tc>
                  <a:txBody>
                    <a:bodyPr/>
                    <a:lstStyle/>
                    <a:p>
                      <a:pPr indent="0" lvl="0" marL="0" marR="0" rtl="0" algn="ctr">
                        <a:spcBef>
                          <a:spcPts val="0"/>
                        </a:spcBef>
                        <a:spcAft>
                          <a:spcPts val="0"/>
                        </a:spcAft>
                        <a:buNone/>
                      </a:pPr>
                      <a:r>
                        <a:rPr b="0" lang="en" sz="2200" u="none" cap="none" strike="noStrike">
                          <a:latin typeface="Times New Roman"/>
                          <a:ea typeface="Times New Roman"/>
                          <a:cs typeface="Times New Roman"/>
                          <a:sym typeface="Times New Roman"/>
                        </a:rPr>
                        <a:t>A Literature Review on Analysis of MRI Images of Rheumatoid Arthritis through Morphological Image Processing Techniques</a:t>
                      </a:r>
                      <a:endParaRPr sz="2200"/>
                    </a:p>
                  </a:txBody>
                  <a:tcPr marT="45725" marB="45725" marR="91450" marL="91450" anchor="ctr"/>
                </a:tc>
                <a:tc>
                  <a:txBody>
                    <a:bodyPr/>
                    <a:lstStyle/>
                    <a:p>
                      <a:pPr indent="0" lvl="0" marL="0" marR="0" rtl="0" algn="ctr">
                        <a:spcBef>
                          <a:spcPts val="0"/>
                        </a:spcBef>
                        <a:spcAft>
                          <a:spcPts val="0"/>
                        </a:spcAft>
                        <a:buNone/>
                      </a:pPr>
                      <a:r>
                        <a:rPr b="0" lang="en" sz="2200" u="none" cap="none" strike="noStrike">
                          <a:latin typeface="Times New Roman"/>
                          <a:ea typeface="Times New Roman"/>
                          <a:cs typeface="Times New Roman"/>
                          <a:sym typeface="Times New Roman"/>
                        </a:rPr>
                        <a:t>Image Morpholgy, Dilation and Erosion operations.</a:t>
                      </a:r>
                      <a:endParaRPr sz="2200"/>
                    </a:p>
                  </a:txBody>
                  <a:tcPr marT="45725" marB="45725" marR="91450" marL="91450" anchor="ctr"/>
                </a:tc>
              </a:tr>
              <a:tr h="1535400">
                <a:tc>
                  <a:txBody>
                    <a:bodyPr/>
                    <a:lstStyle/>
                    <a:p>
                      <a:pPr indent="0" lvl="0" marL="0" marR="0" rtl="0" algn="ctr">
                        <a:spcBef>
                          <a:spcPts val="0"/>
                        </a:spcBef>
                        <a:spcAft>
                          <a:spcPts val="0"/>
                        </a:spcAft>
                        <a:buNone/>
                      </a:pPr>
                      <a:r>
                        <a:rPr b="0" lang="en" sz="2200" u="none" cap="none" strike="noStrike">
                          <a:latin typeface="Times New Roman"/>
                          <a:ea typeface="Times New Roman"/>
                          <a:cs typeface="Times New Roman"/>
                          <a:sym typeface="Times New Roman"/>
                        </a:rPr>
                        <a:t>5</a:t>
                      </a:r>
                      <a:endParaRPr sz="2200"/>
                    </a:p>
                  </a:txBody>
                  <a:tcPr marT="45725" marB="45725" marR="91450" marL="91450" anchor="ctr"/>
                </a:tc>
                <a:tc>
                  <a:txBody>
                    <a:bodyPr/>
                    <a:lstStyle/>
                    <a:p>
                      <a:pPr indent="0" lvl="0" marL="0" marR="0" rtl="0" algn="ctr">
                        <a:spcBef>
                          <a:spcPts val="0"/>
                        </a:spcBef>
                        <a:spcAft>
                          <a:spcPts val="0"/>
                        </a:spcAft>
                        <a:buNone/>
                      </a:pPr>
                      <a:r>
                        <a:rPr lang="en" sz="2200" u="none" cap="none" strike="noStrike">
                          <a:solidFill>
                            <a:srgbClr val="000000"/>
                          </a:solidFill>
                          <a:latin typeface="Times New Roman"/>
                          <a:ea typeface="Times New Roman"/>
                          <a:cs typeface="Times New Roman"/>
                          <a:sym typeface="Times New Roman"/>
                        </a:rPr>
                        <a:t>IJCSI, November 16, 2007.</a:t>
                      </a:r>
                      <a:endParaRPr sz="2200"/>
                    </a:p>
                  </a:txBody>
                  <a:tcPr marT="45725" marB="45725" marR="91450" marL="91450" anchor="ctr"/>
                </a:tc>
                <a:tc>
                  <a:txBody>
                    <a:bodyPr/>
                    <a:lstStyle/>
                    <a:p>
                      <a:pPr indent="0" lvl="0" marL="0" marR="0" rtl="0" algn="ctr">
                        <a:spcBef>
                          <a:spcPts val="0"/>
                        </a:spcBef>
                        <a:spcAft>
                          <a:spcPts val="0"/>
                        </a:spcAft>
                        <a:buNone/>
                      </a:pPr>
                      <a:r>
                        <a:rPr b="0" lang="en" sz="2200" u="none" cap="none" strike="noStrike">
                          <a:latin typeface="Times New Roman"/>
                          <a:ea typeface="Times New Roman"/>
                          <a:cs typeface="Times New Roman"/>
                          <a:sym typeface="Times New Roman"/>
                        </a:rPr>
                        <a:t>Kelvin Ka-fai Leung</a:t>
                      </a:r>
                      <a:endParaRPr sz="2200"/>
                    </a:p>
                  </a:txBody>
                  <a:tcPr marT="45725" marB="45725" marR="91450" marL="91450" anchor="ctr"/>
                </a:tc>
                <a:tc>
                  <a:txBody>
                    <a:bodyPr/>
                    <a:lstStyle/>
                    <a:p>
                      <a:pPr indent="0" lvl="0" marL="0" marR="0" rtl="0" algn="ctr">
                        <a:spcBef>
                          <a:spcPts val="0"/>
                        </a:spcBef>
                        <a:spcAft>
                          <a:spcPts val="0"/>
                        </a:spcAft>
                        <a:buNone/>
                      </a:pPr>
                      <a:r>
                        <a:rPr b="0" lang="en" sz="2200" u="none" cap="none" strike="noStrike">
                          <a:latin typeface="Times New Roman"/>
                          <a:ea typeface="Times New Roman"/>
                          <a:cs typeface="Times New Roman"/>
                          <a:sym typeface="Times New Roman"/>
                        </a:rPr>
                        <a:t>Longitudinal analysis of MRI images in rheumatoid arthritis</a:t>
                      </a:r>
                      <a:endParaRPr sz="2200"/>
                    </a:p>
                  </a:txBody>
                  <a:tcPr marT="45725" marB="45725" marR="91450" marL="91450" anchor="ctr"/>
                </a:tc>
                <a:tc>
                  <a:txBody>
                    <a:bodyPr/>
                    <a:lstStyle/>
                    <a:p>
                      <a:pPr indent="0" lvl="0" marL="0" marR="0" rtl="0" algn="ctr">
                        <a:spcBef>
                          <a:spcPts val="0"/>
                        </a:spcBef>
                        <a:spcAft>
                          <a:spcPts val="0"/>
                        </a:spcAft>
                        <a:buNone/>
                      </a:pPr>
                      <a:r>
                        <a:rPr b="0" lang="en" sz="2200" u="none" cap="none" strike="noStrike">
                          <a:latin typeface="Times New Roman"/>
                          <a:ea typeface="Times New Roman"/>
                          <a:cs typeface="Times New Roman"/>
                          <a:sym typeface="Times New Roman"/>
                        </a:rPr>
                        <a:t>Bezier splines, Cartilage contour. Anisotropic diffusion, Edge detection techniques.</a:t>
                      </a:r>
                      <a:endParaRPr b="0" sz="2200" u="none" cap="none" strike="noStrike">
                        <a:latin typeface="Times New Roman"/>
                        <a:ea typeface="Times New Roman"/>
                        <a:cs typeface="Times New Roman"/>
                        <a:sym typeface="Times New Roman"/>
                      </a:endParaRPr>
                    </a:p>
                  </a:txBody>
                  <a:tcPr marT="45725" marB="45725" marR="91450" marL="91450" anchor="ctr"/>
                </a:tc>
              </a:tr>
              <a:tr h="1535400">
                <a:tc>
                  <a:txBody>
                    <a:bodyPr/>
                    <a:lstStyle/>
                    <a:p>
                      <a:pPr indent="0" lvl="0" marL="0" marR="0" rtl="0" algn="ctr">
                        <a:spcBef>
                          <a:spcPts val="0"/>
                        </a:spcBef>
                        <a:spcAft>
                          <a:spcPts val="0"/>
                        </a:spcAft>
                        <a:buNone/>
                      </a:pPr>
                      <a:r>
                        <a:rPr b="0" lang="en" sz="2200" u="none" cap="none" strike="noStrike">
                          <a:latin typeface="Times New Roman"/>
                          <a:ea typeface="Times New Roman"/>
                          <a:cs typeface="Times New Roman"/>
                          <a:sym typeface="Times New Roman"/>
                        </a:rPr>
                        <a:t>6</a:t>
                      </a:r>
                      <a:endParaRPr sz="2200"/>
                    </a:p>
                  </a:txBody>
                  <a:tcPr marT="45725" marB="45725" marR="91450" marL="91450" anchor="ctr"/>
                </a:tc>
                <a:tc>
                  <a:txBody>
                    <a:bodyPr/>
                    <a:lstStyle/>
                    <a:p>
                      <a:pPr indent="0" lvl="0" marL="0" marR="0" rtl="0" algn="ctr">
                        <a:spcBef>
                          <a:spcPts val="0"/>
                        </a:spcBef>
                        <a:spcAft>
                          <a:spcPts val="0"/>
                        </a:spcAft>
                        <a:buNone/>
                      </a:pPr>
                      <a:r>
                        <a:rPr lang="en" sz="2200" u="none" cap="none" strike="noStrike">
                          <a:solidFill>
                            <a:srgbClr val="000000"/>
                          </a:solidFill>
                          <a:latin typeface="Times New Roman"/>
                          <a:ea typeface="Times New Roman"/>
                          <a:cs typeface="Times New Roman"/>
                          <a:sym typeface="Times New Roman"/>
                        </a:rPr>
                        <a:t>IEEE Trans. Image Proc., Vol. 5, pp. 1539 – 1553, 1996.</a:t>
                      </a:r>
                      <a:endParaRPr sz="2200" u="none" cap="none" strike="noStrike">
                        <a:solidFill>
                          <a:srgbClr val="000000"/>
                        </a:solidFill>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b="0" lang="en" sz="2200" u="none" cap="none" strike="noStrike">
                          <a:latin typeface="Times New Roman"/>
                          <a:ea typeface="Times New Roman"/>
                          <a:cs typeface="Times New Roman"/>
                          <a:sym typeface="Times New Roman"/>
                        </a:rPr>
                        <a:t>Y.-L. You,W. Xu, A. Tannenbaum, andM. Kaveh</a:t>
                      </a:r>
                      <a:endParaRPr sz="2200"/>
                    </a:p>
                  </a:txBody>
                  <a:tcPr marT="45725" marB="45725" marR="91450" marL="91450" anchor="ctr"/>
                </a:tc>
                <a:tc>
                  <a:txBody>
                    <a:bodyPr/>
                    <a:lstStyle/>
                    <a:p>
                      <a:pPr indent="0" lvl="0" marL="0" marR="0" rtl="0" algn="ctr">
                        <a:spcBef>
                          <a:spcPts val="0"/>
                        </a:spcBef>
                        <a:spcAft>
                          <a:spcPts val="0"/>
                        </a:spcAft>
                        <a:buNone/>
                      </a:pPr>
                      <a:r>
                        <a:rPr b="0" lang="en" sz="2200" u="none" cap="none" strike="noStrike">
                          <a:latin typeface="Times New Roman"/>
                          <a:ea typeface="Times New Roman"/>
                          <a:cs typeface="Times New Roman"/>
                          <a:sym typeface="Times New Roman"/>
                        </a:rPr>
                        <a:t>Behavioral Analysis of Anisotropic Diffusion in Image Processing</a:t>
                      </a:r>
                      <a:endParaRPr sz="2200"/>
                    </a:p>
                  </a:txBody>
                  <a:tcPr marT="45725" marB="45725" marR="91450" marL="91450" anchor="ctr"/>
                </a:tc>
                <a:tc>
                  <a:txBody>
                    <a:bodyPr/>
                    <a:lstStyle/>
                    <a:p>
                      <a:pPr indent="0" lvl="0" marL="0" marR="0" rtl="0" algn="ctr">
                        <a:spcBef>
                          <a:spcPts val="0"/>
                        </a:spcBef>
                        <a:spcAft>
                          <a:spcPts val="0"/>
                        </a:spcAft>
                        <a:buNone/>
                      </a:pPr>
                      <a:r>
                        <a:rPr b="0" lang="en" sz="2200" u="none" cap="none" strike="noStrike">
                          <a:latin typeface="Times New Roman"/>
                          <a:ea typeface="Times New Roman"/>
                          <a:cs typeface="Times New Roman"/>
                          <a:sym typeface="Times New Roman"/>
                        </a:rPr>
                        <a:t>Noisy images and removing techniques.</a:t>
                      </a:r>
                      <a:endParaRPr sz="2200"/>
                    </a:p>
                  </a:txBody>
                  <a:tcPr marT="45725" marB="45725" marR="91450" marL="91450" anchor="ctr"/>
                </a:tc>
              </a:tr>
            </a:tbl>
          </a:graphicData>
        </a:graphic>
      </p:graphicFrame>
      <p:sp>
        <p:nvSpPr>
          <p:cNvPr id="117" name="Google Shape;117;p18"/>
          <p:cNvSpPr txBox="1"/>
          <p:nvPr>
            <p:ph type="title"/>
          </p:nvPr>
        </p:nvSpPr>
        <p:spPr>
          <a:xfrm>
            <a:off x="1094175" y="1263800"/>
            <a:ext cx="11532600" cy="8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rgbClr val="168DBA"/>
                </a:solidFill>
                <a:latin typeface="Comfortaa"/>
                <a:ea typeface="Comfortaa"/>
                <a:cs typeface="Comfortaa"/>
                <a:sym typeface="Comfortaa"/>
              </a:rPr>
              <a:t>Literature Review:</a:t>
            </a:r>
            <a:endParaRPr sz="5000">
              <a:solidFill>
                <a:srgbClr val="168DBA"/>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1091400" y="1229173"/>
            <a:ext cx="11533200" cy="8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168DBA"/>
              </a:buClr>
              <a:buSzPts val="2400"/>
              <a:buFont typeface="Times New Roman"/>
              <a:buNone/>
            </a:pPr>
            <a:r>
              <a:rPr lang="en" sz="5000">
                <a:solidFill>
                  <a:srgbClr val="168DBA"/>
                </a:solidFill>
                <a:latin typeface="Comfortaa"/>
                <a:ea typeface="Comfortaa"/>
                <a:cs typeface="Comfortaa"/>
                <a:sym typeface="Comfortaa"/>
              </a:rPr>
              <a:t>Existing Method:</a:t>
            </a:r>
            <a:endParaRPr sz="5000">
              <a:solidFill>
                <a:srgbClr val="168DBA"/>
              </a:solidFill>
              <a:latin typeface="Comfortaa"/>
              <a:ea typeface="Comfortaa"/>
              <a:cs typeface="Comfortaa"/>
              <a:sym typeface="Comfortaa"/>
            </a:endParaRPr>
          </a:p>
          <a:p>
            <a:pPr indent="0" lvl="0" marL="0" rtl="0" algn="l">
              <a:spcBef>
                <a:spcPts val="0"/>
              </a:spcBef>
              <a:spcAft>
                <a:spcPts val="0"/>
              </a:spcAft>
              <a:buNone/>
            </a:pPr>
            <a:r>
              <a:t/>
            </a:r>
            <a:endParaRPr sz="5000">
              <a:solidFill>
                <a:srgbClr val="168DBA"/>
              </a:solidFill>
              <a:latin typeface="Comfortaa"/>
              <a:ea typeface="Comfortaa"/>
              <a:cs typeface="Comfortaa"/>
              <a:sym typeface="Comfortaa"/>
            </a:endParaRPr>
          </a:p>
        </p:txBody>
      </p:sp>
      <p:sp>
        <p:nvSpPr>
          <p:cNvPr id="123" name="Google Shape;123;p19"/>
          <p:cNvSpPr txBox="1"/>
          <p:nvPr>
            <p:ph idx="1" type="body"/>
          </p:nvPr>
        </p:nvSpPr>
        <p:spPr>
          <a:xfrm>
            <a:off x="1091400" y="2453275"/>
            <a:ext cx="11533200" cy="5464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3000">
                <a:solidFill>
                  <a:srgbClr val="000000"/>
                </a:solidFill>
                <a:latin typeface="Comfortaa"/>
                <a:ea typeface="Comfortaa"/>
                <a:cs typeface="Comfortaa"/>
                <a:sym typeface="Comfortaa"/>
              </a:rPr>
              <a:t>Edge Detection technique:</a:t>
            </a:r>
            <a:endParaRPr b="1" sz="3000">
              <a:solidFill>
                <a:srgbClr val="000000"/>
              </a:solidFill>
              <a:latin typeface="Comfortaa"/>
              <a:ea typeface="Comfortaa"/>
              <a:cs typeface="Comfortaa"/>
              <a:sym typeface="Comfortaa"/>
            </a:endParaRPr>
          </a:p>
          <a:p>
            <a:pPr indent="-387350" lvl="0" marL="457200" rtl="0" algn="just">
              <a:lnSpc>
                <a:spcPct val="115000"/>
              </a:lnSpc>
              <a:spcBef>
                <a:spcPts val="0"/>
              </a:spcBef>
              <a:spcAft>
                <a:spcPts val="0"/>
              </a:spcAft>
              <a:buClr>
                <a:srgbClr val="000000"/>
              </a:buClr>
              <a:buSzPts val="2500"/>
              <a:buFont typeface="Comfortaa"/>
              <a:buChar char="➔"/>
            </a:pPr>
            <a:r>
              <a:rPr lang="en" sz="2500">
                <a:solidFill>
                  <a:srgbClr val="000000"/>
                </a:solidFill>
                <a:latin typeface="Comfortaa"/>
                <a:ea typeface="Comfortaa"/>
                <a:cs typeface="Comfortaa"/>
                <a:sym typeface="Comfortaa"/>
              </a:rPr>
              <a:t>Edge detection is a technique of image processing used to identify points in a digital image with discontinuities, simply to say, sharp changes in the image brightness. These points where the image brightness varies sharply are called the edges (or boundaries) of the image.</a:t>
            </a:r>
            <a:endParaRPr sz="2500">
              <a:solidFill>
                <a:srgbClr val="000000"/>
              </a:solidFill>
              <a:latin typeface="Comfortaa"/>
              <a:ea typeface="Comfortaa"/>
              <a:cs typeface="Comfortaa"/>
              <a:sym typeface="Comfortaa"/>
            </a:endParaRPr>
          </a:p>
          <a:p>
            <a:pPr indent="-387350" lvl="0" marL="457200" rtl="0" algn="just">
              <a:lnSpc>
                <a:spcPct val="115000"/>
              </a:lnSpc>
              <a:spcBef>
                <a:spcPts val="0"/>
              </a:spcBef>
              <a:spcAft>
                <a:spcPts val="0"/>
              </a:spcAft>
              <a:buClr>
                <a:srgbClr val="000000"/>
              </a:buClr>
              <a:buSzPts val="2500"/>
              <a:buFont typeface="Comfortaa"/>
              <a:buChar char="➔"/>
            </a:pPr>
            <a:r>
              <a:rPr lang="en" sz="2500">
                <a:solidFill>
                  <a:srgbClr val="000000"/>
                </a:solidFill>
                <a:latin typeface="Comfortaa"/>
                <a:ea typeface="Comfortaa"/>
                <a:cs typeface="Comfortaa"/>
                <a:sym typeface="Comfortaa"/>
              </a:rPr>
              <a:t>There are various methods in edge detection, and the following are some of the most commonly used methods-</a:t>
            </a:r>
            <a:endParaRPr sz="2500">
              <a:solidFill>
                <a:srgbClr val="000000"/>
              </a:solidFill>
              <a:latin typeface="Comfortaa"/>
              <a:ea typeface="Comfortaa"/>
              <a:cs typeface="Comfortaa"/>
              <a:sym typeface="Comfortaa"/>
            </a:endParaRPr>
          </a:p>
          <a:p>
            <a:pPr indent="-387350" lvl="0" marL="914400" rtl="0" algn="just">
              <a:lnSpc>
                <a:spcPct val="115000"/>
              </a:lnSpc>
              <a:spcBef>
                <a:spcPts val="0"/>
              </a:spcBef>
              <a:spcAft>
                <a:spcPts val="0"/>
              </a:spcAft>
              <a:buClr>
                <a:srgbClr val="000000"/>
              </a:buClr>
              <a:buSzPts val="2500"/>
              <a:buFont typeface="Comfortaa"/>
              <a:buChar char="●"/>
            </a:pPr>
            <a:r>
              <a:rPr lang="en" sz="2500">
                <a:solidFill>
                  <a:srgbClr val="000000"/>
                </a:solidFill>
                <a:latin typeface="Comfortaa"/>
                <a:ea typeface="Comfortaa"/>
                <a:cs typeface="Comfortaa"/>
                <a:sym typeface="Comfortaa"/>
              </a:rPr>
              <a:t>Prewitt edge detection</a:t>
            </a:r>
            <a:endParaRPr sz="2500">
              <a:solidFill>
                <a:srgbClr val="000000"/>
              </a:solidFill>
              <a:latin typeface="Comfortaa"/>
              <a:ea typeface="Comfortaa"/>
              <a:cs typeface="Comfortaa"/>
              <a:sym typeface="Comfortaa"/>
            </a:endParaRPr>
          </a:p>
          <a:p>
            <a:pPr indent="-387350" lvl="0" marL="914400" rtl="0" algn="just">
              <a:lnSpc>
                <a:spcPct val="115000"/>
              </a:lnSpc>
              <a:spcBef>
                <a:spcPts val="0"/>
              </a:spcBef>
              <a:spcAft>
                <a:spcPts val="0"/>
              </a:spcAft>
              <a:buClr>
                <a:srgbClr val="000000"/>
              </a:buClr>
              <a:buSzPts val="2500"/>
              <a:buFont typeface="Comfortaa"/>
              <a:buChar char="●"/>
            </a:pPr>
            <a:r>
              <a:rPr lang="en" sz="2500">
                <a:solidFill>
                  <a:srgbClr val="000000"/>
                </a:solidFill>
                <a:latin typeface="Comfortaa"/>
                <a:ea typeface="Comfortaa"/>
                <a:cs typeface="Comfortaa"/>
                <a:sym typeface="Comfortaa"/>
              </a:rPr>
              <a:t>Sobel edge detection</a:t>
            </a:r>
            <a:endParaRPr sz="2500">
              <a:solidFill>
                <a:srgbClr val="000000"/>
              </a:solidFill>
              <a:latin typeface="Comfortaa"/>
              <a:ea typeface="Comfortaa"/>
              <a:cs typeface="Comfortaa"/>
              <a:sym typeface="Comfortaa"/>
            </a:endParaRPr>
          </a:p>
          <a:p>
            <a:pPr indent="-387350" lvl="0" marL="914400" rtl="0" algn="just">
              <a:lnSpc>
                <a:spcPct val="115000"/>
              </a:lnSpc>
              <a:spcBef>
                <a:spcPts val="0"/>
              </a:spcBef>
              <a:spcAft>
                <a:spcPts val="0"/>
              </a:spcAft>
              <a:buClr>
                <a:srgbClr val="000000"/>
              </a:buClr>
              <a:buSzPts val="2500"/>
              <a:buFont typeface="Comfortaa"/>
              <a:buChar char="●"/>
            </a:pPr>
            <a:r>
              <a:rPr lang="en" sz="2500">
                <a:solidFill>
                  <a:srgbClr val="000000"/>
                </a:solidFill>
                <a:latin typeface="Comfortaa"/>
                <a:ea typeface="Comfortaa"/>
                <a:cs typeface="Comfortaa"/>
                <a:sym typeface="Comfortaa"/>
              </a:rPr>
              <a:t>Laplacian edge detection</a:t>
            </a:r>
            <a:endParaRPr sz="2500">
              <a:solidFill>
                <a:srgbClr val="000000"/>
              </a:solidFill>
              <a:latin typeface="Comfortaa"/>
              <a:ea typeface="Comfortaa"/>
              <a:cs typeface="Comfortaa"/>
              <a:sym typeface="Comfortaa"/>
            </a:endParaRPr>
          </a:p>
          <a:p>
            <a:pPr indent="-387350" lvl="0" marL="914400" rtl="0" algn="just">
              <a:lnSpc>
                <a:spcPct val="115000"/>
              </a:lnSpc>
              <a:spcBef>
                <a:spcPts val="0"/>
              </a:spcBef>
              <a:spcAft>
                <a:spcPts val="0"/>
              </a:spcAft>
              <a:buClr>
                <a:srgbClr val="000000"/>
              </a:buClr>
              <a:buSzPts val="2500"/>
              <a:buFont typeface="Comfortaa"/>
              <a:buChar char="●"/>
            </a:pPr>
            <a:r>
              <a:rPr lang="en" sz="2500">
                <a:solidFill>
                  <a:srgbClr val="000000"/>
                </a:solidFill>
                <a:latin typeface="Comfortaa"/>
                <a:ea typeface="Comfortaa"/>
                <a:cs typeface="Comfortaa"/>
                <a:sym typeface="Comfortaa"/>
              </a:rPr>
              <a:t>Canny edge detection</a:t>
            </a:r>
            <a:endParaRPr sz="2500">
              <a:solidFill>
                <a:srgbClr val="000000"/>
              </a:solidFill>
              <a:latin typeface="Comfortaa"/>
              <a:ea typeface="Comfortaa"/>
              <a:cs typeface="Comfortaa"/>
              <a:sym typeface="Comfortaa"/>
            </a:endParaRPr>
          </a:p>
          <a:p>
            <a:pPr indent="0" lvl="0" marL="0" rtl="0" algn="l">
              <a:lnSpc>
                <a:spcPct val="115000"/>
              </a:lnSpc>
              <a:spcBef>
                <a:spcPts val="0"/>
              </a:spcBef>
              <a:spcAft>
                <a:spcPts val="1200"/>
              </a:spcAft>
              <a:buNone/>
            </a:pPr>
            <a:r>
              <a:t/>
            </a:r>
            <a:endParaRPr sz="2500">
              <a:solidFill>
                <a:srgbClr val="000000"/>
              </a:solidFill>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1094175" y="1154817"/>
            <a:ext cx="11533200" cy="9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900">
                <a:solidFill>
                  <a:srgbClr val="168DBA"/>
                </a:solidFill>
                <a:latin typeface="Comfortaa"/>
                <a:ea typeface="Comfortaa"/>
                <a:cs typeface="Comfortaa"/>
                <a:sym typeface="Comfortaa"/>
              </a:rPr>
              <a:t>Disadvantages in Existing Method:</a:t>
            </a:r>
            <a:endParaRPr sz="4900">
              <a:solidFill>
                <a:srgbClr val="168DBA"/>
              </a:solidFill>
              <a:latin typeface="Comfortaa"/>
              <a:ea typeface="Comfortaa"/>
              <a:cs typeface="Comfortaa"/>
              <a:sym typeface="Comfortaa"/>
            </a:endParaRPr>
          </a:p>
        </p:txBody>
      </p:sp>
      <p:sp>
        <p:nvSpPr>
          <p:cNvPr id="129" name="Google Shape;129;p20"/>
          <p:cNvSpPr txBox="1"/>
          <p:nvPr>
            <p:ph idx="1" type="body"/>
          </p:nvPr>
        </p:nvSpPr>
        <p:spPr>
          <a:xfrm>
            <a:off x="1094175" y="2562149"/>
            <a:ext cx="11533200" cy="5466600"/>
          </a:xfrm>
          <a:prstGeom prst="rect">
            <a:avLst/>
          </a:prstGeom>
        </p:spPr>
        <p:txBody>
          <a:bodyPr anchorCtr="0" anchor="t" bIns="91425" lIns="91425" spcFirstLastPara="1" rIns="91425" wrap="square" tIns="91425">
            <a:normAutofit/>
          </a:bodyPr>
          <a:lstStyle/>
          <a:p>
            <a:pPr indent="-419100" lvl="0" marL="457200" rtl="0" algn="just">
              <a:lnSpc>
                <a:spcPct val="100000"/>
              </a:lnSpc>
              <a:spcBef>
                <a:spcPts val="1000"/>
              </a:spcBef>
              <a:spcAft>
                <a:spcPts val="0"/>
              </a:spcAft>
              <a:buClr>
                <a:srgbClr val="000000"/>
              </a:buClr>
              <a:buSzPts val="3000"/>
              <a:buFont typeface="Comfortaa"/>
              <a:buChar char="●"/>
            </a:pPr>
            <a:r>
              <a:rPr lang="en" sz="3000">
                <a:solidFill>
                  <a:srgbClr val="000000"/>
                </a:solidFill>
                <a:latin typeface="Comfortaa"/>
                <a:ea typeface="Comfortaa"/>
                <a:cs typeface="Comfortaa"/>
                <a:sym typeface="Comfortaa"/>
              </a:rPr>
              <a:t>Size of output will be shrunk.</a:t>
            </a:r>
            <a:endParaRPr sz="3000">
              <a:solidFill>
                <a:srgbClr val="000000"/>
              </a:solidFill>
              <a:latin typeface="Comfortaa"/>
              <a:ea typeface="Comfortaa"/>
              <a:cs typeface="Comfortaa"/>
              <a:sym typeface="Comfortaa"/>
            </a:endParaRPr>
          </a:p>
          <a:p>
            <a:pPr indent="-419100" lvl="0" marL="457200" rtl="0" algn="just">
              <a:lnSpc>
                <a:spcPct val="100000"/>
              </a:lnSpc>
              <a:spcBef>
                <a:spcPts val="1000"/>
              </a:spcBef>
              <a:spcAft>
                <a:spcPts val="0"/>
              </a:spcAft>
              <a:buClr>
                <a:srgbClr val="000000"/>
              </a:buClr>
              <a:buSzPts val="3000"/>
              <a:buFont typeface="Comfortaa"/>
              <a:buChar char="●"/>
            </a:pPr>
            <a:r>
              <a:rPr lang="en" sz="3000">
                <a:solidFill>
                  <a:srgbClr val="000000"/>
                </a:solidFill>
                <a:latin typeface="Comfortaa"/>
                <a:ea typeface="Comfortaa"/>
                <a:cs typeface="Comfortaa"/>
                <a:sym typeface="Comfortaa"/>
              </a:rPr>
              <a:t>Inaccurate and sensitive to noise.</a:t>
            </a:r>
            <a:endParaRPr sz="3000">
              <a:solidFill>
                <a:srgbClr val="000000"/>
              </a:solidFill>
              <a:latin typeface="Comfortaa"/>
              <a:ea typeface="Comfortaa"/>
              <a:cs typeface="Comfortaa"/>
              <a:sym typeface="Comfortaa"/>
            </a:endParaRPr>
          </a:p>
          <a:p>
            <a:pPr indent="-419100" lvl="0" marL="457200" rtl="0" algn="just">
              <a:lnSpc>
                <a:spcPct val="100000"/>
              </a:lnSpc>
              <a:spcBef>
                <a:spcPts val="1000"/>
              </a:spcBef>
              <a:spcAft>
                <a:spcPts val="0"/>
              </a:spcAft>
              <a:buClr>
                <a:srgbClr val="000000"/>
              </a:buClr>
              <a:buSzPts val="3000"/>
              <a:buFont typeface="Comfortaa"/>
              <a:buChar char="●"/>
            </a:pPr>
            <a:r>
              <a:rPr lang="en" sz="3000">
                <a:solidFill>
                  <a:srgbClr val="000000"/>
                </a:solidFill>
                <a:latin typeface="Comfortaa"/>
                <a:ea typeface="Comfortaa"/>
                <a:cs typeface="Comfortaa"/>
                <a:sym typeface="Comfortaa"/>
              </a:rPr>
              <a:t>Difficult to implement to reach real time response. Time consuming.</a:t>
            </a:r>
            <a:endParaRPr sz="3000">
              <a:solidFill>
                <a:srgbClr val="000000"/>
              </a:solidFill>
              <a:latin typeface="Comfortaa"/>
              <a:ea typeface="Comfortaa"/>
              <a:cs typeface="Comfortaa"/>
              <a:sym typeface="Comfortaa"/>
            </a:endParaRPr>
          </a:p>
          <a:p>
            <a:pPr indent="0" lvl="0" marL="0" rtl="0" algn="l">
              <a:lnSpc>
                <a:spcPct val="100000"/>
              </a:lnSpc>
              <a:spcBef>
                <a:spcPts val="1000"/>
              </a:spcBef>
              <a:spcAft>
                <a:spcPts val="1200"/>
              </a:spcAft>
              <a:buNone/>
            </a:pPr>
            <a:r>
              <a:t/>
            </a:r>
            <a:endParaRPr sz="3000">
              <a:solidFill>
                <a:srgbClr val="000000"/>
              </a:solidFill>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1000613" y="1117642"/>
            <a:ext cx="11533200" cy="95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000">
                <a:solidFill>
                  <a:srgbClr val="168DBA"/>
                </a:solidFill>
                <a:latin typeface="Comfortaa"/>
                <a:ea typeface="Comfortaa"/>
                <a:cs typeface="Comfortaa"/>
                <a:sym typeface="Comfortaa"/>
              </a:rPr>
              <a:t>Proposed Method:</a:t>
            </a:r>
            <a:endParaRPr sz="5000">
              <a:solidFill>
                <a:srgbClr val="168DBA"/>
              </a:solidFill>
              <a:latin typeface="Comfortaa"/>
              <a:ea typeface="Comfortaa"/>
              <a:cs typeface="Comfortaa"/>
              <a:sym typeface="Comfortaa"/>
            </a:endParaRPr>
          </a:p>
        </p:txBody>
      </p:sp>
      <p:pic>
        <p:nvPicPr>
          <p:cNvPr id="135" name="Google Shape;135;p21"/>
          <p:cNvPicPr preferRelativeResize="0"/>
          <p:nvPr/>
        </p:nvPicPr>
        <p:blipFill rotWithShape="1">
          <a:blip r:embed="rId3">
            <a:alphaModFix/>
          </a:blip>
          <a:srcRect b="0" l="0" r="0" t="0"/>
          <a:stretch/>
        </p:blipFill>
        <p:spPr>
          <a:xfrm>
            <a:off x="1310050" y="2453275"/>
            <a:ext cx="4488575" cy="5761450"/>
          </a:xfrm>
          <a:prstGeom prst="rect">
            <a:avLst/>
          </a:prstGeom>
          <a:noFill/>
          <a:ln>
            <a:noFill/>
          </a:ln>
        </p:spPr>
      </p:pic>
      <p:pic>
        <p:nvPicPr>
          <p:cNvPr descr="Arrow Rotate left" id="136" name="Google Shape;136;p21"/>
          <p:cNvPicPr preferRelativeResize="0"/>
          <p:nvPr/>
        </p:nvPicPr>
        <p:blipFill rotWithShape="1">
          <a:blip r:embed="rId4">
            <a:alphaModFix/>
          </a:blip>
          <a:srcRect b="0" l="0" r="0" t="0"/>
          <a:stretch/>
        </p:blipFill>
        <p:spPr>
          <a:xfrm rot="3173255">
            <a:off x="6075774" y="4093267"/>
            <a:ext cx="1382865" cy="1382865"/>
          </a:xfrm>
          <a:prstGeom prst="rect">
            <a:avLst/>
          </a:prstGeom>
          <a:noFill/>
          <a:ln>
            <a:noFill/>
          </a:ln>
        </p:spPr>
      </p:pic>
      <p:sp>
        <p:nvSpPr>
          <p:cNvPr id="137" name="Google Shape;137;p21"/>
          <p:cNvSpPr txBox="1"/>
          <p:nvPr>
            <p:ph idx="1" type="body"/>
          </p:nvPr>
        </p:nvSpPr>
        <p:spPr>
          <a:xfrm>
            <a:off x="6858000" y="5278250"/>
            <a:ext cx="5769300" cy="1226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Clr>
                <a:srgbClr val="000000"/>
              </a:buClr>
              <a:buFont typeface="Arial"/>
              <a:buNone/>
            </a:pPr>
            <a:r>
              <a:rPr b="1" lang="en" sz="2500">
                <a:solidFill>
                  <a:srgbClr val="000000"/>
                </a:solidFill>
                <a:latin typeface="Comfortaa"/>
                <a:ea typeface="Comfortaa"/>
                <a:cs typeface="Comfortaa"/>
                <a:sym typeface="Comfortaa"/>
              </a:rPr>
              <a:t>Block Diagram of Proposed Method</a:t>
            </a:r>
            <a:endParaRPr b="1" sz="2500">
              <a:solidFill>
                <a:srgbClr val="000000"/>
              </a:solidFill>
              <a:latin typeface="Comfortaa"/>
              <a:ea typeface="Comfortaa"/>
              <a:cs typeface="Comfortaa"/>
              <a:sym typeface="Comfortaa"/>
            </a:endParaRPr>
          </a:p>
          <a:p>
            <a:pPr indent="0" lvl="0" marL="0" rtl="0" algn="l">
              <a:spcBef>
                <a:spcPts val="0"/>
              </a:spcBef>
              <a:spcAft>
                <a:spcPts val="1200"/>
              </a:spcAft>
              <a:buNone/>
            </a:pPr>
            <a:r>
              <a:t/>
            </a:r>
            <a:endParaRPr b="1" sz="2500">
              <a:solidFill>
                <a:srgbClr val="000000"/>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