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68" r:id="rId4"/>
    <p:sldId id="258" r:id="rId5"/>
    <p:sldId id="269" r:id="rId6"/>
    <p:sldId id="270" r:id="rId7"/>
    <p:sldId id="271" r:id="rId8"/>
    <p:sldId id="272" r:id="rId9"/>
    <p:sldId id="259" r:id="rId10"/>
    <p:sldId id="261" r:id="rId11"/>
    <p:sldId id="276" r:id="rId12"/>
    <p:sldId id="275" r:id="rId13"/>
    <p:sldId id="274" r:id="rId14"/>
    <p:sldId id="297" r:id="rId15"/>
    <p:sldId id="273" r:id="rId16"/>
    <p:sldId id="277" r:id="rId17"/>
    <p:sldId id="292" r:id="rId18"/>
    <p:sldId id="293" r:id="rId19"/>
    <p:sldId id="294" r:id="rId20"/>
    <p:sldId id="295" r:id="rId21"/>
    <p:sldId id="296" r:id="rId22"/>
    <p:sldId id="262" r:id="rId23"/>
    <p:sldId id="278" r:id="rId24"/>
    <p:sldId id="279" r:id="rId25"/>
    <p:sldId id="280" r:id="rId26"/>
    <p:sldId id="284" r:id="rId27"/>
    <p:sldId id="264" r:id="rId28"/>
    <p:sldId id="283" r:id="rId29"/>
    <p:sldId id="282" r:id="rId30"/>
    <p:sldId id="281" r:id="rId31"/>
    <p:sldId id="267" r:id="rId32"/>
    <p:sldId id="28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536"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5598057-A621-4EFD-BB85-620225BFB739}" type="datetimeFigureOut">
              <a:rPr lang="en-US" smtClean="0"/>
              <a:t>12/7/2014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67DF23-C886-4400-B2E2-824973D7F5CC}" type="slidenum">
              <a:rPr lang="en-US" smtClean="0"/>
              <a:t>‹#›</a:t>
            </a:fld>
            <a:endParaRPr lang="en-US"/>
          </a:p>
        </p:txBody>
      </p:sp>
    </p:spTree>
    <p:extLst>
      <p:ext uri="{BB962C8B-B14F-4D97-AF65-F5344CB8AC3E}">
        <p14:creationId xmlns:p14="http://schemas.microsoft.com/office/powerpoint/2010/main" val="3034703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598057-A621-4EFD-BB85-620225BFB739}" type="datetimeFigureOut">
              <a:rPr lang="en-US" smtClean="0"/>
              <a:t>12/7/2014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67DF23-C886-4400-B2E2-824973D7F5CC}" type="slidenum">
              <a:rPr lang="en-US" smtClean="0"/>
              <a:t>‹#›</a:t>
            </a:fld>
            <a:endParaRPr lang="en-US"/>
          </a:p>
        </p:txBody>
      </p:sp>
    </p:spTree>
    <p:extLst>
      <p:ext uri="{BB962C8B-B14F-4D97-AF65-F5344CB8AC3E}">
        <p14:creationId xmlns:p14="http://schemas.microsoft.com/office/powerpoint/2010/main" val="4026583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598057-A621-4EFD-BB85-620225BFB739}" type="datetimeFigureOut">
              <a:rPr lang="en-US" smtClean="0"/>
              <a:t>12/7/2014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67DF23-C886-4400-B2E2-824973D7F5C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153175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598057-A621-4EFD-BB85-620225BFB739}" type="datetimeFigureOut">
              <a:rPr lang="en-US" smtClean="0"/>
              <a:t>12/7/2014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67DF23-C886-4400-B2E2-824973D7F5CC}" type="slidenum">
              <a:rPr lang="en-US" smtClean="0"/>
              <a:t>‹#›</a:t>
            </a:fld>
            <a:endParaRPr lang="en-US"/>
          </a:p>
        </p:txBody>
      </p:sp>
    </p:spTree>
    <p:extLst>
      <p:ext uri="{BB962C8B-B14F-4D97-AF65-F5344CB8AC3E}">
        <p14:creationId xmlns:p14="http://schemas.microsoft.com/office/powerpoint/2010/main" val="4092070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598057-A621-4EFD-BB85-620225BFB739}" type="datetimeFigureOut">
              <a:rPr lang="en-US" smtClean="0"/>
              <a:t>12/7/2014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67DF23-C886-4400-B2E2-824973D7F5C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366318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598057-A621-4EFD-BB85-620225BFB739}" type="datetimeFigureOut">
              <a:rPr lang="en-US" smtClean="0"/>
              <a:t>12/7/2014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67DF23-C886-4400-B2E2-824973D7F5CC}" type="slidenum">
              <a:rPr lang="en-US" smtClean="0"/>
              <a:t>‹#›</a:t>
            </a:fld>
            <a:endParaRPr lang="en-US"/>
          </a:p>
        </p:txBody>
      </p:sp>
    </p:spTree>
    <p:extLst>
      <p:ext uri="{BB962C8B-B14F-4D97-AF65-F5344CB8AC3E}">
        <p14:creationId xmlns:p14="http://schemas.microsoft.com/office/powerpoint/2010/main" val="30647704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598057-A621-4EFD-BB85-620225BFB739}" type="datetimeFigureOut">
              <a:rPr lang="en-US" smtClean="0"/>
              <a:t>12/7/2014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67DF23-C886-4400-B2E2-824973D7F5CC}" type="slidenum">
              <a:rPr lang="en-US" smtClean="0"/>
              <a:t>‹#›</a:t>
            </a:fld>
            <a:endParaRPr lang="en-US"/>
          </a:p>
        </p:txBody>
      </p:sp>
    </p:spTree>
    <p:extLst>
      <p:ext uri="{BB962C8B-B14F-4D97-AF65-F5344CB8AC3E}">
        <p14:creationId xmlns:p14="http://schemas.microsoft.com/office/powerpoint/2010/main" val="30775546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598057-A621-4EFD-BB85-620225BFB739}" type="datetimeFigureOut">
              <a:rPr lang="en-US" smtClean="0"/>
              <a:t>12/7/2014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67DF23-C886-4400-B2E2-824973D7F5CC}" type="slidenum">
              <a:rPr lang="en-US" smtClean="0"/>
              <a:t>‹#›</a:t>
            </a:fld>
            <a:endParaRPr lang="en-US"/>
          </a:p>
        </p:txBody>
      </p:sp>
    </p:spTree>
    <p:extLst>
      <p:ext uri="{BB962C8B-B14F-4D97-AF65-F5344CB8AC3E}">
        <p14:creationId xmlns:p14="http://schemas.microsoft.com/office/powerpoint/2010/main" val="304234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598057-A621-4EFD-BB85-620225BFB739}" type="datetimeFigureOut">
              <a:rPr lang="en-US" smtClean="0"/>
              <a:t>12/7/2014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67DF23-C886-4400-B2E2-824973D7F5CC}" type="slidenum">
              <a:rPr lang="en-US" smtClean="0"/>
              <a:t>‹#›</a:t>
            </a:fld>
            <a:endParaRPr lang="en-US"/>
          </a:p>
        </p:txBody>
      </p:sp>
    </p:spTree>
    <p:extLst>
      <p:ext uri="{BB962C8B-B14F-4D97-AF65-F5344CB8AC3E}">
        <p14:creationId xmlns:p14="http://schemas.microsoft.com/office/powerpoint/2010/main" val="639743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598057-A621-4EFD-BB85-620225BFB739}" type="datetimeFigureOut">
              <a:rPr lang="en-US" smtClean="0"/>
              <a:t>12/7/2014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67DF23-C886-4400-B2E2-824973D7F5CC}" type="slidenum">
              <a:rPr lang="en-US" smtClean="0"/>
              <a:t>‹#›</a:t>
            </a:fld>
            <a:endParaRPr lang="en-US"/>
          </a:p>
        </p:txBody>
      </p:sp>
    </p:spTree>
    <p:extLst>
      <p:ext uri="{BB962C8B-B14F-4D97-AF65-F5344CB8AC3E}">
        <p14:creationId xmlns:p14="http://schemas.microsoft.com/office/powerpoint/2010/main" val="4036965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5598057-A621-4EFD-BB85-620225BFB739}" type="datetimeFigureOut">
              <a:rPr lang="en-US" smtClean="0"/>
              <a:t>12/7/2014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67DF23-C886-4400-B2E2-824973D7F5CC}" type="slidenum">
              <a:rPr lang="en-US" smtClean="0"/>
              <a:t>‹#›</a:t>
            </a:fld>
            <a:endParaRPr lang="en-US"/>
          </a:p>
        </p:txBody>
      </p:sp>
    </p:spTree>
    <p:extLst>
      <p:ext uri="{BB962C8B-B14F-4D97-AF65-F5344CB8AC3E}">
        <p14:creationId xmlns:p14="http://schemas.microsoft.com/office/powerpoint/2010/main" val="2517106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5598057-A621-4EFD-BB85-620225BFB739}" type="datetimeFigureOut">
              <a:rPr lang="en-US" smtClean="0"/>
              <a:t>12/7/2014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67DF23-C886-4400-B2E2-824973D7F5CC}" type="slidenum">
              <a:rPr lang="en-US" smtClean="0"/>
              <a:t>‹#›</a:t>
            </a:fld>
            <a:endParaRPr lang="en-US"/>
          </a:p>
        </p:txBody>
      </p:sp>
    </p:spTree>
    <p:extLst>
      <p:ext uri="{BB962C8B-B14F-4D97-AF65-F5344CB8AC3E}">
        <p14:creationId xmlns:p14="http://schemas.microsoft.com/office/powerpoint/2010/main" val="187608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5598057-A621-4EFD-BB85-620225BFB739}" type="datetimeFigureOut">
              <a:rPr lang="en-US" smtClean="0"/>
              <a:t>12/7/2014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67DF23-C886-4400-B2E2-824973D7F5CC}" type="slidenum">
              <a:rPr lang="en-US" smtClean="0"/>
              <a:t>‹#›</a:t>
            </a:fld>
            <a:endParaRPr lang="en-US"/>
          </a:p>
        </p:txBody>
      </p:sp>
    </p:spTree>
    <p:extLst>
      <p:ext uri="{BB962C8B-B14F-4D97-AF65-F5344CB8AC3E}">
        <p14:creationId xmlns:p14="http://schemas.microsoft.com/office/powerpoint/2010/main" val="58672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598057-A621-4EFD-BB85-620225BFB739}" type="datetimeFigureOut">
              <a:rPr lang="en-US" smtClean="0"/>
              <a:t>12/7/2014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67DF23-C886-4400-B2E2-824973D7F5CC}" type="slidenum">
              <a:rPr lang="en-US" smtClean="0"/>
              <a:t>‹#›</a:t>
            </a:fld>
            <a:endParaRPr lang="en-US"/>
          </a:p>
        </p:txBody>
      </p:sp>
    </p:spTree>
    <p:extLst>
      <p:ext uri="{BB962C8B-B14F-4D97-AF65-F5344CB8AC3E}">
        <p14:creationId xmlns:p14="http://schemas.microsoft.com/office/powerpoint/2010/main" val="3836705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598057-A621-4EFD-BB85-620225BFB739}" type="datetimeFigureOut">
              <a:rPr lang="en-US" smtClean="0"/>
              <a:t>12/7/2014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67DF23-C886-4400-B2E2-824973D7F5CC}" type="slidenum">
              <a:rPr lang="en-US" smtClean="0"/>
              <a:t>‹#›</a:t>
            </a:fld>
            <a:endParaRPr lang="en-US"/>
          </a:p>
        </p:txBody>
      </p:sp>
    </p:spTree>
    <p:extLst>
      <p:ext uri="{BB962C8B-B14F-4D97-AF65-F5344CB8AC3E}">
        <p14:creationId xmlns:p14="http://schemas.microsoft.com/office/powerpoint/2010/main" val="1309602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67DF23-C886-4400-B2E2-824973D7F5CC}" type="slidenum">
              <a:rPr lang="en-US" smtClean="0"/>
              <a:t>‹#›</a:t>
            </a:fld>
            <a:endParaRPr lang="en-US"/>
          </a:p>
        </p:txBody>
      </p:sp>
      <p:sp>
        <p:nvSpPr>
          <p:cNvPr id="5" name="Date Placeholder 4"/>
          <p:cNvSpPr>
            <a:spLocks noGrp="1"/>
          </p:cNvSpPr>
          <p:nvPr>
            <p:ph type="dt" sz="half" idx="10"/>
          </p:nvPr>
        </p:nvSpPr>
        <p:spPr/>
        <p:txBody>
          <a:bodyPr/>
          <a:lstStyle/>
          <a:p>
            <a:fld id="{75598057-A621-4EFD-BB85-620225BFB739}" type="datetimeFigureOut">
              <a:rPr lang="en-US" smtClean="0"/>
              <a:t>12/7/2014</a:t>
            </a:fld>
            <a:endParaRPr lang="en-US"/>
          </a:p>
        </p:txBody>
      </p:sp>
    </p:spTree>
    <p:extLst>
      <p:ext uri="{BB962C8B-B14F-4D97-AF65-F5344CB8AC3E}">
        <p14:creationId xmlns:p14="http://schemas.microsoft.com/office/powerpoint/2010/main" val="2398545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5598057-A621-4EFD-BB85-620225BFB739}" type="datetimeFigureOut">
              <a:rPr lang="en-US" smtClean="0"/>
              <a:t>12/7/2014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567DF23-C886-4400-B2E2-824973D7F5CC}" type="slidenum">
              <a:rPr lang="en-US" smtClean="0"/>
              <a:t>‹#›</a:t>
            </a:fld>
            <a:endParaRPr lang="en-US"/>
          </a:p>
        </p:txBody>
      </p:sp>
    </p:spTree>
    <p:extLst>
      <p:ext uri="{BB962C8B-B14F-4D97-AF65-F5344CB8AC3E}">
        <p14:creationId xmlns:p14="http://schemas.microsoft.com/office/powerpoint/2010/main" val="214141188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360" y="2181014"/>
            <a:ext cx="11054080" cy="1646302"/>
          </a:xfrm>
        </p:spPr>
        <p:txBody>
          <a:bodyPr/>
          <a:lstStyle/>
          <a:p>
            <a:pPr marL="914400" algn="l">
              <a:lnSpc>
                <a:spcPct val="200000"/>
              </a:lnSpc>
            </a:pPr>
            <a:r>
              <a:rPr lang="en-US" sz="2000" b="1" dirty="0">
                <a:solidFill>
                  <a:srgbClr val="002060"/>
                </a:solidFill>
                <a:latin typeface="Tahoma" panose="020B0604030504040204" pitchFamily="34" charset="0"/>
                <a:ea typeface="Tahoma" panose="020B0604030504040204" pitchFamily="34" charset="0"/>
                <a:cs typeface="Tahoma" panose="020B0604030504040204" pitchFamily="34" charset="0"/>
              </a:rPr>
              <a:t>An Healthcare Internet: Exploring the Construction </a:t>
            </a:r>
            <a:r>
              <a:rPr lang="en-US" sz="2000" b="1" dirty="0" smtClean="0">
                <a:solidFill>
                  <a:srgbClr val="002060"/>
                </a:solidFill>
                <a:latin typeface="Tahoma" panose="020B0604030504040204" pitchFamily="34" charset="0"/>
                <a:ea typeface="Tahoma" panose="020B0604030504040204" pitchFamily="34" charset="0"/>
                <a:cs typeface="Tahoma" panose="020B0604030504040204" pitchFamily="34" charset="0"/>
              </a:rPr>
              <a:t>of Use-Inspired </a:t>
            </a:r>
            <a:r>
              <a:rPr lang="en-US" sz="2000" b="1" dirty="0">
                <a:solidFill>
                  <a:srgbClr val="002060"/>
                </a:solidFill>
                <a:latin typeface="Tahoma" panose="020B0604030504040204" pitchFamily="34" charset="0"/>
                <a:ea typeface="Tahoma" panose="020B0604030504040204" pitchFamily="34" charset="0"/>
                <a:cs typeface="Tahoma" panose="020B0604030504040204" pitchFamily="34" charset="0"/>
              </a:rPr>
              <a:t>Communication Eco-System for Patient-Centered Care </a:t>
            </a:r>
          </a:p>
        </p:txBody>
      </p:sp>
      <p:sp>
        <p:nvSpPr>
          <p:cNvPr id="3" name="Subtitle 2"/>
          <p:cNvSpPr>
            <a:spLocks noGrp="1"/>
          </p:cNvSpPr>
          <p:nvPr>
            <p:ph type="subTitle" idx="1"/>
          </p:nvPr>
        </p:nvSpPr>
        <p:spPr>
          <a:xfrm>
            <a:off x="1625600" y="4386113"/>
            <a:ext cx="7810963" cy="1323807"/>
          </a:xfrm>
        </p:spPr>
        <p:txBody>
          <a:bodyPr>
            <a:normAutofit fontScale="92500" lnSpcReduction="10000"/>
          </a:bodyPr>
          <a:lstStyle/>
          <a:p>
            <a:r>
              <a:rPr lang="en-US" sz="2400" b="1"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Deepthi Manam</a:t>
            </a:r>
          </a:p>
          <a:p>
            <a:r>
              <a:rPr lang="en-US" sz="2400" b="1"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NEU ID: 001743609</a:t>
            </a:r>
          </a:p>
          <a:p>
            <a:r>
              <a:rPr lang="en-US" sz="2400" b="1"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Application &amp; Engineering Developmen</a:t>
            </a:r>
            <a:r>
              <a:rPr lang="en-US" sz="2400" b="1" dirty="0" smtClean="0">
                <a:solidFill>
                  <a:schemeClr val="tx2">
                    <a:lumMod val="75000"/>
                  </a:schemeClr>
                </a:solidFill>
              </a:rPr>
              <a:t>t</a:t>
            </a:r>
          </a:p>
          <a:p>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53920" y="0"/>
            <a:ext cx="7104484" cy="2804160"/>
          </a:xfrm>
          <a:prstGeom prst="rect">
            <a:avLst/>
          </a:prstGeom>
        </p:spPr>
      </p:pic>
    </p:spTree>
    <p:extLst>
      <p:ext uri="{BB962C8B-B14F-4D97-AF65-F5344CB8AC3E}">
        <p14:creationId xmlns:p14="http://schemas.microsoft.com/office/powerpoint/2010/main" val="2443630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584790"/>
            <a:ext cx="11025963" cy="12895838"/>
          </a:xfrm>
          <a:prstGeom prst="rect">
            <a:avLst/>
          </a:prstGeom>
          <a:noFill/>
        </p:spPr>
        <p:txBody>
          <a:bodyPr wrap="square" rtlCol="0">
            <a:spAutoFit/>
          </a:bodyPr>
          <a:lstStyle/>
          <a:p>
            <a:r>
              <a:rPr lang="en-US" sz="3200" b="1" dirty="0" smtClean="0">
                <a:latin typeface="Tahoma" panose="020B0604030504040204" pitchFamily="34" charset="0"/>
                <a:ea typeface="Tahoma" panose="020B0604030504040204" pitchFamily="34" charset="0"/>
                <a:cs typeface="Tahoma" panose="020B0604030504040204" pitchFamily="34" charset="0"/>
              </a:rPr>
              <a:t>Doctor Responsibilities</a:t>
            </a:r>
          </a:p>
          <a:p>
            <a:endParaRPr lang="en-US" sz="3200" dirty="0" smtClean="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en-US" sz="2400" dirty="0" smtClean="0">
                <a:latin typeface="Tahoma" panose="020B0604030504040204" pitchFamily="34" charset="0"/>
                <a:ea typeface="Tahoma" panose="020B0604030504040204" pitchFamily="34" charset="0"/>
                <a:cs typeface="Tahoma" panose="020B0604030504040204" pitchFamily="34" charset="0"/>
              </a:rPr>
              <a:t>Able to provide the treatment to the patients in case of emergency.</a:t>
            </a:r>
          </a:p>
          <a:p>
            <a:endParaRPr lang="en-US" sz="2400"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en-US" sz="2400" dirty="0" smtClean="0">
                <a:latin typeface="Tahoma" panose="020B0604030504040204" pitchFamily="34" charset="0"/>
                <a:ea typeface="Tahoma" panose="020B0604030504040204" pitchFamily="34" charset="0"/>
                <a:cs typeface="Tahoma" panose="020B0604030504040204" pitchFamily="34" charset="0"/>
              </a:rPr>
              <a:t>Report an adverse event associated with the drug to the manufacturers.</a:t>
            </a:r>
          </a:p>
          <a:p>
            <a:endParaRPr lang="en-US" sz="2400" dirty="0" smtClean="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en-US" sz="2400" dirty="0" smtClean="0">
                <a:latin typeface="Tahoma" panose="020B0604030504040204" pitchFamily="34" charset="0"/>
                <a:ea typeface="Tahoma" panose="020B0604030504040204" pitchFamily="34" charset="0"/>
                <a:cs typeface="Tahoma" panose="020B0604030504040204" pitchFamily="34" charset="0"/>
              </a:rPr>
              <a:t>Looks into the adverse events raised by the patient and performs needed action on it.</a:t>
            </a:r>
          </a:p>
          <a:p>
            <a:pPr marL="342900" indent="-342900">
              <a:buFont typeface="Arial" panose="020B0604020202020204" pitchFamily="34" charset="0"/>
              <a:buChar char="•"/>
            </a:pPr>
            <a:endParaRPr lang="en-US" sz="2400"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en-US" sz="2400" dirty="0" smtClean="0">
                <a:latin typeface="Tahoma" panose="020B0604030504040204" pitchFamily="34" charset="0"/>
                <a:ea typeface="Tahoma" panose="020B0604030504040204" pitchFamily="34" charset="0"/>
                <a:cs typeface="Tahoma" panose="020B0604030504040204" pitchFamily="34" charset="0"/>
              </a:rPr>
              <a:t>Updates/changes personal information like PhoneNumber , Address </a:t>
            </a:r>
            <a:r>
              <a:rPr lang="en-US" sz="2400" dirty="0" err="1" smtClean="0">
                <a:latin typeface="Tahoma" panose="020B0604030504040204" pitchFamily="34" charset="0"/>
                <a:ea typeface="Tahoma" panose="020B0604030504040204" pitchFamily="34" charset="0"/>
                <a:cs typeface="Tahoma" panose="020B0604030504040204" pitchFamily="34" charset="0"/>
              </a:rPr>
              <a:t>etc</a:t>
            </a: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endParaRPr lang="en-US" sz="2400"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en-US" sz="2400" dirty="0" smtClean="0">
                <a:latin typeface="Tahoma" panose="020B0604030504040204" pitchFamily="34" charset="0"/>
                <a:ea typeface="Tahoma" panose="020B0604030504040204" pitchFamily="34" charset="0"/>
                <a:cs typeface="Tahoma" panose="020B0604030504040204" pitchFamily="34" charset="0"/>
              </a:rPr>
              <a:t>Able to reset the password of the account.</a:t>
            </a:r>
          </a:p>
          <a:p>
            <a:pPr marL="342900" indent="-342900">
              <a:buFont typeface="Arial" panose="020B0604020202020204" pitchFamily="34" charset="0"/>
              <a:buChar char="•"/>
            </a:pP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endParaRPr lang="en-US" sz="2400" dirty="0" smtClean="0">
              <a:latin typeface="Tahoma" panose="020B0604030504040204" pitchFamily="34" charset="0"/>
              <a:ea typeface="Tahoma" panose="020B0604030504040204" pitchFamily="34" charset="0"/>
              <a:cs typeface="Tahoma" panose="020B0604030504040204" pitchFamily="34" charset="0"/>
            </a:endParaRPr>
          </a:p>
          <a:p>
            <a:endParaRPr lang="en-US" sz="3200" dirty="0" smtClean="0">
              <a:latin typeface="Tahoma" panose="020B0604030504040204" pitchFamily="34" charset="0"/>
              <a:ea typeface="Tahoma" panose="020B0604030504040204" pitchFamily="34" charset="0"/>
              <a:cs typeface="Tahoma" panose="020B0604030504040204" pitchFamily="34" charset="0"/>
            </a:endParaRPr>
          </a:p>
          <a:p>
            <a:endParaRPr lang="en-US" sz="3200" dirty="0" smtClean="0">
              <a:latin typeface="Tahoma" panose="020B0604030504040204" pitchFamily="34" charset="0"/>
              <a:ea typeface="Tahoma" panose="020B0604030504040204" pitchFamily="34" charset="0"/>
              <a:cs typeface="Tahoma" panose="020B0604030504040204" pitchFamily="34" charset="0"/>
            </a:endParaRPr>
          </a:p>
          <a:p>
            <a:endParaRPr lang="en-US" sz="3200" dirty="0" smtClean="0">
              <a:latin typeface="Tahoma" panose="020B0604030504040204" pitchFamily="34" charset="0"/>
              <a:ea typeface="Tahoma" panose="020B0604030504040204" pitchFamily="34" charset="0"/>
              <a:cs typeface="Tahoma" panose="020B0604030504040204" pitchFamily="34" charset="0"/>
            </a:endParaRP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162145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109728" y="155448"/>
            <a:ext cx="11978639" cy="6638543"/>
          </a:xfrm>
          <a:prstGeom prst="rect">
            <a:avLst/>
          </a:prstGeom>
          <a:noFill/>
          <a:ln>
            <a:noFill/>
          </a:ln>
        </p:spPr>
      </p:pic>
    </p:spTree>
    <p:extLst>
      <p:ext uri="{BB962C8B-B14F-4D97-AF65-F5344CB8AC3E}">
        <p14:creationId xmlns:p14="http://schemas.microsoft.com/office/powerpoint/2010/main" val="1798645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0" y="91440"/>
            <a:ext cx="12070080" cy="6665976"/>
          </a:xfrm>
          <a:prstGeom prst="rect">
            <a:avLst/>
          </a:prstGeom>
          <a:noFill/>
          <a:ln>
            <a:noFill/>
          </a:ln>
        </p:spPr>
      </p:pic>
    </p:spTree>
    <p:extLst>
      <p:ext uri="{BB962C8B-B14F-4D97-AF65-F5344CB8AC3E}">
        <p14:creationId xmlns:p14="http://schemas.microsoft.com/office/powerpoint/2010/main" val="989143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164592" y="64008"/>
            <a:ext cx="11951207" cy="6793992"/>
          </a:xfrm>
          <a:prstGeom prst="rect">
            <a:avLst/>
          </a:prstGeom>
          <a:noFill/>
          <a:ln>
            <a:noFill/>
          </a:ln>
        </p:spPr>
      </p:pic>
    </p:spTree>
    <p:extLst>
      <p:ext uri="{BB962C8B-B14F-4D97-AF65-F5344CB8AC3E}">
        <p14:creationId xmlns:p14="http://schemas.microsoft.com/office/powerpoint/2010/main" val="741901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8016" y="250408"/>
            <a:ext cx="11896344" cy="6607592"/>
          </a:xfrm>
          <a:prstGeom prst="rect">
            <a:avLst/>
          </a:prstGeom>
          <a:solidFill>
            <a:srgbClr val="FF0000"/>
          </a:solidFill>
        </p:spPr>
      </p:pic>
      <p:sp>
        <p:nvSpPr>
          <p:cNvPr id="7" name="TextBox 6"/>
          <p:cNvSpPr txBox="1"/>
          <p:nvPr/>
        </p:nvSpPr>
        <p:spPr>
          <a:xfrm>
            <a:off x="4809744" y="4892040"/>
            <a:ext cx="2075688" cy="429768"/>
          </a:xfrm>
          <a:prstGeom prst="rect">
            <a:avLst/>
          </a:prstGeom>
          <a:noFill/>
          <a:ln w="57150">
            <a:solidFill>
              <a:srgbClr val="FFC000"/>
            </a:solidFill>
          </a:ln>
        </p:spPr>
        <p:txBody>
          <a:bodyPr wrap="square" rtlCol="0">
            <a:spAutoFit/>
          </a:bodyPr>
          <a:lstStyle/>
          <a:p>
            <a:endParaRPr lang="en-US" dirty="0"/>
          </a:p>
        </p:txBody>
      </p:sp>
      <p:sp>
        <p:nvSpPr>
          <p:cNvPr id="8" name="TextBox 7"/>
          <p:cNvSpPr txBox="1"/>
          <p:nvPr/>
        </p:nvSpPr>
        <p:spPr>
          <a:xfrm>
            <a:off x="8235696" y="5647944"/>
            <a:ext cx="2075688" cy="429768"/>
          </a:xfrm>
          <a:prstGeom prst="rect">
            <a:avLst/>
          </a:prstGeom>
          <a:noFill/>
          <a:ln w="57150">
            <a:solidFill>
              <a:srgbClr val="FFC000"/>
            </a:solidFill>
          </a:ln>
        </p:spPr>
        <p:txBody>
          <a:bodyPr wrap="square" rtlCol="0">
            <a:spAutoFit/>
          </a:bodyPr>
          <a:lstStyle/>
          <a:p>
            <a:endParaRPr lang="en-US" dirty="0"/>
          </a:p>
        </p:txBody>
      </p:sp>
    </p:spTree>
    <p:extLst>
      <p:ext uri="{BB962C8B-B14F-4D97-AF65-F5344CB8AC3E}">
        <p14:creationId xmlns:p14="http://schemas.microsoft.com/office/powerpoint/2010/main" val="2164567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379976" y="3415284"/>
            <a:ext cx="2075688" cy="429768"/>
          </a:xfrm>
          <a:prstGeom prst="rect">
            <a:avLst/>
          </a:prstGeom>
          <a:noFill/>
          <a:ln w="57150">
            <a:solidFill>
              <a:srgbClr val="FFC000"/>
            </a:solidFill>
          </a:ln>
        </p:spPr>
        <p:txBody>
          <a:bodyPr wrap="square" rtlCol="0">
            <a:spAutoFit/>
          </a:bodyPr>
          <a:lstStyle/>
          <a:p>
            <a:endParaRPr lang="en-US" dirty="0"/>
          </a:p>
        </p:txBody>
      </p:sp>
      <p:pic>
        <p:nvPicPr>
          <p:cNvPr id="4" name="Picture 3"/>
          <p:cNvPicPr>
            <a:picLocks noChangeAspect="1"/>
          </p:cNvPicPr>
          <p:nvPr/>
        </p:nvPicPr>
        <p:blipFill>
          <a:blip r:embed="rId2"/>
          <a:stretch>
            <a:fillRect/>
          </a:stretch>
        </p:blipFill>
        <p:spPr>
          <a:xfrm>
            <a:off x="-314" y="-176"/>
            <a:ext cx="12192627" cy="6858352"/>
          </a:xfrm>
          <a:prstGeom prst="rect">
            <a:avLst/>
          </a:prstGeom>
        </p:spPr>
      </p:pic>
    </p:spTree>
    <p:extLst>
      <p:ext uri="{BB962C8B-B14F-4D97-AF65-F5344CB8AC3E}">
        <p14:creationId xmlns:p14="http://schemas.microsoft.com/office/powerpoint/2010/main" val="104678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73152" y="0"/>
            <a:ext cx="12118847" cy="6757415"/>
          </a:xfrm>
          <a:prstGeom prst="rect">
            <a:avLst/>
          </a:prstGeom>
          <a:noFill/>
          <a:ln>
            <a:noFill/>
          </a:ln>
        </p:spPr>
      </p:pic>
    </p:spTree>
    <p:extLst>
      <p:ext uri="{BB962C8B-B14F-4D97-AF65-F5344CB8AC3E}">
        <p14:creationId xmlns:p14="http://schemas.microsoft.com/office/powerpoint/2010/main" val="975934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7712" y="510363"/>
            <a:ext cx="10717618" cy="5293757"/>
          </a:xfrm>
          <a:prstGeom prst="rect">
            <a:avLst/>
          </a:prstGeom>
          <a:noFill/>
        </p:spPr>
        <p:txBody>
          <a:bodyPr wrap="square" rtlCol="0">
            <a:spAutoFit/>
          </a:bodyPr>
          <a:lstStyle/>
          <a:p>
            <a:r>
              <a:rPr lang="en-US" sz="3200" b="1" dirty="0" smtClean="0">
                <a:latin typeface="Tahoma" panose="020B0604030504040204" pitchFamily="34" charset="0"/>
                <a:ea typeface="Tahoma" panose="020B0604030504040204" pitchFamily="34" charset="0"/>
                <a:cs typeface="Tahoma" panose="020B0604030504040204" pitchFamily="34" charset="0"/>
              </a:rPr>
              <a:t>Patient Responsibilities</a:t>
            </a:r>
          </a:p>
          <a:p>
            <a:endParaRPr lang="en-US" dirty="0"/>
          </a:p>
          <a:p>
            <a:r>
              <a:rPr lang="en-US" sz="2800" dirty="0" smtClean="0">
                <a:latin typeface="Tahoma" panose="020B0604030504040204" pitchFamily="34" charset="0"/>
                <a:ea typeface="Tahoma" panose="020B0604030504040204" pitchFamily="34" charset="0"/>
                <a:cs typeface="Tahoma" panose="020B0604030504040204" pitchFamily="34" charset="0"/>
              </a:rPr>
              <a:t>Patient should be able to view the complete health information associated with the patient</a:t>
            </a:r>
          </a:p>
          <a:p>
            <a:endParaRPr lang="en-US" sz="2800" dirty="0">
              <a:latin typeface="Tahoma" panose="020B0604030504040204" pitchFamily="34" charset="0"/>
              <a:ea typeface="Tahoma" panose="020B0604030504040204" pitchFamily="34" charset="0"/>
              <a:cs typeface="Tahoma" panose="020B0604030504040204" pitchFamily="34" charset="0"/>
            </a:endParaRPr>
          </a:p>
          <a:p>
            <a:r>
              <a:rPr lang="en-US" sz="2800" dirty="0" smtClean="0">
                <a:latin typeface="Tahoma" panose="020B0604030504040204" pitchFamily="34" charset="0"/>
                <a:ea typeface="Tahoma" panose="020B0604030504040204" pitchFamily="34" charset="0"/>
                <a:cs typeface="Tahoma" panose="020B0604030504040204" pitchFamily="34" charset="0"/>
              </a:rPr>
              <a:t>Report an adverse event on a drug to the hospital and able to view the response given by the doctor </a:t>
            </a:r>
          </a:p>
          <a:p>
            <a:endParaRPr lang="en-US" sz="2800" dirty="0">
              <a:latin typeface="Tahoma" panose="020B0604030504040204" pitchFamily="34" charset="0"/>
              <a:ea typeface="Tahoma" panose="020B0604030504040204" pitchFamily="34" charset="0"/>
              <a:cs typeface="Tahoma" panose="020B0604030504040204" pitchFamily="34" charset="0"/>
            </a:endParaRPr>
          </a:p>
          <a:p>
            <a:r>
              <a:rPr lang="en-US" sz="2800" dirty="0" smtClean="0">
                <a:latin typeface="Tahoma" panose="020B0604030504040204" pitchFamily="34" charset="0"/>
                <a:ea typeface="Tahoma" panose="020B0604030504040204" pitchFamily="34" charset="0"/>
                <a:cs typeface="Tahoma" panose="020B0604030504040204" pitchFamily="34" charset="0"/>
              </a:rPr>
              <a:t> View or share the opinion with the other patients having same disease or using the same drugs</a:t>
            </a:r>
          </a:p>
          <a:p>
            <a:endParaRPr lang="en-US" sz="2800" dirty="0" smtClean="0">
              <a:latin typeface="Tahoma" panose="020B0604030504040204" pitchFamily="34" charset="0"/>
              <a:ea typeface="Tahoma" panose="020B0604030504040204" pitchFamily="34" charset="0"/>
              <a:cs typeface="Tahoma" panose="020B0604030504040204" pitchFamily="34" charset="0"/>
            </a:endParaRPr>
          </a:p>
          <a:p>
            <a:endParaRPr lang="en-US" dirty="0" smtClean="0"/>
          </a:p>
          <a:p>
            <a:endParaRPr lang="en-US" dirty="0"/>
          </a:p>
        </p:txBody>
      </p:sp>
    </p:spTree>
    <p:extLst>
      <p:ext uri="{BB962C8B-B14F-4D97-AF65-F5344CB8AC3E}">
        <p14:creationId xmlns:p14="http://schemas.microsoft.com/office/powerpoint/2010/main" val="1825717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73152" y="0"/>
            <a:ext cx="12118848" cy="6858000"/>
          </a:xfrm>
          <a:prstGeom prst="rect">
            <a:avLst/>
          </a:prstGeom>
          <a:noFill/>
          <a:ln>
            <a:noFill/>
          </a:ln>
        </p:spPr>
      </p:pic>
    </p:spTree>
    <p:extLst>
      <p:ext uri="{BB962C8B-B14F-4D97-AF65-F5344CB8AC3E}">
        <p14:creationId xmlns:p14="http://schemas.microsoft.com/office/powerpoint/2010/main" val="2892305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24943" cy="6766560"/>
          </a:xfrm>
          <a:prstGeom prst="rect">
            <a:avLst/>
          </a:prstGeom>
          <a:noFill/>
          <a:ln>
            <a:noFill/>
          </a:ln>
        </p:spPr>
      </p:pic>
    </p:spTree>
    <p:extLst>
      <p:ext uri="{BB962C8B-B14F-4D97-AF65-F5344CB8AC3E}">
        <p14:creationId xmlns:p14="http://schemas.microsoft.com/office/powerpoint/2010/main" val="2088122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45247" y="71120"/>
            <a:ext cx="4968240" cy="400110"/>
          </a:xfrm>
          <a:prstGeom prst="rect">
            <a:avLst/>
          </a:prstGeom>
          <a:noFill/>
        </p:spPr>
        <p:txBody>
          <a:bodyPr wrap="square" rtlCol="0">
            <a:spAutoFit/>
          </a:bodyPr>
          <a:lstStyle/>
          <a:p>
            <a:r>
              <a:rPr lang="en-US" sz="2000" b="1" dirty="0" smtClean="0">
                <a:latin typeface="Tahoma" panose="020B0604030504040204" pitchFamily="34" charset="0"/>
                <a:ea typeface="Tahoma" panose="020B0604030504040204" pitchFamily="34" charset="0"/>
                <a:cs typeface="Tahoma" panose="020B0604030504040204" pitchFamily="34" charset="0"/>
              </a:rPr>
              <a:t>OBJECT MODEL</a:t>
            </a:r>
            <a:endParaRPr lang="en-US" sz="2000" b="1" dirty="0">
              <a:latin typeface="Tahoma" panose="020B0604030504040204" pitchFamily="34" charset="0"/>
              <a:ea typeface="Tahoma" panose="020B0604030504040204" pitchFamily="34" charset="0"/>
              <a:cs typeface="Tahoma" panose="020B0604030504040204" pitchFamily="34" charset="0"/>
            </a:endParaRPr>
          </a:p>
        </p:txBody>
      </p:sp>
      <p:pic>
        <p:nvPicPr>
          <p:cNvPr id="3" name="Picture 2"/>
          <p:cNvPicPr>
            <a:picLocks noChangeAspect="1"/>
          </p:cNvPicPr>
          <p:nvPr/>
        </p:nvPicPr>
        <p:blipFill>
          <a:blip r:embed="rId2"/>
          <a:stretch>
            <a:fillRect/>
          </a:stretch>
        </p:blipFill>
        <p:spPr>
          <a:xfrm>
            <a:off x="0" y="471230"/>
            <a:ext cx="12088368" cy="6286186"/>
          </a:xfrm>
          <a:prstGeom prst="rect">
            <a:avLst/>
          </a:prstGeom>
        </p:spPr>
      </p:pic>
    </p:spTree>
    <p:extLst>
      <p:ext uri="{BB962C8B-B14F-4D97-AF65-F5344CB8AC3E}">
        <p14:creationId xmlns:p14="http://schemas.microsoft.com/office/powerpoint/2010/main" val="1721758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p:spPr>
      </p:pic>
    </p:spTree>
    <p:extLst>
      <p:ext uri="{BB962C8B-B14F-4D97-AF65-F5344CB8AC3E}">
        <p14:creationId xmlns:p14="http://schemas.microsoft.com/office/powerpoint/2010/main" val="31223357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91440" y="82296"/>
            <a:ext cx="12024360" cy="6775704"/>
          </a:xfrm>
          <a:prstGeom prst="rect">
            <a:avLst/>
          </a:prstGeom>
          <a:noFill/>
          <a:ln>
            <a:noFill/>
          </a:ln>
        </p:spPr>
      </p:pic>
    </p:spTree>
    <p:extLst>
      <p:ext uri="{BB962C8B-B14F-4D97-AF65-F5344CB8AC3E}">
        <p14:creationId xmlns:p14="http://schemas.microsoft.com/office/powerpoint/2010/main" val="10365135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1507" y="435935"/>
            <a:ext cx="10898372" cy="5570756"/>
          </a:xfrm>
          <a:prstGeom prst="rect">
            <a:avLst/>
          </a:prstGeom>
          <a:noFill/>
        </p:spPr>
        <p:txBody>
          <a:bodyPr wrap="square" rtlCol="0">
            <a:spAutoFit/>
          </a:bodyPr>
          <a:lstStyle/>
          <a:p>
            <a:r>
              <a:rPr lang="en-US" sz="3200" b="1" dirty="0" smtClean="0">
                <a:latin typeface="Tahoma" panose="020B0604030504040204" pitchFamily="34" charset="0"/>
                <a:ea typeface="Tahoma" panose="020B0604030504040204" pitchFamily="34" charset="0"/>
                <a:cs typeface="Tahoma" panose="020B0604030504040204" pitchFamily="34" charset="0"/>
              </a:rPr>
              <a:t>Drug Manufacturer Responsibilities</a:t>
            </a:r>
          </a:p>
          <a:p>
            <a:endParaRPr lang="en-US" dirty="0"/>
          </a:p>
          <a:p>
            <a:pPr marL="285750" indent="-285750">
              <a:buFont typeface="Arial" panose="020B0604020202020204" pitchFamily="34" charset="0"/>
              <a:buChar char="•"/>
            </a:pPr>
            <a:r>
              <a:rPr lang="en-US" sz="2400" dirty="0" smtClean="0">
                <a:latin typeface="Tahoma" panose="020B0604030504040204" pitchFamily="34" charset="0"/>
                <a:ea typeface="Tahoma" panose="020B0604030504040204" pitchFamily="34" charset="0"/>
                <a:cs typeface="Tahoma" panose="020B0604030504040204" pitchFamily="34" charset="0"/>
              </a:rPr>
              <a:t>Adds, Updates and Deletes the drugs</a:t>
            </a:r>
          </a:p>
          <a:p>
            <a:pPr marL="285750" indent="-285750">
              <a:buFont typeface="Arial" panose="020B0604020202020204" pitchFamily="34" charset="0"/>
              <a:buChar char="•"/>
            </a:pPr>
            <a:endParaRPr lang="en-US" sz="2400"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sz="2400" dirty="0" smtClean="0">
                <a:latin typeface="Tahoma" panose="020B0604030504040204" pitchFamily="34" charset="0"/>
                <a:ea typeface="Tahoma" panose="020B0604030504040204" pitchFamily="34" charset="0"/>
                <a:cs typeface="Tahoma" panose="020B0604030504040204" pitchFamily="34" charset="0"/>
              </a:rPr>
              <a:t>Looks over the adverse events raised by the doctors and patients, performs necessary action accordingly</a:t>
            </a:r>
          </a:p>
          <a:p>
            <a:pPr marL="285750" indent="-285750">
              <a:buFont typeface="Arial" panose="020B0604020202020204" pitchFamily="34" charset="0"/>
              <a:buChar char="•"/>
            </a:pPr>
            <a:endParaRPr lang="en-US" sz="2400"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sz="2400" dirty="0" smtClean="0">
                <a:latin typeface="Tahoma" panose="020B0604030504040204" pitchFamily="34" charset="0"/>
                <a:ea typeface="Tahoma" panose="020B0604030504040204" pitchFamily="34" charset="0"/>
                <a:cs typeface="Tahoma" panose="020B0604030504040204" pitchFamily="34" charset="0"/>
              </a:rPr>
              <a:t>Broadcast the news for the drugs that have adverse effects</a:t>
            </a:r>
          </a:p>
          <a:p>
            <a:pPr marL="285750" indent="-285750">
              <a:buFont typeface="Arial" panose="020B0604020202020204" pitchFamily="34" charset="0"/>
              <a:buChar char="•"/>
            </a:pPr>
            <a:endParaRPr lang="en-US" sz="2400"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sz="2400" dirty="0" smtClean="0">
                <a:latin typeface="Tahoma" panose="020B0604030504040204" pitchFamily="34" charset="0"/>
                <a:ea typeface="Tahoma" panose="020B0604030504040204" pitchFamily="34" charset="0"/>
                <a:cs typeface="Tahoma" panose="020B0604030504040204" pitchFamily="34" charset="0"/>
              </a:rPr>
              <a:t>Rollbacks the drug having the adverse effects from the pharmacies</a:t>
            </a:r>
          </a:p>
          <a:p>
            <a:pPr marL="285750" indent="-285750">
              <a:buFont typeface="Arial" panose="020B0604020202020204" pitchFamily="34" charset="0"/>
              <a:buChar char="•"/>
            </a:pPr>
            <a:endParaRPr lang="en-US" sz="2400"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sz="2400" dirty="0" smtClean="0">
                <a:latin typeface="Tahoma" panose="020B0604030504040204" pitchFamily="34" charset="0"/>
                <a:ea typeface="Tahoma" panose="020B0604030504040204" pitchFamily="34" charset="0"/>
                <a:cs typeface="Tahoma" panose="020B0604030504040204" pitchFamily="34" charset="0"/>
              </a:rPr>
              <a:t>Able to update the personal information</a:t>
            </a:r>
          </a:p>
          <a:p>
            <a:pPr marL="285750" indent="-285750">
              <a:buFont typeface="Arial" panose="020B0604020202020204" pitchFamily="34" charset="0"/>
              <a:buChar char="•"/>
            </a:pPr>
            <a:endParaRPr lang="en-US" sz="2400"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sz="2400" dirty="0" smtClean="0">
                <a:latin typeface="Tahoma" panose="020B0604030504040204" pitchFamily="34" charset="0"/>
                <a:ea typeface="Tahoma" panose="020B0604030504040204" pitchFamily="34" charset="0"/>
                <a:cs typeface="Tahoma" panose="020B0604030504040204" pitchFamily="34" charset="0"/>
              </a:rPr>
              <a:t>Able to reset the password of the account.</a:t>
            </a:r>
          </a:p>
          <a:p>
            <a:endParaRPr lang="en-US" dirty="0"/>
          </a:p>
        </p:txBody>
      </p:sp>
    </p:spTree>
    <p:extLst>
      <p:ext uri="{BB962C8B-B14F-4D97-AF65-F5344CB8AC3E}">
        <p14:creationId xmlns:p14="http://schemas.microsoft.com/office/powerpoint/2010/main" val="42382978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118872" y="0"/>
            <a:ext cx="11960352" cy="6858000"/>
          </a:xfrm>
          <a:prstGeom prst="rect">
            <a:avLst/>
          </a:prstGeom>
          <a:noFill/>
          <a:ln>
            <a:noFill/>
          </a:ln>
        </p:spPr>
      </p:pic>
    </p:spTree>
    <p:extLst>
      <p:ext uri="{BB962C8B-B14F-4D97-AF65-F5344CB8AC3E}">
        <p14:creationId xmlns:p14="http://schemas.microsoft.com/office/powerpoint/2010/main" val="5983918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64008" y="91440"/>
            <a:ext cx="12033503" cy="6693407"/>
          </a:xfrm>
          <a:prstGeom prst="rect">
            <a:avLst/>
          </a:prstGeom>
          <a:noFill/>
          <a:ln>
            <a:noFill/>
          </a:ln>
        </p:spPr>
      </p:pic>
    </p:spTree>
    <p:extLst>
      <p:ext uri="{BB962C8B-B14F-4D97-AF65-F5344CB8AC3E}">
        <p14:creationId xmlns:p14="http://schemas.microsoft.com/office/powerpoint/2010/main" val="37630121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146304" y="100584"/>
            <a:ext cx="11914631" cy="6675120"/>
          </a:xfrm>
          <a:prstGeom prst="rect">
            <a:avLst/>
          </a:prstGeom>
          <a:noFill/>
          <a:ln>
            <a:noFill/>
          </a:ln>
        </p:spPr>
      </p:pic>
    </p:spTree>
    <p:extLst>
      <p:ext uri="{BB962C8B-B14F-4D97-AF65-F5344CB8AC3E}">
        <p14:creationId xmlns:p14="http://schemas.microsoft.com/office/powerpoint/2010/main" val="13820434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100584" y="118872"/>
            <a:ext cx="11969495" cy="6656832"/>
          </a:xfrm>
          <a:prstGeom prst="rect">
            <a:avLst/>
          </a:prstGeom>
          <a:noFill/>
          <a:ln>
            <a:noFill/>
          </a:ln>
        </p:spPr>
      </p:pic>
    </p:spTree>
    <p:extLst>
      <p:ext uri="{BB962C8B-B14F-4D97-AF65-F5344CB8AC3E}">
        <p14:creationId xmlns:p14="http://schemas.microsoft.com/office/powerpoint/2010/main" val="41363089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1507" y="435935"/>
            <a:ext cx="10898372" cy="5940088"/>
          </a:xfrm>
          <a:prstGeom prst="rect">
            <a:avLst/>
          </a:prstGeom>
          <a:noFill/>
        </p:spPr>
        <p:txBody>
          <a:bodyPr wrap="square" rtlCol="0">
            <a:spAutoFit/>
          </a:bodyPr>
          <a:lstStyle/>
          <a:p>
            <a:r>
              <a:rPr lang="en-US" sz="3200" b="1" dirty="0" smtClean="0">
                <a:latin typeface="Tahoma" panose="020B0604030504040204" pitchFamily="34" charset="0"/>
                <a:ea typeface="Tahoma" panose="020B0604030504040204" pitchFamily="34" charset="0"/>
                <a:cs typeface="Tahoma" panose="020B0604030504040204" pitchFamily="34" charset="0"/>
              </a:rPr>
              <a:t>Pharmacy Responsibilities</a:t>
            </a:r>
          </a:p>
          <a:p>
            <a:endParaRPr lang="en-US" dirty="0"/>
          </a:p>
          <a:p>
            <a:pPr marL="285750" indent="-285750">
              <a:buFont typeface="Arial" panose="020B0604020202020204" pitchFamily="34" charset="0"/>
              <a:buChar char="•"/>
            </a:pPr>
            <a:r>
              <a:rPr lang="en-US" sz="2400" dirty="0" smtClean="0">
                <a:latin typeface="Tahoma" panose="020B0604030504040204" pitchFamily="34" charset="0"/>
                <a:ea typeface="Tahoma" panose="020B0604030504040204" pitchFamily="34" charset="0"/>
                <a:cs typeface="Tahoma" panose="020B0604030504040204" pitchFamily="34" charset="0"/>
              </a:rPr>
              <a:t>Manages the inventory of the drugs</a:t>
            </a:r>
          </a:p>
          <a:p>
            <a:pPr marL="285750" indent="-285750">
              <a:buFont typeface="Arial" panose="020B0604020202020204" pitchFamily="34" charset="0"/>
              <a:buChar char="•"/>
            </a:pPr>
            <a:endParaRPr lang="en-US" sz="2400"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sz="2400" dirty="0" smtClean="0">
                <a:latin typeface="Tahoma" panose="020B0604030504040204" pitchFamily="34" charset="0"/>
                <a:ea typeface="Tahoma" panose="020B0604030504040204" pitchFamily="34" charset="0"/>
                <a:cs typeface="Tahoma" panose="020B0604030504040204" pitchFamily="34" charset="0"/>
              </a:rPr>
              <a:t>Prescriptions sent by the doctor to the pharmacy are processed and the drugs are  delivered to the patients</a:t>
            </a:r>
          </a:p>
          <a:p>
            <a:endParaRPr lang="en-US" sz="2400" dirty="0" smtClean="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sz="2400" dirty="0">
                <a:latin typeface="Tahoma" panose="020B0604030504040204" pitchFamily="34" charset="0"/>
                <a:ea typeface="Tahoma" panose="020B0604030504040204" pitchFamily="34" charset="0"/>
                <a:cs typeface="Tahoma" panose="020B0604030504040204" pitchFamily="34" charset="0"/>
              </a:rPr>
              <a:t>Email the patients when the order is </a:t>
            </a:r>
            <a:r>
              <a:rPr lang="en-US" sz="2400" dirty="0" smtClean="0">
                <a:latin typeface="Tahoma" panose="020B0604030504040204" pitchFamily="34" charset="0"/>
                <a:ea typeface="Tahoma" panose="020B0604030504040204" pitchFamily="34" charset="0"/>
                <a:cs typeface="Tahoma" panose="020B0604030504040204" pitchFamily="34" charset="0"/>
              </a:rPr>
              <a:t>ready</a:t>
            </a:r>
          </a:p>
          <a:p>
            <a:pPr marL="285750" indent="-285750">
              <a:buFont typeface="Arial" panose="020B0604020202020204" pitchFamily="34" charset="0"/>
              <a:buChar char="•"/>
            </a:pPr>
            <a:endParaRPr lang="en-US" sz="2400"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sz="2400" dirty="0" smtClean="0">
                <a:latin typeface="Tahoma" panose="020B0604030504040204" pitchFamily="34" charset="0"/>
                <a:ea typeface="Tahoma" panose="020B0604030504040204" pitchFamily="34" charset="0"/>
                <a:cs typeface="Tahoma" panose="020B0604030504040204" pitchFamily="34" charset="0"/>
              </a:rPr>
              <a:t>Based on the rollback request from the drug manufacturer, returns the drug to the drug manufacturer.</a:t>
            </a:r>
          </a:p>
          <a:p>
            <a:endParaRPr lang="en-US" sz="2400"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sz="2400" dirty="0" smtClean="0">
                <a:latin typeface="Tahoma" panose="020B0604030504040204" pitchFamily="34" charset="0"/>
                <a:ea typeface="Tahoma" panose="020B0604030504040204" pitchFamily="34" charset="0"/>
                <a:cs typeface="Tahoma" panose="020B0604030504040204" pitchFamily="34" charset="0"/>
              </a:rPr>
              <a:t>Able to update the personal information</a:t>
            </a:r>
          </a:p>
          <a:p>
            <a:pPr marL="285750" indent="-285750">
              <a:buFont typeface="Arial" panose="020B0604020202020204" pitchFamily="34" charset="0"/>
              <a:buChar char="•"/>
            </a:pPr>
            <a:endParaRPr lang="en-US" sz="2400"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sz="2400" dirty="0" smtClean="0">
                <a:latin typeface="Tahoma" panose="020B0604030504040204" pitchFamily="34" charset="0"/>
                <a:ea typeface="Tahoma" panose="020B0604030504040204" pitchFamily="34" charset="0"/>
                <a:cs typeface="Tahoma" panose="020B0604030504040204" pitchFamily="34" charset="0"/>
              </a:rPr>
              <a:t>Able to reset the password of the account.</a:t>
            </a:r>
          </a:p>
          <a:p>
            <a:endParaRPr lang="en-US" dirty="0"/>
          </a:p>
        </p:txBody>
      </p:sp>
    </p:spTree>
    <p:extLst>
      <p:ext uri="{BB962C8B-B14F-4D97-AF65-F5344CB8AC3E}">
        <p14:creationId xmlns:p14="http://schemas.microsoft.com/office/powerpoint/2010/main" val="11373639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0" y="82296"/>
            <a:ext cx="12115799" cy="6638544"/>
          </a:xfrm>
          <a:prstGeom prst="rect">
            <a:avLst/>
          </a:prstGeom>
          <a:noFill/>
          <a:ln>
            <a:noFill/>
          </a:ln>
        </p:spPr>
      </p:pic>
    </p:spTree>
    <p:extLst>
      <p:ext uri="{BB962C8B-B14F-4D97-AF65-F5344CB8AC3E}">
        <p14:creationId xmlns:p14="http://schemas.microsoft.com/office/powerpoint/2010/main" val="13622653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0" y="64008"/>
            <a:ext cx="12115800" cy="6720840"/>
          </a:xfrm>
          <a:prstGeom prst="rect">
            <a:avLst/>
          </a:prstGeom>
          <a:noFill/>
          <a:ln>
            <a:noFill/>
          </a:ln>
        </p:spPr>
      </p:pic>
    </p:spTree>
    <p:extLst>
      <p:ext uri="{BB962C8B-B14F-4D97-AF65-F5344CB8AC3E}">
        <p14:creationId xmlns:p14="http://schemas.microsoft.com/office/powerpoint/2010/main" val="2122935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374904"/>
            <a:ext cx="10305288" cy="8156079"/>
          </a:xfrm>
          <a:prstGeom prst="rect">
            <a:avLst/>
          </a:prstGeom>
          <a:noFill/>
        </p:spPr>
        <p:txBody>
          <a:bodyPr wrap="square" rtlCol="0">
            <a:spAutoFit/>
          </a:bodyPr>
          <a:lstStyle/>
          <a:p>
            <a:r>
              <a:rPr lang="en-US" sz="3200" dirty="0" smtClean="0">
                <a:latin typeface="Tahoma" panose="020B0604030504040204" pitchFamily="34" charset="0"/>
                <a:ea typeface="Tahoma" panose="020B0604030504040204" pitchFamily="34" charset="0"/>
                <a:cs typeface="Tahoma" panose="020B0604030504040204" pitchFamily="34" charset="0"/>
              </a:rPr>
              <a:t>Security Implemented</a:t>
            </a:r>
          </a:p>
          <a:p>
            <a:endParaRPr lang="en-US" dirty="0" smtClean="0"/>
          </a:p>
          <a:p>
            <a:pPr marL="285750" indent="-285750">
              <a:buFont typeface="Arial" panose="020B0604020202020204" pitchFamily="34" charset="0"/>
              <a:buChar char="•"/>
            </a:pPr>
            <a:r>
              <a:rPr lang="en-US" sz="2400" dirty="0" smtClean="0"/>
              <a:t>If the patient is not interested to disclose the information about the treatment, that he/she taken at a particular hospital, the other hospitals in the network cannot obtain the medical info of the patient in that particular hospital.</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smtClean="0"/>
              <a:t>Proper evidence has to be provided in case of Emergency Search. Evidences like Image of the patient or Consent Letter from the patient or Scanned copy of SSN are to be provided.</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smtClean="0"/>
              <a:t>Only the required information is shared to the other hospitals. For example, the doctor can only see the medicines prescribed by the doctor, but not the doctor name and dosage given by the doctor.</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smtClean="0"/>
              <a:t>A unique code is generated for each patient, based on their First Name, last Name, SSN(last 4 digits), Date Of Birth.</a:t>
            </a:r>
          </a:p>
          <a:p>
            <a:endParaRPr lang="en-US" sz="2400" dirty="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42811048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7999"/>
          </a:xfrm>
          <a:prstGeom prst="rect">
            <a:avLst/>
          </a:prstGeom>
          <a:noFill/>
          <a:ln>
            <a:noFill/>
          </a:ln>
        </p:spPr>
      </p:pic>
    </p:spTree>
    <p:extLst>
      <p:ext uri="{BB962C8B-B14F-4D97-AF65-F5344CB8AC3E}">
        <p14:creationId xmlns:p14="http://schemas.microsoft.com/office/powerpoint/2010/main" val="23527277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7712" y="510363"/>
            <a:ext cx="10717618" cy="3293209"/>
          </a:xfrm>
          <a:prstGeom prst="rect">
            <a:avLst/>
          </a:prstGeom>
          <a:noFill/>
        </p:spPr>
        <p:txBody>
          <a:bodyPr wrap="square" rtlCol="0">
            <a:spAutoFit/>
          </a:bodyPr>
          <a:lstStyle/>
          <a:p>
            <a:r>
              <a:rPr lang="en-US" sz="3200" b="1" dirty="0" smtClean="0">
                <a:latin typeface="Tahoma" panose="020B0604030504040204" pitchFamily="34" charset="0"/>
                <a:ea typeface="Tahoma" panose="020B0604030504040204" pitchFamily="34" charset="0"/>
                <a:cs typeface="Tahoma" panose="020B0604030504040204" pitchFamily="34" charset="0"/>
              </a:rPr>
              <a:t>Lab Assistant Responsibilities</a:t>
            </a:r>
          </a:p>
          <a:p>
            <a:endParaRPr lang="en-US" dirty="0" smtClean="0"/>
          </a:p>
          <a:p>
            <a:endParaRPr lang="en-US" sz="2800" dirty="0">
              <a:latin typeface="Tahoma" panose="020B0604030504040204" pitchFamily="34" charset="0"/>
              <a:ea typeface="Tahoma" panose="020B0604030504040204" pitchFamily="34" charset="0"/>
              <a:cs typeface="Tahoma" panose="020B0604030504040204" pitchFamily="34" charset="0"/>
            </a:endParaRPr>
          </a:p>
          <a:p>
            <a:pPr marL="457200" indent="-457200">
              <a:buFont typeface="Arial" panose="020B0604020202020204" pitchFamily="34" charset="0"/>
              <a:buChar char="•"/>
            </a:pPr>
            <a:r>
              <a:rPr lang="en-US" sz="2800" dirty="0" smtClean="0">
                <a:latin typeface="Tahoma" panose="020B0604030504040204" pitchFamily="34" charset="0"/>
                <a:ea typeface="Tahoma" panose="020B0604030504040204" pitchFamily="34" charset="0"/>
                <a:cs typeface="Tahoma" panose="020B0604030504040204" pitchFamily="34" charset="0"/>
              </a:rPr>
              <a:t>Can view the lab test requests coming from the doctors in the hospital</a:t>
            </a:r>
          </a:p>
          <a:p>
            <a:pPr marL="457200" indent="-457200">
              <a:buFont typeface="Arial" panose="020B0604020202020204" pitchFamily="34" charset="0"/>
              <a:buChar char="•"/>
            </a:pPr>
            <a:endParaRPr lang="en-US" sz="2800" dirty="0">
              <a:latin typeface="Tahoma" panose="020B0604030504040204" pitchFamily="34" charset="0"/>
              <a:ea typeface="Tahoma" panose="020B0604030504040204" pitchFamily="34" charset="0"/>
              <a:cs typeface="Tahoma" panose="020B0604030504040204" pitchFamily="34" charset="0"/>
            </a:endParaRPr>
          </a:p>
          <a:p>
            <a:pPr marL="457200" indent="-457200">
              <a:buFont typeface="Arial" panose="020B0604020202020204" pitchFamily="34" charset="0"/>
              <a:buChar char="•"/>
            </a:pPr>
            <a:r>
              <a:rPr lang="en-US" sz="2800" dirty="0" smtClean="0">
                <a:latin typeface="Tahoma" panose="020B0604030504040204" pitchFamily="34" charset="0"/>
                <a:ea typeface="Tahoma" panose="020B0604030504040204" pitchFamily="34" charset="0"/>
                <a:cs typeface="Tahoma" panose="020B0604030504040204" pitchFamily="34" charset="0"/>
              </a:rPr>
              <a:t>Processes the lab tests requested by the  doctor</a:t>
            </a:r>
            <a:endParaRPr lang="en-US" sz="2800" dirty="0">
              <a:latin typeface="Tahoma" panose="020B0604030504040204" pitchFamily="34" charset="0"/>
              <a:ea typeface="Tahoma" panose="020B0604030504040204" pitchFamily="34" charset="0"/>
              <a:cs typeface="Tahoma" panose="020B0604030504040204" pitchFamily="34" charset="0"/>
            </a:endParaRPr>
          </a:p>
          <a:p>
            <a:endParaRPr lang="en-US" dirty="0"/>
          </a:p>
        </p:txBody>
      </p:sp>
    </p:spTree>
    <p:extLst>
      <p:ext uri="{BB962C8B-B14F-4D97-AF65-F5344CB8AC3E}">
        <p14:creationId xmlns:p14="http://schemas.microsoft.com/office/powerpoint/2010/main" val="29803803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4632" y="429768"/>
            <a:ext cx="11100816" cy="4001095"/>
          </a:xfrm>
          <a:prstGeom prst="rect">
            <a:avLst/>
          </a:prstGeom>
          <a:noFill/>
        </p:spPr>
        <p:txBody>
          <a:bodyPr wrap="square" rtlCol="0">
            <a:spAutoFit/>
          </a:bodyPr>
          <a:lstStyle/>
          <a:p>
            <a:r>
              <a:rPr lang="en-US" sz="2400" b="1" dirty="0" smtClean="0">
                <a:latin typeface="Tahoma" panose="020B0604030504040204" pitchFamily="34" charset="0"/>
                <a:ea typeface="Tahoma" panose="020B0604030504040204" pitchFamily="34" charset="0"/>
                <a:cs typeface="Tahoma" panose="020B0604030504040204" pitchFamily="34" charset="0"/>
              </a:rPr>
              <a:t>Additional Features Implemented In the Project</a:t>
            </a:r>
          </a:p>
          <a:p>
            <a:endParaRPr lang="en-US" dirty="0">
              <a:latin typeface="Tahoma" panose="020B0604030504040204" pitchFamily="34" charset="0"/>
              <a:ea typeface="Tahoma" panose="020B0604030504040204" pitchFamily="34" charset="0"/>
              <a:cs typeface="Tahoma" panose="020B0604030504040204" pitchFamily="34" charset="0"/>
            </a:endParaRPr>
          </a:p>
          <a:p>
            <a:endParaRPr lang="en-US" dirty="0" smtClean="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en-US" sz="2000" dirty="0" smtClean="0">
                <a:latin typeface="Tahoma" panose="020B0604030504040204" pitchFamily="34" charset="0"/>
                <a:ea typeface="Tahoma" panose="020B0604030504040204" pitchFamily="34" charset="0"/>
                <a:cs typeface="Tahoma" panose="020B0604030504040204" pitchFamily="34" charset="0"/>
              </a:rPr>
              <a:t>Email Communication</a:t>
            </a:r>
            <a:endParaRPr lang="en-US" sz="2000"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endParaRPr lang="en-US" sz="2000" dirty="0" smtClean="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en-US" sz="2000" dirty="0" smtClean="0">
                <a:latin typeface="Tahoma" panose="020B0604030504040204" pitchFamily="34" charset="0"/>
                <a:ea typeface="Tahoma" panose="020B0604030504040204" pitchFamily="34" charset="0"/>
                <a:cs typeface="Tahoma" panose="020B0604030504040204" pitchFamily="34" charset="0"/>
              </a:rPr>
              <a:t>PDF Creation</a:t>
            </a:r>
          </a:p>
          <a:p>
            <a:pPr marL="342900" indent="-342900">
              <a:buFont typeface="Arial" panose="020B0604020202020204" pitchFamily="34" charset="0"/>
              <a:buChar char="•"/>
            </a:pPr>
            <a:endParaRPr lang="en-US" sz="2000"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en-US" sz="2000" dirty="0" smtClean="0">
                <a:latin typeface="Tahoma" panose="020B0604030504040204" pitchFamily="34" charset="0"/>
                <a:ea typeface="Tahoma" panose="020B0604030504040204" pitchFamily="34" charset="0"/>
                <a:cs typeface="Tahoma" panose="020B0604030504040204" pitchFamily="34" charset="0"/>
              </a:rPr>
              <a:t>Uploading of documents like images, </a:t>
            </a:r>
            <a:r>
              <a:rPr lang="en-US" sz="2000" smtClean="0">
                <a:latin typeface="Tahoma" panose="020B0604030504040204" pitchFamily="34" charset="0"/>
                <a:ea typeface="Tahoma" panose="020B0604030504040204" pitchFamily="34" charset="0"/>
                <a:cs typeface="Tahoma" panose="020B0604030504040204" pitchFamily="34" charset="0"/>
              </a:rPr>
              <a:t>files etc.</a:t>
            </a:r>
            <a:endParaRPr lang="en-US" sz="2000" dirty="0" smtClean="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endParaRPr lang="en-US" sz="2000"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en-US" sz="2000" dirty="0" smtClean="0">
                <a:latin typeface="Tahoma" panose="020B0604030504040204" pitchFamily="34" charset="0"/>
                <a:ea typeface="Tahoma" panose="020B0604030504040204" pitchFamily="34" charset="0"/>
                <a:cs typeface="Tahoma" panose="020B0604030504040204" pitchFamily="34" charset="0"/>
              </a:rPr>
              <a:t>Graphs</a:t>
            </a:r>
          </a:p>
          <a:p>
            <a:endParaRPr lang="en-US" dirty="0" smtClean="0"/>
          </a:p>
          <a:p>
            <a:endParaRPr lang="en-US" dirty="0"/>
          </a:p>
          <a:p>
            <a:endParaRPr lang="en-US" dirty="0"/>
          </a:p>
        </p:txBody>
      </p:sp>
    </p:spTree>
    <p:extLst>
      <p:ext uri="{BB962C8B-B14F-4D97-AF65-F5344CB8AC3E}">
        <p14:creationId xmlns:p14="http://schemas.microsoft.com/office/powerpoint/2010/main" val="1730374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33916"/>
            <a:ext cx="10590028" cy="12372618"/>
          </a:xfrm>
          <a:prstGeom prst="rect">
            <a:avLst/>
          </a:prstGeom>
          <a:noFill/>
        </p:spPr>
        <p:txBody>
          <a:bodyPr wrap="square" rtlCol="0">
            <a:spAutoFit/>
          </a:bodyPr>
          <a:lstStyle/>
          <a:p>
            <a:r>
              <a:rPr lang="en-US" sz="3200" b="1" dirty="0" smtClean="0">
                <a:latin typeface="Tahoma" panose="020B0604030504040204" pitchFamily="34" charset="0"/>
                <a:ea typeface="Tahoma" panose="020B0604030504040204" pitchFamily="34" charset="0"/>
                <a:cs typeface="Tahoma" panose="020B0604030504040204" pitchFamily="34" charset="0"/>
              </a:rPr>
              <a:t>Patient Manager Responsibilities</a:t>
            </a:r>
          </a:p>
          <a:p>
            <a:endParaRPr lang="en-US" dirty="0" smtClean="0"/>
          </a:p>
          <a:p>
            <a:pPr marL="285750" indent="-285750">
              <a:buFont typeface="Arial" panose="020B0604020202020204" pitchFamily="34" charset="0"/>
              <a:buChar char="•"/>
            </a:pPr>
            <a:r>
              <a:rPr lang="en-US" sz="2800" dirty="0" smtClean="0">
                <a:latin typeface="Tahoma" panose="020B0604030504040204" pitchFamily="34" charset="0"/>
                <a:ea typeface="Tahoma" panose="020B0604030504040204" pitchFamily="34" charset="0"/>
                <a:cs typeface="Tahoma" panose="020B0604030504040204" pitchFamily="34" charset="0"/>
              </a:rPr>
              <a:t>Manages the patient profile in the hospital.</a:t>
            </a:r>
          </a:p>
          <a:p>
            <a:endParaRPr lang="en-US" sz="2800" dirty="0" smtClean="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sz="2800" dirty="0" smtClean="0">
                <a:latin typeface="Tahoma" panose="020B0604030504040204" pitchFamily="34" charset="0"/>
                <a:ea typeface="Tahoma" panose="020B0604030504040204" pitchFamily="34" charset="0"/>
                <a:cs typeface="Tahoma" panose="020B0604030504040204" pitchFamily="34" charset="0"/>
              </a:rPr>
              <a:t>When a patient comes to the hospital, Patient manager searches for the patient in the hospital and books an appointment with the doctor.</a:t>
            </a:r>
          </a:p>
          <a:p>
            <a:pPr marL="285750" indent="-285750">
              <a:buFont typeface="Arial" panose="020B0604020202020204" pitchFamily="34" charset="0"/>
              <a:buChar char="•"/>
            </a:pPr>
            <a:endParaRPr lang="en-US" sz="2800"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sz="2800" dirty="0" smtClean="0">
                <a:latin typeface="Tahoma" panose="020B0604030504040204" pitchFamily="34" charset="0"/>
                <a:ea typeface="Tahoma" panose="020B0604030504040204" pitchFamily="34" charset="0"/>
                <a:cs typeface="Tahoma" panose="020B0604030504040204" pitchFamily="34" charset="0"/>
              </a:rPr>
              <a:t>Responds to the patient information requests coming from other hospitals.</a:t>
            </a:r>
          </a:p>
          <a:p>
            <a:endParaRPr lang="en-US" sz="2800" dirty="0" smtClean="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sz="2800" dirty="0" smtClean="0">
                <a:latin typeface="Tahoma" panose="020B0604030504040204" pitchFamily="34" charset="0"/>
                <a:ea typeface="Tahoma" panose="020B0604030504040204" pitchFamily="34" charset="0"/>
                <a:cs typeface="Tahoma" panose="020B0604030504040204" pitchFamily="34" charset="0"/>
              </a:rPr>
              <a:t>Updates the personal information like Phone Number, Email ID etc.</a:t>
            </a:r>
          </a:p>
          <a:p>
            <a:endParaRPr lang="en-US" sz="2800" dirty="0" smtClean="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sz="2800" dirty="0" smtClean="0">
                <a:latin typeface="Tahoma" panose="020B0604030504040204" pitchFamily="34" charset="0"/>
                <a:ea typeface="Tahoma" panose="020B0604030504040204" pitchFamily="34" charset="0"/>
                <a:cs typeface="Tahoma" panose="020B0604030504040204" pitchFamily="34" charset="0"/>
              </a:rPr>
              <a:t>Able to reset the password of the account.</a:t>
            </a:r>
          </a:p>
          <a:p>
            <a:endParaRPr lang="en-US" sz="2800" dirty="0">
              <a:latin typeface="Tahoma" panose="020B0604030504040204" pitchFamily="34" charset="0"/>
              <a:ea typeface="Tahoma" panose="020B0604030504040204" pitchFamily="34" charset="0"/>
              <a:cs typeface="Tahoma" panose="020B0604030504040204" pitchFamily="34" charset="0"/>
            </a:endParaRP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3830470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91440" y="82296"/>
            <a:ext cx="11759184" cy="6702552"/>
          </a:xfrm>
          <a:prstGeom prst="rect">
            <a:avLst/>
          </a:prstGeom>
          <a:noFill/>
          <a:ln>
            <a:noFill/>
          </a:ln>
        </p:spPr>
      </p:pic>
    </p:spTree>
    <p:extLst>
      <p:ext uri="{BB962C8B-B14F-4D97-AF65-F5344CB8AC3E}">
        <p14:creationId xmlns:p14="http://schemas.microsoft.com/office/powerpoint/2010/main" val="3961674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155448" y="118872"/>
            <a:ext cx="11887199" cy="6656831"/>
          </a:xfrm>
          <a:prstGeom prst="rect">
            <a:avLst/>
          </a:prstGeom>
          <a:noFill/>
          <a:ln>
            <a:noFill/>
          </a:ln>
        </p:spPr>
      </p:pic>
    </p:spTree>
    <p:extLst>
      <p:ext uri="{BB962C8B-B14F-4D97-AF65-F5344CB8AC3E}">
        <p14:creationId xmlns:p14="http://schemas.microsoft.com/office/powerpoint/2010/main" val="3073761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192024" y="146304"/>
            <a:ext cx="11814048" cy="6620256"/>
          </a:xfrm>
          <a:prstGeom prst="rect">
            <a:avLst/>
          </a:prstGeom>
          <a:noFill/>
          <a:ln>
            <a:noFill/>
          </a:ln>
        </p:spPr>
      </p:pic>
    </p:spTree>
    <p:extLst>
      <p:ext uri="{BB962C8B-B14F-4D97-AF65-F5344CB8AC3E}">
        <p14:creationId xmlns:p14="http://schemas.microsoft.com/office/powerpoint/2010/main" val="1643164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320041" y="0"/>
            <a:ext cx="11228832" cy="6858000"/>
          </a:xfrm>
          <a:prstGeom prst="rect">
            <a:avLst/>
          </a:prstGeom>
          <a:noFill/>
          <a:ln>
            <a:noFill/>
          </a:ln>
        </p:spPr>
      </p:pic>
    </p:spTree>
    <p:extLst>
      <p:ext uri="{BB962C8B-B14F-4D97-AF65-F5344CB8AC3E}">
        <p14:creationId xmlns:p14="http://schemas.microsoft.com/office/powerpoint/2010/main" val="3852832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584790"/>
            <a:ext cx="11025963" cy="14003834"/>
          </a:xfrm>
          <a:prstGeom prst="rect">
            <a:avLst/>
          </a:prstGeom>
          <a:noFill/>
        </p:spPr>
        <p:txBody>
          <a:bodyPr wrap="square" rtlCol="0">
            <a:spAutoFit/>
          </a:bodyPr>
          <a:lstStyle/>
          <a:p>
            <a:r>
              <a:rPr lang="en-US" sz="3200" b="1" dirty="0" smtClean="0">
                <a:latin typeface="Tahoma" panose="020B0604030504040204" pitchFamily="34" charset="0"/>
                <a:ea typeface="Tahoma" panose="020B0604030504040204" pitchFamily="34" charset="0"/>
                <a:cs typeface="Tahoma" panose="020B0604030504040204" pitchFamily="34" charset="0"/>
              </a:rPr>
              <a:t>Doctor Responsibilities</a:t>
            </a:r>
          </a:p>
          <a:p>
            <a:endParaRPr lang="en-US" sz="3200" dirty="0" smtClean="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en-US" sz="2400" dirty="0" smtClean="0">
                <a:latin typeface="Tahoma" panose="020B0604030504040204" pitchFamily="34" charset="0"/>
                <a:ea typeface="Tahoma" panose="020B0604030504040204" pitchFamily="34" charset="0"/>
                <a:cs typeface="Tahoma" panose="020B0604030504040204" pitchFamily="34" charset="0"/>
              </a:rPr>
              <a:t>Based on the appointments set by the Patient Manager, provides treatment to the patients</a:t>
            </a:r>
          </a:p>
          <a:p>
            <a:pPr marL="342900" indent="-342900">
              <a:buFont typeface="Arial" panose="020B0604020202020204" pitchFamily="34" charset="0"/>
              <a:buChar char="•"/>
            </a:pP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en-US" sz="2400" dirty="0" smtClean="0">
                <a:latin typeface="Tahoma" panose="020B0604030504040204" pitchFamily="34" charset="0"/>
                <a:ea typeface="Tahoma" panose="020B0604030504040204" pitchFamily="34" charset="0"/>
                <a:cs typeface="Tahoma" panose="020B0604030504040204" pitchFamily="34" charset="0"/>
              </a:rPr>
              <a:t>Able to search health information of the patient over the network and provide treatment for the patient after viewing the patient history.</a:t>
            </a:r>
          </a:p>
          <a:p>
            <a:endParaRPr lang="en-US" sz="2400" dirty="0" smtClean="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en-US" sz="2400" dirty="0" smtClean="0">
                <a:latin typeface="Tahoma" panose="020B0604030504040204" pitchFamily="34" charset="0"/>
                <a:ea typeface="Tahoma" panose="020B0604030504040204" pitchFamily="34" charset="0"/>
                <a:cs typeface="Tahoma" panose="020B0604030504040204" pitchFamily="34" charset="0"/>
              </a:rPr>
              <a:t>Able to provide the treatment, if all the hospitals requested have not responded.</a:t>
            </a:r>
          </a:p>
          <a:p>
            <a:endParaRPr lang="en-US" sz="2400" dirty="0" smtClean="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en-US" sz="2400" dirty="0" smtClean="0">
                <a:latin typeface="Tahoma" panose="020B0604030504040204" pitchFamily="34" charset="0"/>
                <a:ea typeface="Tahoma" panose="020B0604030504040204" pitchFamily="34" charset="0"/>
                <a:cs typeface="Tahoma" panose="020B0604030504040204" pitchFamily="34" charset="0"/>
              </a:rPr>
              <a:t>Emergency search of patients, in case of emergency.</a:t>
            </a:r>
          </a:p>
          <a:p>
            <a:pPr marL="342900" indent="-342900">
              <a:buFont typeface="Arial" panose="020B0604020202020204" pitchFamily="34" charset="0"/>
              <a:buChar char="•"/>
            </a:pPr>
            <a:endParaRPr lang="en-US" sz="2400" dirty="0">
              <a:latin typeface="Tahoma" panose="020B0604030504040204" pitchFamily="34" charset="0"/>
              <a:ea typeface="Tahoma" panose="020B0604030504040204" pitchFamily="34" charset="0"/>
              <a:cs typeface="Tahoma" panose="020B0604030504040204" pitchFamily="34" charset="0"/>
            </a:endParaRPr>
          </a:p>
          <a:p>
            <a:endParaRPr lang="en-US" sz="2400" dirty="0" smtClean="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endParaRPr lang="en-US" sz="2400" dirty="0" smtClean="0">
              <a:latin typeface="Tahoma" panose="020B0604030504040204" pitchFamily="34" charset="0"/>
              <a:ea typeface="Tahoma" panose="020B0604030504040204" pitchFamily="34" charset="0"/>
              <a:cs typeface="Tahoma" panose="020B0604030504040204" pitchFamily="34" charset="0"/>
            </a:endParaRPr>
          </a:p>
          <a:p>
            <a:endParaRPr lang="en-US" sz="3200" dirty="0" smtClean="0">
              <a:latin typeface="Tahoma" panose="020B0604030504040204" pitchFamily="34" charset="0"/>
              <a:ea typeface="Tahoma" panose="020B0604030504040204" pitchFamily="34" charset="0"/>
              <a:cs typeface="Tahoma" panose="020B0604030504040204" pitchFamily="34" charset="0"/>
            </a:endParaRPr>
          </a:p>
          <a:p>
            <a:endParaRPr lang="en-US" sz="3200" dirty="0" smtClean="0">
              <a:latin typeface="Tahoma" panose="020B0604030504040204" pitchFamily="34" charset="0"/>
              <a:ea typeface="Tahoma" panose="020B0604030504040204" pitchFamily="34" charset="0"/>
              <a:cs typeface="Tahoma" panose="020B0604030504040204" pitchFamily="34" charset="0"/>
            </a:endParaRPr>
          </a:p>
          <a:p>
            <a:endParaRPr lang="en-US" sz="3200" dirty="0" smtClean="0">
              <a:latin typeface="Tahoma" panose="020B0604030504040204" pitchFamily="34" charset="0"/>
              <a:ea typeface="Tahoma" panose="020B0604030504040204" pitchFamily="34" charset="0"/>
              <a:cs typeface="Tahoma" panose="020B0604030504040204" pitchFamily="34" charset="0"/>
            </a:endParaRP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132346323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482</TotalTime>
  <Words>586</Words>
  <Application>Microsoft Office PowerPoint</Application>
  <PresentationFormat>Widescreen</PresentationFormat>
  <Paragraphs>169</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Tahoma</vt:lpstr>
      <vt:lpstr>Trebuchet MS</vt:lpstr>
      <vt:lpstr>Wingdings 3</vt:lpstr>
      <vt:lpstr>Facet</vt:lpstr>
      <vt:lpstr>An Healthcare Internet: Exploring the Construction of Use-Inspired Communication Eco-System for Patient-Centered Care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Healthcare Internet: Exploring the Construction of Use-Inspired Communication Eco-System for Patient-Centered Care</dc:title>
  <dc:creator>Kiran Sirasani</dc:creator>
  <cp:lastModifiedBy>Kiran Sirasani</cp:lastModifiedBy>
  <cp:revision>53</cp:revision>
  <dcterms:created xsi:type="dcterms:W3CDTF">2014-12-03T22:43:40Z</dcterms:created>
  <dcterms:modified xsi:type="dcterms:W3CDTF">2014-12-07T17:45:47Z</dcterms:modified>
</cp:coreProperties>
</file>