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18"/>
  </p:notesMasterIdLst>
  <p:sldIdLst>
    <p:sldId id="256" r:id="rId2"/>
    <p:sldId id="257" r:id="rId3"/>
    <p:sldId id="269" r:id="rId4"/>
    <p:sldId id="270" r:id="rId5"/>
    <p:sldId id="271" r:id="rId6"/>
    <p:sldId id="276" r:id="rId7"/>
    <p:sldId id="295" r:id="rId8"/>
    <p:sldId id="289" r:id="rId9"/>
    <p:sldId id="294" r:id="rId10"/>
    <p:sldId id="278" r:id="rId11"/>
    <p:sldId id="279" r:id="rId12"/>
    <p:sldId id="280" r:id="rId13"/>
    <p:sldId id="281" r:id="rId14"/>
    <p:sldId id="283" r:id="rId15"/>
    <p:sldId id="287" r:id="rId16"/>
    <p:sldId id="296" r:id="rId17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анамс" initials="А.Н.П." lastIdx="1" clrIdx="0">
    <p:extLst>
      <p:ext uri="{19B8F6BF-5375-455C-9EA6-DF929625EA0E}">
        <p15:presenceInfo xmlns:p15="http://schemas.microsoft.com/office/powerpoint/2012/main" userId="Александр Манам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4C"/>
    <a:srgbClr val="06D6A0"/>
    <a:srgbClr val="EF4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2DCFC-BF4E-4819-A09D-1A916D3DE79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2D3AB-E4BE-4446-A54C-DA47E0ABF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22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2D3AB-E4BE-4446-A54C-DA47E0ABF48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187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2D3AB-E4BE-4446-A54C-DA47E0ABF48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980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2D3AB-E4BE-4446-A54C-DA47E0ABF48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32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2D3AB-E4BE-4446-A54C-DA47E0ABF48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129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2D3AB-E4BE-4446-A54C-DA47E0ABF48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27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B147-0F89-4D22-B9DD-1BFE6EF3FFF5}" type="slidenum">
              <a:r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0C0B-AFF7-4667-90C7-64580F4C12A3}" type="slidenum">
              <a:r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82DE-74A7-47D6-885B-AB70E926568F}" type="slidenum">
              <a:r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EC3B-7C74-4B9F-851B-96A236BCE17A}" type="slidenum">
              <a:r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</a:p>
        </p:txBody>
      </p:sp>
      <p:sp>
        <p:nvSpPr>
          <p:cNvPr id="1029" name="Замещающий нижний колонтитул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</a:p>
        </p:txBody>
      </p:sp>
      <p:sp>
        <p:nvSpPr>
          <p:cNvPr id="1030" name="Замещающий номер слайда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C81EA11-2DF5-45F5-9C30-E0071B9CE769}" type="slidenum">
              <a:rPr lang="ru-RU" sz="1200" b="0" strike="noStrike" spc="-1">
                <a:solidFill>
                  <a:srgbClr val="191B0E"/>
                </a:solidFill>
                <a:latin typeface="Franklin Gothic Book" panose="020B0503020102020204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5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1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9.png"/><Relationship Id="rId3" Type="http://schemas.openxmlformats.org/officeDocument/2006/relationships/image" Target="../media/image20.pn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3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jpe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 idx="4294967295"/>
          </p:nvPr>
        </p:nvSpPr>
        <p:spPr>
          <a:xfrm>
            <a:off x="1362075" y="443865"/>
            <a:ext cx="9820910" cy="261429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/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ru-RU" sz="1800" b="0" strike="noStrike" cap="all" spc="-1" dirty="0">
                <a:solidFill>
                  <a:srgbClr val="073B4C"/>
                </a:solidFill>
                <a:ea typeface="Lucida Sans Unicode" panose="020B0602030504020204"/>
                <a:cs typeface="+mj-lt"/>
              </a:rPr>
              <a:t>ФГАОУ ВО «кфу им. В. И. ВЕРНАДСКОГО»</a:t>
            </a:r>
            <a:br>
              <a:rPr lang="ru-RU" sz="1800" b="0" strike="noStrike" cap="all" spc="-1" dirty="0">
                <a:solidFill>
                  <a:srgbClr val="073B4C"/>
                </a:solidFill>
                <a:ea typeface="Lucida Sans Unicode" panose="020B0602030504020204"/>
                <a:cs typeface="+mj-lt"/>
              </a:rPr>
            </a:br>
            <a:br>
              <a:rPr sz="1800" dirty="0">
                <a:solidFill>
                  <a:srgbClr val="073B4C"/>
                </a:solidFill>
                <a:cs typeface="+mj-lt"/>
              </a:rPr>
            </a:br>
            <a:r>
              <a:rPr lang="ru-RU" sz="1800" b="1" strike="noStrike" cap="all" spc="-1" dirty="0">
                <a:solidFill>
                  <a:srgbClr val="073B4C"/>
                </a:solidFill>
                <a:latin typeface="Arial Black" panose="020B0A04020102020204" charset="0"/>
                <a:ea typeface="Lucida Sans Unicode" panose="020B0602030504020204"/>
                <a:cs typeface="Arial Black" panose="020B0A04020102020204" charset="0"/>
              </a:rPr>
              <a:t>Выпускная квалификационная</a:t>
            </a:r>
            <a:r>
              <a:rPr lang="ru-RU" sz="1800" b="1" strike="noStrike" cap="all" spc="-1" dirty="0">
                <a:solidFill>
                  <a:srgbClr val="073B4C"/>
                </a:solidFill>
                <a:latin typeface="Arial Black" panose="020B0A04020102020204" charset="0"/>
                <a:ea typeface="Times New Roman" panose="02020603050405020304"/>
                <a:cs typeface="Arial Black" panose="020B0A04020102020204" charset="0"/>
              </a:rPr>
              <a:t> РАБОТА</a:t>
            </a:r>
            <a:br>
              <a:rPr lang="ru-RU" sz="1800" b="0" strike="noStrike" cap="all" spc="-1" dirty="0">
                <a:solidFill>
                  <a:srgbClr val="073B4C"/>
                </a:solidFill>
                <a:ea typeface="Times New Roman" panose="02020603050405020304"/>
                <a:cs typeface="+mj-lt"/>
              </a:rPr>
            </a:br>
            <a:br>
              <a:rPr lang="ru-RU" sz="1800" b="0" strike="noStrike" cap="all" spc="-1" dirty="0">
                <a:solidFill>
                  <a:srgbClr val="073B4C"/>
                </a:solidFill>
                <a:ea typeface="Times New Roman" panose="02020603050405020304"/>
                <a:cs typeface="+mj-lt"/>
              </a:rPr>
            </a:br>
            <a:br>
              <a:rPr sz="1800" dirty="0">
                <a:solidFill>
                  <a:srgbClr val="073B4C"/>
                </a:solidFill>
                <a:cs typeface="+mj-lt"/>
              </a:rPr>
            </a:br>
            <a:r>
              <a:rPr lang="ru-RU" sz="1800" b="0" strike="noStrike" cap="all" spc="-1" dirty="0">
                <a:solidFill>
                  <a:srgbClr val="073B4C"/>
                </a:solidFill>
                <a:ea typeface="Times New Roman" panose="02020603050405020304"/>
                <a:cs typeface="+mj-lt"/>
              </a:rPr>
              <a:t>На тему:</a:t>
            </a:r>
            <a:r>
              <a:rPr lang="ru-RU" sz="1800" b="1" strike="noStrike" cap="all" spc="-1" dirty="0">
                <a:solidFill>
                  <a:srgbClr val="073B4C"/>
                </a:solidFill>
                <a:ea typeface="Times New Roman" panose="02020603050405020304"/>
                <a:cs typeface="+mj-lt"/>
              </a:rPr>
              <a:t> </a:t>
            </a:r>
            <a:r>
              <a:rPr lang="ru-RU" sz="1800" strike="noStrike" cap="all" spc="-1" dirty="0">
                <a:solidFill>
                  <a:srgbClr val="073B4C"/>
                </a:solidFill>
                <a:latin typeface="Arial Black" panose="020B0A04020102020204" charset="0"/>
                <a:ea typeface="Times New Roman" panose="02020603050405020304"/>
                <a:cs typeface="Arial Black" panose="020B0A04020102020204" charset="0"/>
              </a:rPr>
              <a:t>СОЗДАНИЕ УМНОГО ПОМОЩНИКА ДЛЯ СПЕЦИАЛИСТОВ, ПРОВОДЯЩИХ СОЦИОЛОГИЧЕСКИЕ ИССЛЕДОВАНИЯ</a:t>
            </a:r>
          </a:p>
        </p:txBody>
      </p:sp>
      <p:sp>
        <p:nvSpPr>
          <p:cNvPr id="256" name="PlaceHolder 2"/>
          <p:cNvSpPr>
            <a:spLocks noGrp="1"/>
          </p:cNvSpPr>
          <p:nvPr>
            <p:ph type="subTitle" idx="4294967295"/>
          </p:nvPr>
        </p:nvSpPr>
        <p:spPr>
          <a:xfrm>
            <a:off x="532765" y="3912235"/>
            <a:ext cx="11417300" cy="219773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/>
          <a:lstStyle/>
          <a:p>
            <a:pPr indent="0">
              <a:lnSpc>
                <a:spcPct val="112000"/>
              </a:lnSpc>
              <a:buNone/>
              <a:tabLst>
                <a:tab pos="0" algn="l"/>
              </a:tabLst>
            </a:pPr>
            <a:r>
              <a:rPr lang="ru-RU" sz="1800" strike="noStrike" spc="-1" dirty="0">
                <a:solidFill>
                  <a:srgbClr val="073B4C"/>
                </a:solidFill>
                <a:latin typeface="Arial Black" panose="020B0A04020102020204" charset="0"/>
                <a:cs typeface="Arial Black" panose="020B0A04020102020204" charset="0"/>
              </a:rPr>
              <a:t>Выполнил студент 4 курса</a:t>
            </a:r>
          </a:p>
          <a:p>
            <a:pPr indent="0">
              <a:lnSpc>
                <a:spcPct val="112000"/>
              </a:lnSpc>
              <a:buNone/>
              <a:tabLst>
                <a:tab pos="0" algn="l"/>
              </a:tabLst>
            </a:pPr>
            <a:r>
              <a:rPr lang="ru-RU" sz="1800" strike="noStrike" spc="-1" dirty="0">
                <a:solidFill>
                  <a:srgbClr val="073B4C"/>
                </a:solidFill>
                <a:latin typeface="Arial Black" panose="020B0A04020102020204" charset="0"/>
                <a:cs typeface="Arial Black" panose="020B0A04020102020204" charset="0"/>
              </a:rPr>
              <a:t>Группы ПМ-б-о-201   </a:t>
            </a:r>
            <a:r>
              <a:rPr lang="ru-RU" sz="1800" strike="noStrike" spc="-1" dirty="0">
                <a:solidFill>
                  <a:srgbClr val="073B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</a:t>
            </a:r>
            <a:r>
              <a:rPr lang="ru-RU" sz="1800" strike="noStrike" spc="-1" dirty="0">
                <a:solidFill>
                  <a:srgbClr val="073B4C"/>
                </a:solidFill>
                <a:latin typeface="Arial Black" panose="020B0A04020102020204" charset="0"/>
                <a:cs typeface="Arial Black" panose="020B0A04020102020204" charset="0"/>
              </a:rPr>
              <a:t>Манамс А. Н. П.</a:t>
            </a:r>
          </a:p>
          <a:p>
            <a:pPr indent="0">
              <a:lnSpc>
                <a:spcPct val="112000"/>
              </a:lnSpc>
              <a:buNone/>
              <a:tabLst>
                <a:tab pos="0" algn="l"/>
              </a:tabLst>
            </a:pPr>
            <a:endParaRPr lang="ru-RU" sz="1800" strike="noStrike" spc="-1" dirty="0">
              <a:solidFill>
                <a:srgbClr val="073B4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12000"/>
              </a:lnSpc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73B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руководитель: </a:t>
            </a:r>
          </a:p>
          <a:p>
            <a:pPr indent="0">
              <a:lnSpc>
                <a:spcPct val="112000"/>
              </a:lnSpc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73B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Старший преподаватель </a:t>
            </a:r>
          </a:p>
          <a:p>
            <a:pPr indent="0">
              <a:lnSpc>
                <a:spcPct val="112000"/>
              </a:lnSpc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73B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прикладной математики                           	            Стус Е. А.</a:t>
            </a:r>
          </a:p>
        </p:txBody>
      </p:sp>
      <p:pic>
        <p:nvPicPr>
          <p:cNvPr id="3" name="Изображение 2" descr="Герб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24735" t="6151" r="25173"/>
          <a:stretch>
            <a:fillRect/>
          </a:stretch>
        </p:blipFill>
        <p:spPr>
          <a:xfrm>
            <a:off x="282575" y="247015"/>
            <a:ext cx="1889125" cy="1317625"/>
          </a:xfrm>
          <a:prstGeom prst="rect">
            <a:avLst/>
          </a:prstGeom>
        </p:spPr>
      </p:pic>
      <p:pic>
        <p:nvPicPr>
          <p:cNvPr id="4" name="Изображение 3" descr="maxresdefault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52710" y="0"/>
            <a:ext cx="2106295" cy="1768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105" y="4626610"/>
            <a:ext cx="4342130" cy="3051810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E7D08F1-9777-4628-B4D2-17C13431E8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35" y="70061"/>
            <a:ext cx="2880403" cy="2336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A9D19E3-1D80-46E4-BA8D-D927D04C0B5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187" y="3095"/>
            <a:ext cx="2873960" cy="2428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55093D1-4322-4C05-B5F9-B200C5C1214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61" y="2399781"/>
            <a:ext cx="2746029" cy="2227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3E34430-916A-4313-9FBE-CD7F3C48014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112" y="2406786"/>
            <a:ext cx="2746029" cy="222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EE776A0-8466-4454-A385-9844ADF62E9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47" y="2403257"/>
            <a:ext cx="2746028" cy="2227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757BBF2-3E3B-4576-9B50-D1962F09158A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498" y="2400374"/>
            <a:ext cx="2746030" cy="2227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C94EFB6-7504-420D-B924-099CD6F87DBC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63" y="4640639"/>
            <a:ext cx="2746029" cy="2227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3705C3F-1B31-423E-A008-3A37CCAD0165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115" y="4640725"/>
            <a:ext cx="2746030" cy="2225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C0C0B6F-5258-44FF-A5AF-81B990265B4B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48" y="4627523"/>
            <a:ext cx="2746028" cy="2225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EA7A31A-6ECE-4C2F-8A2E-CFD2384183B4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497" y="4627521"/>
            <a:ext cx="2857191" cy="22252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868911E-1619-4919-9C55-51C0E766B425}"/>
              </a:ext>
            </a:extLst>
          </p:cNvPr>
          <p:cNvSpPr/>
          <p:nvPr/>
        </p:nvSpPr>
        <p:spPr>
          <a:xfrm>
            <a:off x="-10160" y="-15240"/>
            <a:ext cx="688340" cy="6872605"/>
          </a:xfrm>
          <a:prstGeom prst="rect">
            <a:avLst/>
          </a:prstGeom>
          <a:solidFill>
            <a:srgbClr val="06D6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>
              <a:ln>
                <a:noFill/>
              </a:ln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42B2E-56ED-46AE-8530-20EE9BCE1015}"/>
              </a:ext>
            </a:extLst>
          </p:cNvPr>
          <p:cNvSpPr txBox="1"/>
          <p:nvPr/>
        </p:nvSpPr>
        <p:spPr>
          <a:xfrm>
            <a:off x="4304682" y="429482"/>
            <a:ext cx="4534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6D6A0"/>
                </a:solidFill>
                <a:latin typeface="Arial Black" panose="020B0A04020102020204" pitchFamily="34" charset="0"/>
              </a:rPr>
              <a:t>ВИЗУАЛИЗАЦИЯ СОБРАННЫХ ДАННЫХ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36C2EA-79AE-439A-9A04-58C8BFFBCC1E}"/>
              </a:ext>
            </a:extLst>
          </p:cNvPr>
          <p:cNvSpPr txBox="1"/>
          <p:nvPr/>
        </p:nvSpPr>
        <p:spPr>
          <a:xfrm>
            <a:off x="900308" y="-1046599"/>
            <a:ext cx="1110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6D6A0"/>
                </a:solidFill>
                <a:latin typeface="Arial Black" panose="020B0A04020102020204" pitchFamily="34" charset="0"/>
              </a:rPr>
              <a:t>ПРОВЕРКА СТАТИСТИЧЕСКИХ ГИПОТЕЗ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99617BE-7B17-44AF-AF2F-129E36925C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1359" y="1325743"/>
            <a:ext cx="10395913" cy="531188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0419A15-0236-4675-91E9-2DE60B92376F}"/>
              </a:ext>
            </a:extLst>
          </p:cNvPr>
          <p:cNvSpPr txBox="1"/>
          <p:nvPr/>
        </p:nvSpPr>
        <p:spPr>
          <a:xfrm>
            <a:off x="15641099" y="395167"/>
            <a:ext cx="7427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6D6A0"/>
                </a:solidFill>
                <a:latin typeface="Arial Black" panose="020B0A04020102020204" pitchFamily="34" charset="0"/>
              </a:rPr>
              <a:t>ОПИСАТЕЛЬНЫЕ МЕТРИКИ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F29275F1-F68D-40F3-9BB5-520D63DBBB3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313" y="3009"/>
            <a:ext cx="2873960" cy="2428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B8349C56-6BD7-4019-8AD7-578D4915B5D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238" y="2406700"/>
            <a:ext cx="2746029" cy="222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DFA2CDDD-AB58-4656-9117-CE64C41159B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273" y="2403171"/>
            <a:ext cx="2746028" cy="2227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320F4E95-001A-43A2-876B-647A718E0E09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624" y="2400288"/>
            <a:ext cx="2746030" cy="2227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2452DF0-2B0E-4514-B5A6-A5E83240127C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241" y="4640639"/>
            <a:ext cx="2746030" cy="2225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CCD3AC8D-0696-4D54-B73E-CDA4812BCC89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274" y="4627437"/>
            <a:ext cx="2746028" cy="2225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3CE53131-7B61-4067-AC4F-6CFAEA10ECC2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623" y="4627435"/>
            <a:ext cx="2857191" cy="2225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Объект 3" descr="Распределение признака в выборочной совокупности - ByMed">
            <a:extLst>
              <a:ext uri="{FF2B5EF4-FFF2-40B4-BE49-F238E27FC236}">
                <a16:creationId xmlns:a16="http://schemas.microsoft.com/office/drawing/2014/main" id="{336E3BB5-D397-46EB-9120-595E7E4B0B52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900308" y="9659726"/>
            <a:ext cx="6186292" cy="3371105"/>
          </a:xfrm>
          <a:prstGeom prst="rect">
            <a:avLst/>
          </a:prstGeom>
          <a:ln w="0">
            <a:noFill/>
          </a:ln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681683D-2663-4431-90BD-E2EDBD5F4933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132" y="9434748"/>
            <a:ext cx="3342718" cy="359608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852BAAA-5BA5-474F-908C-612D440DD928}"/>
                  </a:ext>
                </a:extLst>
              </p:cNvPr>
              <p:cNvSpPr txBox="1"/>
              <p:nvPr/>
            </p:nvSpPr>
            <p:spPr>
              <a:xfrm>
                <a:off x="1008592" y="7428076"/>
                <a:ext cx="551252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1" i="1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ru-RU" sz="1800" b="1" i="1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ru-RU" b="1" dirty="0">
                    <a:solidFill>
                      <a:srgbClr val="073B4C"/>
                    </a:solidFill>
                    <a:cs typeface="Arial" panose="020B0604020202020204" pitchFamily="34" charset="0"/>
                  </a:rPr>
                  <a:t>: Полученное эмпирическое распределение значений признака </a:t>
                </a:r>
                <a:r>
                  <a:rPr lang="ru-RU" b="1" dirty="0">
                    <a:solidFill>
                      <a:srgbClr val="06D6A0"/>
                    </a:solidFill>
                    <a:cs typeface="Arial" panose="020B0604020202020204" pitchFamily="34" charset="0"/>
                  </a:rPr>
                  <a:t>не отличается </a:t>
                </a:r>
                <a:r>
                  <a:rPr lang="ru-RU" b="1" dirty="0">
                    <a:solidFill>
                      <a:srgbClr val="073B4C"/>
                    </a:solidFill>
                    <a:cs typeface="Arial" panose="020B0604020202020204" pitchFamily="34" charset="0"/>
                  </a:rPr>
                  <a:t>от теоретического нормального распределения.</a:t>
                </a:r>
              </a:p>
              <a:p>
                <a:pPr algn="just"/>
                <a:endParaRPr lang="ru-RU" b="1" dirty="0">
                  <a:solidFill>
                    <a:srgbClr val="073B4C"/>
                  </a:solidFill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1" i="1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ru-RU" sz="1800" b="1" i="1" smtClean="0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b="1" dirty="0">
                    <a:solidFill>
                      <a:srgbClr val="073B4C"/>
                    </a:solidFill>
                    <a:cs typeface="Arial" panose="020B0604020202020204" pitchFamily="34" charset="0"/>
                  </a:rPr>
                  <a:t>: Полученное эмпирическое распределение значений признака </a:t>
                </a:r>
                <a:r>
                  <a:rPr lang="ru-RU" b="1" dirty="0">
                    <a:solidFill>
                      <a:srgbClr val="06D6A0"/>
                    </a:solidFill>
                    <a:cs typeface="Arial" panose="020B0604020202020204" pitchFamily="34" charset="0"/>
                  </a:rPr>
                  <a:t>отличается</a:t>
                </a:r>
                <a:r>
                  <a:rPr lang="ru-RU" b="1" dirty="0">
                    <a:solidFill>
                      <a:srgbClr val="073B4C"/>
                    </a:solidFill>
                    <a:cs typeface="Arial" panose="020B0604020202020204" pitchFamily="34" charset="0"/>
                  </a:rPr>
                  <a:t> от теоретического нормального распределения.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852BAAA-5BA5-474F-908C-612D440DD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92" y="7428076"/>
                <a:ext cx="5512524" cy="2031325"/>
              </a:xfrm>
              <a:prstGeom prst="rect">
                <a:avLst/>
              </a:prstGeom>
              <a:blipFill>
                <a:blip r:embed="rId15"/>
                <a:stretch>
                  <a:fillRect l="-884" t="-1802" r="-884" b="-39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3A381AF-1754-4862-BCDE-377C65C05A1D}"/>
                  </a:ext>
                </a:extLst>
              </p:cNvPr>
              <p:cNvSpPr txBox="1"/>
              <p:nvPr/>
            </p:nvSpPr>
            <p:spPr>
              <a:xfrm>
                <a:off x="6851528" y="7429159"/>
                <a:ext cx="51539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1" i="1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ru-RU" sz="1800" b="1" i="1" smtClean="0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ru-RU" b="1" dirty="0">
                    <a:solidFill>
                      <a:srgbClr val="073B4C"/>
                    </a:solidFill>
                    <a:cs typeface="Arial" panose="020B0604020202020204" pitchFamily="34" charset="0"/>
                  </a:rPr>
                  <a:t>: Между полученными эмпирическими значениями признаков </a:t>
                </a:r>
                <a:r>
                  <a:rPr lang="ru-RU" b="1" dirty="0">
                    <a:solidFill>
                      <a:srgbClr val="06D6A0"/>
                    </a:solidFill>
                    <a:cs typeface="Arial" panose="020B0604020202020204" pitchFamily="34" charset="0"/>
                  </a:rPr>
                  <a:t>нет</a:t>
                </a:r>
                <a:r>
                  <a:rPr lang="ru-RU" b="1" dirty="0">
                    <a:solidFill>
                      <a:srgbClr val="073B4C"/>
                    </a:solidFill>
                    <a:cs typeface="Arial" panose="020B0604020202020204" pitchFamily="34" charset="0"/>
                  </a:rPr>
                  <a:t> статистически значимой корреляции.</a:t>
                </a:r>
              </a:p>
              <a:p>
                <a:pPr algn="just"/>
                <a:endParaRPr lang="ru-RU" b="1" dirty="0">
                  <a:solidFill>
                    <a:srgbClr val="073B4C"/>
                  </a:solidFill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1" i="1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ru-RU" sz="1800" b="1" i="1" smtClean="0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b="1" dirty="0">
                    <a:solidFill>
                      <a:srgbClr val="073B4C"/>
                    </a:solidFill>
                    <a:cs typeface="Arial" panose="020B0604020202020204" pitchFamily="34" charset="0"/>
                  </a:rPr>
                  <a:t>: Между полученными эмпирическими значениями признаков </a:t>
                </a:r>
                <a:r>
                  <a:rPr lang="ru-RU" b="1" dirty="0">
                    <a:solidFill>
                      <a:srgbClr val="06D6A0"/>
                    </a:solidFill>
                    <a:cs typeface="Arial" panose="020B0604020202020204" pitchFamily="34" charset="0"/>
                  </a:rPr>
                  <a:t>есть</a:t>
                </a:r>
                <a:r>
                  <a:rPr lang="ru-RU" b="1" dirty="0">
                    <a:solidFill>
                      <a:srgbClr val="073B4C"/>
                    </a:solidFill>
                    <a:cs typeface="Arial" panose="020B0604020202020204" pitchFamily="34" charset="0"/>
                  </a:rPr>
                  <a:t> статистически значимая корреляция.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3A381AF-1754-4862-BCDE-377C65C05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528" y="7429159"/>
                <a:ext cx="5153927" cy="2031325"/>
              </a:xfrm>
              <a:prstGeom prst="rect">
                <a:avLst/>
              </a:prstGeom>
              <a:blipFill>
                <a:blip r:embed="rId16"/>
                <a:stretch>
                  <a:fillRect l="-1065" t="-1802" r="-947" b="-39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277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868911E-1619-4919-9C55-51C0E766B425}"/>
              </a:ext>
            </a:extLst>
          </p:cNvPr>
          <p:cNvSpPr/>
          <p:nvPr/>
        </p:nvSpPr>
        <p:spPr>
          <a:xfrm>
            <a:off x="-10160" y="-15240"/>
            <a:ext cx="688340" cy="6872605"/>
          </a:xfrm>
          <a:prstGeom prst="rect">
            <a:avLst/>
          </a:prstGeom>
          <a:solidFill>
            <a:srgbClr val="06D6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>
              <a:ln>
                <a:noFill/>
              </a:ln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D4686B-2CF0-4A6B-8596-58FD5C871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59" y="1325743"/>
            <a:ext cx="10395913" cy="5311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1C523C-D2C6-4FCE-9015-4DBB0D3DBF5A}"/>
              </a:ext>
            </a:extLst>
          </p:cNvPr>
          <p:cNvSpPr txBox="1"/>
          <p:nvPr/>
        </p:nvSpPr>
        <p:spPr>
          <a:xfrm>
            <a:off x="3372899" y="395167"/>
            <a:ext cx="7427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6D6A0"/>
                </a:solidFill>
                <a:latin typeface="Arial Black" panose="020B0A04020102020204" pitchFamily="34" charset="0"/>
              </a:rPr>
              <a:t>ОПИСАТЕЛЬНЫЕ МЕТРИКИ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4A9B49-FF88-4DF6-9C2A-5B814ECB720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35" y="7728161"/>
            <a:ext cx="2880403" cy="2336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EA0573-38DE-4931-BAC3-0B13823CEBB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61" y="10057881"/>
            <a:ext cx="2746029" cy="2227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0D5BC2A-0788-46CE-9A68-5858154A428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63" y="12298739"/>
            <a:ext cx="2746029" cy="2227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B41367-6954-456E-89C2-1D130BF3585A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313" y="7661109"/>
            <a:ext cx="2873960" cy="2428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8C9C0DD-BEC0-4DA8-AB59-6E52BADA3A30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238" y="10064800"/>
            <a:ext cx="2746029" cy="222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611FADE-1993-4F76-8DCC-EF9BA2B61782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273" y="10061271"/>
            <a:ext cx="2746028" cy="2227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DE3DF57-6CE8-4B6D-AD10-333E40D1CE35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624" y="10058388"/>
            <a:ext cx="2746030" cy="2227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71C6FE1-F87D-4DDA-AE8B-B87ABE8391F0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241" y="12298739"/>
            <a:ext cx="2746030" cy="2225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0EF88E7-560A-4113-8207-FECA9D202CAC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274" y="12285537"/>
            <a:ext cx="2746028" cy="2225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CE0E3A2-20B7-4748-9B6F-634D970FA021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623" y="12285535"/>
            <a:ext cx="2857191" cy="22252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D5232F3-6CD2-497C-ADEC-181DA7D724C0}"/>
              </a:ext>
            </a:extLst>
          </p:cNvPr>
          <p:cNvSpPr txBox="1"/>
          <p:nvPr/>
        </p:nvSpPr>
        <p:spPr>
          <a:xfrm>
            <a:off x="4363808" y="-2095017"/>
            <a:ext cx="4534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6D6A0"/>
                </a:solidFill>
                <a:latin typeface="Arial Black" panose="020B0A04020102020204" pitchFamily="34" charset="0"/>
              </a:rPr>
              <a:t>ВИЗУАЛИЗАЦИЯ СОБРАННЫХ ДАННЫХ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A2FF268-3458-4521-87BE-15054CF0D494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8081" y="92651"/>
            <a:ext cx="2491824" cy="268069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58F2D5-89A5-4C17-ADAF-AA52C6ECBD01}"/>
              </a:ext>
            </a:extLst>
          </p:cNvPr>
          <p:cNvSpPr txBox="1"/>
          <p:nvPr/>
        </p:nvSpPr>
        <p:spPr>
          <a:xfrm>
            <a:off x="21692714" y="725210"/>
            <a:ext cx="8325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6D6A0"/>
                </a:solidFill>
                <a:latin typeface="Arial Black" panose="020B0A04020102020204" pitchFamily="34" charset="0"/>
              </a:rPr>
              <a:t>КОЭФФИЦИЕНТ КОРРЕЛЯЦИИ ПИРСОНА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0EB099C-DF43-4E1A-972D-E3FAFD2CFF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7344" y="2561434"/>
            <a:ext cx="10259857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17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868911E-1619-4919-9C55-51C0E766B425}"/>
              </a:ext>
            </a:extLst>
          </p:cNvPr>
          <p:cNvSpPr/>
          <p:nvPr/>
        </p:nvSpPr>
        <p:spPr>
          <a:xfrm>
            <a:off x="-10160" y="-15240"/>
            <a:ext cx="688340" cy="6872605"/>
          </a:xfrm>
          <a:prstGeom prst="rect">
            <a:avLst/>
          </a:prstGeom>
          <a:solidFill>
            <a:srgbClr val="06D6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>
              <a:ln>
                <a:noFill/>
              </a:ln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B09211C-CF9F-497C-A526-6B3ED4B7795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1" y="92651"/>
            <a:ext cx="2491824" cy="268069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801CEB-0936-4ADC-8BC0-A1C2EC2501E5}"/>
              </a:ext>
            </a:extLst>
          </p:cNvPr>
          <p:cNvSpPr txBox="1"/>
          <p:nvPr/>
        </p:nvSpPr>
        <p:spPr>
          <a:xfrm>
            <a:off x="3442814" y="725210"/>
            <a:ext cx="8325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6D6A0"/>
                </a:solidFill>
                <a:latin typeface="Arial Black" panose="020B0A04020102020204" pitchFamily="34" charset="0"/>
              </a:rPr>
              <a:t>КОЭФФИЦИЕНТ КОРРЕЛЯЦИИ ПИРСОНА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F020E05-46FA-4F2E-AFBE-D5E8B7B03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444" y="2561434"/>
            <a:ext cx="10259857" cy="378195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D207DC-7A12-411E-98A8-C75B268BEB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59" y="7421743"/>
            <a:ext cx="10395913" cy="5311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A0938E-4F46-419A-903D-09565BCA2EBF}"/>
              </a:ext>
            </a:extLst>
          </p:cNvPr>
          <p:cNvSpPr txBox="1"/>
          <p:nvPr/>
        </p:nvSpPr>
        <p:spPr>
          <a:xfrm>
            <a:off x="3372899" y="-917424"/>
            <a:ext cx="7427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6D6A0"/>
                </a:solidFill>
                <a:latin typeface="Arial Black" panose="020B0A04020102020204" pitchFamily="34" charset="0"/>
              </a:rPr>
              <a:t>ОПИСАТЕЛЬНЫЕ МЕТРИКИ</a:t>
            </a:r>
          </a:p>
        </p:txBody>
      </p:sp>
      <p:pic>
        <p:nvPicPr>
          <p:cNvPr id="8" name="Объект 3" descr="Распределение признака в выборочной совокупности - ByMed">
            <a:extLst>
              <a:ext uri="{FF2B5EF4-FFF2-40B4-BE49-F238E27FC236}">
                <a16:creationId xmlns:a16="http://schemas.microsoft.com/office/drawing/2014/main" id="{309EA1AB-72DE-414F-9291-648606F8EEA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3136564" y="61963"/>
            <a:ext cx="4575981" cy="2493596"/>
          </a:xfrm>
          <a:prstGeom prst="rect">
            <a:avLst/>
          </a:prstGeom>
          <a:ln w="0"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78CA4B-BDE9-4D7B-8B19-8E5417BE1B6B}"/>
              </a:ext>
            </a:extLst>
          </p:cNvPr>
          <p:cNvSpPr txBox="1"/>
          <p:nvPr/>
        </p:nvSpPr>
        <p:spPr>
          <a:xfrm>
            <a:off x="15878509" y="725210"/>
            <a:ext cx="8325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6D6A0"/>
                </a:solidFill>
                <a:latin typeface="Arial Black" panose="020B0A04020102020204" pitchFamily="34" charset="0"/>
              </a:rPr>
              <a:t>КРИТЕРИЙ ЭППСА-ПАЛЛИ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69F21E2-B1AA-4F0E-A246-E7DF2DC575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443" y="2604406"/>
            <a:ext cx="10269383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35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868911E-1619-4919-9C55-51C0E766B425}"/>
              </a:ext>
            </a:extLst>
          </p:cNvPr>
          <p:cNvSpPr/>
          <p:nvPr/>
        </p:nvSpPr>
        <p:spPr>
          <a:xfrm>
            <a:off x="-10160" y="-15240"/>
            <a:ext cx="688340" cy="6872605"/>
          </a:xfrm>
          <a:prstGeom prst="rect">
            <a:avLst/>
          </a:prstGeom>
          <a:solidFill>
            <a:srgbClr val="06D6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>
              <a:ln>
                <a:noFill/>
              </a:ln>
            </a:endParaRPr>
          </a:p>
        </p:txBody>
      </p:sp>
      <p:pic>
        <p:nvPicPr>
          <p:cNvPr id="22" name="Объект 3" descr="Распределение признака в выборочной совокупности - ByMed">
            <a:extLst>
              <a:ext uri="{FF2B5EF4-FFF2-40B4-BE49-F238E27FC236}">
                <a16:creationId xmlns:a16="http://schemas.microsoft.com/office/drawing/2014/main" id="{F435BAA6-96EC-44B9-880E-482660667C0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0869" y="61963"/>
            <a:ext cx="4575981" cy="2493596"/>
          </a:xfrm>
          <a:prstGeom prst="rect">
            <a:avLst/>
          </a:prstGeom>
          <a:ln w="0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801CEB-0936-4ADC-8BC0-A1C2EC2501E5}"/>
              </a:ext>
            </a:extLst>
          </p:cNvPr>
          <p:cNvSpPr txBox="1"/>
          <p:nvPr/>
        </p:nvSpPr>
        <p:spPr>
          <a:xfrm>
            <a:off x="3442814" y="725210"/>
            <a:ext cx="8325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6D6A0"/>
                </a:solidFill>
                <a:latin typeface="Arial Black" panose="020B0A04020102020204" pitchFamily="34" charset="0"/>
              </a:rPr>
              <a:t>КРИТЕРИЙ ЭППСА-ПАЛЛИ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B53FB77-4112-481B-9CFF-A1DDF44FD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48" y="2604406"/>
            <a:ext cx="10269383" cy="409632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D01FF4-5B9E-4DD0-9F29-43B6B202292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1" y="7403454"/>
            <a:ext cx="2491824" cy="2680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66848EE-4E54-4064-9F6F-F3994C969A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444" y="9872237"/>
            <a:ext cx="10259857" cy="37819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D0EA4A-F875-4FA0-B7BC-54F71000DAC2}"/>
              </a:ext>
            </a:extLst>
          </p:cNvPr>
          <p:cNvSpPr txBox="1"/>
          <p:nvPr/>
        </p:nvSpPr>
        <p:spPr>
          <a:xfrm>
            <a:off x="3442814" y="-2060874"/>
            <a:ext cx="8325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6D6A0"/>
                </a:solidFill>
                <a:latin typeface="Arial Black" panose="020B0A04020102020204" pitchFamily="34" charset="0"/>
              </a:rPr>
              <a:t>КОЭФФИЦИЕНТ КОРРЕЛЯЦИИ ПИРСОНА</a:t>
            </a:r>
          </a:p>
        </p:txBody>
      </p:sp>
    </p:spTree>
    <p:extLst>
      <p:ext uri="{BB962C8B-B14F-4D97-AF65-F5344CB8AC3E}">
        <p14:creationId xmlns:p14="http://schemas.microsoft.com/office/powerpoint/2010/main" val="1542653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868911E-1619-4919-9C55-51C0E766B425}"/>
              </a:ext>
            </a:extLst>
          </p:cNvPr>
          <p:cNvSpPr/>
          <p:nvPr/>
        </p:nvSpPr>
        <p:spPr>
          <a:xfrm>
            <a:off x="-10160" y="-15240"/>
            <a:ext cx="12202160" cy="6872605"/>
          </a:xfrm>
          <a:prstGeom prst="rect">
            <a:avLst/>
          </a:prstGeom>
          <a:solidFill>
            <a:srgbClr val="06D6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>
              <a:ln>
                <a:noFill/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B1171F-6000-45A2-90C0-29F843DBBB05}"/>
              </a:ext>
            </a:extLst>
          </p:cNvPr>
          <p:cNvSpPr txBox="1"/>
          <p:nvPr/>
        </p:nvSpPr>
        <p:spPr>
          <a:xfrm>
            <a:off x="1008592" y="2530577"/>
            <a:ext cx="10420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  <a:latin typeface="Arial Black" panose="020B0A04020102020204" pitchFamily="34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4180947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67B1171F-6000-45A2-90C0-29F843DBBB05}"/>
              </a:ext>
            </a:extLst>
          </p:cNvPr>
          <p:cNvSpPr txBox="1"/>
          <p:nvPr/>
        </p:nvSpPr>
        <p:spPr>
          <a:xfrm>
            <a:off x="4165478" y="174982"/>
            <a:ext cx="489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6D6A0"/>
                </a:solidFill>
                <a:latin typeface="Arial Black" panose="020B0A04020102020204" pitchFamily="34" charset="0"/>
              </a:rPr>
              <a:t>ЗАКЛЮЧЕНИЕ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FEF02415-582C-461E-B3CF-17BB6272F052}"/>
              </a:ext>
            </a:extLst>
          </p:cNvPr>
          <p:cNvSpPr/>
          <p:nvPr/>
        </p:nvSpPr>
        <p:spPr>
          <a:xfrm>
            <a:off x="-10160" y="-15240"/>
            <a:ext cx="688340" cy="6872605"/>
          </a:xfrm>
          <a:prstGeom prst="rect">
            <a:avLst/>
          </a:prstGeom>
          <a:solidFill>
            <a:srgbClr val="06D6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>
              <a:ln>
                <a:noFill/>
              </a:ln>
            </a:endParaRP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A03FBBF3-9143-4F04-9B0D-1790FC29BCE2}"/>
              </a:ext>
            </a:extLst>
          </p:cNvPr>
          <p:cNvSpPr/>
          <p:nvPr/>
        </p:nvSpPr>
        <p:spPr>
          <a:xfrm>
            <a:off x="1666332" y="4684788"/>
            <a:ext cx="9445528" cy="20440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Tx/>
              <a:buNone/>
              <a:tabLst>
                <a:tab pos="0" algn="l"/>
              </a:tabLst>
            </a:pPr>
            <a:r>
              <a:rPr lang="ru-RU" sz="2400" b="1" spc="-1" dirty="0">
                <a:solidFill>
                  <a:srgbClr val="073B4C"/>
                </a:solidFill>
              </a:rPr>
              <a:t>С помощью умного помощника были проверены статистические гипотезы, в результате стало известно о том, что значения среднего дохода за месяц подчиняются нормальному распределению, а так же что между возрастом и уровнями образования наблюдается заметная корреляция. </a:t>
            </a: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43100A6-7D73-45F6-96DB-6BFAC828AE05}"/>
              </a:ext>
            </a:extLst>
          </p:cNvPr>
          <p:cNvSpPr/>
          <p:nvPr/>
        </p:nvSpPr>
        <p:spPr>
          <a:xfrm>
            <a:off x="1160567" y="5415461"/>
            <a:ext cx="597357" cy="582705"/>
          </a:xfrm>
          <a:prstGeom prst="ellipse">
            <a:avLst/>
          </a:prstGeom>
          <a:solidFill>
            <a:srgbClr val="06D6A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0F88D17-B9A8-415C-A716-DFC3B17FEB33}"/>
              </a:ext>
            </a:extLst>
          </p:cNvPr>
          <p:cNvSpPr/>
          <p:nvPr/>
        </p:nvSpPr>
        <p:spPr>
          <a:xfrm>
            <a:off x="1666332" y="3181000"/>
            <a:ext cx="9445528" cy="137822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Tx/>
              <a:buNone/>
              <a:tabLst>
                <a:tab pos="0" algn="l"/>
              </a:tabLst>
            </a:pPr>
            <a:r>
              <a:rPr lang="ru-RU" sz="2400" b="1" spc="-1" dirty="0">
                <a:solidFill>
                  <a:srgbClr val="073B4C"/>
                </a:solidFill>
              </a:rPr>
              <a:t>Проведено социологическое исследование среди представителей трудоустроенной молодёжи Крыма, которое занималось изучением участия </a:t>
            </a:r>
            <a:r>
              <a:rPr lang="ru-RU" sz="2400" b="1" spc="-1" dirty="0" err="1">
                <a:solidFill>
                  <a:srgbClr val="073B4C"/>
                </a:solidFill>
              </a:rPr>
              <a:t>турдоустроенной</a:t>
            </a:r>
            <a:r>
              <a:rPr lang="ru-RU" sz="2400" b="1" spc="-1" dirty="0">
                <a:solidFill>
                  <a:srgbClr val="073B4C"/>
                </a:solidFill>
              </a:rPr>
              <a:t> молодёжи Крыма в общественной жизни региона. 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7EFD5F7-643E-4404-9980-63DBCD2A12F1}"/>
              </a:ext>
            </a:extLst>
          </p:cNvPr>
          <p:cNvSpPr/>
          <p:nvPr/>
        </p:nvSpPr>
        <p:spPr>
          <a:xfrm>
            <a:off x="1160568" y="3578758"/>
            <a:ext cx="597357" cy="582705"/>
          </a:xfrm>
          <a:prstGeom prst="ellipse">
            <a:avLst/>
          </a:prstGeom>
          <a:solidFill>
            <a:srgbClr val="06D6A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086C875C-B423-41F9-9963-334B65BCC8A8}"/>
              </a:ext>
            </a:extLst>
          </p:cNvPr>
          <p:cNvSpPr/>
          <p:nvPr/>
        </p:nvSpPr>
        <p:spPr>
          <a:xfrm>
            <a:off x="1666332" y="1615684"/>
            <a:ext cx="9445528" cy="6570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Tx/>
              <a:buNone/>
              <a:tabLst>
                <a:tab pos="0" algn="l"/>
              </a:tabLst>
            </a:pPr>
            <a:r>
              <a:rPr lang="ru-RU" sz="2400" b="1" spc="-1" dirty="0">
                <a:solidFill>
                  <a:srgbClr val="073B4C"/>
                </a:solidFill>
              </a:rPr>
              <a:t>Изучены некоторые методы обработки и анализа эмпирических данных социологического исследования. 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05B127B7-9D1D-492A-963A-F2F80C545477}"/>
              </a:ext>
            </a:extLst>
          </p:cNvPr>
          <p:cNvSpPr/>
          <p:nvPr/>
        </p:nvSpPr>
        <p:spPr>
          <a:xfrm>
            <a:off x="1160568" y="1650496"/>
            <a:ext cx="597357" cy="582705"/>
          </a:xfrm>
          <a:prstGeom prst="ellipse">
            <a:avLst/>
          </a:prstGeom>
          <a:solidFill>
            <a:srgbClr val="06D6A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86DD5207-F137-40B4-9B7A-AC3661BD8EBE}"/>
              </a:ext>
            </a:extLst>
          </p:cNvPr>
          <p:cNvSpPr/>
          <p:nvPr/>
        </p:nvSpPr>
        <p:spPr>
          <a:xfrm>
            <a:off x="1666332" y="821313"/>
            <a:ext cx="9445528" cy="7036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400" b="1" spc="-1" dirty="0">
                <a:solidFill>
                  <a:srgbClr val="073B4C"/>
                </a:solidFill>
              </a:rPr>
              <a:t>Рассмотрены различные правила и методы выборки в социологических исследованиях.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47E3EB2A-5AD9-40F5-B13E-F01A07D3BB78}"/>
              </a:ext>
            </a:extLst>
          </p:cNvPr>
          <p:cNvSpPr/>
          <p:nvPr/>
        </p:nvSpPr>
        <p:spPr>
          <a:xfrm>
            <a:off x="1160568" y="885445"/>
            <a:ext cx="597357" cy="582705"/>
          </a:xfrm>
          <a:prstGeom prst="ellipse">
            <a:avLst/>
          </a:prstGeom>
          <a:solidFill>
            <a:srgbClr val="06D6A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93B40A35-76FA-4328-903F-CA23195A7F1B}"/>
              </a:ext>
            </a:extLst>
          </p:cNvPr>
          <p:cNvSpPr/>
          <p:nvPr/>
        </p:nvSpPr>
        <p:spPr>
          <a:xfrm>
            <a:off x="1666332" y="2398342"/>
            <a:ext cx="9445528" cy="6570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Tx/>
              <a:buNone/>
              <a:tabLst>
                <a:tab pos="0" algn="l"/>
              </a:tabLst>
            </a:pPr>
            <a:r>
              <a:rPr lang="ru-RU" sz="2400" b="1" spc="-1" dirty="0">
                <a:solidFill>
                  <a:srgbClr val="073B4C"/>
                </a:solidFill>
              </a:rPr>
              <a:t>Создан умный помощник для специалистов, проводящих социологические исследования.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0D85BFB1-687E-4949-A95A-7CDD37497B95}"/>
              </a:ext>
            </a:extLst>
          </p:cNvPr>
          <p:cNvSpPr/>
          <p:nvPr/>
        </p:nvSpPr>
        <p:spPr>
          <a:xfrm>
            <a:off x="1160567" y="2430662"/>
            <a:ext cx="597357" cy="582705"/>
          </a:xfrm>
          <a:prstGeom prst="ellipse">
            <a:avLst/>
          </a:prstGeom>
          <a:solidFill>
            <a:srgbClr val="06D6A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94167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DCF9EC1-87B0-425A-A136-8E26D141F5C4}"/>
              </a:ext>
            </a:extLst>
          </p:cNvPr>
          <p:cNvSpPr/>
          <p:nvPr/>
        </p:nvSpPr>
        <p:spPr>
          <a:xfrm>
            <a:off x="-10160" y="-15240"/>
            <a:ext cx="12202160" cy="6872605"/>
          </a:xfrm>
          <a:prstGeom prst="rect">
            <a:avLst/>
          </a:prstGeom>
          <a:solidFill>
            <a:srgbClr val="06D6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>
              <a:ln>
                <a:noFill/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E4CFC-7ED9-4CDA-9DF4-680D5C73B330}"/>
              </a:ext>
            </a:extLst>
          </p:cNvPr>
          <p:cNvSpPr txBox="1"/>
          <p:nvPr/>
        </p:nvSpPr>
        <p:spPr>
          <a:xfrm>
            <a:off x="880629" y="1905506"/>
            <a:ext cx="104205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  <a:latin typeface="Arial Black" panose="020B0A04020102020204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261451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832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 algn="ctr">
              <a:lnSpc>
                <a:spcPct val="89000"/>
              </a:lnSpc>
              <a:buNone/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73B4C"/>
                </a:solidFill>
                <a:latin typeface="Arial Black" panose="020B0A04020102020204" charset="0"/>
                <a:cs typeface="Arial Black" panose="020B0A04020102020204" charset="0"/>
              </a:rPr>
              <a:t>Актуальность</a:t>
            </a: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1371600" y="1518920"/>
            <a:ext cx="10003155" cy="366267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None/>
              <a:tabLst>
                <a:tab pos="0" algn="l"/>
              </a:tabLst>
            </a:pPr>
            <a:r>
              <a:rPr lang="ru-RU" sz="2800" strike="noStrike" spc="-1" dirty="0">
                <a:solidFill>
                  <a:srgbClr val="073B4C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Социологические исследования проводятся для сбора информации о различных социальных процессах и явлениях, а также связях между ними. </a:t>
            </a:r>
          </a:p>
          <a:p>
            <a:pPr indent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None/>
              <a:tabLst>
                <a:tab pos="0" algn="l"/>
              </a:tabLst>
            </a:pPr>
            <a:endParaRPr lang="ru-RU" sz="2800" strike="noStrike" spc="-1" dirty="0">
              <a:solidFill>
                <a:srgbClr val="073B4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None/>
              <a:tabLst>
                <a:tab pos="0" algn="l"/>
              </a:tabLst>
            </a:pPr>
            <a:r>
              <a:rPr lang="ru-RU" sz="2800" strike="noStrike" spc="-1" dirty="0">
                <a:solidFill>
                  <a:srgbClr val="073B4C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Эта информация может позволить предугадывать возможные итоги происходящих в обществе процессов, находить их причины, и показывать, как можно повлиять на эти процессы и явления.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-10160" y="-15240"/>
            <a:ext cx="688340" cy="6872605"/>
          </a:xfrm>
          <a:prstGeom prst="rect">
            <a:avLst/>
          </a:prstGeom>
          <a:solidFill>
            <a:srgbClr val="06D6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>
              <a:ln>
                <a:noFill/>
              </a:ln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0160" y="-15240"/>
            <a:ext cx="12202160" cy="6872605"/>
          </a:xfrm>
          <a:prstGeom prst="rect">
            <a:avLst/>
          </a:prstGeom>
          <a:solidFill>
            <a:srgbClr val="06D6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>
              <a:ln>
                <a:noFill/>
              </a:ln>
            </a:endParaRPr>
          </a:p>
        </p:txBody>
      </p:sp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887730" y="1744345"/>
            <a:ext cx="10130155" cy="31775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ctr">
              <a:lnSpc>
                <a:spcPct val="89000"/>
              </a:lnSpc>
              <a:buNone/>
              <a:tabLst>
                <a:tab pos="0" algn="l"/>
              </a:tabLst>
            </a:pPr>
            <a:r>
              <a:rPr lang="ru-RU" sz="23900" b="0" strike="noStrike" spc="-1" dirty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ЦЕЛЬ</a:t>
            </a:r>
          </a:p>
        </p:txBody>
      </p:sp>
      <p:sp>
        <p:nvSpPr>
          <p:cNvPr id="3" name="PlaceHolder 1"/>
          <p:cNvSpPr>
            <a:spLocks noGrp="1"/>
          </p:cNvSpPr>
          <p:nvPr/>
        </p:nvSpPr>
        <p:spPr>
          <a:xfrm>
            <a:off x="9189085" y="2188210"/>
            <a:ext cx="2385060" cy="7035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 anchorCtr="0">
            <a:norm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lnSpc>
                <a:spcPct val="89000"/>
              </a:lnSpc>
              <a:buNone/>
              <a:tabLst>
                <a:tab pos="0" algn="l"/>
              </a:tabLst>
            </a:pPr>
            <a:r>
              <a:rPr lang="ru-RU" sz="3600" b="0" strike="noStrike" spc="-1" dirty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работы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0160" y="-15240"/>
            <a:ext cx="702618" cy="6872605"/>
          </a:xfrm>
          <a:prstGeom prst="rect">
            <a:avLst/>
          </a:prstGeom>
          <a:solidFill>
            <a:srgbClr val="06D6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>
              <a:ln>
                <a:noFill/>
              </a:ln>
            </a:endParaRPr>
          </a:p>
        </p:txBody>
      </p:sp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858487" y="190752"/>
            <a:ext cx="3746376" cy="114744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ctr">
              <a:lnSpc>
                <a:spcPct val="89000"/>
              </a:lnSpc>
              <a:buNone/>
              <a:tabLst>
                <a:tab pos="0" algn="l"/>
              </a:tabLst>
            </a:pPr>
            <a:r>
              <a:rPr lang="ru-RU" sz="8800" b="0" strike="noStrike" spc="-1" dirty="0">
                <a:solidFill>
                  <a:srgbClr val="06D6A0"/>
                </a:solidFill>
                <a:latin typeface="Arial Black" panose="020B0A04020102020204" charset="0"/>
                <a:cs typeface="Arial Black" panose="020B0A04020102020204" charset="0"/>
              </a:rPr>
              <a:t>ЦЕЛЬ</a:t>
            </a:r>
          </a:p>
        </p:txBody>
      </p:sp>
      <p:sp>
        <p:nvSpPr>
          <p:cNvPr id="3" name="PlaceHolder 1"/>
          <p:cNvSpPr>
            <a:spLocks noGrp="1"/>
          </p:cNvSpPr>
          <p:nvPr/>
        </p:nvSpPr>
        <p:spPr>
          <a:xfrm>
            <a:off x="3930160" y="190752"/>
            <a:ext cx="2165840" cy="57372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 anchorCtr="0">
            <a:normAutofit lnSpcReduction="10000"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lnSpc>
                <a:spcPct val="89000"/>
              </a:lnSpc>
              <a:buNone/>
              <a:tabLst>
                <a:tab pos="0" algn="l"/>
              </a:tabLst>
            </a:pPr>
            <a:r>
              <a:rPr lang="ru-RU" sz="3600" b="0" strike="noStrike" spc="-1" dirty="0">
                <a:solidFill>
                  <a:srgbClr val="06D6A0"/>
                </a:solidFill>
                <a:latin typeface="Arial Black" panose="020B0A04020102020204" charset="0"/>
                <a:cs typeface="Arial Black" panose="020B0A04020102020204" charset="0"/>
              </a:rPr>
              <a:t>работы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6A99F43-5613-4ED0-A712-7963D8D9EAC6}"/>
              </a:ext>
            </a:extLst>
          </p:cNvPr>
          <p:cNvSpPr/>
          <p:nvPr/>
        </p:nvSpPr>
        <p:spPr>
          <a:xfrm>
            <a:off x="-10160" y="-15240"/>
            <a:ext cx="688340" cy="6872605"/>
          </a:xfrm>
          <a:prstGeom prst="rect">
            <a:avLst/>
          </a:prstGeom>
          <a:solidFill>
            <a:srgbClr val="06D6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>
              <a:ln>
                <a:noFill/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8DF0F-6358-40A5-B0E2-B26DC04E3EB0}"/>
              </a:ext>
            </a:extLst>
          </p:cNvPr>
          <p:cNvSpPr txBox="1"/>
          <p:nvPr/>
        </p:nvSpPr>
        <p:spPr>
          <a:xfrm>
            <a:off x="1143000" y="1935480"/>
            <a:ext cx="105003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>
                <a:solidFill>
                  <a:srgbClr val="073B4C"/>
                </a:solidFill>
              </a:rPr>
              <a:t>Изучить</a:t>
            </a:r>
            <a:r>
              <a:rPr lang="ru-RU" sz="2800" dirty="0">
                <a:solidFill>
                  <a:srgbClr val="073B4C"/>
                </a:solidFill>
              </a:rPr>
              <a:t> методы обработки и анализа данных социологических исследований, </a:t>
            </a:r>
            <a:r>
              <a:rPr lang="ru-RU" sz="2800" b="1" dirty="0">
                <a:solidFill>
                  <a:srgbClr val="073B4C"/>
                </a:solidFill>
              </a:rPr>
              <a:t>создать</a:t>
            </a:r>
            <a:r>
              <a:rPr lang="ru-RU" sz="2800" dirty="0">
                <a:solidFill>
                  <a:srgbClr val="073B4C"/>
                </a:solidFill>
              </a:rPr>
              <a:t> на их основе умный помощник для специалистов, проводящих социологические исследования, и применить его к эмпирическим данным, полученным в результате социологического опроса трудоустроенных представителей молодёжи Крыма.</a:t>
            </a:r>
          </a:p>
        </p:txBody>
      </p:sp>
    </p:spTree>
    <p:extLst>
      <p:ext uri="{BB962C8B-B14F-4D97-AF65-F5344CB8AC3E}">
        <p14:creationId xmlns:p14="http://schemas.microsoft.com/office/powerpoint/2010/main" val="1486268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0160" y="-15240"/>
            <a:ext cx="9291318" cy="6872605"/>
          </a:xfrm>
          <a:prstGeom prst="rect">
            <a:avLst/>
          </a:prstGeom>
          <a:solidFill>
            <a:srgbClr val="06D6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>
              <a:ln>
                <a:noFill/>
              </a:ln>
            </a:endParaRPr>
          </a:p>
        </p:txBody>
      </p:sp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9546756" y="2018709"/>
            <a:ext cx="1838993" cy="57372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ctr">
              <a:lnSpc>
                <a:spcPct val="89000"/>
              </a:lnSpc>
              <a:buNone/>
              <a:tabLst>
                <a:tab pos="0" algn="l"/>
              </a:tabLst>
            </a:pPr>
            <a:r>
              <a:rPr lang="ru-RU" sz="4000" b="0" strike="noStrike" spc="-1" dirty="0">
                <a:solidFill>
                  <a:srgbClr val="06D6A0"/>
                </a:solidFill>
                <a:latin typeface="Arial Black" panose="020B0A04020102020204" charset="0"/>
                <a:cs typeface="Arial Black" panose="020B0A04020102020204" charset="0"/>
              </a:rPr>
              <a:t>ЦЕЛЬ</a:t>
            </a:r>
          </a:p>
        </p:txBody>
      </p:sp>
      <p:sp>
        <p:nvSpPr>
          <p:cNvPr id="3" name="PlaceHolder 1"/>
          <p:cNvSpPr>
            <a:spLocks noGrp="1"/>
          </p:cNvSpPr>
          <p:nvPr/>
        </p:nvSpPr>
        <p:spPr>
          <a:xfrm>
            <a:off x="10820073" y="2018709"/>
            <a:ext cx="1251440" cy="31216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 anchorCtr="0">
            <a:no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lnSpc>
                <a:spcPct val="89000"/>
              </a:lnSpc>
              <a:buNone/>
              <a:tabLst>
                <a:tab pos="0" algn="l"/>
              </a:tabLst>
            </a:pPr>
            <a:r>
              <a:rPr lang="ru-RU" sz="1400" b="0" strike="noStrike" spc="-1" dirty="0">
                <a:solidFill>
                  <a:srgbClr val="06D6A0"/>
                </a:solidFill>
                <a:latin typeface="Arial Black" panose="020B0A04020102020204" charset="0"/>
                <a:cs typeface="Arial Black" panose="020B0A04020102020204" charset="0"/>
              </a:rPr>
              <a:t>работы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8DF0F-6358-40A5-B0E2-B26DC04E3EB0}"/>
              </a:ext>
            </a:extLst>
          </p:cNvPr>
          <p:cNvSpPr txBox="1"/>
          <p:nvPr/>
        </p:nvSpPr>
        <p:spPr>
          <a:xfrm>
            <a:off x="9309095" y="2592431"/>
            <a:ext cx="275770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00" b="1" dirty="0">
                <a:solidFill>
                  <a:srgbClr val="073B4C"/>
                </a:solidFill>
              </a:rPr>
              <a:t>Изучить</a:t>
            </a:r>
            <a:r>
              <a:rPr lang="ru-RU" sz="1900" dirty="0">
                <a:solidFill>
                  <a:srgbClr val="073B4C"/>
                </a:solidFill>
              </a:rPr>
              <a:t> методы обработки и анализа данных социологических исследований, </a:t>
            </a:r>
            <a:r>
              <a:rPr lang="ru-RU" sz="1900" b="1" dirty="0">
                <a:solidFill>
                  <a:srgbClr val="073B4C"/>
                </a:solidFill>
              </a:rPr>
              <a:t>создать</a:t>
            </a:r>
            <a:r>
              <a:rPr lang="ru-RU" sz="1900" dirty="0">
                <a:solidFill>
                  <a:srgbClr val="073B4C"/>
                </a:solidFill>
              </a:rPr>
              <a:t> на их основе умный помощник.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08518-AD00-4191-BE1A-441410EFAFC6}"/>
              </a:ext>
            </a:extLst>
          </p:cNvPr>
          <p:cNvSpPr txBox="1"/>
          <p:nvPr/>
        </p:nvSpPr>
        <p:spPr>
          <a:xfrm>
            <a:off x="1861818" y="2662728"/>
            <a:ext cx="5532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D0187-DD0C-45A1-805E-ABB45F478148}"/>
              </a:ext>
            </a:extLst>
          </p:cNvPr>
          <p:cNvSpPr txBox="1"/>
          <p:nvPr/>
        </p:nvSpPr>
        <p:spPr>
          <a:xfrm>
            <a:off x="7195426" y="2798429"/>
            <a:ext cx="1487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работы</a:t>
            </a:r>
          </a:p>
        </p:txBody>
      </p:sp>
    </p:spTree>
    <p:extLst>
      <p:ext uri="{BB962C8B-B14F-4D97-AF65-F5344CB8AC3E}">
        <p14:creationId xmlns:p14="http://schemas.microsoft.com/office/powerpoint/2010/main" val="3039628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408518-AD00-4191-BE1A-441410EFAFC6}"/>
              </a:ext>
            </a:extLst>
          </p:cNvPr>
          <p:cNvSpPr txBox="1"/>
          <p:nvPr/>
        </p:nvSpPr>
        <p:spPr>
          <a:xfrm>
            <a:off x="1057483" y="264935"/>
            <a:ext cx="3151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>
                <a:solidFill>
                  <a:srgbClr val="06D6A0"/>
                </a:solidFill>
                <a:latin typeface="Arial Black" panose="020B0A04020102020204" pitchFamily="34" charset="0"/>
              </a:rPr>
              <a:t>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D0187-DD0C-45A1-805E-ABB45F478148}"/>
              </a:ext>
            </a:extLst>
          </p:cNvPr>
          <p:cNvSpPr txBox="1"/>
          <p:nvPr/>
        </p:nvSpPr>
        <p:spPr>
          <a:xfrm>
            <a:off x="3876493" y="308081"/>
            <a:ext cx="125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06D6A0"/>
                </a:solidFill>
                <a:latin typeface="Arial Black" panose="020B0A04020102020204" pitchFamily="34" charset="0"/>
              </a:rPr>
              <a:t>работы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8CC8982-FCB5-4FC0-9245-F0E4CA40C083}"/>
              </a:ext>
            </a:extLst>
          </p:cNvPr>
          <p:cNvSpPr/>
          <p:nvPr/>
        </p:nvSpPr>
        <p:spPr>
          <a:xfrm>
            <a:off x="2627297" y="1190310"/>
            <a:ext cx="8330989" cy="8341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073B4C"/>
                </a:solidFill>
              </a:rPr>
              <a:t>Изучить правила проведения и методы выборки в социологических исследованиях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0EC252B-F152-407F-8DC7-A34F00030806}"/>
              </a:ext>
            </a:extLst>
          </p:cNvPr>
          <p:cNvSpPr/>
          <p:nvPr/>
        </p:nvSpPr>
        <p:spPr>
          <a:xfrm>
            <a:off x="2029940" y="1334991"/>
            <a:ext cx="597357" cy="582705"/>
          </a:xfrm>
          <a:prstGeom prst="ellipse">
            <a:avLst/>
          </a:prstGeom>
          <a:solidFill>
            <a:srgbClr val="06D6A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D84367B-1767-4D35-9F2B-BE8E07826AB2}"/>
              </a:ext>
            </a:extLst>
          </p:cNvPr>
          <p:cNvSpPr/>
          <p:nvPr/>
        </p:nvSpPr>
        <p:spPr>
          <a:xfrm>
            <a:off x="2029940" y="2393803"/>
            <a:ext cx="597358" cy="597358"/>
          </a:xfrm>
          <a:prstGeom prst="ellipse">
            <a:avLst/>
          </a:prstGeom>
          <a:solidFill>
            <a:srgbClr val="06D6A0"/>
          </a:solidFill>
          <a:ln>
            <a:solidFill>
              <a:srgbClr val="06D6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BF5F09A7-E8D6-4D88-8AFA-C5855607D4D4}"/>
              </a:ext>
            </a:extLst>
          </p:cNvPr>
          <p:cNvSpPr/>
          <p:nvPr/>
        </p:nvSpPr>
        <p:spPr>
          <a:xfrm>
            <a:off x="-10160" y="-15240"/>
            <a:ext cx="688340" cy="6872605"/>
          </a:xfrm>
          <a:prstGeom prst="rect">
            <a:avLst/>
          </a:prstGeom>
          <a:solidFill>
            <a:srgbClr val="06D6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>
              <a:ln>
                <a:noFill/>
              </a:ln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856ECE26-0390-4665-97F6-83836C126A21}"/>
              </a:ext>
            </a:extLst>
          </p:cNvPr>
          <p:cNvSpPr/>
          <p:nvPr/>
        </p:nvSpPr>
        <p:spPr>
          <a:xfrm>
            <a:off x="2627297" y="2257709"/>
            <a:ext cx="8330989" cy="8341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073B4C"/>
                </a:solidFill>
              </a:rPr>
              <a:t>Изучить методы обработки и анализа  эмпирических данных социологических исследований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B3A24CB-DB72-451A-B1C9-A4153F071535}"/>
              </a:ext>
            </a:extLst>
          </p:cNvPr>
          <p:cNvSpPr/>
          <p:nvPr/>
        </p:nvSpPr>
        <p:spPr>
          <a:xfrm>
            <a:off x="2029940" y="3453905"/>
            <a:ext cx="597358" cy="597358"/>
          </a:xfrm>
          <a:prstGeom prst="ellipse">
            <a:avLst/>
          </a:prstGeom>
          <a:solidFill>
            <a:srgbClr val="06D6A0"/>
          </a:solidFill>
          <a:ln>
            <a:solidFill>
              <a:srgbClr val="06D6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1D4DFC0D-30FB-4384-8183-EC92A1F8A4F0}"/>
              </a:ext>
            </a:extLst>
          </p:cNvPr>
          <p:cNvSpPr/>
          <p:nvPr/>
        </p:nvSpPr>
        <p:spPr>
          <a:xfrm>
            <a:off x="2627297" y="3317811"/>
            <a:ext cx="8330989" cy="8341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073B4C"/>
                </a:solidFill>
              </a:rPr>
              <a:t>Создать умный помощник для специалистов, проводящих социологические исследования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F2A267D7-0C55-482A-84C0-57E736E32C8A}"/>
              </a:ext>
            </a:extLst>
          </p:cNvPr>
          <p:cNvSpPr/>
          <p:nvPr/>
        </p:nvSpPr>
        <p:spPr>
          <a:xfrm>
            <a:off x="2029940" y="4512254"/>
            <a:ext cx="597358" cy="597358"/>
          </a:xfrm>
          <a:prstGeom prst="ellipse">
            <a:avLst/>
          </a:prstGeom>
          <a:solidFill>
            <a:srgbClr val="06D6A0"/>
          </a:solidFill>
          <a:ln>
            <a:solidFill>
              <a:srgbClr val="06D6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6A98570B-150D-490F-9B92-827B63999837}"/>
              </a:ext>
            </a:extLst>
          </p:cNvPr>
          <p:cNvSpPr/>
          <p:nvPr/>
        </p:nvSpPr>
        <p:spPr>
          <a:xfrm>
            <a:off x="2627297" y="4376160"/>
            <a:ext cx="8330989" cy="8341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073B4C"/>
                </a:solidFill>
              </a:rPr>
              <a:t>Собрать данные среди представителей молодёжи Крыма для социологического исследования</a:t>
            </a: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1E6E4B1E-C468-4552-9123-E3ACE0FEA2E6}"/>
              </a:ext>
            </a:extLst>
          </p:cNvPr>
          <p:cNvSpPr/>
          <p:nvPr/>
        </p:nvSpPr>
        <p:spPr>
          <a:xfrm>
            <a:off x="2029940" y="5576079"/>
            <a:ext cx="597358" cy="597358"/>
          </a:xfrm>
          <a:prstGeom prst="ellipse">
            <a:avLst/>
          </a:prstGeom>
          <a:solidFill>
            <a:srgbClr val="06D6A0"/>
          </a:solidFill>
          <a:ln>
            <a:solidFill>
              <a:srgbClr val="06D6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4D8C4C90-553B-4DD4-81A4-8D8D4BAC14EF}"/>
              </a:ext>
            </a:extLst>
          </p:cNvPr>
          <p:cNvSpPr/>
          <p:nvPr/>
        </p:nvSpPr>
        <p:spPr>
          <a:xfrm>
            <a:off x="2627297" y="5439984"/>
            <a:ext cx="8330989" cy="11530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073B4C"/>
                </a:solidFill>
              </a:rPr>
              <a:t>Обработать и проанализировать данные социологического исследования с помощью разработанного умного помощника</a:t>
            </a:r>
          </a:p>
        </p:txBody>
      </p:sp>
    </p:spTree>
    <p:extLst>
      <p:ext uri="{BB962C8B-B14F-4D97-AF65-F5344CB8AC3E}">
        <p14:creationId xmlns:p14="http://schemas.microsoft.com/office/powerpoint/2010/main" val="2812511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D28C4A9-3E6E-4AB2-BCB3-C8D7D7F8C3AE}"/>
              </a:ext>
            </a:extLst>
          </p:cNvPr>
          <p:cNvSpPr/>
          <p:nvPr/>
        </p:nvSpPr>
        <p:spPr>
          <a:xfrm>
            <a:off x="0" y="-15240"/>
            <a:ext cx="12202160" cy="6872605"/>
          </a:xfrm>
          <a:prstGeom prst="rect">
            <a:avLst/>
          </a:prstGeom>
          <a:solidFill>
            <a:srgbClr val="06D6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>
              <a:ln>
                <a:noFill/>
              </a:ln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0FA9FB-E723-4CAE-BEF2-E197C83B9CF3}"/>
              </a:ext>
            </a:extLst>
          </p:cNvPr>
          <p:cNvSpPr txBox="1"/>
          <p:nvPr/>
        </p:nvSpPr>
        <p:spPr>
          <a:xfrm>
            <a:off x="890789" y="2736635"/>
            <a:ext cx="10420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>
                <a:solidFill>
                  <a:schemeClr val="bg1"/>
                </a:solidFill>
                <a:latin typeface="Arial Black" panose="020B0A04020102020204" pitchFamily="34" charset="0"/>
              </a:rPr>
              <a:t>РЕЗУЛЬТАТЫ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5AFA54-6B1E-4230-825C-31F4472E8C84}"/>
              </a:ext>
            </a:extLst>
          </p:cNvPr>
          <p:cNvSpPr txBox="1"/>
          <p:nvPr/>
        </p:nvSpPr>
        <p:spPr>
          <a:xfrm>
            <a:off x="9481217" y="2810841"/>
            <a:ext cx="1487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работы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ADF15E9B-6C37-4E16-99AE-7A9CD2107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339" y="1055764"/>
            <a:ext cx="9796990" cy="557237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8B0CA57-D41C-4A65-B83B-ECBC37162931}"/>
              </a:ext>
            </a:extLst>
          </p:cNvPr>
          <p:cNvSpPr txBox="1"/>
          <p:nvPr/>
        </p:nvSpPr>
        <p:spPr>
          <a:xfrm>
            <a:off x="14601139" y="409433"/>
            <a:ext cx="6455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6D6A0"/>
                </a:solidFill>
                <a:latin typeface="Arial Black" panose="020B0A04020102020204" pitchFamily="34" charset="0"/>
              </a:rPr>
              <a:t>УМНЫЙ ПОМОЩНИК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D425A0-F7C5-4B0C-9D90-E865231707FC}"/>
              </a:ext>
            </a:extLst>
          </p:cNvPr>
          <p:cNvSpPr txBox="1"/>
          <p:nvPr/>
        </p:nvSpPr>
        <p:spPr>
          <a:xfrm>
            <a:off x="3876493" y="308081"/>
            <a:ext cx="125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06D6A0"/>
                </a:solidFill>
                <a:latin typeface="Arial Black" panose="020B0A04020102020204" pitchFamily="34" charset="0"/>
              </a:rPr>
              <a:t>работы</a:t>
            </a:r>
          </a:p>
        </p:txBody>
      </p:sp>
    </p:spTree>
    <p:extLst>
      <p:ext uri="{BB962C8B-B14F-4D97-AF65-F5344CB8AC3E}">
        <p14:creationId xmlns:p14="http://schemas.microsoft.com/office/powerpoint/2010/main" val="2251652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45064E0-72D4-4B5E-8B7F-BFE952885B0E}"/>
              </a:ext>
            </a:extLst>
          </p:cNvPr>
          <p:cNvSpPr/>
          <p:nvPr/>
        </p:nvSpPr>
        <p:spPr>
          <a:xfrm>
            <a:off x="-10160" y="-15240"/>
            <a:ext cx="688340" cy="6872605"/>
          </a:xfrm>
          <a:prstGeom prst="rect">
            <a:avLst/>
          </a:prstGeom>
          <a:solidFill>
            <a:srgbClr val="06D6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>
              <a:ln>
                <a:noFill/>
              </a:ln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037FA00-67BD-40EC-A4EA-423AC4785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380" y="1055764"/>
            <a:ext cx="9796990" cy="55723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C94A10-6D37-4407-AD65-E089E745F2B7}"/>
              </a:ext>
            </a:extLst>
          </p:cNvPr>
          <p:cNvSpPr txBox="1"/>
          <p:nvPr/>
        </p:nvSpPr>
        <p:spPr>
          <a:xfrm>
            <a:off x="3239180" y="409433"/>
            <a:ext cx="6455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6D6A0"/>
                </a:solidFill>
                <a:latin typeface="Arial Black" panose="020B0A04020102020204" pitchFamily="34" charset="0"/>
              </a:rPr>
              <a:t>УМНЫЙ ПОМОЩНИК</a:t>
            </a:r>
          </a:p>
        </p:txBody>
      </p:sp>
      <p:pic>
        <p:nvPicPr>
          <p:cNvPr id="12" name="Объект 3" descr="Распределение признака в выборочной совокупности - ByMed">
            <a:extLst>
              <a:ext uri="{FF2B5EF4-FFF2-40B4-BE49-F238E27FC236}">
                <a16:creationId xmlns:a16="http://schemas.microsoft.com/office/drawing/2014/main" id="{A5BB62F5-785B-4D6E-BF83-DE75470ADEA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673208" y="3399796"/>
            <a:ext cx="6186292" cy="3371105"/>
          </a:xfrm>
          <a:prstGeom prst="rect">
            <a:avLst/>
          </a:prstGeom>
          <a:ln w="0"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FC28A1-1E3F-4181-B681-A869574049BB}"/>
              </a:ext>
            </a:extLst>
          </p:cNvPr>
          <p:cNvSpPr txBox="1"/>
          <p:nvPr/>
        </p:nvSpPr>
        <p:spPr>
          <a:xfrm>
            <a:off x="12673208" y="321490"/>
            <a:ext cx="1110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6D6A0"/>
                </a:solidFill>
                <a:latin typeface="Arial Black" panose="020B0A04020102020204" pitchFamily="34" charset="0"/>
              </a:rPr>
              <a:t>ПРОВЕРКА СТАТИСТИЧЕСКИХ ГИПОТЕЗ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BAADA1F-BA33-48FF-87A3-1AEF378A1E1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0032" y="3174818"/>
            <a:ext cx="3342718" cy="359608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4360AB-8250-4AA9-B0A5-8A12B251605B}"/>
                  </a:ext>
                </a:extLst>
              </p:cNvPr>
              <p:cNvSpPr txBox="1"/>
              <p:nvPr/>
            </p:nvSpPr>
            <p:spPr>
              <a:xfrm>
                <a:off x="12781492" y="1168146"/>
                <a:ext cx="551252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1" i="1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ru-RU" sz="1800" b="1" i="1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ru-RU" b="1" dirty="0">
                    <a:solidFill>
                      <a:srgbClr val="073B4C"/>
                    </a:solidFill>
                    <a:cs typeface="Arial" panose="020B0604020202020204" pitchFamily="34" charset="0"/>
                  </a:rPr>
                  <a:t>: Полученное эмпирическое распределение значений признака </a:t>
                </a:r>
                <a:r>
                  <a:rPr lang="ru-RU" b="1" dirty="0">
                    <a:solidFill>
                      <a:srgbClr val="06D6A0"/>
                    </a:solidFill>
                    <a:cs typeface="Arial" panose="020B0604020202020204" pitchFamily="34" charset="0"/>
                  </a:rPr>
                  <a:t>не отличается </a:t>
                </a:r>
                <a:r>
                  <a:rPr lang="ru-RU" b="1" dirty="0">
                    <a:solidFill>
                      <a:srgbClr val="073B4C"/>
                    </a:solidFill>
                    <a:cs typeface="Arial" panose="020B0604020202020204" pitchFamily="34" charset="0"/>
                  </a:rPr>
                  <a:t>от теоретического нормального распределения.</a:t>
                </a:r>
              </a:p>
              <a:p>
                <a:pPr algn="just"/>
                <a:endParaRPr lang="ru-RU" b="1" dirty="0">
                  <a:solidFill>
                    <a:srgbClr val="073B4C"/>
                  </a:solidFill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1" i="1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ru-RU" sz="1800" b="1" i="1" smtClean="0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b="1" dirty="0">
                    <a:solidFill>
                      <a:srgbClr val="073B4C"/>
                    </a:solidFill>
                    <a:cs typeface="Arial" panose="020B0604020202020204" pitchFamily="34" charset="0"/>
                  </a:rPr>
                  <a:t>: Полученное эмпирическое распределение значений признака </a:t>
                </a:r>
                <a:r>
                  <a:rPr lang="ru-RU" b="1" dirty="0">
                    <a:solidFill>
                      <a:srgbClr val="06D6A0"/>
                    </a:solidFill>
                    <a:cs typeface="Arial" panose="020B0604020202020204" pitchFamily="34" charset="0"/>
                  </a:rPr>
                  <a:t>отличается</a:t>
                </a:r>
                <a:r>
                  <a:rPr lang="ru-RU" b="1" dirty="0">
                    <a:solidFill>
                      <a:srgbClr val="073B4C"/>
                    </a:solidFill>
                    <a:cs typeface="Arial" panose="020B0604020202020204" pitchFamily="34" charset="0"/>
                  </a:rPr>
                  <a:t> от теоретического нормального распределения.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4360AB-8250-4AA9-B0A5-8A12B2516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1492" y="1168146"/>
                <a:ext cx="5512524" cy="2031325"/>
              </a:xfrm>
              <a:prstGeom prst="rect">
                <a:avLst/>
              </a:prstGeom>
              <a:blipFill>
                <a:blip r:embed="rId5"/>
                <a:stretch>
                  <a:fillRect l="-996" t="-1802" r="-885" b="-39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DAA62D-0FE1-4EDE-85EC-07DCDA06EC53}"/>
                  </a:ext>
                </a:extLst>
              </p:cNvPr>
              <p:cNvSpPr txBox="1"/>
              <p:nvPr/>
            </p:nvSpPr>
            <p:spPr>
              <a:xfrm>
                <a:off x="18624428" y="1169229"/>
                <a:ext cx="51539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1" i="1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ru-RU" sz="1800" b="1" i="1" smtClean="0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ru-RU" b="1" dirty="0">
                    <a:solidFill>
                      <a:srgbClr val="073B4C"/>
                    </a:solidFill>
                    <a:cs typeface="Arial" panose="020B0604020202020204" pitchFamily="34" charset="0"/>
                  </a:rPr>
                  <a:t>: Между полученными эмпирическими значениями признаков </a:t>
                </a:r>
                <a:r>
                  <a:rPr lang="ru-RU" b="1" dirty="0">
                    <a:solidFill>
                      <a:srgbClr val="06D6A0"/>
                    </a:solidFill>
                    <a:cs typeface="Arial" panose="020B0604020202020204" pitchFamily="34" charset="0"/>
                  </a:rPr>
                  <a:t>нет</a:t>
                </a:r>
                <a:r>
                  <a:rPr lang="ru-RU" b="1" dirty="0">
                    <a:solidFill>
                      <a:srgbClr val="073B4C"/>
                    </a:solidFill>
                    <a:cs typeface="Arial" panose="020B0604020202020204" pitchFamily="34" charset="0"/>
                  </a:rPr>
                  <a:t> статистически значимой корреляции.</a:t>
                </a:r>
              </a:p>
              <a:p>
                <a:pPr algn="just"/>
                <a:endParaRPr lang="ru-RU" b="1" dirty="0">
                  <a:solidFill>
                    <a:srgbClr val="073B4C"/>
                  </a:solidFill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1" i="1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ru-RU" sz="1800" b="1" i="1" smtClean="0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b="1" dirty="0">
                    <a:solidFill>
                      <a:srgbClr val="073B4C"/>
                    </a:solidFill>
                    <a:cs typeface="Arial" panose="020B0604020202020204" pitchFamily="34" charset="0"/>
                  </a:rPr>
                  <a:t>: Между полученными эмпирическими значениями признаков </a:t>
                </a:r>
                <a:r>
                  <a:rPr lang="ru-RU" b="1" dirty="0">
                    <a:solidFill>
                      <a:srgbClr val="06D6A0"/>
                    </a:solidFill>
                    <a:cs typeface="Arial" panose="020B0604020202020204" pitchFamily="34" charset="0"/>
                  </a:rPr>
                  <a:t>есть</a:t>
                </a:r>
                <a:r>
                  <a:rPr lang="ru-RU" b="1" dirty="0">
                    <a:solidFill>
                      <a:srgbClr val="073B4C"/>
                    </a:solidFill>
                    <a:cs typeface="Arial" panose="020B0604020202020204" pitchFamily="34" charset="0"/>
                  </a:rPr>
                  <a:t> статистически значимая корреляция.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DAA62D-0FE1-4EDE-85EC-07DCDA0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4428" y="1169229"/>
                <a:ext cx="5153927" cy="2031325"/>
              </a:xfrm>
              <a:prstGeom prst="rect">
                <a:avLst/>
              </a:prstGeom>
              <a:blipFill>
                <a:blip r:embed="rId6"/>
                <a:stretch>
                  <a:fillRect l="-946" t="-1802" r="-946" b="-39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346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Объект 3" descr="Распределение признака в выборочной совокупности - ByMed">
            <a:extLst>
              <a:ext uri="{FF2B5EF4-FFF2-40B4-BE49-F238E27FC236}">
                <a16:creationId xmlns:a16="http://schemas.microsoft.com/office/drawing/2014/main" id="{F435BAA6-96EC-44B9-880E-482660667C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0308" y="3399796"/>
            <a:ext cx="6186292" cy="3371105"/>
          </a:xfrm>
          <a:prstGeom prst="rect">
            <a:avLst/>
          </a:prstGeom>
          <a:ln w="0"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E42B2E-56ED-46AE-8530-20EE9BCE1015}"/>
              </a:ext>
            </a:extLst>
          </p:cNvPr>
          <p:cNvSpPr txBox="1"/>
          <p:nvPr/>
        </p:nvSpPr>
        <p:spPr>
          <a:xfrm>
            <a:off x="900308" y="321490"/>
            <a:ext cx="1110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6D6A0"/>
                </a:solidFill>
                <a:latin typeface="Arial Black" panose="020B0A04020102020204" pitchFamily="34" charset="0"/>
              </a:rPr>
              <a:t>ПРОВЕРКА СТАТИСТИЧЕСКИХ ГИПОТЕЗ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B09211C-CF9F-497C-A526-6B3ED4B7795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132" y="3174818"/>
            <a:ext cx="3342718" cy="359608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774CD3-EC8F-4A42-93CD-5379C2199C35}"/>
                  </a:ext>
                </a:extLst>
              </p:cNvPr>
              <p:cNvSpPr txBox="1"/>
              <p:nvPr/>
            </p:nvSpPr>
            <p:spPr>
              <a:xfrm>
                <a:off x="1008592" y="1168146"/>
                <a:ext cx="551252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1" i="1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ru-RU" sz="1800" b="1" i="1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ru-RU" b="1" dirty="0">
                    <a:solidFill>
                      <a:srgbClr val="073B4C"/>
                    </a:solidFill>
                    <a:cs typeface="Arial" panose="020B0604020202020204" pitchFamily="34" charset="0"/>
                  </a:rPr>
                  <a:t>: Полученное эмпирическое распределение значений признака </a:t>
                </a:r>
                <a:r>
                  <a:rPr lang="ru-RU" b="1" dirty="0">
                    <a:solidFill>
                      <a:srgbClr val="06D6A0"/>
                    </a:solidFill>
                    <a:cs typeface="Arial" panose="020B0604020202020204" pitchFamily="34" charset="0"/>
                  </a:rPr>
                  <a:t>не отличается </a:t>
                </a:r>
                <a:r>
                  <a:rPr lang="ru-RU" b="1" dirty="0">
                    <a:solidFill>
                      <a:srgbClr val="073B4C"/>
                    </a:solidFill>
                    <a:cs typeface="Arial" panose="020B0604020202020204" pitchFamily="34" charset="0"/>
                  </a:rPr>
                  <a:t>от теоретического нормального распределения.</a:t>
                </a:r>
              </a:p>
              <a:p>
                <a:pPr algn="just"/>
                <a:endParaRPr lang="ru-RU" b="1" dirty="0">
                  <a:solidFill>
                    <a:srgbClr val="073B4C"/>
                  </a:solidFill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1" i="1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ru-RU" sz="1800" b="1" i="1" smtClean="0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b="1" dirty="0">
                    <a:solidFill>
                      <a:srgbClr val="073B4C"/>
                    </a:solidFill>
                    <a:cs typeface="Arial" panose="020B0604020202020204" pitchFamily="34" charset="0"/>
                  </a:rPr>
                  <a:t>: Полученное эмпирическое распределение значений признака </a:t>
                </a:r>
                <a:r>
                  <a:rPr lang="ru-RU" b="1" dirty="0">
                    <a:solidFill>
                      <a:srgbClr val="06D6A0"/>
                    </a:solidFill>
                    <a:cs typeface="Arial" panose="020B0604020202020204" pitchFamily="34" charset="0"/>
                  </a:rPr>
                  <a:t>отличается</a:t>
                </a:r>
                <a:r>
                  <a:rPr lang="ru-RU" b="1" dirty="0">
                    <a:solidFill>
                      <a:srgbClr val="073B4C"/>
                    </a:solidFill>
                    <a:cs typeface="Arial" panose="020B0604020202020204" pitchFamily="34" charset="0"/>
                  </a:rPr>
                  <a:t> от теоретического нормального распределения.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774CD3-EC8F-4A42-93CD-5379C2199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92" y="1168146"/>
                <a:ext cx="5512524" cy="2031325"/>
              </a:xfrm>
              <a:prstGeom prst="rect">
                <a:avLst/>
              </a:prstGeom>
              <a:blipFill>
                <a:blip r:embed="rId4"/>
                <a:stretch>
                  <a:fillRect l="-884" t="-1802" r="-884" b="-39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3AE2AD-814A-4CBB-A9DD-EC08245D4DEA}"/>
                  </a:ext>
                </a:extLst>
              </p:cNvPr>
              <p:cNvSpPr txBox="1"/>
              <p:nvPr/>
            </p:nvSpPr>
            <p:spPr>
              <a:xfrm>
                <a:off x="6851528" y="1169229"/>
                <a:ext cx="51539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1" i="1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ru-RU" sz="1800" b="1" i="1" smtClean="0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ru-RU" b="1" dirty="0">
                    <a:solidFill>
                      <a:srgbClr val="073B4C"/>
                    </a:solidFill>
                    <a:cs typeface="Arial" panose="020B0604020202020204" pitchFamily="34" charset="0"/>
                  </a:rPr>
                  <a:t>: Между полученными эмпирическими значениями признаков </a:t>
                </a:r>
                <a:r>
                  <a:rPr lang="ru-RU" b="1" dirty="0">
                    <a:solidFill>
                      <a:srgbClr val="06D6A0"/>
                    </a:solidFill>
                    <a:cs typeface="Arial" panose="020B0604020202020204" pitchFamily="34" charset="0"/>
                  </a:rPr>
                  <a:t>нет</a:t>
                </a:r>
                <a:r>
                  <a:rPr lang="ru-RU" b="1" dirty="0">
                    <a:solidFill>
                      <a:srgbClr val="073B4C"/>
                    </a:solidFill>
                    <a:cs typeface="Arial" panose="020B0604020202020204" pitchFamily="34" charset="0"/>
                  </a:rPr>
                  <a:t> статистически значимой корреляции.</a:t>
                </a:r>
              </a:p>
              <a:p>
                <a:pPr algn="just"/>
                <a:endParaRPr lang="ru-RU" b="1" dirty="0">
                  <a:solidFill>
                    <a:srgbClr val="073B4C"/>
                  </a:solidFill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1" i="1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ru-RU" sz="1800" b="1" i="1" smtClean="0">
                            <a:solidFill>
                              <a:srgbClr val="073B4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b="1" dirty="0">
                    <a:solidFill>
                      <a:srgbClr val="073B4C"/>
                    </a:solidFill>
                    <a:cs typeface="Arial" panose="020B0604020202020204" pitchFamily="34" charset="0"/>
                  </a:rPr>
                  <a:t>: Между полученными эмпирическими значениями признаков </a:t>
                </a:r>
                <a:r>
                  <a:rPr lang="ru-RU" b="1" dirty="0">
                    <a:solidFill>
                      <a:srgbClr val="06D6A0"/>
                    </a:solidFill>
                    <a:cs typeface="Arial" panose="020B0604020202020204" pitchFamily="34" charset="0"/>
                  </a:rPr>
                  <a:t>есть</a:t>
                </a:r>
                <a:r>
                  <a:rPr lang="ru-RU" b="1" dirty="0">
                    <a:solidFill>
                      <a:srgbClr val="073B4C"/>
                    </a:solidFill>
                    <a:cs typeface="Arial" panose="020B0604020202020204" pitchFamily="34" charset="0"/>
                  </a:rPr>
                  <a:t> статистически значимая корреляция.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3AE2AD-814A-4CBB-A9DD-EC08245D4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528" y="1169229"/>
                <a:ext cx="5153927" cy="2031325"/>
              </a:xfrm>
              <a:prstGeom prst="rect">
                <a:avLst/>
              </a:prstGeom>
              <a:blipFill>
                <a:blip r:embed="rId5"/>
                <a:stretch>
                  <a:fillRect l="-1065" t="-1802" r="-947" b="-39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FA078D4-A091-442A-A266-4DCD069DBAAF}"/>
              </a:ext>
            </a:extLst>
          </p:cNvPr>
          <p:cNvSpPr/>
          <p:nvPr/>
        </p:nvSpPr>
        <p:spPr>
          <a:xfrm>
            <a:off x="-10160" y="-15240"/>
            <a:ext cx="688340" cy="6872605"/>
          </a:xfrm>
          <a:prstGeom prst="rect">
            <a:avLst/>
          </a:prstGeom>
          <a:solidFill>
            <a:srgbClr val="06D6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>
              <a:ln>
                <a:noFill/>
              </a:ln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93EA3F0-8AFE-47C1-A508-DFCD85A1E5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380" y="7304164"/>
            <a:ext cx="9796990" cy="5572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1C2DFF-DE0D-4068-A8C0-895FED21140E}"/>
              </a:ext>
            </a:extLst>
          </p:cNvPr>
          <p:cNvSpPr txBox="1"/>
          <p:nvPr/>
        </p:nvSpPr>
        <p:spPr>
          <a:xfrm>
            <a:off x="3239180" y="-1217663"/>
            <a:ext cx="6455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6D6A0"/>
                </a:solidFill>
                <a:latin typeface="Arial Black" panose="020B0A04020102020204" pitchFamily="34" charset="0"/>
              </a:rPr>
              <a:t>УМНЫЙ ПОМОЩНИК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5CE6F0C-5FBB-4ECC-AC11-BEB360E2B75F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1059" y="70061"/>
            <a:ext cx="2880403" cy="2336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3F6948D-1F78-413B-A673-88878E08F5A8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2411" y="3095"/>
            <a:ext cx="2873960" cy="2428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062A160-58B3-47AC-A873-0388F175C9D0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985" y="2399781"/>
            <a:ext cx="2746029" cy="2227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D721B93-E4A4-47BF-9020-433C4CDFEF5E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36" y="2406786"/>
            <a:ext cx="2746029" cy="222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E45A378-F827-41F2-A7C9-D2C9A550C1A8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0371" y="2403257"/>
            <a:ext cx="2746028" cy="2227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AE0FA63-090D-4C65-A17D-B08941E5F58A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2722" y="2400374"/>
            <a:ext cx="2746030" cy="2227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1B871D9-696E-416C-9CFF-5DB3D16DD3FB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987" y="4640639"/>
            <a:ext cx="2746029" cy="2227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CBD0531-604A-4F28-AAD7-460DA5BC4253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39" y="4640725"/>
            <a:ext cx="2746030" cy="2225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6431040-AE75-4A3B-9038-28F87C70B0C4}"/>
              </a:ext>
            </a:extLst>
          </p:cNvPr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0372" y="4627523"/>
            <a:ext cx="2746028" cy="2225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D4193C4-A8C2-4556-9903-DC3FD58CB42D}"/>
              </a:ext>
            </a:extLst>
          </p:cNvPr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2721" y="4627521"/>
            <a:ext cx="2857191" cy="222521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FA1F523-38A8-450D-BDEF-F808BD13E31C}"/>
              </a:ext>
            </a:extLst>
          </p:cNvPr>
          <p:cNvSpPr txBox="1"/>
          <p:nvPr/>
        </p:nvSpPr>
        <p:spPr>
          <a:xfrm>
            <a:off x="16232906" y="429482"/>
            <a:ext cx="4534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6D6A0"/>
                </a:solidFill>
                <a:latin typeface="Arial Black" panose="020B0A04020102020204" pitchFamily="34" charset="0"/>
              </a:rPr>
              <a:t>ВИЗУАЛИЗАЦИЯ СОБРАННЫХ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2436824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2953</TotalTime>
  <Words>529</Words>
  <Application>Microsoft Office PowerPoint</Application>
  <PresentationFormat>Широкоэкранный</PresentationFormat>
  <Paragraphs>89</Paragraphs>
  <Slides>16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Cambria Math</vt:lpstr>
      <vt:lpstr>Franklin Gothic Book</vt:lpstr>
      <vt:lpstr>Times New Roman</vt:lpstr>
      <vt:lpstr>Default Design</vt:lpstr>
      <vt:lpstr>ФГАОУ ВО «кфу им. В. И. ВЕРНАДСКОГО»  Выпускная квалификационная РАБОТА   На тему: СОЗДАНИЕ УМНОГО ПОМОЩНИКА ДЛЯ СПЕЦИАЛИСТОВ, ПРОВОДЯЩИХ СОЦИОЛОГИЧЕСКИЕ ИССЛЕДОВАНИЯ</vt:lpstr>
      <vt:lpstr>Актуальность</vt:lpstr>
      <vt:lpstr>ЦЕЛЬ</vt:lpstr>
      <vt:lpstr>ЦЕЛЬ</vt:lpstr>
      <vt:lpstr>ЦЕЛЬ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автономное образовательное учреждение высшего образования «КРЫМСКИЙ ФЕДЕРАЛЬНЫЙ УНИВЕРСИТЕТ имени В. И. ВЕРНАДСКОГО» КУРСОВАЯ РАБОТА На тему: ОБРАБОТКА И АНАЛИЗ ЭМПИРИЧЕСКИХ ДАННЫХ СОЦИОЛОГИЧЕСКОГО ИССЛЕДОВАНИЯ</dc:title>
  <dc:creator>Александр Болез</dc:creator>
  <cp:lastModifiedBy>Александр Манамс</cp:lastModifiedBy>
  <cp:revision>136</cp:revision>
  <dcterms:created xsi:type="dcterms:W3CDTF">2023-06-06T19:49:00Z</dcterms:created>
  <dcterms:modified xsi:type="dcterms:W3CDTF">2024-06-18T00:11:39Z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8</vt:i4>
  </property>
  <property fmtid="{D5CDD505-2E9C-101B-9397-08002B2CF9AE}" pid="4" name="ICV">
    <vt:lpwstr>8D118A7DC85E4BFC90CB6648C63CFCF3_12</vt:lpwstr>
  </property>
  <property fmtid="{D5CDD505-2E9C-101B-9397-08002B2CF9AE}" pid="5" name="KSOProductBuildVer">
    <vt:lpwstr>1049-12.2.0.16909</vt:lpwstr>
  </property>
</Properties>
</file>