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71" r:id="rId7"/>
    <p:sldId id="270" r:id="rId8"/>
    <p:sldId id="268" r:id="rId9"/>
    <p:sldId id="267" r:id="rId10"/>
    <p:sldId id="266" r:id="rId11"/>
    <p:sldId id="265" r:id="rId12"/>
    <p:sldId id="263" r:id="rId13"/>
    <p:sldId id="26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altLang="en-US" sz="4445" b="1" dirty="0">
                <a:latin typeface="Times New Roman" panose="02020603050405020304" charset="0"/>
                <a:cs typeface="Times New Roman" panose="02020603050405020304" charset="0"/>
              </a:rPr>
              <a:t>JAPAN USED CAR PRICE PREDICTION </a:t>
            </a:r>
            <a:br>
              <a:rPr lang="en-IN" altLang="en-US" sz="4445" b="1" dirty="0">
                <a:latin typeface="Times New Roman" panose="02020603050405020304" charset="0"/>
                <a:cs typeface="Times New Roman" panose="02020603050405020304" charset="0"/>
              </a:rPr>
            </a:br>
            <a:r>
              <a:rPr lang="en-IN" altLang="en-US" sz="4445" b="1" dirty="0">
                <a:latin typeface="Times New Roman" panose="02020603050405020304" charset="0"/>
                <a:cs typeface="Times New Roman" panose="02020603050405020304" charset="0"/>
              </a:rPr>
              <a:t>USING</a:t>
            </a:r>
            <a:br>
              <a:rPr lang="en-IN" altLang="en-US" sz="4445" b="1" dirty="0">
                <a:latin typeface="Times New Roman" panose="02020603050405020304" charset="0"/>
                <a:cs typeface="Times New Roman" panose="02020603050405020304" charset="0"/>
              </a:rPr>
            </a:br>
            <a:r>
              <a:rPr lang="en-IN" altLang="en-US" sz="4445" b="1" dirty="0">
                <a:latin typeface="Times New Roman" panose="02020603050405020304" charset="0"/>
                <a:cs typeface="Times New Roman" panose="02020603050405020304" charset="0"/>
              </a:rPr>
              <a:t>MACHINE LEARNING</a:t>
            </a:r>
            <a:endParaRPr lang="en-IN" altLang="en-US" sz="4445"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2063750" y="4928235"/>
            <a:ext cx="9144000" cy="944880"/>
          </a:xfrm>
        </p:spPr>
        <p:txBody>
          <a:bodyPr>
            <a:normAutofit/>
          </a:bodyPr>
          <a:lstStyle/>
          <a:p>
            <a:pPr algn="r">
              <a:lnSpc>
                <a:spcPct val="90000"/>
              </a:lnSpc>
            </a:pPr>
            <a:r>
              <a:rPr lang="en-IN" sz="2000" b="1" dirty="0">
                <a:solidFill>
                  <a:schemeClr val="tx1"/>
                </a:solidFill>
                <a:latin typeface="Times New Roman" panose="02020603050405020304" charset="0"/>
                <a:cs typeface="Times New Roman" panose="02020603050405020304" charset="0"/>
                <a:sym typeface="+mn-ea"/>
              </a:rPr>
              <a:t>PRESENTED BY: MANAN CHAUHAN</a:t>
            </a:r>
            <a:endParaRPr lang="en-IN" sz="2000" b="1" dirty="0">
              <a:solidFill>
                <a:schemeClr val="tx1"/>
              </a:solidFill>
              <a:latin typeface="Times New Roman" panose="02020603050405020304" charset="0"/>
              <a:cs typeface="Times New Roman" panose="02020603050405020304" charset="0"/>
            </a:endParaRPr>
          </a:p>
          <a:p>
            <a:pPr algn="r">
              <a:lnSpc>
                <a:spcPct val="90000"/>
              </a:lnSpc>
            </a:pPr>
            <a:r>
              <a:rPr lang="en-IN" sz="2000" b="1" dirty="0">
                <a:solidFill>
                  <a:schemeClr val="tx1"/>
                </a:solidFill>
                <a:latin typeface="Times New Roman" panose="02020603050405020304" charset="0"/>
                <a:cs typeface="Times New Roman" panose="02020603050405020304" charset="0"/>
                <a:sym typeface="+mn-ea"/>
              </a:rPr>
              <a:t>GUIDED BY: SAURAV KUMAR</a:t>
            </a:r>
            <a:endParaRPr lang="en-IN" sz="2000" b="1"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1)"/>
          <p:cNvPicPr>
            <a:picLocks noChangeAspect="1"/>
          </p:cNvPicPr>
          <p:nvPr/>
        </p:nvPicPr>
        <p:blipFill>
          <a:blip r:embed="rId1"/>
          <a:stretch>
            <a:fillRect/>
          </a:stretch>
        </p:blipFill>
        <p:spPr>
          <a:xfrm>
            <a:off x="1938020" y="983615"/>
            <a:ext cx="7783195" cy="5801995"/>
          </a:xfrm>
          <a:prstGeom prst="rect">
            <a:avLst/>
          </a:prstGeom>
        </p:spPr>
      </p:pic>
      <p:sp>
        <p:nvSpPr>
          <p:cNvPr id="5" name="Text Box 4"/>
          <p:cNvSpPr txBox="1"/>
          <p:nvPr/>
        </p:nvSpPr>
        <p:spPr>
          <a:xfrm>
            <a:off x="1937385" y="172085"/>
            <a:ext cx="4377055" cy="466090"/>
          </a:xfrm>
          <a:prstGeom prst="rect">
            <a:avLst/>
          </a:prstGeom>
          <a:noFill/>
        </p:spPr>
        <p:txBody>
          <a:bodyPr wrap="square" rtlCol="0">
            <a:noAutofit/>
          </a:bodyPr>
          <a:p>
            <a:r>
              <a:rPr lang="en-IN" altLang="en-US" sz="2400" b="1" u="sng">
                <a:solidFill>
                  <a:schemeClr val="bg1"/>
                </a:solidFill>
                <a:latin typeface="Times New Roman" panose="02020603050405020304" charset="0"/>
                <a:cs typeface="Times New Roman" panose="02020603050405020304" charset="0"/>
              </a:rPr>
              <a:t>Prices vs Categorical Featues</a:t>
            </a:r>
            <a:endParaRPr lang="en-IN" altLang="en-US" sz="2400" b="1" u="sng">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RESULTS</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782445"/>
            <a:ext cx="10515600" cy="4351338"/>
          </a:xfrm>
        </p:spPr>
        <p:txBody>
          <a:bodyPr>
            <a:normAutofit lnSpcReduction="20000"/>
          </a:bodyPr>
          <a:p>
            <a:r>
              <a:rPr lang="en-IN" altLang="en-US"/>
              <a:t>Linear Regression Model</a:t>
            </a:r>
            <a:endParaRPr lang="en-IN" altLang="en-US"/>
          </a:p>
          <a:p>
            <a:pPr lvl="1">
              <a:buFont typeface="Wingdings" panose="05000000000000000000" charset="0"/>
              <a:buChar char="Ø"/>
            </a:pPr>
            <a:r>
              <a:rPr lang="en-IN" altLang="en-US" sz="1600"/>
              <a:t>MAE 0.800500418265936			</a:t>
            </a:r>
            <a:endParaRPr lang="en-IN" altLang="en-US" sz="1600"/>
          </a:p>
          <a:p>
            <a:pPr lvl="1">
              <a:buFont typeface="Wingdings" panose="05000000000000000000" charset="0"/>
              <a:buChar char="Ø"/>
            </a:pPr>
            <a:r>
              <a:rPr lang="en-IN" altLang="en-US" sz="1600"/>
              <a:t>MSE 0.9185674651447495</a:t>
            </a:r>
            <a:endParaRPr lang="en-IN" altLang="en-US" sz="1600"/>
          </a:p>
          <a:p>
            <a:pPr lvl="1">
              <a:buFont typeface="Wingdings" panose="05000000000000000000" charset="0"/>
              <a:buChar char="Ø"/>
            </a:pPr>
            <a:r>
              <a:rPr lang="en-IN" altLang="en-US" sz="1600"/>
              <a:t>RMSE 0.9584192533253647</a:t>
            </a:r>
            <a:endParaRPr lang="en-IN" altLang="en-US" sz="1600"/>
          </a:p>
          <a:p>
            <a:pPr lvl="1">
              <a:buFont typeface="Wingdings" panose="05000000000000000000" charset="0"/>
              <a:buChar char="Ø"/>
            </a:pPr>
            <a:r>
              <a:rPr lang="en-IN" altLang="en-US" sz="1600"/>
              <a:t>R2 score 0.08755892649309993</a:t>
            </a:r>
            <a:endParaRPr lang="en-IN" altLang="en-US" sz="1600"/>
          </a:p>
          <a:p>
            <a:r>
              <a:rPr lang="en-IN" altLang="en-US"/>
              <a:t>Decision Tree Regressor Model</a:t>
            </a:r>
            <a:endParaRPr lang="en-IN" altLang="en-US"/>
          </a:p>
          <a:p>
            <a:pPr lvl="1">
              <a:buFont typeface="Wingdings" panose="05000000000000000000" charset="0"/>
              <a:buChar char="Ø"/>
            </a:pPr>
            <a:r>
              <a:rPr lang="en-IN" altLang="en-US" sz="1600"/>
              <a:t>MAE 0.7685118939108567</a:t>
            </a:r>
            <a:endParaRPr lang="en-IN" altLang="en-US" sz="1600"/>
          </a:p>
          <a:p>
            <a:pPr lvl="1">
              <a:buFont typeface="Wingdings" panose="05000000000000000000" charset="0"/>
              <a:buChar char="Ø"/>
            </a:pPr>
            <a:r>
              <a:rPr lang="en-IN" altLang="en-US" sz="1600"/>
              <a:t>MSE 0.8804177219141328</a:t>
            </a:r>
            <a:endParaRPr lang="en-IN" altLang="en-US" sz="1600"/>
          </a:p>
          <a:p>
            <a:pPr lvl="1">
              <a:buFont typeface="Wingdings" panose="05000000000000000000" charset="0"/>
              <a:buChar char="Ø"/>
            </a:pPr>
            <a:r>
              <a:rPr lang="en-IN" altLang="en-US" sz="1600"/>
              <a:t>RMSE 0.9383057720775956</a:t>
            </a:r>
            <a:endParaRPr lang="en-IN" altLang="en-US" sz="1600"/>
          </a:p>
          <a:p>
            <a:pPr lvl="1">
              <a:buFont typeface="Wingdings" panose="05000000000000000000" charset="0"/>
              <a:buChar char="Ø"/>
            </a:pPr>
            <a:r>
              <a:rPr lang="en-IN" altLang="en-US" sz="1600"/>
              <a:t>R2 score 0.17591962737920908</a:t>
            </a:r>
            <a:endParaRPr lang="en-IN" altLang="en-US" sz="1600"/>
          </a:p>
          <a:p>
            <a:r>
              <a:rPr lang="en-IN" altLang="en-US"/>
              <a:t>Random Forrest Regressor Model</a:t>
            </a:r>
            <a:endParaRPr lang="en-IN" altLang="en-US"/>
          </a:p>
          <a:p>
            <a:pPr lvl="1">
              <a:buFont typeface="Wingdings" panose="05000000000000000000" charset="0"/>
              <a:buChar char="Ø"/>
            </a:pPr>
            <a:r>
              <a:rPr lang="en-IN" altLang="en-US" sz="1600"/>
              <a:t>MAE 0.7496791567460404</a:t>
            </a:r>
            <a:endParaRPr lang="en-IN" altLang="en-US" sz="1600"/>
          </a:p>
          <a:p>
            <a:pPr lvl="1">
              <a:buFont typeface="Wingdings" panose="05000000000000000000" charset="0"/>
              <a:buChar char="Ø"/>
            </a:pPr>
            <a:r>
              <a:rPr lang="en-IN" altLang="en-US" sz="1600"/>
              <a:t>MSE 0.8202879706467188</a:t>
            </a:r>
            <a:endParaRPr lang="en-IN" altLang="en-US" sz="1600"/>
          </a:p>
          <a:p>
            <a:pPr lvl="1">
              <a:buFont typeface="Wingdings" panose="05000000000000000000" charset="0"/>
              <a:buChar char="Ø"/>
            </a:pPr>
            <a:r>
              <a:rPr lang="en-IN" altLang="en-US" sz="1600"/>
              <a:t>RMSE 0.9056975050460936</a:t>
            </a:r>
            <a:endParaRPr lang="en-IN" altLang="en-US" sz="1600"/>
          </a:p>
          <a:p>
            <a:pPr lvl="1">
              <a:buFont typeface="Wingdings" panose="05000000000000000000" charset="0"/>
              <a:buChar char="Ø"/>
            </a:pPr>
            <a:r>
              <a:rPr lang="en-IN" altLang="en-US" sz="1600"/>
              <a:t>R2 score 0.24432400534271714</a:t>
            </a:r>
            <a:endParaRPr lang="en-IN" altLang="en-US" sz="1600"/>
          </a:p>
          <a:p>
            <a:endParaRPr lang="en-I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CONCLUSION</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a:t>The R2 score of Random Forest Regressor was the highest meaning that it’s predicitions are the most accurate among all the other Models.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46680"/>
            <a:ext cx="10515600" cy="1325563"/>
          </a:xfrm>
        </p:spPr>
        <p:txBody>
          <a:bodyPr/>
          <a:p>
            <a:pPr algn="ctr"/>
            <a:r>
              <a:rPr lang="en-IN" altLang="en-US" sz="4800" b="1">
                <a:solidFill>
                  <a:schemeClr val="tx1"/>
                </a:solidFill>
                <a:latin typeface="Times New Roman" panose="02020603050405020304" charset="0"/>
                <a:cs typeface="Times New Roman" panose="02020603050405020304" charset="0"/>
              </a:rPr>
              <a:t>THANK YOU</a:t>
            </a:r>
            <a:endParaRPr lang="en-IN" altLang="en-US" sz="4800"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Content:</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sz="2000">
                <a:latin typeface="Times New Roman" panose="02020603050405020304" charset="0"/>
                <a:cs typeface="Times New Roman" panose="02020603050405020304" charset="0"/>
              </a:rPr>
              <a:t>Introduction</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Objective</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Dataset Review</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Technology Used</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DataFlow</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Methodology</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Exploratory Data Analysis</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Results</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Conclusion</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INTRODUCTION</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000">
                <a:latin typeface="Times New Roman" panose="02020603050405020304" charset="0"/>
                <a:cs typeface="Times New Roman" panose="02020603050405020304" charset="0"/>
              </a:rPr>
              <a:t>As our cities grow and continue to evolve, the rate of car ownership rises.</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A car can help you facilitate many daily tasks. If you lead a busy life, a car can make your life so much easier. You can make better use of your time and efforts by owning a car. </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Owning a car stops you from having to rely on schedules of public transports and gives you a sense of independence and self reliance. </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As you go to buy yourself a car having the knowledge of what the current market prices are and the impact of different features on the price are is very important so to get the best possible deal.</a:t>
            </a:r>
            <a:endParaRPr lang="en-IN" altLang="en-US" sz="200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OBJECTIVE</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000" dirty="0">
                <a:latin typeface="Times New Roman" panose="02020603050405020304" charset="0"/>
                <a:cs typeface="Times New Roman" panose="02020603050405020304" charset="0"/>
                <a:sym typeface="+mn-ea"/>
              </a:rPr>
              <a:t>To</a:t>
            </a:r>
            <a:r>
              <a:rPr lang="en-US" sz="2000" dirty="0">
                <a:latin typeface="Times New Roman" panose="02020603050405020304" charset="0"/>
                <a:cs typeface="Times New Roman" panose="02020603050405020304" charset="0"/>
                <a:sym typeface="+mn-ea"/>
              </a:rPr>
              <a:t> predict used car prices using a dataset with ten features, including price, brand, model, registration year, mileage, engine capacity, transmission type, drive type, hand drive orientation, and fuel type.</a:t>
            </a:r>
            <a:endParaRPr lang="en-US" sz="2000" dirty="0">
              <a:latin typeface="Times New Roman" panose="02020603050405020304" charset="0"/>
              <a:cs typeface="Times New Roman" panose="02020603050405020304" charset="0"/>
              <a:sym typeface="+mn-ea"/>
            </a:endParaRPr>
          </a:p>
          <a:p>
            <a:pPr marL="0" indent="0">
              <a:buNone/>
            </a:pPr>
            <a:r>
              <a:rPr lang="en-IN" altLang="en-US" sz="2000">
                <a:latin typeface="Times New Roman" panose="02020603050405020304" charset="0"/>
                <a:cs typeface="Times New Roman" panose="02020603050405020304" charset="0"/>
              </a:rPr>
              <a:t>Comparison among different Machine Learning Algorithms to identify the most accurate model for predicting the prices.</a:t>
            </a:r>
            <a:endParaRPr lang="en-IN" altLang="en-US" sz="200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DATASET REVIEW</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697845" cy="4351655"/>
          </a:xfrm>
        </p:spPr>
        <p:txBody>
          <a:bodyPr/>
          <a:p>
            <a:pPr marL="0" indent="0">
              <a:buNone/>
            </a:pPr>
            <a:r>
              <a:rPr lang="en-US" sz="2000"/>
              <a:t>Car</a:t>
            </a:r>
            <a:r>
              <a:rPr lang="en-IN" altLang="en-US" sz="2000"/>
              <a:t>’s</a:t>
            </a:r>
            <a:r>
              <a:rPr lang="en-US" sz="2000"/>
              <a:t> data was scraped from tc-v.com and it included Information about Japan's largest online used car marketplace. Ten features were assembled for each car in the dataset.</a:t>
            </a:r>
            <a:endParaRPr lang="en-US" sz="2000"/>
          </a:p>
          <a:p>
            <a:pPr marL="0" indent="0">
              <a:buNone/>
            </a:pPr>
            <a:r>
              <a:rPr lang="en-US" sz="2000" dirty="0">
                <a:latin typeface="Times New Roman" panose="02020603050405020304" charset="0"/>
                <a:cs typeface="Times New Roman" panose="02020603050405020304" charset="0"/>
                <a:sym typeface="+mn-ea"/>
              </a:rPr>
              <a:t>The dataset consists of 2,318 rows and 11 columns, providing detailed information on various features of used cars.</a:t>
            </a:r>
            <a:endParaRPr lang="en-US" sz="2000" dirty="0">
              <a:latin typeface="Times New Roman" panose="02020603050405020304" charset="0"/>
              <a:cs typeface="Times New Roman" panose="02020603050405020304" charset="0"/>
              <a:sym typeface="+mn-ea"/>
            </a:endParaRPr>
          </a:p>
          <a:p>
            <a:pPr marL="0" indent="0">
              <a:buNone/>
            </a:pPr>
            <a:r>
              <a:rPr lang="en-IN" altLang="en-US" sz="2000" dirty="0">
                <a:latin typeface="Times New Roman" panose="02020603050405020304" charset="0"/>
                <a:cs typeface="Times New Roman" panose="02020603050405020304" charset="0"/>
              </a:rPr>
              <a:t>The dataset consists of numerical as well as categorical data.</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The dataset had no null values as well as no duplicate values.</a:t>
            </a: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The primary focus of the analysis is on predicting the car's </a:t>
            </a:r>
            <a:r>
              <a:rPr lang="en-IN" altLang="en-US" sz="2000" dirty="0">
                <a:latin typeface="Times New Roman" panose="02020603050405020304" charset="0"/>
                <a:cs typeface="Times New Roman" panose="02020603050405020304" charset="0"/>
                <a:sym typeface="+mn-ea"/>
              </a:rPr>
              <a:t>‘</a:t>
            </a:r>
            <a:r>
              <a:rPr lang="en-US" sz="2000" dirty="0">
                <a:latin typeface="Times New Roman" panose="02020603050405020304" charset="0"/>
                <a:cs typeface="Times New Roman" panose="02020603050405020304" charset="0"/>
                <a:sym typeface="+mn-ea"/>
              </a:rPr>
              <a:t>Price</a:t>
            </a:r>
            <a:r>
              <a:rPr lang="en-IN" altLang="en-US" sz="2000" dirty="0">
                <a:latin typeface="Times New Roman" panose="02020603050405020304" charset="0"/>
                <a:cs typeface="Times New Roman" panose="02020603050405020304" charset="0"/>
                <a:sym typeface="+mn-ea"/>
              </a:rPr>
              <a:t>’</a:t>
            </a:r>
            <a:r>
              <a:rPr lang="en-US" sz="2000" dirty="0">
                <a:latin typeface="Times New Roman" panose="02020603050405020304" charset="0"/>
                <a:cs typeface="Times New Roman" panose="02020603050405020304" charset="0"/>
                <a:sym typeface="+mn-ea"/>
              </a:rPr>
              <a:t> based on the other features.</a:t>
            </a:r>
            <a:endParaRPr lang="en-IN" sz="2000" dirty="0">
              <a:latin typeface="Times New Roman" panose="02020603050405020304" charset="0"/>
              <a:cs typeface="Times New Roman" panose="02020603050405020304" charset="0"/>
            </a:endParaRPr>
          </a:p>
          <a:p>
            <a:pPr marL="0" indent="0">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9025" y="0"/>
            <a:ext cx="10515600" cy="882650"/>
          </a:xfrm>
        </p:spPr>
        <p:txBody>
          <a:bodyPr/>
          <a:p>
            <a:r>
              <a:rPr lang="en-IN" altLang="en-US" b="1">
                <a:latin typeface="Times New Roman" panose="02020603050405020304" charset="0"/>
                <a:cs typeface="Times New Roman" panose="02020603050405020304" charset="0"/>
              </a:rPr>
              <a:t>TECHNOLOGY USED</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65910"/>
            <a:ext cx="10766425" cy="4351655"/>
          </a:xfrm>
        </p:spPr>
        <p:txBody>
          <a:bodyPr>
            <a:noAutofit/>
          </a:bodyPr>
          <a:p>
            <a:pPr>
              <a:buFont typeface="Wingdings" panose="05000000000000000000" charset="0"/>
              <a:buChar char="§"/>
            </a:pPr>
            <a:r>
              <a:rPr lang="en-US" sz="1400" b="1" u="sng">
                <a:cs typeface="+mn-lt"/>
              </a:rPr>
              <a:t>Matplotlib</a:t>
            </a:r>
            <a:endParaRPr lang="en-US" sz="1400" b="1">
              <a:cs typeface="+mn-lt"/>
            </a:endParaRPr>
          </a:p>
          <a:p>
            <a:pPr marL="0" indent="0">
              <a:buNone/>
            </a:pPr>
            <a:r>
              <a:rPr lang="en-US" sz="1400">
                <a:cs typeface="+mn-lt"/>
              </a:rPr>
              <a:t>Matplotlib is especially deployed for basic plotting. Bars, pies, lines, scatter plots and</a:t>
            </a:r>
            <a:r>
              <a:rPr lang="en-IN" altLang="en-US" sz="1400">
                <a:cs typeface="+mn-lt"/>
              </a:rPr>
              <a:t> </a:t>
            </a:r>
            <a:r>
              <a:rPr lang="en-US" sz="1400">
                <a:cs typeface="+mn-lt"/>
              </a:rPr>
              <a:t>so on are part of visualisation using matplotlib, Matplotlih is a graphics package well integrated with NumPy and Pandas. The MATLAB plotting commands are closely</a:t>
            </a:r>
            <a:r>
              <a:rPr lang="en-IN" altLang="en-US" sz="1400">
                <a:cs typeface="+mn-lt"/>
              </a:rPr>
              <a:t> </a:t>
            </a:r>
            <a:r>
              <a:rPr lang="en-US" sz="1400">
                <a:cs typeface="+mn-lt"/>
              </a:rPr>
              <a:t>mirrored by the pyplot module</a:t>
            </a:r>
            <a:r>
              <a:rPr lang="en-IN" altLang="en-US" sz="1400">
                <a:cs typeface="+mn-lt"/>
              </a:rPr>
              <a:t>.</a:t>
            </a:r>
            <a:endParaRPr lang="en-IN" altLang="en-US" sz="1400">
              <a:cs typeface="+mn-lt"/>
            </a:endParaRPr>
          </a:p>
          <a:p>
            <a:pPr algn="l">
              <a:buFont typeface="Wingdings" panose="05000000000000000000" charset="0"/>
              <a:buChar char="§"/>
            </a:pPr>
            <a:r>
              <a:rPr lang="en-IN" altLang="en-US" sz="1400" b="1" u="sng">
                <a:cs typeface="+mn-lt"/>
              </a:rPr>
              <a:t>Seaborn</a:t>
            </a:r>
            <a:endParaRPr lang="en-IN" altLang="en-US" sz="1400" b="1">
              <a:cs typeface="+mn-lt"/>
            </a:endParaRPr>
          </a:p>
          <a:p>
            <a:pPr marL="0" indent="0" algn="l">
              <a:buNone/>
            </a:pPr>
            <a:r>
              <a:rPr lang="en-IN" altLang="en-US" sz="1400">
                <a:cs typeface="+mn-lt"/>
              </a:rPr>
              <a:t>Seaborn provides various visualization patterns. It has easy and interesting default themes and uses fewer syntax. Statistics visualization is the speciality of seaborn and it is employed while summarizing data in visuals and additionally depict the data distribution.</a:t>
            </a:r>
            <a:endParaRPr lang="en-IN" altLang="en-US" sz="1400">
              <a:cs typeface="+mn-lt"/>
            </a:endParaRPr>
          </a:p>
          <a:p>
            <a:pPr algn="l">
              <a:buFont typeface="Wingdings" panose="05000000000000000000" charset="0"/>
              <a:buChar char="§"/>
            </a:pPr>
            <a:r>
              <a:rPr lang="en-IN" altLang="en-US" sz="1400" b="1" u="sng">
                <a:cs typeface="+mn-lt"/>
              </a:rPr>
              <a:t>Linear Regression</a:t>
            </a:r>
            <a:endParaRPr lang="en-IN" altLang="en-US" sz="1400" b="1" u="sng">
              <a:cs typeface="+mn-lt"/>
            </a:endParaRPr>
          </a:p>
          <a:p>
            <a:pPr marL="0" indent="0" algn="l">
              <a:buNone/>
            </a:pPr>
            <a:r>
              <a:rPr lang="en-IN" altLang="en-US" sz="1400">
                <a:cs typeface="+mn-lt"/>
              </a:rPr>
              <a:t>Regression is a method for predicting a dependent component with the help of independent variables. The method is commonly used to predict and calculate correlations between independent and dependent variables. The regression model establishes a linear or exponential connection between independent and dependent variables.</a:t>
            </a:r>
            <a:endParaRPr lang="en-IN" altLang="en-US" sz="1400">
              <a:cs typeface="+mn-lt"/>
            </a:endParaRPr>
          </a:p>
          <a:p>
            <a:pPr algn="l">
              <a:buFont typeface="Wingdings" panose="05000000000000000000" charset="0"/>
              <a:buChar char="§"/>
            </a:pPr>
            <a:r>
              <a:rPr lang="en-IN" altLang="en-US" sz="1400" b="1" u="sng">
                <a:cs typeface="+mn-lt"/>
                <a:sym typeface="+mn-ea"/>
              </a:rPr>
              <a:t>Decision Tree</a:t>
            </a:r>
            <a:endParaRPr lang="en-IN" altLang="en-US" sz="1400" b="1" u="sng">
              <a:cs typeface="+mn-lt"/>
              <a:sym typeface="+mn-ea"/>
            </a:endParaRPr>
          </a:p>
          <a:p>
            <a:pPr marL="0" indent="0" algn="l">
              <a:buFont typeface="Wingdings" panose="05000000000000000000" charset="0"/>
              <a:buNone/>
            </a:pPr>
            <a:r>
              <a:rPr lang="en-IN" altLang="en-US" sz="1400">
                <a:cs typeface="+mn-lt"/>
              </a:rPr>
              <a:t>Decision Trees (DTs) are a non-parametric supervised learning method used for classification and regression. The goal is to create a model that predicts the value of a target variable by learning simple decision rules inferred from the data features. A tree can be seen as a piecewise constant approximation.</a:t>
            </a:r>
            <a:endParaRPr lang="en-IN" altLang="en-US" sz="1400">
              <a:cs typeface="+mn-lt"/>
            </a:endParaRPr>
          </a:p>
          <a:p>
            <a:pPr marL="0" indent="0" algn="l">
              <a:buFont typeface="Wingdings" panose="05000000000000000000" charset="0"/>
              <a:buChar char="§"/>
            </a:pPr>
            <a:r>
              <a:rPr lang="en-IN" altLang="en-US" sz="1400" b="1">
                <a:cs typeface="+mn-lt"/>
              </a:rPr>
              <a:t>    </a:t>
            </a:r>
            <a:r>
              <a:rPr lang="en-IN" altLang="en-US" sz="1400" b="1" u="sng">
                <a:cs typeface="+mn-lt"/>
              </a:rPr>
              <a:t>Random Forrest Regressor</a:t>
            </a:r>
            <a:endParaRPr lang="en-IN" altLang="en-US" sz="1400" b="1" u="sng">
              <a:cs typeface="+mn-lt"/>
            </a:endParaRPr>
          </a:p>
          <a:p>
            <a:pPr marL="0" indent="0" algn="l">
              <a:buFont typeface="Wingdings" panose="05000000000000000000" charset="0"/>
              <a:buNone/>
            </a:pPr>
            <a:r>
              <a:rPr lang="en-IN" altLang="en-US" sz="1400">
                <a:cs typeface="+mn-lt"/>
              </a:rPr>
              <a:t>Random forest regression model combines multiple decision trees to create a single model. Each tree in the forest builds from a different subset of the data and makes its independent prediction. The final prediction for input is based on the average or weighted average of all the individual trees' predictions.</a:t>
            </a:r>
            <a:endParaRPr lang="en-IN" altLang="en-US" sz="1400">
              <a:cs typeface="+mn-lt"/>
            </a:endParaRPr>
          </a:p>
          <a:p>
            <a:pPr marL="0" indent="0" algn="l">
              <a:buFont typeface="Wingdings" panose="05000000000000000000" charset="0"/>
              <a:buNone/>
            </a:pPr>
            <a:endParaRPr lang="en-IN" altLang="en-US" sz="140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49)"/>
          <p:cNvPicPr>
            <a:picLocks noChangeAspect="1"/>
          </p:cNvPicPr>
          <p:nvPr/>
        </p:nvPicPr>
        <p:blipFill>
          <a:blip r:embed="rId1"/>
          <a:stretch>
            <a:fillRect/>
          </a:stretch>
        </p:blipFill>
        <p:spPr>
          <a:xfrm>
            <a:off x="3105785" y="2802890"/>
            <a:ext cx="5429250" cy="1752600"/>
          </a:xfrm>
          <a:prstGeom prst="rect">
            <a:avLst/>
          </a:prstGeom>
        </p:spPr>
      </p:pic>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DATAFLOW</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74520"/>
            <a:ext cx="10515600" cy="4351338"/>
          </a:xfrm>
        </p:spPr>
        <p:txBody>
          <a:bodyPr>
            <a:normAutofit/>
          </a:bodyPr>
          <a:p>
            <a:pPr marL="0" indent="0">
              <a:buNone/>
            </a:pPr>
            <a:r>
              <a:rPr lang="en-US" sz="1800"/>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a:t>
            </a: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r>
              <a:rPr lang="en-US" sz="1800"/>
              <a:t>True data is noisy. Therefore, it is necessary to clean data so that the actual information from the collected data can be acquired. Different processes are carried out to obtain the actual information such as manual encoding and one hot encoding. Then feature extraction is performed to extract necessary features. User can give an input to the detection model and it will provide an output.</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51)"/>
          <p:cNvPicPr>
            <a:picLocks noChangeAspect="1"/>
          </p:cNvPicPr>
          <p:nvPr/>
        </p:nvPicPr>
        <p:blipFill>
          <a:blip r:embed="rId1"/>
          <a:stretch>
            <a:fillRect/>
          </a:stretch>
        </p:blipFill>
        <p:spPr>
          <a:xfrm>
            <a:off x="379730" y="943610"/>
            <a:ext cx="9519920" cy="5427980"/>
          </a:xfrm>
          <a:prstGeom prst="rect">
            <a:avLst/>
          </a:prstGeom>
        </p:spPr>
      </p:pic>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METHODOLOGY</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EXPLORATORY DATA ANALYSIS</a:t>
            </a:r>
            <a:endParaRPr lang="en-IN" altLang="en-US" b="1">
              <a:latin typeface="Times New Roman" panose="02020603050405020304" charset="0"/>
              <a:cs typeface="Times New Roman" panose="02020603050405020304" charset="0"/>
            </a:endParaRPr>
          </a:p>
        </p:txBody>
      </p:sp>
      <p:pic>
        <p:nvPicPr>
          <p:cNvPr id="4" name="Picture 3" descr="download"/>
          <p:cNvPicPr>
            <a:picLocks noChangeAspect="1"/>
          </p:cNvPicPr>
          <p:nvPr/>
        </p:nvPicPr>
        <p:blipFill>
          <a:blip r:embed="rId1"/>
          <a:stretch>
            <a:fillRect/>
          </a:stretch>
        </p:blipFill>
        <p:spPr>
          <a:xfrm>
            <a:off x="1687195" y="1032510"/>
            <a:ext cx="4819015" cy="3822065"/>
          </a:xfrm>
          <a:prstGeom prst="rect">
            <a:avLst/>
          </a:prstGeom>
        </p:spPr>
      </p:pic>
      <p:sp>
        <p:nvSpPr>
          <p:cNvPr id="5" name="Text Box 4"/>
          <p:cNvSpPr txBox="1"/>
          <p:nvPr/>
        </p:nvSpPr>
        <p:spPr>
          <a:xfrm>
            <a:off x="1687830" y="5113655"/>
            <a:ext cx="4408170" cy="753110"/>
          </a:xfrm>
          <a:prstGeom prst="rect">
            <a:avLst/>
          </a:prstGeom>
          <a:noFill/>
        </p:spPr>
        <p:txBody>
          <a:bodyPr wrap="square" rtlCol="0">
            <a:noAutofit/>
          </a:bodyPr>
          <a:p>
            <a:r>
              <a:rPr lang="en-IN" altLang="en-US" b="1">
                <a:latin typeface="Times New Roman" panose="02020603050405020304" charset="0"/>
                <a:cs typeface="Times New Roman" panose="02020603050405020304" charset="0"/>
              </a:rPr>
              <a:t>Correlation between all the numerical features</a:t>
            </a:r>
            <a:endParaRPr lang="en-IN" altLang="en-US"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4594</Words>
  <Application>WPS Presentation</Application>
  <PresentationFormat>Widescreen</PresentationFormat>
  <Paragraphs>97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 Light</vt:lpstr>
      <vt:lpstr>Calibri</vt:lpstr>
      <vt:lpstr>Microsoft YaHei</vt:lpstr>
      <vt:lpstr>Arial Unicode MS</vt:lpstr>
      <vt:lpstr>Times New Roman</vt:lpstr>
      <vt:lpstr>Wingdings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USED CAR PRICE PREDICTION  USING MACHINE LEARNING</dc:title>
  <dc:creator/>
  <cp:lastModifiedBy>google1579346845</cp:lastModifiedBy>
  <cp:revision>5</cp:revision>
  <dcterms:created xsi:type="dcterms:W3CDTF">2024-08-25T09:05:29Z</dcterms:created>
  <dcterms:modified xsi:type="dcterms:W3CDTF">2024-08-25T11:36:29Z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4846FB37358F4815B4F5A78FDFD5E733_11</vt:lpwstr>
  </property>
  <property fmtid="{D5CDD505-2E9C-101B-9397-08002B2CF9AE}" pid="3" name="KSOProductBuildVer">
    <vt:lpwstr>1033-12.2.0.18165</vt:lpwstr>
  </property>
</Properties>
</file>