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0" r:id="rId4"/>
    <p:sldId id="266" r:id="rId5"/>
    <p:sldId id="269" r:id="rId6"/>
    <p:sldId id="268" r:id="rId7"/>
    <p:sldId id="267" r:id="rId8"/>
    <p:sldId id="265" r:id="rId9"/>
    <p:sldId id="264" r:id="rId10"/>
    <p:sldId id="263" r:id="rId11"/>
    <p:sldId id="262" r:id="rId12"/>
    <p:sldId id="261" r:id="rId13"/>
    <p:sldId id="260" r:id="rId14"/>
    <p:sldId id="259"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altLang="en-US" b="1" dirty="0">
                <a:latin typeface="Times New Roman" panose="02020603050405020304" charset="0"/>
                <a:cs typeface="Times New Roman" panose="02020603050405020304" charset="0"/>
              </a:rPr>
              <a:t>TITANIC </a:t>
            </a:r>
            <a:r>
              <a:rPr lang="en-IN" altLang="en-US" sz="4000" b="1" dirty="0">
                <a:latin typeface="Times New Roman" panose="02020603050405020304" charset="0"/>
                <a:cs typeface="Times New Roman" panose="02020603050405020304" charset="0"/>
              </a:rPr>
              <a:t>SURVIVOR </a:t>
            </a:r>
            <a:r>
              <a:rPr lang="en-IN" altLang="en-US" b="1" dirty="0">
                <a:latin typeface="Times New Roman" panose="02020603050405020304" charset="0"/>
                <a:cs typeface="Times New Roman" panose="02020603050405020304" charset="0"/>
              </a:rPr>
              <a:t>PREDICTOR</a:t>
            </a:r>
            <a:endParaRPr lang="en-IN" altLang="en-US" b="1" dirty="0">
              <a:latin typeface="Times New Roman" panose="02020603050405020304" charset="0"/>
              <a:cs typeface="Times New Roman" panose="02020603050405020304" charset="0"/>
            </a:endParaRPr>
          </a:p>
        </p:txBody>
      </p:sp>
      <p:sp>
        <p:nvSpPr>
          <p:cNvPr id="6" name="Subtitle 5"/>
          <p:cNvSpPr>
            <a:spLocks noGrp="1"/>
          </p:cNvSpPr>
          <p:nvPr>
            <p:ph type="subTitle" idx="1"/>
          </p:nvPr>
        </p:nvSpPr>
        <p:spPr>
          <a:xfrm>
            <a:off x="2131695" y="5182870"/>
            <a:ext cx="9144000" cy="944880"/>
          </a:xfrm>
        </p:spPr>
        <p:txBody>
          <a:bodyPr>
            <a:normAutofit/>
          </a:bodyPr>
          <a:p>
            <a:pPr algn="r">
              <a:lnSpc>
                <a:spcPct val="90000"/>
              </a:lnSpc>
            </a:pPr>
            <a:r>
              <a:rPr lang="en-IN" sz="2000" b="1" dirty="0">
                <a:solidFill>
                  <a:schemeClr val="tx1"/>
                </a:solidFill>
                <a:latin typeface="Times New Roman" panose="02020603050405020304" charset="0"/>
                <a:cs typeface="Times New Roman" panose="02020603050405020304" charset="0"/>
                <a:sym typeface="+mn-ea"/>
              </a:rPr>
              <a:t>PRESENTED BY: MANAN CHAUHAN</a:t>
            </a:r>
            <a:endParaRPr lang="en-IN" sz="2000" b="1" dirty="0">
              <a:solidFill>
                <a:schemeClr val="tx1"/>
              </a:solidFill>
              <a:latin typeface="Times New Roman" panose="02020603050405020304" charset="0"/>
              <a:cs typeface="Times New Roman" panose="02020603050405020304" charset="0"/>
            </a:endParaRPr>
          </a:p>
          <a:p>
            <a:pPr algn="r">
              <a:lnSpc>
                <a:spcPct val="90000"/>
              </a:lnSpc>
            </a:pPr>
            <a:r>
              <a:rPr lang="en-IN" sz="2000" b="1" dirty="0">
                <a:solidFill>
                  <a:schemeClr val="tx1"/>
                </a:solidFill>
                <a:latin typeface="Times New Roman" panose="02020603050405020304" charset="0"/>
                <a:cs typeface="Times New Roman" panose="02020603050405020304" charset="0"/>
                <a:sym typeface="+mn-ea"/>
              </a:rPr>
              <a:t>GUIDED BY: SAURAV KUMAR</a:t>
            </a:r>
            <a:endParaRPr lang="en-IN" sz="2000" b="1" dirty="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download (6)"/>
          <p:cNvPicPr>
            <a:picLocks noChangeAspect="1"/>
          </p:cNvPicPr>
          <p:nvPr/>
        </p:nvPicPr>
        <p:blipFill>
          <a:blip r:embed="rId1"/>
          <a:stretch>
            <a:fillRect/>
          </a:stretch>
        </p:blipFill>
        <p:spPr>
          <a:xfrm>
            <a:off x="700405" y="1453515"/>
            <a:ext cx="5220970" cy="3950335"/>
          </a:xfrm>
          <a:prstGeom prst="rect">
            <a:avLst/>
          </a:prstGeom>
        </p:spPr>
      </p:pic>
      <p:sp>
        <p:nvSpPr>
          <p:cNvPr id="6" name="Text Box 5"/>
          <p:cNvSpPr txBox="1"/>
          <p:nvPr/>
        </p:nvSpPr>
        <p:spPr>
          <a:xfrm>
            <a:off x="1544320" y="5543550"/>
            <a:ext cx="4064000" cy="368300"/>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Survival Graph</a:t>
            </a:r>
            <a:endParaRPr lang="en-IN" altLang="en-US" b="1">
              <a:latin typeface="Times New Roman" panose="02020603050405020304" charset="0"/>
              <a:cs typeface="Times New Roman" panose="02020603050405020304" charset="0"/>
            </a:endParaRPr>
          </a:p>
        </p:txBody>
      </p:sp>
      <p:sp>
        <p:nvSpPr>
          <p:cNvPr id="7" name="Text Box 6"/>
          <p:cNvSpPr txBox="1"/>
          <p:nvPr/>
        </p:nvSpPr>
        <p:spPr>
          <a:xfrm>
            <a:off x="6977380" y="5543550"/>
            <a:ext cx="4064000" cy="368300"/>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Survival based on Gender</a:t>
            </a:r>
            <a:endParaRPr lang="en-IN" altLang="en-US" b="1">
              <a:latin typeface="Times New Roman" panose="02020603050405020304" charset="0"/>
              <a:cs typeface="Times New Roman" panose="02020603050405020304" charset="0"/>
            </a:endParaRPr>
          </a:p>
        </p:txBody>
      </p:sp>
      <p:pic>
        <p:nvPicPr>
          <p:cNvPr id="8" name="Picture 7" descr="download (9)"/>
          <p:cNvPicPr>
            <a:picLocks noChangeAspect="1"/>
          </p:cNvPicPr>
          <p:nvPr/>
        </p:nvPicPr>
        <p:blipFill>
          <a:blip r:embed="rId2"/>
          <a:stretch>
            <a:fillRect/>
          </a:stretch>
        </p:blipFill>
        <p:spPr>
          <a:xfrm>
            <a:off x="6186170" y="1453515"/>
            <a:ext cx="5220970" cy="3950335"/>
          </a:xfrm>
          <a:prstGeom prst="rect">
            <a:avLst/>
          </a:prstGeom>
        </p:spPr>
      </p:pic>
      <p:sp>
        <p:nvSpPr>
          <p:cNvPr id="3" name="Title 2"/>
          <p:cNvSpPr>
            <a:spLocks noGrp="1"/>
          </p:cNvSpPr>
          <p:nvPr>
            <p:ph type="title"/>
          </p:nvPr>
        </p:nvSpPr>
        <p:spPr>
          <a:xfrm>
            <a:off x="7618095" y="0"/>
            <a:ext cx="3735705" cy="988695"/>
          </a:xfrm>
        </p:spPr>
        <p:txBody>
          <a:bodyPr/>
          <a:p>
            <a:r>
              <a:rPr lang="en-IN" altLang="en-US">
                <a:latin typeface="Times New Roman" panose="02020603050405020304" charset="0"/>
                <a:cs typeface="Times New Roman" panose="02020603050405020304" charset="0"/>
              </a:rPr>
              <a:t>Survival Rate</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18095" y="0"/>
            <a:ext cx="3735705" cy="988695"/>
          </a:xfrm>
        </p:spPr>
        <p:txBody>
          <a:bodyPr/>
          <a:p>
            <a:r>
              <a:rPr lang="en-IN" altLang="en-US">
                <a:latin typeface="Times New Roman" panose="02020603050405020304" charset="0"/>
                <a:cs typeface="Times New Roman" panose="02020603050405020304" charset="0"/>
              </a:rPr>
              <a:t>Pclass Analysis</a:t>
            </a:r>
            <a:endParaRPr lang="en-IN" altLang="en-US">
              <a:latin typeface="Times New Roman" panose="02020603050405020304" charset="0"/>
              <a:cs typeface="Times New Roman" panose="02020603050405020304" charset="0"/>
            </a:endParaRPr>
          </a:p>
        </p:txBody>
      </p:sp>
      <p:pic>
        <p:nvPicPr>
          <p:cNvPr id="4" name="Picture 3" descr="download (7)"/>
          <p:cNvPicPr>
            <a:picLocks noChangeAspect="1"/>
          </p:cNvPicPr>
          <p:nvPr/>
        </p:nvPicPr>
        <p:blipFill>
          <a:blip r:embed="rId1"/>
          <a:stretch>
            <a:fillRect/>
          </a:stretch>
        </p:blipFill>
        <p:spPr>
          <a:xfrm>
            <a:off x="838200" y="1454150"/>
            <a:ext cx="5220970" cy="3950335"/>
          </a:xfrm>
          <a:prstGeom prst="rect">
            <a:avLst/>
          </a:prstGeom>
        </p:spPr>
      </p:pic>
      <p:sp>
        <p:nvSpPr>
          <p:cNvPr id="6" name="Text Box 5"/>
          <p:cNvSpPr txBox="1"/>
          <p:nvPr/>
        </p:nvSpPr>
        <p:spPr>
          <a:xfrm>
            <a:off x="1416685" y="5619750"/>
            <a:ext cx="4064000" cy="368300"/>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Survival based on Pclass</a:t>
            </a:r>
            <a:endParaRPr lang="en-IN" altLang="en-US" b="1">
              <a:latin typeface="Times New Roman" panose="02020603050405020304" charset="0"/>
              <a:cs typeface="Times New Roman" panose="02020603050405020304" charset="0"/>
            </a:endParaRPr>
          </a:p>
        </p:txBody>
      </p:sp>
      <p:pic>
        <p:nvPicPr>
          <p:cNvPr id="7" name="Picture 6" descr="download (8)"/>
          <p:cNvPicPr>
            <a:picLocks noChangeAspect="1"/>
          </p:cNvPicPr>
          <p:nvPr/>
        </p:nvPicPr>
        <p:blipFill>
          <a:blip r:embed="rId2"/>
          <a:stretch>
            <a:fillRect/>
          </a:stretch>
        </p:blipFill>
        <p:spPr>
          <a:xfrm>
            <a:off x="6525260" y="1454150"/>
            <a:ext cx="5220970" cy="3950335"/>
          </a:xfrm>
          <a:prstGeom prst="rect">
            <a:avLst/>
          </a:prstGeom>
        </p:spPr>
      </p:pic>
      <p:sp>
        <p:nvSpPr>
          <p:cNvPr id="8" name="Text Box 7"/>
          <p:cNvSpPr txBox="1"/>
          <p:nvPr/>
        </p:nvSpPr>
        <p:spPr>
          <a:xfrm>
            <a:off x="7103745" y="5619750"/>
            <a:ext cx="4064000" cy="368300"/>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Gender distibution in Pclass</a:t>
            </a:r>
            <a:endParaRPr lang="en-IN" altLang="en-US" b="1">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sym typeface="+mn-ea"/>
              </a:rPr>
              <a:t>RESULTS</a:t>
            </a:r>
            <a:endParaRPr lang="en-US"/>
          </a:p>
        </p:txBody>
      </p:sp>
      <p:graphicFrame>
        <p:nvGraphicFramePr>
          <p:cNvPr id="6" name="Table 5"/>
          <p:cNvGraphicFramePr/>
          <p:nvPr>
            <p:custDataLst>
              <p:tags r:id="rId1"/>
            </p:custDataLst>
          </p:nvPr>
        </p:nvGraphicFramePr>
        <p:xfrm>
          <a:off x="609600" y="1625600"/>
          <a:ext cx="5285740" cy="1719580"/>
        </p:xfrm>
        <a:graphic>
          <a:graphicData uri="http://schemas.openxmlformats.org/drawingml/2006/table">
            <a:tbl>
              <a:tblPr firstRow="1" bandRow="1">
                <a:tableStyleId>{5940675A-B579-460E-94D1-54222C63F5DA}</a:tableStyleId>
              </a:tblPr>
              <a:tblGrid>
                <a:gridCol w="1013460"/>
                <a:gridCol w="1144270"/>
                <a:gridCol w="1014095"/>
                <a:gridCol w="1056640"/>
                <a:gridCol w="1057275"/>
              </a:tblGrid>
              <a:tr h="473710">
                <a:tc>
                  <a:txBody>
                    <a:bodyPr/>
                    <a:p>
                      <a:pPr>
                        <a:buNone/>
                      </a:pPr>
                      <a:endParaRPr lang="en-US"/>
                    </a:p>
                  </a:txBody>
                  <a:tcPr/>
                </a:tc>
                <a:tc>
                  <a:txBody>
                    <a:bodyPr/>
                    <a:p>
                      <a:pPr algn="ctr">
                        <a:buNone/>
                      </a:pPr>
                      <a:r>
                        <a:rPr lang="en-IN" altLang="en-US" sz="1600"/>
                        <a:t>Precision</a:t>
                      </a:r>
                      <a:endParaRPr lang="en-IN" altLang="en-US" sz="1600"/>
                    </a:p>
                  </a:txBody>
                  <a:tcPr/>
                </a:tc>
                <a:tc>
                  <a:txBody>
                    <a:bodyPr/>
                    <a:p>
                      <a:pPr algn="ctr">
                        <a:buNone/>
                      </a:pPr>
                      <a:r>
                        <a:rPr lang="en-IN" altLang="en-US" sz="1600"/>
                        <a:t>Recall</a:t>
                      </a:r>
                      <a:endParaRPr lang="en-IN" altLang="en-US" sz="1600"/>
                    </a:p>
                  </a:txBody>
                  <a:tcPr/>
                </a:tc>
                <a:tc>
                  <a:txBody>
                    <a:bodyPr/>
                    <a:p>
                      <a:pPr algn="ctr">
                        <a:buNone/>
                      </a:pPr>
                      <a:r>
                        <a:rPr lang="en-IN" altLang="en-US" sz="1600"/>
                        <a:t>F1-Score</a:t>
                      </a:r>
                      <a:endParaRPr lang="en-IN" altLang="en-US" sz="1600"/>
                    </a:p>
                  </a:txBody>
                  <a:tcPr/>
                </a:tc>
                <a:tc>
                  <a:txBody>
                    <a:bodyPr/>
                    <a:p>
                      <a:pPr algn="ctr">
                        <a:buNone/>
                      </a:pPr>
                      <a:r>
                        <a:rPr lang="en-IN" altLang="en-US" sz="1600"/>
                        <a:t>support</a:t>
                      </a:r>
                      <a:endParaRPr lang="en-IN" altLang="en-US" sz="1600"/>
                    </a:p>
                  </a:txBody>
                  <a:tcPr/>
                </a:tc>
              </a:tr>
              <a:tr h="386080">
                <a:tc>
                  <a:txBody>
                    <a:bodyPr/>
                    <a:p>
                      <a:pPr algn="ctr">
                        <a:buNone/>
                      </a:pPr>
                      <a:r>
                        <a:rPr lang="en-IN" altLang="en-US" sz="1600"/>
                        <a:t>False</a:t>
                      </a:r>
                      <a:endParaRPr lang="en-IN" altLang="en-US" sz="1600"/>
                    </a:p>
                  </a:txBody>
                  <a:tcPr/>
                </a:tc>
                <a:tc>
                  <a:txBody>
                    <a:bodyPr/>
                    <a:p>
                      <a:pPr algn="ctr">
                        <a:buNone/>
                      </a:pPr>
                      <a:r>
                        <a:rPr lang="en-US"/>
                        <a:t> 0.60</a:t>
                      </a:r>
                      <a:endParaRPr lang="en-US"/>
                    </a:p>
                  </a:txBody>
                  <a:tcPr/>
                </a:tc>
                <a:tc>
                  <a:txBody>
                    <a:bodyPr/>
                    <a:p>
                      <a:pPr algn="ctr">
                        <a:buNone/>
                      </a:pPr>
                      <a:r>
                        <a:rPr lang="en-US"/>
                        <a:t>0.72</a:t>
                      </a:r>
                      <a:endParaRPr lang="en-US"/>
                    </a:p>
                  </a:txBody>
                  <a:tcPr/>
                </a:tc>
                <a:tc>
                  <a:txBody>
                    <a:bodyPr/>
                    <a:p>
                      <a:pPr algn="ctr">
                        <a:buNone/>
                      </a:pPr>
                      <a:r>
                        <a:rPr lang="en-US"/>
                        <a:t>0.66</a:t>
                      </a:r>
                      <a:endParaRPr lang="en-US"/>
                    </a:p>
                  </a:txBody>
                  <a:tcPr/>
                </a:tc>
                <a:tc>
                  <a:txBody>
                    <a:bodyPr/>
                    <a:p>
                      <a:pPr algn="ctr">
                        <a:buNone/>
                      </a:pPr>
                      <a:r>
                        <a:rPr lang="en-US"/>
                        <a:t>85</a:t>
                      </a:r>
                      <a:endParaRPr lang="en-US"/>
                    </a:p>
                  </a:txBody>
                  <a:tcPr/>
                </a:tc>
              </a:tr>
              <a:tr h="386080">
                <a:tc>
                  <a:txBody>
                    <a:bodyPr/>
                    <a:p>
                      <a:pPr algn="ctr">
                        <a:buNone/>
                      </a:pPr>
                      <a:r>
                        <a:rPr lang="en-IN" altLang="en-US" sz="1600"/>
                        <a:t>True</a:t>
                      </a:r>
                      <a:endParaRPr lang="en-IN" altLang="en-US" sz="1600"/>
                    </a:p>
                  </a:txBody>
                  <a:tcPr/>
                </a:tc>
                <a:tc>
                  <a:txBody>
                    <a:bodyPr/>
                    <a:p>
                      <a:pPr algn="ctr">
                        <a:buNone/>
                      </a:pPr>
                      <a:r>
                        <a:rPr lang="en-US"/>
                        <a:t> 0.27 </a:t>
                      </a:r>
                      <a:endParaRPr lang="en-US"/>
                    </a:p>
                  </a:txBody>
                  <a:tcPr/>
                </a:tc>
                <a:tc>
                  <a:txBody>
                    <a:bodyPr/>
                    <a:p>
                      <a:pPr algn="ctr">
                        <a:buNone/>
                      </a:pPr>
                      <a:r>
                        <a:rPr lang="en-US"/>
                        <a:t>0.18</a:t>
                      </a:r>
                      <a:endParaRPr lang="en-US"/>
                    </a:p>
                  </a:txBody>
                  <a:tcPr/>
                </a:tc>
                <a:tc>
                  <a:txBody>
                    <a:bodyPr/>
                    <a:p>
                      <a:pPr algn="ctr">
                        <a:buNone/>
                      </a:pPr>
                      <a:r>
                        <a:rPr lang="en-US"/>
                        <a:t>0.22</a:t>
                      </a:r>
                      <a:endParaRPr lang="en-US"/>
                    </a:p>
                  </a:txBody>
                  <a:tcPr/>
                </a:tc>
                <a:tc>
                  <a:txBody>
                    <a:bodyPr/>
                    <a:p>
                      <a:pPr algn="ctr">
                        <a:buNone/>
                      </a:pPr>
                      <a:r>
                        <a:rPr lang="en-US"/>
                        <a:t>49</a:t>
                      </a:r>
                      <a:endParaRPr lang="en-US"/>
                    </a:p>
                  </a:txBody>
                  <a:tcPr/>
                </a:tc>
              </a:tr>
              <a:tr h="473710">
                <a:tc>
                  <a:txBody>
                    <a:bodyPr/>
                    <a:p>
                      <a:pPr algn="ctr">
                        <a:buNone/>
                      </a:pPr>
                      <a:r>
                        <a:rPr lang="en-IN" altLang="en-US" sz="1600"/>
                        <a:t>accuracy</a:t>
                      </a:r>
                      <a:endParaRPr lang="en-IN" altLang="en-US" sz="1600"/>
                    </a:p>
                  </a:txBody>
                  <a:tcPr/>
                </a:tc>
                <a:tc>
                  <a:txBody>
                    <a:bodyPr/>
                    <a:p>
                      <a:pPr>
                        <a:buNone/>
                      </a:pPr>
                      <a:endParaRPr lang="en-US"/>
                    </a:p>
                  </a:txBody>
                  <a:tcPr/>
                </a:tc>
                <a:tc>
                  <a:txBody>
                    <a:bodyPr/>
                    <a:p>
                      <a:pPr>
                        <a:buNone/>
                      </a:pPr>
                      <a:endParaRPr lang="en-US"/>
                    </a:p>
                  </a:txBody>
                  <a:tcPr/>
                </a:tc>
                <a:tc>
                  <a:txBody>
                    <a:bodyPr/>
                    <a:p>
                      <a:pPr algn="ctr">
                        <a:buNone/>
                      </a:pPr>
                      <a:r>
                        <a:rPr lang="en-US"/>
                        <a:t>0.52</a:t>
                      </a:r>
                      <a:endParaRPr lang="en-US"/>
                    </a:p>
                  </a:txBody>
                  <a:tcPr/>
                </a:tc>
                <a:tc>
                  <a:txBody>
                    <a:bodyPr/>
                    <a:p>
                      <a:pPr algn="ctr">
                        <a:buNone/>
                      </a:pPr>
                      <a:r>
                        <a:rPr lang="en-US"/>
                        <a:t>134</a:t>
                      </a:r>
                      <a:endParaRPr lang="en-US"/>
                    </a:p>
                  </a:txBody>
                  <a:tcPr/>
                </a:tc>
              </a:tr>
            </a:tbl>
          </a:graphicData>
        </a:graphic>
      </p:graphicFrame>
      <p:graphicFrame>
        <p:nvGraphicFramePr>
          <p:cNvPr id="8" name="Table 7"/>
          <p:cNvGraphicFramePr/>
          <p:nvPr>
            <p:custDataLst>
              <p:tags r:id="rId2"/>
            </p:custDataLst>
          </p:nvPr>
        </p:nvGraphicFramePr>
        <p:xfrm>
          <a:off x="608965" y="4197350"/>
          <a:ext cx="5286375" cy="1757680"/>
        </p:xfrm>
        <a:graphic>
          <a:graphicData uri="http://schemas.openxmlformats.org/drawingml/2006/table">
            <a:tbl>
              <a:tblPr firstRow="1" bandRow="1">
                <a:tableStyleId>{5940675A-B579-460E-94D1-54222C63F5DA}</a:tableStyleId>
              </a:tblPr>
              <a:tblGrid>
                <a:gridCol w="1057275"/>
                <a:gridCol w="1099820"/>
                <a:gridCol w="1014730"/>
                <a:gridCol w="1057275"/>
                <a:gridCol w="1057275"/>
              </a:tblGrid>
              <a:tr h="579120">
                <a:tc>
                  <a:txBody>
                    <a:bodyPr/>
                    <a:p>
                      <a:pPr>
                        <a:buNone/>
                      </a:pPr>
                      <a:endParaRPr lang="en-US"/>
                    </a:p>
                  </a:txBody>
                  <a:tcPr/>
                </a:tc>
                <a:tc>
                  <a:txBody>
                    <a:bodyPr/>
                    <a:p>
                      <a:pPr algn="ctr">
                        <a:buNone/>
                      </a:pPr>
                      <a:r>
                        <a:rPr lang="en-IN" altLang="en-US" sz="1600"/>
                        <a:t>Precision</a:t>
                      </a:r>
                      <a:endParaRPr lang="en-IN" altLang="en-US" sz="1600"/>
                    </a:p>
                  </a:txBody>
                  <a:tcPr/>
                </a:tc>
                <a:tc>
                  <a:txBody>
                    <a:bodyPr/>
                    <a:p>
                      <a:pPr algn="ctr">
                        <a:buNone/>
                      </a:pPr>
                      <a:r>
                        <a:rPr lang="en-IN" altLang="en-US" sz="1600"/>
                        <a:t>Recall</a:t>
                      </a:r>
                      <a:endParaRPr lang="en-IN" altLang="en-US" sz="1600"/>
                    </a:p>
                  </a:txBody>
                  <a:tcPr/>
                </a:tc>
                <a:tc>
                  <a:txBody>
                    <a:bodyPr/>
                    <a:p>
                      <a:pPr algn="ctr">
                        <a:buNone/>
                      </a:pPr>
                      <a:r>
                        <a:rPr lang="en-IN" altLang="en-US" sz="1600"/>
                        <a:t>F1-Score</a:t>
                      </a:r>
                      <a:endParaRPr lang="en-IN" altLang="en-US" sz="1600"/>
                    </a:p>
                  </a:txBody>
                  <a:tcPr/>
                </a:tc>
                <a:tc>
                  <a:txBody>
                    <a:bodyPr/>
                    <a:p>
                      <a:pPr algn="ctr">
                        <a:buNone/>
                      </a:pPr>
                      <a:r>
                        <a:rPr lang="en-IN" altLang="en-US" sz="1600"/>
                        <a:t>support</a:t>
                      </a:r>
                      <a:endParaRPr lang="en-IN" altLang="en-US" sz="1600"/>
                    </a:p>
                  </a:txBody>
                  <a:tcPr/>
                </a:tc>
              </a:tr>
              <a:tr h="393700">
                <a:tc>
                  <a:txBody>
                    <a:bodyPr/>
                    <a:p>
                      <a:pPr algn="ctr">
                        <a:buNone/>
                      </a:pPr>
                      <a:r>
                        <a:rPr lang="en-IN" altLang="en-US" sz="1600"/>
                        <a:t>False</a:t>
                      </a:r>
                      <a:endParaRPr lang="en-IN" altLang="en-US" sz="1600"/>
                    </a:p>
                  </a:txBody>
                  <a:tcPr/>
                </a:tc>
                <a:tc>
                  <a:txBody>
                    <a:bodyPr/>
                    <a:p>
                      <a:pPr algn="ctr">
                        <a:buNone/>
                      </a:pPr>
                      <a:r>
                        <a:rPr lang="en-US"/>
                        <a:t>0.95      </a:t>
                      </a:r>
                      <a:endParaRPr lang="en-US"/>
                    </a:p>
                  </a:txBody>
                  <a:tcPr/>
                </a:tc>
                <a:tc>
                  <a:txBody>
                    <a:bodyPr/>
                    <a:p>
                      <a:pPr algn="ctr">
                        <a:buNone/>
                      </a:pPr>
                      <a:r>
                        <a:rPr lang="en-US"/>
                        <a:t>0.99      </a:t>
                      </a:r>
                      <a:endParaRPr lang="en-US"/>
                    </a:p>
                  </a:txBody>
                  <a:tcPr/>
                </a:tc>
                <a:tc>
                  <a:txBody>
                    <a:bodyPr/>
                    <a:p>
                      <a:pPr algn="ctr">
                        <a:buNone/>
                      </a:pPr>
                      <a:r>
                        <a:rPr lang="en-US"/>
                        <a:t>0.97        </a:t>
                      </a:r>
                      <a:endParaRPr lang="en-US"/>
                    </a:p>
                  </a:txBody>
                  <a:tcPr/>
                </a:tc>
                <a:tc>
                  <a:txBody>
                    <a:bodyPr/>
                    <a:p>
                      <a:pPr algn="ctr">
                        <a:buNone/>
                      </a:pPr>
                      <a:r>
                        <a:rPr lang="en-IN" altLang="en-US"/>
                        <a:t>75</a:t>
                      </a:r>
                      <a:endParaRPr lang="en-IN" altLang="en-US"/>
                    </a:p>
                  </a:txBody>
                  <a:tcPr/>
                </a:tc>
              </a:tr>
              <a:tr h="391795">
                <a:tc>
                  <a:txBody>
                    <a:bodyPr/>
                    <a:p>
                      <a:pPr algn="ctr">
                        <a:buNone/>
                      </a:pPr>
                      <a:r>
                        <a:rPr lang="en-IN" altLang="en-US" sz="1600"/>
                        <a:t>True</a:t>
                      </a:r>
                      <a:endParaRPr lang="en-IN" altLang="en-US" sz="1600"/>
                    </a:p>
                  </a:txBody>
                  <a:tcPr/>
                </a:tc>
                <a:tc>
                  <a:txBody>
                    <a:bodyPr/>
                    <a:p>
                      <a:pPr algn="ctr">
                        <a:buNone/>
                      </a:pPr>
                      <a:r>
                        <a:rPr lang="en-US"/>
                        <a:t> 0.98      </a:t>
                      </a:r>
                      <a:endParaRPr lang="en-US"/>
                    </a:p>
                  </a:txBody>
                  <a:tcPr/>
                </a:tc>
                <a:tc>
                  <a:txBody>
                    <a:bodyPr/>
                    <a:p>
                      <a:pPr algn="ctr">
                        <a:buNone/>
                      </a:pPr>
                      <a:r>
                        <a:rPr lang="en-US"/>
                        <a:t>0.93      </a:t>
                      </a:r>
                      <a:endParaRPr lang="en-US"/>
                    </a:p>
                  </a:txBody>
                  <a:tcPr/>
                </a:tc>
                <a:tc>
                  <a:txBody>
                    <a:bodyPr/>
                    <a:p>
                      <a:pPr algn="ctr">
                        <a:buNone/>
                      </a:pPr>
                      <a:r>
                        <a:rPr lang="en-US"/>
                        <a:t>0.</a:t>
                      </a:r>
                      <a:r>
                        <a:rPr lang="en-IN" altLang="en-US"/>
                        <a:t>96</a:t>
                      </a:r>
                      <a:endParaRPr lang="en-IN" altLang="en-US"/>
                    </a:p>
                  </a:txBody>
                  <a:tcPr/>
                </a:tc>
                <a:tc>
                  <a:txBody>
                    <a:bodyPr/>
                    <a:p>
                      <a:pPr algn="ctr">
                        <a:buNone/>
                      </a:pPr>
                      <a:r>
                        <a:rPr lang="en-US"/>
                        <a:t>49</a:t>
                      </a:r>
                      <a:endParaRPr lang="en-US"/>
                    </a:p>
                  </a:txBody>
                  <a:tcPr/>
                </a:tc>
              </a:tr>
              <a:tr h="393065">
                <a:tc>
                  <a:txBody>
                    <a:bodyPr/>
                    <a:p>
                      <a:pPr algn="ctr">
                        <a:buNone/>
                      </a:pPr>
                      <a:r>
                        <a:rPr lang="en-IN" altLang="en-US" sz="1600"/>
                        <a:t>accuracy</a:t>
                      </a:r>
                      <a:endParaRPr lang="en-IN" altLang="en-US" sz="1600"/>
                    </a:p>
                  </a:txBody>
                  <a:tcPr/>
                </a:tc>
                <a:tc>
                  <a:txBody>
                    <a:bodyPr/>
                    <a:p>
                      <a:pPr>
                        <a:buNone/>
                      </a:pPr>
                      <a:endParaRPr lang="en-US"/>
                    </a:p>
                  </a:txBody>
                  <a:tcPr/>
                </a:tc>
                <a:tc>
                  <a:txBody>
                    <a:bodyPr/>
                    <a:p>
                      <a:pPr>
                        <a:buNone/>
                      </a:pPr>
                      <a:endParaRPr lang="en-US"/>
                    </a:p>
                  </a:txBody>
                  <a:tcPr/>
                </a:tc>
                <a:tc>
                  <a:txBody>
                    <a:bodyPr/>
                    <a:p>
                      <a:pPr algn="ctr">
                        <a:buNone/>
                      </a:pPr>
                      <a:r>
                        <a:rPr lang="en-US"/>
                        <a:t>0.</a:t>
                      </a:r>
                      <a:r>
                        <a:rPr lang="en-IN" altLang="en-US"/>
                        <a:t>96</a:t>
                      </a:r>
                      <a:endParaRPr lang="en-IN" altLang="en-US"/>
                    </a:p>
                  </a:txBody>
                  <a:tcPr/>
                </a:tc>
                <a:tc>
                  <a:txBody>
                    <a:bodyPr/>
                    <a:p>
                      <a:pPr algn="ctr">
                        <a:buNone/>
                      </a:pPr>
                      <a:r>
                        <a:rPr lang="en-US"/>
                        <a:t>134</a:t>
                      </a:r>
                      <a:endParaRPr lang="en-US"/>
                    </a:p>
                  </a:txBody>
                  <a:tcPr/>
                </a:tc>
              </a:tr>
            </a:tbl>
          </a:graphicData>
        </a:graphic>
      </p:graphicFrame>
      <p:graphicFrame>
        <p:nvGraphicFramePr>
          <p:cNvPr id="9" name="Table 8"/>
          <p:cNvGraphicFramePr/>
          <p:nvPr>
            <p:custDataLst>
              <p:tags r:id="rId3"/>
            </p:custDataLst>
          </p:nvPr>
        </p:nvGraphicFramePr>
        <p:xfrm>
          <a:off x="6251575" y="1625600"/>
          <a:ext cx="5657850" cy="1719580"/>
        </p:xfrm>
        <a:graphic>
          <a:graphicData uri="http://schemas.openxmlformats.org/drawingml/2006/table">
            <a:tbl>
              <a:tblPr firstRow="1" bandRow="1">
                <a:tableStyleId>{5940675A-B579-460E-94D1-54222C63F5DA}</a:tableStyleId>
              </a:tblPr>
              <a:tblGrid>
                <a:gridCol w="1131570"/>
                <a:gridCol w="1131570"/>
                <a:gridCol w="1131570"/>
                <a:gridCol w="1131570"/>
                <a:gridCol w="1131570"/>
              </a:tblGrid>
              <a:tr h="429895">
                <a:tc>
                  <a:txBody>
                    <a:bodyPr/>
                    <a:p>
                      <a:pPr>
                        <a:buNone/>
                      </a:pPr>
                      <a:endParaRPr lang="en-US"/>
                    </a:p>
                  </a:txBody>
                  <a:tcPr/>
                </a:tc>
                <a:tc>
                  <a:txBody>
                    <a:bodyPr/>
                    <a:p>
                      <a:pPr algn="ctr">
                        <a:buNone/>
                      </a:pPr>
                      <a:r>
                        <a:rPr lang="en-IN" altLang="en-US" sz="1600"/>
                        <a:t>Precision</a:t>
                      </a:r>
                      <a:endParaRPr lang="en-IN" altLang="en-US" sz="1600"/>
                    </a:p>
                  </a:txBody>
                  <a:tcPr/>
                </a:tc>
                <a:tc>
                  <a:txBody>
                    <a:bodyPr/>
                    <a:p>
                      <a:pPr algn="ctr">
                        <a:buNone/>
                      </a:pPr>
                      <a:r>
                        <a:rPr lang="en-IN" altLang="en-US" sz="1600"/>
                        <a:t>Recall</a:t>
                      </a:r>
                      <a:endParaRPr lang="en-IN" altLang="en-US" sz="1600"/>
                    </a:p>
                  </a:txBody>
                  <a:tcPr/>
                </a:tc>
                <a:tc>
                  <a:txBody>
                    <a:bodyPr/>
                    <a:p>
                      <a:pPr algn="ctr">
                        <a:buNone/>
                      </a:pPr>
                      <a:r>
                        <a:rPr lang="en-IN" altLang="en-US" sz="1600"/>
                        <a:t>F1-Score</a:t>
                      </a:r>
                      <a:endParaRPr lang="en-IN" altLang="en-US" sz="1600"/>
                    </a:p>
                  </a:txBody>
                  <a:tcPr/>
                </a:tc>
                <a:tc>
                  <a:txBody>
                    <a:bodyPr/>
                    <a:p>
                      <a:pPr algn="ctr">
                        <a:buNone/>
                      </a:pPr>
                      <a:r>
                        <a:rPr lang="en-IN" altLang="en-US" sz="1600"/>
                        <a:t>support</a:t>
                      </a:r>
                      <a:endParaRPr lang="en-IN" altLang="en-US" sz="1600"/>
                    </a:p>
                  </a:txBody>
                  <a:tcPr/>
                </a:tc>
              </a:tr>
              <a:tr h="429895">
                <a:tc>
                  <a:txBody>
                    <a:bodyPr/>
                    <a:p>
                      <a:pPr algn="ctr">
                        <a:buNone/>
                      </a:pPr>
                      <a:r>
                        <a:rPr lang="en-IN" altLang="en-US" sz="1600"/>
                        <a:t>False</a:t>
                      </a:r>
                      <a:endParaRPr lang="en-IN" altLang="en-US" sz="1600"/>
                    </a:p>
                  </a:txBody>
                  <a:tcPr/>
                </a:tc>
                <a:tc>
                  <a:txBody>
                    <a:bodyPr/>
                    <a:p>
                      <a:pPr algn="ctr">
                        <a:buNone/>
                      </a:pPr>
                      <a:r>
                        <a:rPr lang="en-US"/>
                        <a:t>0.83      </a:t>
                      </a:r>
                      <a:endParaRPr lang="en-US"/>
                    </a:p>
                  </a:txBody>
                  <a:tcPr/>
                </a:tc>
                <a:tc>
                  <a:txBody>
                    <a:bodyPr/>
                    <a:p>
                      <a:pPr algn="ctr">
                        <a:buNone/>
                      </a:pPr>
                      <a:r>
                        <a:rPr lang="en-US"/>
                        <a:t>0.91      </a:t>
                      </a:r>
                      <a:endParaRPr lang="en-US"/>
                    </a:p>
                  </a:txBody>
                  <a:tcPr/>
                </a:tc>
                <a:tc>
                  <a:txBody>
                    <a:bodyPr/>
                    <a:p>
                      <a:pPr algn="ctr">
                        <a:buNone/>
                      </a:pPr>
                      <a:r>
                        <a:rPr lang="en-US"/>
                        <a:t>0.87        </a:t>
                      </a:r>
                      <a:endParaRPr lang="en-US"/>
                    </a:p>
                  </a:txBody>
                  <a:tcPr/>
                </a:tc>
                <a:tc>
                  <a:txBody>
                    <a:bodyPr/>
                    <a:p>
                      <a:pPr algn="ctr">
                        <a:buNone/>
                      </a:pPr>
                      <a:r>
                        <a:rPr lang="en-US"/>
                        <a:t>85</a:t>
                      </a:r>
                      <a:endParaRPr lang="en-US"/>
                    </a:p>
                  </a:txBody>
                  <a:tcPr/>
                </a:tc>
              </a:tr>
              <a:tr h="429895">
                <a:tc>
                  <a:txBody>
                    <a:bodyPr/>
                    <a:p>
                      <a:pPr algn="ctr">
                        <a:buNone/>
                      </a:pPr>
                      <a:r>
                        <a:rPr lang="en-IN" altLang="en-US" sz="1600"/>
                        <a:t>True</a:t>
                      </a:r>
                      <a:endParaRPr lang="en-IN" altLang="en-US" sz="1600"/>
                    </a:p>
                  </a:txBody>
                  <a:tcPr/>
                </a:tc>
                <a:tc>
                  <a:txBody>
                    <a:bodyPr/>
                    <a:p>
                      <a:pPr algn="ctr">
                        <a:buNone/>
                      </a:pPr>
                      <a:r>
                        <a:rPr lang="en-US"/>
                        <a:t>0.80      </a:t>
                      </a:r>
                      <a:endParaRPr lang="en-US"/>
                    </a:p>
                  </a:txBody>
                  <a:tcPr/>
                </a:tc>
                <a:tc>
                  <a:txBody>
                    <a:bodyPr/>
                    <a:p>
                      <a:pPr algn="ctr">
                        <a:buNone/>
                      </a:pPr>
                      <a:r>
                        <a:rPr lang="en-US"/>
                        <a:t>0.67      </a:t>
                      </a:r>
                      <a:endParaRPr lang="en-US"/>
                    </a:p>
                  </a:txBody>
                  <a:tcPr/>
                </a:tc>
                <a:tc>
                  <a:txBody>
                    <a:bodyPr/>
                    <a:p>
                      <a:pPr algn="ctr">
                        <a:buNone/>
                      </a:pPr>
                      <a:r>
                        <a:rPr lang="en-US"/>
                        <a:t>0.73        </a:t>
                      </a:r>
                      <a:endParaRPr lang="en-US"/>
                    </a:p>
                  </a:txBody>
                  <a:tcPr/>
                </a:tc>
                <a:tc>
                  <a:txBody>
                    <a:bodyPr/>
                    <a:p>
                      <a:pPr algn="ctr">
                        <a:buNone/>
                      </a:pPr>
                      <a:r>
                        <a:rPr lang="en-US"/>
                        <a:t>49</a:t>
                      </a:r>
                      <a:endParaRPr lang="en-US"/>
                    </a:p>
                  </a:txBody>
                  <a:tcPr/>
                </a:tc>
              </a:tr>
              <a:tr h="429895">
                <a:tc>
                  <a:txBody>
                    <a:bodyPr/>
                    <a:p>
                      <a:pPr algn="ctr">
                        <a:buNone/>
                      </a:pPr>
                      <a:r>
                        <a:rPr lang="en-IN" altLang="en-US" sz="1600"/>
                        <a:t>accuracy</a:t>
                      </a:r>
                      <a:endParaRPr lang="en-IN" altLang="en-US" sz="1600"/>
                    </a:p>
                  </a:txBody>
                  <a:tcPr/>
                </a:tc>
                <a:tc>
                  <a:txBody>
                    <a:bodyPr/>
                    <a:p>
                      <a:pPr>
                        <a:buNone/>
                      </a:pPr>
                      <a:endParaRPr lang="en-US"/>
                    </a:p>
                  </a:txBody>
                  <a:tcPr/>
                </a:tc>
                <a:tc>
                  <a:txBody>
                    <a:bodyPr/>
                    <a:p>
                      <a:pPr>
                        <a:buNone/>
                      </a:pPr>
                      <a:endParaRPr lang="en-US"/>
                    </a:p>
                  </a:txBody>
                  <a:tcPr/>
                </a:tc>
                <a:tc>
                  <a:txBody>
                    <a:bodyPr/>
                    <a:p>
                      <a:pPr algn="ctr">
                        <a:buNone/>
                      </a:pPr>
                      <a:r>
                        <a:rPr lang="en-US"/>
                        <a:t>0.82       </a:t>
                      </a:r>
                      <a:endParaRPr lang="en-US"/>
                    </a:p>
                  </a:txBody>
                  <a:tcPr/>
                </a:tc>
                <a:tc>
                  <a:txBody>
                    <a:bodyPr/>
                    <a:p>
                      <a:pPr algn="ctr">
                        <a:buNone/>
                      </a:pPr>
                      <a:r>
                        <a:rPr lang="en-US"/>
                        <a:t>134</a:t>
                      </a:r>
                      <a:endParaRPr lang="en-US"/>
                    </a:p>
                  </a:txBody>
                  <a:tcPr/>
                </a:tc>
              </a:tr>
            </a:tbl>
          </a:graphicData>
        </a:graphic>
      </p:graphicFrame>
      <p:sp>
        <p:nvSpPr>
          <p:cNvPr id="13" name="Text Box 12"/>
          <p:cNvSpPr txBox="1"/>
          <p:nvPr/>
        </p:nvSpPr>
        <p:spPr>
          <a:xfrm>
            <a:off x="609600" y="1257300"/>
            <a:ext cx="5095875" cy="368300"/>
          </a:xfrm>
          <a:prstGeom prst="rect">
            <a:avLst/>
          </a:prstGeom>
          <a:noFill/>
        </p:spPr>
        <p:txBody>
          <a:bodyPr wrap="square" rtlCol="0">
            <a:spAutoFit/>
          </a:bodyPr>
          <a:p>
            <a:pPr algn="ctr"/>
            <a:r>
              <a:rPr lang="en-US">
                <a:latin typeface="Calibri" panose="020F0502020204030204" charset="0"/>
                <a:cs typeface="Calibri" panose="020F0502020204030204" charset="0"/>
              </a:rPr>
              <a:t>Classification Report for Logistic Regression Model</a:t>
            </a:r>
            <a:endParaRPr lang="en-US">
              <a:latin typeface="Calibri" panose="020F0502020204030204" charset="0"/>
              <a:cs typeface="Calibri" panose="020F0502020204030204" charset="0"/>
            </a:endParaRPr>
          </a:p>
        </p:txBody>
      </p:sp>
      <p:sp>
        <p:nvSpPr>
          <p:cNvPr id="14" name="Text Box 13"/>
          <p:cNvSpPr txBox="1"/>
          <p:nvPr/>
        </p:nvSpPr>
        <p:spPr>
          <a:xfrm>
            <a:off x="609600" y="3829050"/>
            <a:ext cx="5162550" cy="368300"/>
          </a:xfrm>
          <a:prstGeom prst="rect">
            <a:avLst/>
          </a:prstGeom>
          <a:noFill/>
        </p:spPr>
        <p:txBody>
          <a:bodyPr wrap="square" rtlCol="0">
            <a:spAutoFit/>
          </a:bodyPr>
          <a:p>
            <a:pPr algn="ctr"/>
            <a:r>
              <a:rPr lang="en-US">
                <a:latin typeface="Calibri" panose="020F0502020204030204" charset="0"/>
                <a:cs typeface="Calibri" panose="020F0502020204030204" charset="0"/>
              </a:rPr>
              <a:t>Classification Report for </a:t>
            </a:r>
            <a:r>
              <a:rPr lang="en-IN" altLang="en-US">
                <a:latin typeface="Calibri" panose="020F0502020204030204" charset="0"/>
                <a:cs typeface="Calibri" panose="020F0502020204030204" charset="0"/>
              </a:rPr>
              <a:t>Decision Tree</a:t>
            </a:r>
            <a:r>
              <a:rPr lang="en-US">
                <a:latin typeface="Calibri" panose="020F0502020204030204" charset="0"/>
                <a:cs typeface="Calibri" panose="020F0502020204030204" charset="0"/>
              </a:rPr>
              <a:t> Model</a:t>
            </a:r>
            <a:endParaRPr lang="en-US">
              <a:latin typeface="Calibri" panose="020F0502020204030204" charset="0"/>
              <a:cs typeface="Calibri" panose="020F0502020204030204" charset="0"/>
            </a:endParaRPr>
          </a:p>
        </p:txBody>
      </p:sp>
      <p:sp>
        <p:nvSpPr>
          <p:cNvPr id="15" name="Text Box 14"/>
          <p:cNvSpPr txBox="1"/>
          <p:nvPr/>
        </p:nvSpPr>
        <p:spPr>
          <a:xfrm>
            <a:off x="6250940" y="1257300"/>
            <a:ext cx="5658485" cy="368300"/>
          </a:xfrm>
          <a:prstGeom prst="rect">
            <a:avLst/>
          </a:prstGeom>
          <a:noFill/>
        </p:spPr>
        <p:txBody>
          <a:bodyPr wrap="square" rtlCol="0">
            <a:spAutoFit/>
          </a:bodyPr>
          <a:p>
            <a:pPr algn="ctr"/>
            <a:r>
              <a:rPr lang="en-US">
                <a:latin typeface="Calibri" panose="020F0502020204030204" charset="0"/>
                <a:cs typeface="Calibri" panose="020F0502020204030204" charset="0"/>
              </a:rPr>
              <a:t>Classification Report for </a:t>
            </a:r>
            <a:r>
              <a:rPr lang="en-IN" altLang="en-US">
                <a:latin typeface="Calibri" panose="020F0502020204030204" charset="0"/>
                <a:cs typeface="Calibri" panose="020F0502020204030204" charset="0"/>
              </a:rPr>
              <a:t>Random Forest </a:t>
            </a:r>
            <a:r>
              <a:rPr lang="en-US">
                <a:latin typeface="Calibri" panose="020F0502020204030204" charset="0"/>
                <a:cs typeface="Calibri" panose="020F0502020204030204" charset="0"/>
              </a:rPr>
              <a:t>Model</a:t>
            </a:r>
            <a:endParaRPr lang="en-US">
              <a:latin typeface="Calibri" panose="020F0502020204030204" charset="0"/>
              <a:cs typeface="Calibri" panose="020F0502020204030204" charset="0"/>
            </a:endParaRPr>
          </a:p>
        </p:txBody>
      </p:sp>
      <p:pic>
        <p:nvPicPr>
          <p:cNvPr id="16" name="Content Placeholder 15" descr="download (10)"/>
          <p:cNvPicPr>
            <a:picLocks noChangeAspect="1"/>
          </p:cNvPicPr>
          <p:nvPr>
            <p:ph idx="1"/>
          </p:nvPr>
        </p:nvPicPr>
        <p:blipFill>
          <a:blip r:embed="rId4"/>
          <a:stretch>
            <a:fillRect/>
          </a:stretch>
        </p:blipFill>
        <p:spPr>
          <a:xfrm>
            <a:off x="6540500" y="4075430"/>
            <a:ext cx="4361815" cy="2562225"/>
          </a:xfrm>
          <a:prstGeom prst="rect">
            <a:avLst/>
          </a:prstGeom>
        </p:spPr>
      </p:pic>
      <p:sp>
        <p:nvSpPr>
          <p:cNvPr id="17" name="Text Box 16"/>
          <p:cNvSpPr txBox="1"/>
          <p:nvPr/>
        </p:nvSpPr>
        <p:spPr>
          <a:xfrm>
            <a:off x="7124065" y="3707130"/>
            <a:ext cx="4064000" cy="368300"/>
          </a:xfrm>
          <a:prstGeom prst="rect">
            <a:avLst/>
          </a:prstGeom>
          <a:noFill/>
        </p:spPr>
        <p:txBody>
          <a:bodyPr wrap="square" rtlCol="0">
            <a:spAutoFit/>
          </a:bodyPr>
          <a:p>
            <a:pPr algn="ctr"/>
            <a:r>
              <a:rPr lang="en-IN" altLang="en-US"/>
              <a:t>Cross Validation Scores</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sym typeface="+mn-ea"/>
              </a:rPr>
              <a:t>CONCLUSION</a:t>
            </a:r>
            <a:endParaRPr lang="en-US"/>
          </a:p>
        </p:txBody>
      </p:sp>
      <p:sp>
        <p:nvSpPr>
          <p:cNvPr id="3" name="Content Placeholder 2"/>
          <p:cNvSpPr>
            <a:spLocks noGrp="1"/>
          </p:cNvSpPr>
          <p:nvPr>
            <p:ph idx="1"/>
          </p:nvPr>
        </p:nvSpPr>
        <p:spPr>
          <a:xfrm>
            <a:off x="609600" y="1520825"/>
            <a:ext cx="10972800" cy="4606925"/>
          </a:xfrm>
        </p:spPr>
        <p:txBody>
          <a:bodyPr/>
          <a:p>
            <a:pPr marL="0" indent="0">
              <a:buNone/>
            </a:pPr>
            <a:r>
              <a:rPr lang="en-IN" altLang="en-US">
                <a:latin typeface="Times New Roman" panose="02020603050405020304" charset="0"/>
                <a:cs typeface="Times New Roman" panose="02020603050405020304" charset="0"/>
                <a:sym typeface="+mn-ea"/>
              </a:rPr>
              <a:t>The Cross Validation Score for Random Forest Model was the highest meaning that it’s predicitions are the most accurate among all the other Models.</a:t>
            </a:r>
            <a:endParaRPr lang="en-US">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838200" y="2646680"/>
            <a:ext cx="10515600" cy="1325563"/>
          </a:xfrm>
        </p:spPr>
        <p:txBody>
          <a:bodyPr/>
          <a:p>
            <a:pPr algn="ctr"/>
            <a:r>
              <a:rPr lang="en-IN" altLang="en-US" sz="4800" b="1">
                <a:solidFill>
                  <a:schemeClr val="tx1"/>
                </a:solidFill>
                <a:latin typeface="Times New Roman" panose="02020603050405020304" charset="0"/>
                <a:cs typeface="Times New Roman" panose="02020603050405020304" charset="0"/>
              </a:rPr>
              <a:t>THANK YOU</a:t>
            </a:r>
            <a:endParaRPr lang="en-IN" altLang="en-US" sz="4800" b="1">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CONTENT</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p>
            <a:r>
              <a:rPr lang="en-IN" altLang="en-US">
                <a:latin typeface="Times New Roman" panose="02020603050405020304" charset="0"/>
                <a:cs typeface="Times New Roman" panose="02020603050405020304" charset="0"/>
                <a:sym typeface="+mn-ea"/>
              </a:rPr>
              <a:t>Introduction</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Objective</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Dataset Review</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Technology Used</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DataFlow</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Methodology</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Exploratory Data Analysis</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Results</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Conclusion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INTRODUCTION</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391920"/>
            <a:ext cx="10972800" cy="4735830"/>
          </a:xfrm>
        </p:spPr>
        <p:txBody>
          <a:bodyPr/>
          <a:p>
            <a:pPr marL="0" indent="0">
              <a:buNone/>
            </a:pPr>
            <a:r>
              <a:rPr lang="en-IN" altLang="en-US" sz="2000">
                <a:latin typeface="Times New Roman" panose="02020603050405020304" charset="0"/>
                <a:cs typeface="Times New Roman" panose="02020603050405020304" charset="0"/>
              </a:rPr>
              <a:t>The sinking of the RMS Titanic is one of the most infamous shipwrecks in history.</a:t>
            </a:r>
            <a:endParaRPr lang="en-IN" altLang="en-US" sz="2000">
              <a:latin typeface="Times New Roman" panose="02020603050405020304" charset="0"/>
              <a:cs typeface="Times New Roman" panose="02020603050405020304" charset="0"/>
            </a:endParaRPr>
          </a:p>
          <a:p>
            <a:pPr marL="0" indent="0">
              <a:buNone/>
            </a:pPr>
            <a:r>
              <a:rPr lang="en-IN" altLang="en-US" sz="2000">
                <a:latin typeface="Times New Roman" panose="02020603050405020304" charset="0"/>
                <a:cs typeface="Times New Roman" panose="02020603050405020304" charset="0"/>
              </a:rPr>
              <a:t>The Titanic billed as an unsinkable ship hit an iceberg and sank on April 15, 1912. More than 1,500 people died in the maritime disaster, while about 700 survived.</a:t>
            </a:r>
            <a:endParaRPr lang="en-IN" altLang="en-US" sz="2000">
              <a:latin typeface="Times New Roman" panose="02020603050405020304" charset="0"/>
              <a:cs typeface="Times New Roman" panose="02020603050405020304" charset="0"/>
            </a:endParaRPr>
          </a:p>
          <a:p>
            <a:pPr marL="0" indent="0">
              <a:buNone/>
            </a:pPr>
            <a:r>
              <a:rPr lang="en-IN" altLang="en-US" sz="2000">
                <a:latin typeface="Times New Roman" panose="02020603050405020304" charset="0"/>
                <a:cs typeface="Times New Roman" panose="02020603050405020304" charset="0"/>
              </a:rPr>
              <a:t>In this challenge, we ask you to complete the analysis of what sorts of people were likely to survive based on the features provided.</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OBJECTIVE</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2000">
                <a:latin typeface="Times New Roman" panose="02020603050405020304" charset="0"/>
                <a:cs typeface="Times New Roman" panose="02020603050405020304" charset="0"/>
              </a:rPr>
              <a:t>The objective of this project was to build a classification model that could successfully determine whether a Titanic passenger lived or died</a:t>
            </a:r>
            <a:r>
              <a:rPr lang="en-IN" altLang="en-US" sz="2000">
                <a:latin typeface="Times New Roman" panose="02020603050405020304" charset="0"/>
                <a:cs typeface="Times New Roman" panose="02020603050405020304" charset="0"/>
              </a:rPr>
              <a:t> based on  information about multiple people like their ages, sexes, sibling counts, embarkment points.</a:t>
            </a:r>
            <a:endParaRPr lang="en-IN" altLang="en-US" sz="2000">
              <a:latin typeface="Times New Roman" panose="02020603050405020304" charset="0"/>
              <a:cs typeface="Times New Roman" panose="02020603050405020304" charset="0"/>
            </a:endParaRPr>
          </a:p>
          <a:p>
            <a:pPr marL="0" indent="0">
              <a:buNone/>
            </a:pPr>
            <a:r>
              <a:rPr lang="en-IN" altLang="en-US" sz="2000">
                <a:latin typeface="Times New Roman" panose="02020603050405020304" charset="0"/>
                <a:cs typeface="Times New Roman" panose="02020603050405020304" charset="0"/>
                <a:sym typeface="+mn-ea"/>
              </a:rPr>
              <a:t>Comparison among different Machine Learning Algorithms to identify the most accurate model for predicting the survival for a passenger</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DATASET REVIEW</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IN" altLang="en-US" sz="2000">
                <a:latin typeface="Times New Roman" panose="02020603050405020304" charset="0"/>
                <a:cs typeface="Times New Roman" panose="02020603050405020304" charset="0"/>
              </a:rPr>
              <a:t>The Dataset was provided by our mentor and it consists of 891 rows and 12 columns, providing detailed information about the passenger.</a:t>
            </a:r>
            <a:endParaRPr lang="en-IN" altLang="en-US" sz="2000">
              <a:latin typeface="Times New Roman" panose="02020603050405020304" charset="0"/>
              <a:cs typeface="Times New Roman" panose="02020603050405020304" charset="0"/>
            </a:endParaRPr>
          </a:p>
          <a:p>
            <a:pPr marL="0" indent="0">
              <a:buNone/>
            </a:pPr>
            <a:r>
              <a:rPr lang="en-IN" altLang="en-US" sz="2000">
                <a:latin typeface="Times New Roman" panose="02020603050405020304" charset="0"/>
                <a:cs typeface="Times New Roman" panose="02020603050405020304" charset="0"/>
              </a:rPr>
              <a:t>The dataset consists of Numerical as well as Categorical data.</a:t>
            </a:r>
            <a:endParaRPr lang="en-IN" altLang="en-US" sz="2000">
              <a:latin typeface="Times New Roman" panose="02020603050405020304" charset="0"/>
              <a:cs typeface="Times New Roman" panose="02020603050405020304" charset="0"/>
            </a:endParaRPr>
          </a:p>
          <a:p>
            <a:pPr marL="0" indent="0">
              <a:buNone/>
            </a:pPr>
            <a:r>
              <a:rPr lang="en-IN" altLang="en-US" sz="2000">
                <a:latin typeface="Times New Roman" panose="02020603050405020304" charset="0"/>
                <a:cs typeface="Times New Roman" panose="02020603050405020304" charset="0"/>
              </a:rPr>
              <a:t>The dataset had some null values that were handled.</a:t>
            </a:r>
            <a:endParaRPr lang="en-IN" altLang="en-US" sz="200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sym typeface="+mn-ea"/>
              </a:rPr>
              <a:t>The primary focus of the analysis is on predicting </a:t>
            </a:r>
            <a:r>
              <a:rPr lang="en-IN" sz="2000" dirty="0">
                <a:latin typeface="Times New Roman" panose="02020603050405020304" charset="0"/>
                <a:cs typeface="Times New Roman" panose="02020603050405020304" charset="0"/>
                <a:sym typeface="+mn-ea"/>
              </a:rPr>
              <a:t>the ‘survival of an arbitrary passenger’ </a:t>
            </a:r>
            <a:r>
              <a:rPr lang="en-US" sz="2000" dirty="0">
                <a:latin typeface="Times New Roman" panose="02020603050405020304" charset="0"/>
                <a:cs typeface="Times New Roman" panose="02020603050405020304" charset="0"/>
                <a:sym typeface="+mn-ea"/>
              </a:rPr>
              <a:t>based on the other features.</a:t>
            </a:r>
            <a:endParaRPr lang="en-IN" sz="2000" dirty="0">
              <a:latin typeface="Times New Roman" panose="02020603050405020304" charset="0"/>
              <a:cs typeface="Times New Roman" panose="02020603050405020304" charset="0"/>
            </a:endParaRPr>
          </a:p>
          <a:p>
            <a:pPr marL="0" indent="0">
              <a:buNone/>
            </a:pP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sym typeface="+mn-ea"/>
              </a:rPr>
              <a:t>TECHNOLOGY USED</a:t>
            </a:r>
            <a:endParaRPr lang="en-US"/>
          </a:p>
        </p:txBody>
      </p:sp>
      <p:sp>
        <p:nvSpPr>
          <p:cNvPr id="3" name="Content Placeholder 2"/>
          <p:cNvSpPr>
            <a:spLocks noGrp="1"/>
          </p:cNvSpPr>
          <p:nvPr>
            <p:ph idx="1"/>
          </p:nvPr>
        </p:nvSpPr>
        <p:spPr>
          <a:xfrm>
            <a:off x="609600" y="1355090"/>
            <a:ext cx="10972800" cy="4953000"/>
          </a:xfrm>
        </p:spPr>
        <p:txBody>
          <a:bodyPr>
            <a:noAutofit/>
          </a:bodyPr>
          <a:p>
            <a:pPr>
              <a:buFont typeface="Wingdings" panose="05000000000000000000" charset="0"/>
              <a:buChar char="§"/>
            </a:pPr>
            <a:r>
              <a:rPr lang="en-US" sz="1400" b="1" u="sng">
                <a:cs typeface="+mn-lt"/>
                <a:sym typeface="+mn-ea"/>
              </a:rPr>
              <a:t>Matplotlib</a:t>
            </a:r>
            <a:endParaRPr lang="en-US" sz="1400" b="1">
              <a:cs typeface="+mn-lt"/>
            </a:endParaRPr>
          </a:p>
          <a:p>
            <a:pPr marL="0" indent="0">
              <a:buNone/>
            </a:pPr>
            <a:r>
              <a:rPr lang="en-US" sz="1400">
                <a:cs typeface="+mn-lt"/>
                <a:sym typeface="+mn-ea"/>
              </a:rPr>
              <a:t>Matplotlib is especially deployed for basic plotting. Bars, pies, lines, scatter plots and</a:t>
            </a:r>
            <a:r>
              <a:rPr lang="en-IN" altLang="en-US" sz="1400">
                <a:cs typeface="+mn-lt"/>
                <a:sym typeface="+mn-ea"/>
              </a:rPr>
              <a:t> </a:t>
            </a:r>
            <a:r>
              <a:rPr lang="en-US" sz="1400">
                <a:cs typeface="+mn-lt"/>
                <a:sym typeface="+mn-ea"/>
              </a:rPr>
              <a:t>so on are part of visualisation using matplotlib, Matplotlih is a graphics package well integrated with NumPy and Pandas. The MATLAB plotting commands are closely</a:t>
            </a:r>
            <a:r>
              <a:rPr lang="en-IN" altLang="en-US" sz="1400">
                <a:cs typeface="+mn-lt"/>
                <a:sym typeface="+mn-ea"/>
              </a:rPr>
              <a:t> </a:t>
            </a:r>
            <a:r>
              <a:rPr lang="en-US" sz="1400">
                <a:cs typeface="+mn-lt"/>
                <a:sym typeface="+mn-ea"/>
              </a:rPr>
              <a:t>mirrored by the pyplot module</a:t>
            </a:r>
            <a:r>
              <a:rPr lang="en-IN" altLang="en-US" sz="1400">
                <a:cs typeface="+mn-lt"/>
                <a:sym typeface="+mn-ea"/>
              </a:rPr>
              <a:t>.</a:t>
            </a:r>
            <a:endParaRPr lang="en-IN" altLang="en-US" sz="1400">
              <a:cs typeface="+mn-lt"/>
            </a:endParaRPr>
          </a:p>
          <a:p>
            <a:pPr algn="l">
              <a:buFont typeface="Wingdings" panose="05000000000000000000" charset="0"/>
              <a:buChar char="§"/>
            </a:pPr>
            <a:r>
              <a:rPr lang="en-IN" altLang="en-US" sz="1400" b="1" u="sng">
                <a:cs typeface="+mn-lt"/>
                <a:sym typeface="+mn-ea"/>
              </a:rPr>
              <a:t>Seaborn</a:t>
            </a:r>
            <a:endParaRPr lang="en-IN" altLang="en-US" sz="1400" b="1">
              <a:cs typeface="+mn-lt"/>
            </a:endParaRPr>
          </a:p>
          <a:p>
            <a:pPr marL="0" indent="0" algn="l">
              <a:buNone/>
            </a:pPr>
            <a:r>
              <a:rPr lang="en-IN" altLang="en-US" sz="1400">
                <a:cs typeface="+mn-lt"/>
                <a:sym typeface="+mn-ea"/>
              </a:rPr>
              <a:t>Seaborn provides various visualization patterns. It has easy and interesting default themes and uses fewer syntax. Statistics visualization is the speciality of seaborn and it is employed while summarizing data in visuals and additionally depict the data distribution.</a:t>
            </a:r>
            <a:endParaRPr lang="en-IN" altLang="en-US" sz="1400">
              <a:cs typeface="+mn-lt"/>
            </a:endParaRPr>
          </a:p>
          <a:p>
            <a:pPr algn="l">
              <a:buFont typeface="Wingdings" panose="05000000000000000000" charset="0"/>
              <a:buChar char="§"/>
            </a:pPr>
            <a:r>
              <a:rPr lang="en-IN" altLang="en-US" sz="1400" b="1" u="sng">
                <a:cs typeface="+mn-lt"/>
                <a:sym typeface="+mn-ea"/>
              </a:rPr>
              <a:t>Logistic Regression</a:t>
            </a:r>
            <a:endParaRPr lang="en-IN" altLang="en-US" sz="1400" b="1" u="sng">
              <a:cs typeface="+mn-lt"/>
            </a:endParaRPr>
          </a:p>
          <a:p>
            <a:pPr marL="0" indent="0" algn="l">
              <a:buNone/>
            </a:pPr>
            <a:r>
              <a:rPr lang="en-IN" altLang="en-US" sz="1400">
                <a:cs typeface="+mn-lt"/>
                <a:sym typeface="+mn-ea"/>
              </a:rPr>
              <a:t>Logistic regression is a supervised machine learning algorithm used for classification tasks where the goal is to predict the probability that an instance belongs to a given class or not. Logistic regression is a statistical algorithm which analyze the relationship between two data factors.</a:t>
            </a:r>
            <a:endParaRPr lang="en-IN" altLang="en-US" sz="1400">
              <a:cs typeface="+mn-lt"/>
              <a:sym typeface="+mn-ea"/>
            </a:endParaRPr>
          </a:p>
          <a:p>
            <a:pPr algn="l">
              <a:buFont typeface="Wingdings" panose="05000000000000000000" charset="0"/>
              <a:buChar char="§"/>
            </a:pPr>
            <a:r>
              <a:rPr lang="en-IN" altLang="en-US" sz="1400" b="1" u="sng">
                <a:cs typeface="+mn-lt"/>
                <a:sym typeface="+mn-ea"/>
              </a:rPr>
              <a:t>Decision Tree</a:t>
            </a:r>
            <a:endParaRPr lang="en-IN" altLang="en-US" sz="1400" b="1" u="sng">
              <a:cs typeface="+mn-lt"/>
              <a:sym typeface="+mn-ea"/>
            </a:endParaRPr>
          </a:p>
          <a:p>
            <a:pPr marL="0" indent="0" algn="l">
              <a:buFont typeface="Wingdings" panose="05000000000000000000" charset="0"/>
              <a:buNone/>
            </a:pPr>
            <a:r>
              <a:rPr lang="en-IN" altLang="en-US" sz="1400">
                <a:cs typeface="+mn-lt"/>
                <a:sym typeface="+mn-ea"/>
              </a:rPr>
              <a:t>Decision Trees (DTs) are a non-parametric supervised learning method used for classification and regression. The goal is to create a model that predicts the value of a target variable by learning simple decision rules inferred from the data features. A tree can be seen as a piecewise constant approximation.</a:t>
            </a:r>
            <a:endParaRPr lang="en-IN" altLang="en-US" sz="1400">
              <a:cs typeface="+mn-lt"/>
            </a:endParaRPr>
          </a:p>
          <a:p>
            <a:pPr marL="0" indent="0" algn="l">
              <a:buFont typeface="Wingdings" panose="05000000000000000000" charset="0"/>
              <a:buChar char="§"/>
            </a:pPr>
            <a:r>
              <a:rPr lang="en-IN" altLang="en-US" sz="1400" b="1">
                <a:cs typeface="+mn-lt"/>
                <a:sym typeface="+mn-ea"/>
              </a:rPr>
              <a:t>    </a:t>
            </a:r>
            <a:r>
              <a:rPr lang="en-IN" altLang="en-US" sz="1400" b="1" u="sng">
                <a:cs typeface="+mn-lt"/>
                <a:sym typeface="+mn-ea"/>
              </a:rPr>
              <a:t>Random Forest </a:t>
            </a:r>
            <a:endParaRPr lang="en-IN" altLang="en-US" sz="1400" b="1" u="sng">
              <a:cs typeface="+mn-lt"/>
            </a:endParaRPr>
          </a:p>
          <a:p>
            <a:pPr marL="0" indent="0" algn="l">
              <a:buFont typeface="Wingdings" panose="05000000000000000000" charset="0"/>
              <a:buNone/>
            </a:pPr>
            <a:r>
              <a:rPr lang="en-IN" altLang="en-US" sz="1400">
                <a:cs typeface="+mn-lt"/>
                <a:sym typeface="+mn-ea"/>
              </a:rPr>
              <a:t>Random forest regression model combines multiple decision trees to create a single model. Each tree in the forest builds from a different subset of the data and makes its independent prediction. The final prediction for input is based on the average or weighted average of all the individual trees' predictions.</a:t>
            </a:r>
            <a:endParaRPr lang="en-IN" altLang="en-US" sz="1400">
              <a:cs typeface="+mn-lt"/>
            </a:endParaRPr>
          </a:p>
          <a:p>
            <a:endParaRPr lang="en-IN" altLang="en-US" sz="1400">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sym typeface="+mn-ea"/>
              </a:rPr>
              <a:t>DATAFLOW</a:t>
            </a:r>
            <a:endParaRPr lang="en-US" b="1"/>
          </a:p>
        </p:txBody>
      </p:sp>
      <p:sp>
        <p:nvSpPr>
          <p:cNvPr id="3" name="Content Placeholder 2"/>
          <p:cNvSpPr>
            <a:spLocks noGrp="1"/>
          </p:cNvSpPr>
          <p:nvPr>
            <p:ph idx="1"/>
          </p:nvPr>
        </p:nvSpPr>
        <p:spPr/>
        <p:txBody>
          <a:bodyPr/>
          <a:p>
            <a:pPr marL="0" indent="0">
              <a:buNone/>
            </a:pPr>
            <a:r>
              <a:rPr lang="en-US" sz="2000">
                <a:latin typeface="Times New Roman" panose="02020603050405020304" charset="0"/>
                <a:cs typeface="Times New Roman" panose="02020603050405020304" charset="0"/>
                <a:sym typeface="+mn-ea"/>
              </a:rPr>
              <a:t>A data flow diagram shows the way information flows through a process or system. It includes data inputs and outputs; data stores and the various sub processes the data moves through. DFDs are built using standardized symbols and notation to describe various entities and their relationships.</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sym typeface="+mn-ea"/>
              </a:rPr>
              <a:t>True data is noisy. Therefore, it is necessary to clean data so that the actual information from the collected data can be acquired. Different processes are carried out to obtain the actual information such as manual encoding and one hot encoding. Then feature extraction is performed to extract necessary features. User can give an input to the detection model and it will provide an output.</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sym typeface="+mn-ea"/>
              </a:rPr>
              <a:t>METHODOLOGY</a:t>
            </a:r>
            <a:endParaRPr lang="en-US"/>
          </a:p>
        </p:txBody>
      </p:sp>
      <p:pic>
        <p:nvPicPr>
          <p:cNvPr id="4" name="Content Placeholder 3" descr="Screenshot (250)"/>
          <p:cNvPicPr>
            <a:picLocks noChangeAspect="1"/>
          </p:cNvPicPr>
          <p:nvPr>
            <p:ph idx="1"/>
          </p:nvPr>
        </p:nvPicPr>
        <p:blipFill>
          <a:blip r:embed="rId1"/>
          <a:stretch>
            <a:fillRect/>
          </a:stretch>
        </p:blipFill>
        <p:spPr>
          <a:xfrm>
            <a:off x="838835" y="2066925"/>
            <a:ext cx="10514965" cy="3530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sym typeface="+mn-ea"/>
              </a:rPr>
              <a:t>EXPLORATORY DATA ANALYSIS</a:t>
            </a:r>
            <a:endParaRPr lang="en-US"/>
          </a:p>
        </p:txBody>
      </p:sp>
      <p:pic>
        <p:nvPicPr>
          <p:cNvPr id="4" name="Picture 3" descr="download (4)"/>
          <p:cNvPicPr>
            <a:picLocks noChangeAspect="1"/>
          </p:cNvPicPr>
          <p:nvPr/>
        </p:nvPicPr>
        <p:blipFill>
          <a:blip r:embed="rId1"/>
          <a:stretch>
            <a:fillRect/>
          </a:stretch>
        </p:blipFill>
        <p:spPr>
          <a:xfrm>
            <a:off x="646430" y="1503680"/>
            <a:ext cx="5449570" cy="4462145"/>
          </a:xfrm>
          <a:prstGeom prst="rect">
            <a:avLst/>
          </a:prstGeom>
        </p:spPr>
      </p:pic>
      <p:pic>
        <p:nvPicPr>
          <p:cNvPr id="6" name="Picture 5" descr="download (5)"/>
          <p:cNvPicPr>
            <a:picLocks noChangeAspect="1"/>
          </p:cNvPicPr>
          <p:nvPr/>
        </p:nvPicPr>
        <p:blipFill>
          <a:blip r:embed="rId2"/>
          <a:stretch>
            <a:fillRect/>
          </a:stretch>
        </p:blipFill>
        <p:spPr>
          <a:xfrm>
            <a:off x="6500495" y="1574800"/>
            <a:ext cx="5047615" cy="4471670"/>
          </a:xfrm>
          <a:prstGeom prst="rect">
            <a:avLst/>
          </a:prstGeom>
        </p:spPr>
      </p:pic>
      <p:sp>
        <p:nvSpPr>
          <p:cNvPr id="7" name="Text Box 6"/>
          <p:cNvSpPr txBox="1"/>
          <p:nvPr/>
        </p:nvSpPr>
        <p:spPr>
          <a:xfrm>
            <a:off x="6991985" y="6127115"/>
            <a:ext cx="4064000" cy="368300"/>
          </a:xfrm>
          <a:prstGeom prst="rect">
            <a:avLst/>
          </a:prstGeom>
          <a:noFill/>
        </p:spPr>
        <p:txBody>
          <a:bodyPr wrap="square" rtlCol="0">
            <a:spAutoFit/>
          </a:bodyPr>
          <a:p>
            <a:r>
              <a:rPr lang="en-IN" altLang="en-US" b="1">
                <a:latin typeface="Times New Roman" panose="02020603050405020304" charset="0"/>
                <a:cs typeface="Times New Roman" panose="02020603050405020304" charset="0"/>
              </a:rPr>
              <a:t>Heatmap of null values in each column</a:t>
            </a:r>
            <a:endParaRPr lang="en-IN" altLang="en-US" b="1">
              <a:latin typeface="Times New Roman" panose="02020603050405020304" charset="0"/>
              <a:cs typeface="Times New Roman" panose="02020603050405020304" charset="0"/>
            </a:endParaRPr>
          </a:p>
        </p:txBody>
      </p:sp>
      <p:sp>
        <p:nvSpPr>
          <p:cNvPr id="8" name="Text Box 7"/>
          <p:cNvSpPr txBox="1"/>
          <p:nvPr/>
        </p:nvSpPr>
        <p:spPr>
          <a:xfrm>
            <a:off x="1052830" y="6046470"/>
            <a:ext cx="4636770" cy="368300"/>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Correlation between important features</a:t>
            </a:r>
            <a:endParaRPr lang="en-IN" altLang="en-US" b="1">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TABLE_ENDDRAG_ORIGIN_RECT" val="416*135"/>
  <p:tag name="TABLE_ENDDRAG_RECT" val="40*167*416*135"/>
</p:tagLst>
</file>

<file path=ppt/tags/tag2.xml><?xml version="1.0" encoding="utf-8"?>
<p:tagLst xmlns:p="http://schemas.openxmlformats.org/presentationml/2006/main">
  <p:tag name="TABLE_ENDDRAG_ORIGIN_RECT" val="416*137"/>
  <p:tag name="TABLE_ENDDRAG_RECT" val="48*229*416*137"/>
</p:tagLst>
</file>

<file path=ppt/tags/tag3.xml><?xml version="1.0" encoding="utf-8"?>
<p:tagLst xmlns:p="http://schemas.openxmlformats.org/presentationml/2006/main">
  <p:tag name="TABLE_ENDDRAG_ORIGIN_RECT" val="445*135"/>
  <p:tag name="TABLE_ENDDRAG_RECT" val="492*142*445*135"/>
</p:tagLst>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4482</Words>
  <Application>WPS Presentation</Application>
  <PresentationFormat>Widescreen</PresentationFormat>
  <Paragraphs>195</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Times New Roman</vt:lpstr>
      <vt:lpstr>Wingdings</vt:lpstr>
      <vt:lpstr>Calibri</vt:lpstr>
      <vt:lpstr>Microsoft YaHei</vt:lpstr>
      <vt:lpstr>Arial Unicode MS</vt:lpstr>
      <vt:lpstr>Communications and Dialogues</vt:lpstr>
      <vt:lpstr>TITANIC SURVIVOR PREDICTOR</vt:lpstr>
      <vt:lpstr>Content</vt:lpstr>
      <vt:lpstr>INTRODUCTION</vt:lpstr>
      <vt:lpstr>OBJECTIVE</vt:lpstr>
      <vt:lpstr>DATASET REVIEW</vt:lpstr>
      <vt:lpstr>TECHNOLOGY USED</vt:lpstr>
      <vt:lpstr>DATAFLOW</vt:lpstr>
      <vt:lpstr>METHODOLOGY</vt:lpstr>
      <vt:lpstr>EXPLORATORY DATA ANALYSIS</vt:lpstr>
      <vt:lpstr>Pclass Analysis</vt:lpstr>
      <vt:lpstr>Pclass Analysis</vt:lpstr>
      <vt:lpstr>RESULTS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SURVIVOR PREDICTOR</dc:title>
  <dc:creator/>
  <cp:lastModifiedBy>Manan</cp:lastModifiedBy>
  <cp:revision>11</cp:revision>
  <dcterms:created xsi:type="dcterms:W3CDTF">2024-08-25T16:18:00Z</dcterms:created>
  <dcterms:modified xsi:type="dcterms:W3CDTF">2024-08-28T05:06:29Z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5E9A15FF95A64D48B2ECAE2DCFC34C70_11</vt:lpwstr>
  </property>
  <property fmtid="{D5CDD505-2E9C-101B-9397-08002B2CF9AE}" pid="3" name="KSOProductBuildVer">
    <vt:lpwstr>1033-12.2.0.18165</vt:lpwstr>
  </property>
</Properties>
</file>