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3" r:id="rId4"/>
    <p:sldId id="271" r:id="rId5"/>
    <p:sldId id="270" r:id="rId6"/>
    <p:sldId id="290" r:id="rId7"/>
    <p:sldId id="292" r:id="rId8"/>
    <p:sldId id="269" r:id="rId9"/>
    <p:sldId id="268" r:id="rId10"/>
    <p:sldId id="267" r:id="rId11"/>
    <p:sldId id="293" r:id="rId12"/>
    <p:sldId id="266" r:id="rId13"/>
    <p:sldId id="265" r:id="rId14"/>
    <p:sldId id="263" r:id="rId15"/>
    <p:sldId id="262" r:id="rId16"/>
    <p:sldId id="261" r:id="rId17"/>
    <p:sldId id="260" r:id="rId18"/>
    <p:sldId id="259" r:id="rId19"/>
    <p:sldId id="258" r:id="rId20"/>
    <p:sldId id="25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altLang="en-US" sz="4800" b="1" dirty="0">
                <a:latin typeface="Times New Roman" panose="02020603050405020304" charset="0"/>
                <a:cs typeface="Times New Roman" panose="02020603050405020304" charset="0"/>
              </a:rPr>
              <a:t>IMAGE CAPTIONING</a:t>
            </a:r>
            <a:endParaRPr lang="en-IN" altLang="en-US" sz="4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1695" y="5182870"/>
            <a:ext cx="9144000" cy="944880"/>
          </a:xfrm>
        </p:spPr>
        <p:txBody>
          <a:bodyPr>
            <a:normAutofit/>
          </a:bodyPr>
          <a:p>
            <a:pPr algn="r">
              <a:lnSpc>
                <a:spcPct val="90000"/>
              </a:lnSpc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PRESENTED BY: MANAN CHAUHAN</a:t>
            </a:r>
            <a:endParaRPr lang="en-IN" sz="20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r">
              <a:lnSpc>
                <a:spcPct val="90000"/>
              </a:lnSpc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GUIDED BY: SAURAV KUMAR</a:t>
            </a:r>
            <a:endParaRPr lang="en-IN" sz="20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MODEL EVALUATION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36600" y="1301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BLEU-1: 0.545007</a:t>
            </a:r>
            <a:endParaRPr lang="en-US" sz="2400"/>
          </a:p>
          <a:p>
            <a:r>
              <a:rPr lang="en-US" sz="2400"/>
              <a:t>BLEU-2: 0.317127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 sz="2400" spc="-38">
                <a:solidFill>
                  <a:srgbClr val="272525"/>
                </a:solidFill>
                <a:latin typeface="Source Sans Pro"/>
                <a:ea typeface="Source Sans Pro"/>
                <a:sym typeface="+mn-ea"/>
              </a:rPr>
              <a:t>The BLEU scores indicate that the model generates captions with a reasonable level of accuracy, capturing key words and some context, but there is still room for improvement in generating more fluent and contextually rich captions</a:t>
            </a:r>
            <a:endParaRPr lang="en-US" sz="2400" spc="-38">
              <a:solidFill>
                <a:srgbClr val="272525"/>
              </a:solidFill>
              <a:latin typeface="Source Sans Pro"/>
              <a:ea typeface="Source Sans Pro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RESULTS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download (1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45" y="1261110"/>
            <a:ext cx="11564620" cy="50012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967230" y="6353810"/>
            <a:ext cx="817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/>
              <a:t>Learning Curve</a:t>
            </a:r>
            <a:endParaRPr lang="en-I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34620" y="41560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/>
              <a:t>Predicted</a:t>
            </a:r>
            <a:endParaRPr lang="en-IN" altLang="en-US"/>
          </a:p>
        </p:txBody>
      </p:sp>
      <p:pic>
        <p:nvPicPr>
          <p:cNvPr id="6" name="Picture 5" descr="download (1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205" y="4524375"/>
            <a:ext cx="11076940" cy="2051685"/>
          </a:xfrm>
          <a:prstGeom prst="rect">
            <a:avLst/>
          </a:prstGeom>
        </p:spPr>
      </p:pic>
      <p:pic>
        <p:nvPicPr>
          <p:cNvPr id="7" name="Picture 6" descr="download (1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" y="1210310"/>
            <a:ext cx="11101070" cy="25095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43205" y="9721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/>
              <a:t>Actual</a:t>
            </a:r>
            <a:endParaRPr lang="en-I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The model is able to generate captions and can be enhanced with more epochs and larger datasets Eg. Flickr32k that has 32000 images.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38425"/>
            <a:ext cx="10972800" cy="1527175"/>
          </a:xfrm>
        </p:spPr>
        <p:txBody>
          <a:bodyPr/>
          <a:p>
            <a:pPr marL="0" indent="0" algn="ctr">
              <a:buNone/>
            </a:pPr>
            <a:r>
              <a:rPr lang="en-IN" altLang="en-US" sz="4400" b="1"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IN" altLang="en-US" sz="4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CONTENT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293495"/>
            <a:ext cx="10972800" cy="4953000"/>
          </a:xfrm>
        </p:spPr>
        <p:txBody>
          <a:bodyPr>
            <a:normAutofit lnSpcReduction="20000"/>
          </a:bodyPr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Objective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Dataset Review</a:t>
            </a:r>
            <a:endParaRPr lang="en-I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Pre-Processing</a:t>
            </a:r>
            <a:endParaRPr lang="en-I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Data Generation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Architecture</a:t>
            </a:r>
            <a:endParaRPr lang="en-I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VGG-16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Long Short Term Memory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 Evaluation</a:t>
            </a:r>
            <a:endParaRPr lang="en-I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Results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OBJECTIVE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8120"/>
            <a:ext cx="10972800" cy="4659630"/>
          </a:xfrm>
        </p:spPr>
        <p:txBody>
          <a:bodyPr/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Develop a robust image captioning model that can generate accurate and descriptive captions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Potential Applications: 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Aiding visually impaired 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Generating video summary using individual frames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DATASET REVIEW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68145"/>
            <a:ext cx="10972800" cy="4459605"/>
          </a:xfrm>
        </p:spPr>
        <p:txBody>
          <a:bodyPr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Flickr8k dataset serves as a benchmark for sentence-based image description and retrieval. It includes: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8,0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91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Images: Each image is paired with five distinct captions.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Image Sources: Images are sourced from six different Flickr groups, depicting a diverse range of scenes and scenarios.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Content Focus: The images intentionally exclude well-known people or landmarks to emphasize general scene descriptions.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PRE-PROCESSING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4310"/>
            <a:ext cx="10972800" cy="4663440"/>
          </a:xfrm>
        </p:spPr>
        <p:txBody>
          <a:bodyPr/>
          <a:p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Convert all text to lowercase.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Remove all non-alphabetic characters.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Remove whitespaces.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Add “startseq” at the start of the text and “endseq” at the end (helps in predicting the captions).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DATA GENERATION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6385"/>
            <a:ext cx="10972800" cy="4571365"/>
          </a:xfrm>
        </p:spPr>
        <p:txBody>
          <a:bodyPr/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Data gets split in input and output pairs.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Captions get encoded in sequence.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Sequences stored.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spc="-92">
                <a:solidFill>
                  <a:schemeClr val="bg1"/>
                </a:solidFill>
                <a:latin typeface="Times New Roman" panose="02020603050405020304" charset="0"/>
                <a:ea typeface="Source Serif Pro"/>
                <a:cs typeface="Times New Roman" panose="02020603050405020304" charset="0"/>
                <a:sym typeface="+mn-ea"/>
              </a:rPr>
              <a:t>ARCHITECTURE</a:t>
            </a:r>
            <a:endParaRPr lang="en-IN" altLang="en-US" b="1" spc="-92">
              <a:solidFill>
                <a:schemeClr val="bg1"/>
              </a:solidFill>
              <a:latin typeface="Times New Roman" panose="02020603050405020304" charset="0"/>
              <a:ea typeface="Source Serif Pro"/>
              <a:cs typeface="Times New Roman" panose="020206030504050203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728960" cy="4953000"/>
          </a:xfrm>
        </p:spPr>
        <p:txBody>
          <a:bodyPr/>
          <a:p>
            <a:endParaRPr lang="en-IN" altLang="en-US" sz="2000" b="1"/>
          </a:p>
          <a:p>
            <a:r>
              <a:rPr lang="en-IN" altLang="en-US" sz="2000" b="1"/>
              <a:t>VGG-16</a:t>
            </a:r>
            <a:r>
              <a:rPr lang="en-IN" altLang="en-US" sz="2000"/>
              <a:t>: The VGG-16 configuration typically consists of 16 layers, including 13 convolutional layers and 3 fully connected layers. The VGG-16 configuration typically consists of 16 layers, including 13 convolutional layers and 3 fully connected layers. Here we it is used for feature extraction from the images.</a:t>
            </a:r>
            <a:endParaRPr lang="en-IN" altLang="en-US" sz="2000"/>
          </a:p>
          <a:p>
            <a:endParaRPr lang="en-IN" altLang="en-US" sz="2000"/>
          </a:p>
          <a:p>
            <a:endParaRPr lang="en-IN" altLang="en-US" sz="2000" b="1"/>
          </a:p>
          <a:p>
            <a:r>
              <a:rPr lang="en-IN" altLang="en-US" sz="2000" b="1"/>
              <a:t>LSTM</a:t>
            </a:r>
            <a:r>
              <a:rPr lang="en-IN" altLang="en-US" sz="2000"/>
              <a:t>: LSTM networks are an extension of recurrent neural networks, the hidden layer of LSTM is a gated unit/cell. Information is retained by the cells and the memory manipulations are done by the gates. There are three gates Forget Gate, Input Gate Output Gate. Here we used the LSTM </a:t>
            </a:r>
            <a:r>
              <a:rPr lang="en-US" sz="2000" spc="-41">
                <a:solidFill>
                  <a:srgbClr val="272525"/>
                </a:solidFill>
                <a:latin typeface="Source Sans Pro"/>
                <a:ea typeface="Source Sans Pro"/>
                <a:sym typeface="+mn-ea"/>
              </a:rPr>
              <a:t>takes the image features and previously generated tokens as input to predict the next word in the caption</a:t>
            </a:r>
            <a:r>
              <a:rPr lang="en-IN" altLang="en-US" sz="2000" spc="-41">
                <a:solidFill>
                  <a:srgbClr val="272525"/>
                </a:solidFill>
                <a:latin typeface="Source Sans Pro"/>
                <a:ea typeface="Source Sans Pro"/>
                <a:sym typeface="+mn-ea"/>
              </a:rPr>
              <a:t>.</a:t>
            </a:r>
            <a:endParaRPr lang="en-IN" altLang="en-US" sz="2000" spc="-41">
              <a:solidFill>
                <a:srgbClr val="272525"/>
              </a:solidFill>
              <a:latin typeface="Source Sans Pro"/>
              <a:ea typeface="Source Sans Pro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VGG-16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712450" cy="4953000"/>
          </a:xfrm>
        </p:spPr>
        <p:txBody>
          <a:bodyPr/>
          <a:p>
            <a:r>
              <a:rPr lang="en-IN" altLang="en-US" sz="2400"/>
              <a:t>Pre-trained VGG-16 model, trained with imagenet dataset.</a:t>
            </a:r>
            <a:endParaRPr lang="en-IN" altLang="en-US" sz="2400"/>
          </a:p>
          <a:p>
            <a:r>
              <a:rPr lang="en-IN" altLang="en-US" sz="2400"/>
              <a:t>No output layer, only needed for feature extraction (bottleneck features).</a:t>
            </a:r>
            <a:endParaRPr lang="en-IN" altLang="en-US" sz="2400"/>
          </a:p>
          <a:p>
            <a:r>
              <a:rPr lang="en-IN" altLang="en-US" sz="2400"/>
              <a:t>Resizing Image because VGG-16 only accepts size </a:t>
            </a:r>
            <a:r>
              <a:rPr lang="en-IN" altLang="en-US" sz="2400">
                <a:sym typeface="+mn-ea"/>
              </a:rPr>
              <a:t>224x224.</a:t>
            </a:r>
            <a:endParaRPr lang="en-IN" altLang="en-US" sz="2400">
              <a:sym typeface="+mn-ea"/>
            </a:endParaRPr>
          </a:p>
          <a:p>
            <a:endParaRPr lang="en-IN" altLang="en-US" sz="2400"/>
          </a:p>
        </p:txBody>
      </p:sp>
      <p:pic>
        <p:nvPicPr>
          <p:cNvPr id="5" name="Content Placeholder 4" descr="conv-layers-vgg16-1024x45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84960" y="3429000"/>
            <a:ext cx="876173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LONG SHORT TERM MEMORY(LSTM)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Features extracted from bottleneck VGG-16 to LSTM to train the model in predicting the captions.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The pre-processed data gets decoded and trains the model in generaton of caption.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Caption gets generated one word after other in a sequence.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newConten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6620" y="3153410"/>
            <a:ext cx="5418455" cy="31356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2759</Words>
  <Application>WPS Presentation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SimSun</vt:lpstr>
      <vt:lpstr>Wingdings</vt:lpstr>
      <vt:lpstr>Times New Roman</vt:lpstr>
      <vt:lpstr>Source Serif Pro</vt:lpstr>
      <vt:lpstr>Segoe Print</vt:lpstr>
      <vt:lpstr>Source Sans Pro</vt:lpstr>
      <vt:lpstr>Microsoft YaHei</vt:lpstr>
      <vt:lpstr>Arial Unicode MS</vt:lpstr>
      <vt:lpstr>Calibri</vt:lpstr>
      <vt:lpstr>Wingdings</vt:lpstr>
      <vt:lpstr>Arial</vt:lpstr>
      <vt:lpstr>Communications and Dialogues</vt:lpstr>
      <vt:lpstr>IMAGE CAPTIONING</vt:lpstr>
      <vt:lpstr>CONTENT</vt:lpstr>
      <vt:lpstr>OBJECTIVE</vt:lpstr>
      <vt:lpstr>DATASET REVIEW</vt:lpstr>
      <vt:lpstr>PowerPoint 演示文稿</vt:lpstr>
      <vt:lpstr>PowerPoint 演示文稿</vt:lpstr>
      <vt:lpstr>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CAPTIONING</dc:title>
  <dc:creator/>
  <cp:lastModifiedBy>google1579346845</cp:lastModifiedBy>
  <cp:revision>3</cp:revision>
  <dcterms:created xsi:type="dcterms:W3CDTF">2024-08-28T04:22:00Z</dcterms:created>
  <dcterms:modified xsi:type="dcterms:W3CDTF">2024-08-28T13:04:53Z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1A30085F3557482E8144B1ABD1C9ACF1_11</vt:lpwstr>
  </property>
  <property fmtid="{D5CDD505-2E9C-101B-9397-08002B2CF9AE}" pid="3" name="KSOProductBuildVer">
    <vt:lpwstr>1033-12.2.0.18165</vt:lpwstr>
  </property>
</Properties>
</file>