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391605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329277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207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325859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9441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1579323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3774018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316923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105681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0FEE9F-D007-4FC9-B84C-85D819982388}"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80445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0FEE9F-D007-4FC9-B84C-85D819982388}"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354783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FEE9F-D007-4FC9-B84C-85D819982388}" type="datetimeFigureOut">
              <a:rPr lang="en-IN" smtClean="0"/>
              <a:t>24-08-2021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270198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0FEE9F-D007-4FC9-B84C-85D819982388}" type="datetimeFigureOut">
              <a:rPr lang="en-IN" smtClean="0"/>
              <a:t>24-08-2021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94238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FEE9F-D007-4FC9-B84C-85D819982388}" type="datetimeFigureOut">
              <a:rPr lang="en-IN" smtClean="0"/>
              <a:t>24-08-2021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122092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0FEE9F-D007-4FC9-B84C-85D819982388}"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12654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0FEE9F-D007-4FC9-B84C-85D819982388}"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3E27A-4E90-4C87-BA38-1D4F2E4338C9}" type="slidenum">
              <a:rPr lang="en-IN" smtClean="0"/>
              <a:t>‹#›</a:t>
            </a:fld>
            <a:endParaRPr lang="en-IN"/>
          </a:p>
        </p:txBody>
      </p:sp>
    </p:spTree>
    <p:extLst>
      <p:ext uri="{BB962C8B-B14F-4D97-AF65-F5344CB8AC3E}">
        <p14:creationId xmlns:p14="http://schemas.microsoft.com/office/powerpoint/2010/main" val="79304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0FEE9F-D007-4FC9-B84C-85D819982388}" type="datetimeFigureOut">
              <a:rPr lang="en-IN" smtClean="0"/>
              <a:t>24-08-2021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E3E27A-4E90-4C87-BA38-1D4F2E4338C9}" type="slidenum">
              <a:rPr lang="en-IN" smtClean="0"/>
              <a:t>‹#›</a:t>
            </a:fld>
            <a:endParaRPr lang="en-IN"/>
          </a:p>
        </p:txBody>
      </p:sp>
    </p:spTree>
    <p:extLst>
      <p:ext uri="{BB962C8B-B14F-4D97-AF65-F5344CB8AC3E}">
        <p14:creationId xmlns:p14="http://schemas.microsoft.com/office/powerpoint/2010/main" val="657533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9D4A-5234-4611-8853-F070DE7CAC54}"/>
              </a:ext>
            </a:extLst>
          </p:cNvPr>
          <p:cNvSpPr>
            <a:spLocks noGrp="1"/>
          </p:cNvSpPr>
          <p:nvPr>
            <p:ph type="ctrTitle"/>
          </p:nvPr>
        </p:nvSpPr>
        <p:spPr/>
        <p:txBody>
          <a:bodyPr/>
          <a:lstStyle/>
          <a:p>
            <a:r>
              <a:rPr lang="en-IN" dirty="0"/>
              <a:t>Manan Malhotra-POC</a:t>
            </a:r>
          </a:p>
        </p:txBody>
      </p:sp>
      <p:sp>
        <p:nvSpPr>
          <p:cNvPr id="3" name="Subtitle 2">
            <a:extLst>
              <a:ext uri="{FF2B5EF4-FFF2-40B4-BE49-F238E27FC236}">
                <a16:creationId xmlns:a16="http://schemas.microsoft.com/office/drawing/2014/main" id="{5DE5611C-20A2-43CB-8CA8-9DE48B8D5BC6}"/>
              </a:ext>
            </a:extLst>
          </p:cNvPr>
          <p:cNvSpPr>
            <a:spLocks noGrp="1"/>
          </p:cNvSpPr>
          <p:nvPr>
            <p:ph type="subTitle" idx="1"/>
          </p:nvPr>
        </p:nvSpPr>
        <p:spPr/>
        <p:txBody>
          <a:bodyPr/>
          <a:lstStyle/>
          <a:p>
            <a:r>
              <a:rPr lang="en-US" dirty="0"/>
              <a:t>THE REASONS EMPLOYEE ARE PRONE TO LEAVE</a:t>
            </a:r>
            <a:endParaRPr lang="en-IN" dirty="0"/>
          </a:p>
        </p:txBody>
      </p:sp>
    </p:spTree>
    <p:extLst>
      <p:ext uri="{BB962C8B-B14F-4D97-AF65-F5344CB8AC3E}">
        <p14:creationId xmlns:p14="http://schemas.microsoft.com/office/powerpoint/2010/main" val="290381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AB76-7AF5-48C0-AEB4-36954243B3A0}"/>
              </a:ext>
            </a:extLst>
          </p:cNvPr>
          <p:cNvSpPr>
            <a:spLocks noGrp="1"/>
          </p:cNvSpPr>
          <p:nvPr>
            <p:ph type="title"/>
          </p:nvPr>
        </p:nvSpPr>
        <p:spPr/>
        <p:txBody>
          <a:bodyPr/>
          <a:lstStyle/>
          <a:p>
            <a:r>
              <a:rPr lang="en-US" dirty="0"/>
              <a:t>Final Conclusion</a:t>
            </a:r>
            <a:endParaRPr lang="en-IN" dirty="0"/>
          </a:p>
        </p:txBody>
      </p:sp>
      <p:sp>
        <p:nvSpPr>
          <p:cNvPr id="3" name="Content Placeholder 2">
            <a:extLst>
              <a:ext uri="{FF2B5EF4-FFF2-40B4-BE49-F238E27FC236}">
                <a16:creationId xmlns:a16="http://schemas.microsoft.com/office/drawing/2014/main" id="{74B11118-83B1-4E41-B317-9A325E14A8D5}"/>
              </a:ext>
            </a:extLst>
          </p:cNvPr>
          <p:cNvSpPr>
            <a:spLocks noGrp="1"/>
          </p:cNvSpPr>
          <p:nvPr>
            <p:ph idx="1"/>
          </p:nvPr>
        </p:nvSpPr>
        <p:spPr/>
        <p:txBody>
          <a:bodyPr>
            <a:normAutofit/>
          </a:bodyPr>
          <a:lstStyle/>
          <a:p>
            <a:r>
              <a:rPr lang="en-US" sz="2800" dirty="0"/>
              <a:t>To stop employees from leaving in future a correct amount of salary package and timely promotions should be given to the recognized and hardworking employees so that they are motivated more and they feel appreciated.</a:t>
            </a:r>
          </a:p>
          <a:p>
            <a:r>
              <a:rPr lang="en-US" sz="2800" dirty="0"/>
              <a:t>Also, their satisfaction level should be monitored on timely basis to keep their growth with the company in check.</a:t>
            </a:r>
            <a:endParaRPr lang="en-IN" sz="2800" dirty="0"/>
          </a:p>
        </p:txBody>
      </p:sp>
    </p:spTree>
    <p:extLst>
      <p:ext uri="{BB962C8B-B14F-4D97-AF65-F5344CB8AC3E}">
        <p14:creationId xmlns:p14="http://schemas.microsoft.com/office/powerpoint/2010/main" val="401459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956-ABE5-4CA1-A491-09B92DCB439D}"/>
              </a:ext>
            </a:extLst>
          </p:cNvPr>
          <p:cNvSpPr>
            <a:spLocks noGrp="1"/>
          </p:cNvSpPr>
          <p:nvPr>
            <p:ph type="title"/>
          </p:nvPr>
        </p:nvSpPr>
        <p:spPr/>
        <p:txBody>
          <a:bodyPr>
            <a:normAutofit/>
          </a:bodyPr>
          <a:lstStyle/>
          <a:p>
            <a:r>
              <a:rPr lang="en-US" sz="3200" dirty="0"/>
              <a:t>Value count for salaries for existing and ex-employees</a:t>
            </a:r>
            <a:endParaRPr lang="en-IN" sz="3200" dirty="0"/>
          </a:p>
        </p:txBody>
      </p:sp>
      <p:pic>
        <p:nvPicPr>
          <p:cNvPr id="6" name="Content Placeholder 5">
            <a:extLst>
              <a:ext uri="{FF2B5EF4-FFF2-40B4-BE49-F238E27FC236}">
                <a16:creationId xmlns:a16="http://schemas.microsoft.com/office/drawing/2014/main" id="{FBE2B44B-1385-4F08-99C7-9D1EBEC4B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381" y="2510701"/>
            <a:ext cx="5604467" cy="1550172"/>
          </a:xfrm>
        </p:spPr>
      </p:pic>
      <p:pic>
        <p:nvPicPr>
          <p:cNvPr id="8" name="Picture 7">
            <a:extLst>
              <a:ext uri="{FF2B5EF4-FFF2-40B4-BE49-F238E27FC236}">
                <a16:creationId xmlns:a16="http://schemas.microsoft.com/office/drawing/2014/main" id="{0E75B430-C6F0-4E31-87D4-6A75452AC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328" y="4641175"/>
            <a:ext cx="5310575" cy="1449927"/>
          </a:xfrm>
          <a:prstGeom prst="rect">
            <a:avLst/>
          </a:prstGeom>
        </p:spPr>
      </p:pic>
      <p:sp>
        <p:nvSpPr>
          <p:cNvPr id="9" name="TextBox 8">
            <a:extLst>
              <a:ext uri="{FF2B5EF4-FFF2-40B4-BE49-F238E27FC236}">
                <a16:creationId xmlns:a16="http://schemas.microsoft.com/office/drawing/2014/main" id="{06E1FF01-FCA4-40E2-B260-9B2CAE3B2DB5}"/>
              </a:ext>
            </a:extLst>
          </p:cNvPr>
          <p:cNvSpPr txBox="1"/>
          <p:nvPr/>
        </p:nvSpPr>
        <p:spPr>
          <a:xfrm>
            <a:off x="6096000" y="3137543"/>
            <a:ext cx="3415893" cy="1477328"/>
          </a:xfrm>
          <a:prstGeom prst="rect">
            <a:avLst/>
          </a:prstGeom>
          <a:noFill/>
        </p:spPr>
        <p:txBody>
          <a:bodyPr wrap="square" rtlCol="0">
            <a:spAutoFit/>
          </a:bodyPr>
          <a:lstStyle/>
          <a:p>
            <a:r>
              <a:rPr lang="en-US" b="1" dirty="0">
                <a:solidFill>
                  <a:srgbClr val="FF0000"/>
                </a:solidFill>
              </a:rPr>
              <a:t>As we can see that the people who left have less number of high salaries which means that they were not paid good salaries</a:t>
            </a:r>
            <a:endParaRPr lang="en-IN" b="1" dirty="0">
              <a:solidFill>
                <a:srgbClr val="FF0000"/>
              </a:solidFill>
            </a:endParaRPr>
          </a:p>
        </p:txBody>
      </p:sp>
      <p:sp>
        <p:nvSpPr>
          <p:cNvPr id="10" name="TextBox 9">
            <a:extLst>
              <a:ext uri="{FF2B5EF4-FFF2-40B4-BE49-F238E27FC236}">
                <a16:creationId xmlns:a16="http://schemas.microsoft.com/office/drawing/2014/main" id="{FDE7EFB2-9965-4AD7-B7CE-16BBDEAEC975}"/>
              </a:ext>
            </a:extLst>
          </p:cNvPr>
          <p:cNvSpPr txBox="1"/>
          <p:nvPr/>
        </p:nvSpPr>
        <p:spPr>
          <a:xfrm>
            <a:off x="1222310" y="1996751"/>
            <a:ext cx="3331029" cy="369332"/>
          </a:xfrm>
          <a:prstGeom prst="rect">
            <a:avLst/>
          </a:prstGeom>
          <a:noFill/>
        </p:spPr>
        <p:txBody>
          <a:bodyPr wrap="square" rtlCol="0">
            <a:spAutoFit/>
          </a:bodyPr>
          <a:lstStyle/>
          <a:p>
            <a:r>
              <a:rPr lang="en-US" dirty="0">
                <a:solidFill>
                  <a:srgbClr val="00B050"/>
                </a:solidFill>
              </a:rPr>
              <a:t>Current Employee Data</a:t>
            </a:r>
            <a:endParaRPr lang="en-IN" dirty="0">
              <a:solidFill>
                <a:srgbClr val="00B050"/>
              </a:solidFill>
            </a:endParaRPr>
          </a:p>
        </p:txBody>
      </p:sp>
      <p:sp>
        <p:nvSpPr>
          <p:cNvPr id="12" name="TextBox 11">
            <a:extLst>
              <a:ext uri="{FF2B5EF4-FFF2-40B4-BE49-F238E27FC236}">
                <a16:creationId xmlns:a16="http://schemas.microsoft.com/office/drawing/2014/main" id="{73CA0413-DA0A-4008-BFCD-C1AC249BC946}"/>
              </a:ext>
            </a:extLst>
          </p:cNvPr>
          <p:cNvSpPr txBox="1"/>
          <p:nvPr/>
        </p:nvSpPr>
        <p:spPr>
          <a:xfrm>
            <a:off x="1222309" y="4123327"/>
            <a:ext cx="3331029" cy="369332"/>
          </a:xfrm>
          <a:prstGeom prst="rect">
            <a:avLst/>
          </a:prstGeom>
          <a:noFill/>
        </p:spPr>
        <p:txBody>
          <a:bodyPr wrap="square" rtlCol="0">
            <a:spAutoFit/>
          </a:bodyPr>
          <a:lstStyle/>
          <a:p>
            <a:r>
              <a:rPr lang="en-US" dirty="0">
                <a:solidFill>
                  <a:srgbClr val="00B050"/>
                </a:solidFill>
              </a:rPr>
              <a:t>Ex Employee Data</a:t>
            </a:r>
            <a:endParaRPr lang="en-IN" dirty="0">
              <a:solidFill>
                <a:srgbClr val="00B050"/>
              </a:solidFill>
            </a:endParaRPr>
          </a:p>
        </p:txBody>
      </p:sp>
    </p:spTree>
    <p:extLst>
      <p:ext uri="{BB962C8B-B14F-4D97-AF65-F5344CB8AC3E}">
        <p14:creationId xmlns:p14="http://schemas.microsoft.com/office/powerpoint/2010/main" val="156486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3A15-EB35-4AD8-8D3E-17249B6EDFB7}"/>
              </a:ext>
            </a:extLst>
          </p:cNvPr>
          <p:cNvSpPr>
            <a:spLocks noGrp="1"/>
          </p:cNvSpPr>
          <p:nvPr>
            <p:ph type="title"/>
          </p:nvPr>
        </p:nvSpPr>
        <p:spPr/>
        <p:txBody>
          <a:bodyPr>
            <a:normAutofit fontScale="90000"/>
          </a:bodyPr>
          <a:lstStyle/>
          <a:p>
            <a:r>
              <a:rPr lang="en-US" sz="3100" dirty="0"/>
              <a:t>Department wise salary data to support low salary theory for  Ex-employees</a:t>
            </a:r>
            <a:br>
              <a:rPr lang="en-US" dirty="0"/>
            </a:br>
            <a:endParaRPr lang="en-IN" dirty="0"/>
          </a:p>
        </p:txBody>
      </p:sp>
      <p:pic>
        <p:nvPicPr>
          <p:cNvPr id="5" name="Content Placeholder 4">
            <a:extLst>
              <a:ext uri="{FF2B5EF4-FFF2-40B4-BE49-F238E27FC236}">
                <a16:creationId xmlns:a16="http://schemas.microsoft.com/office/drawing/2014/main" id="{A869D305-8A51-4D67-90BA-FE26E8674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513" y="1749705"/>
            <a:ext cx="2444529" cy="4765676"/>
          </a:xfrm>
        </p:spPr>
      </p:pic>
      <p:pic>
        <p:nvPicPr>
          <p:cNvPr id="7" name="Picture 6">
            <a:extLst>
              <a:ext uri="{FF2B5EF4-FFF2-40B4-BE49-F238E27FC236}">
                <a16:creationId xmlns:a16="http://schemas.microsoft.com/office/drawing/2014/main" id="{88EE8BF3-80A6-47FC-814E-6A31822B1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671" y="1798192"/>
            <a:ext cx="2347163" cy="4717189"/>
          </a:xfrm>
          <a:prstGeom prst="rect">
            <a:avLst/>
          </a:prstGeom>
        </p:spPr>
      </p:pic>
      <p:sp>
        <p:nvSpPr>
          <p:cNvPr id="8" name="TextBox 7">
            <a:extLst>
              <a:ext uri="{FF2B5EF4-FFF2-40B4-BE49-F238E27FC236}">
                <a16:creationId xmlns:a16="http://schemas.microsoft.com/office/drawing/2014/main" id="{51B1B210-2A89-4E7A-8700-A3C59FC2C741}"/>
              </a:ext>
            </a:extLst>
          </p:cNvPr>
          <p:cNvSpPr txBox="1"/>
          <p:nvPr/>
        </p:nvSpPr>
        <p:spPr>
          <a:xfrm rot="16200000">
            <a:off x="-187504" y="3411248"/>
            <a:ext cx="3331029" cy="369332"/>
          </a:xfrm>
          <a:prstGeom prst="rect">
            <a:avLst/>
          </a:prstGeom>
          <a:noFill/>
        </p:spPr>
        <p:txBody>
          <a:bodyPr wrap="square" rtlCol="0">
            <a:spAutoFit/>
          </a:bodyPr>
          <a:lstStyle/>
          <a:p>
            <a:r>
              <a:rPr lang="en-US" dirty="0">
                <a:solidFill>
                  <a:srgbClr val="00B050"/>
                </a:solidFill>
              </a:rPr>
              <a:t>Current Employee Data</a:t>
            </a:r>
            <a:endParaRPr lang="en-IN" dirty="0">
              <a:solidFill>
                <a:srgbClr val="00B050"/>
              </a:solidFill>
            </a:endParaRPr>
          </a:p>
        </p:txBody>
      </p:sp>
      <p:sp>
        <p:nvSpPr>
          <p:cNvPr id="9" name="TextBox 8">
            <a:extLst>
              <a:ext uri="{FF2B5EF4-FFF2-40B4-BE49-F238E27FC236}">
                <a16:creationId xmlns:a16="http://schemas.microsoft.com/office/drawing/2014/main" id="{DC455771-3627-4DC0-A712-7E8FEF0FD3D6}"/>
              </a:ext>
            </a:extLst>
          </p:cNvPr>
          <p:cNvSpPr txBox="1"/>
          <p:nvPr/>
        </p:nvSpPr>
        <p:spPr>
          <a:xfrm rot="16200000">
            <a:off x="4185816" y="3230552"/>
            <a:ext cx="3331029" cy="369332"/>
          </a:xfrm>
          <a:prstGeom prst="rect">
            <a:avLst/>
          </a:prstGeom>
          <a:noFill/>
        </p:spPr>
        <p:txBody>
          <a:bodyPr wrap="square" rtlCol="0">
            <a:spAutoFit/>
          </a:bodyPr>
          <a:lstStyle/>
          <a:p>
            <a:r>
              <a:rPr lang="en-US" dirty="0">
                <a:solidFill>
                  <a:srgbClr val="00B050"/>
                </a:solidFill>
              </a:rPr>
              <a:t>Ex Employee Data</a:t>
            </a:r>
            <a:endParaRPr lang="en-IN" dirty="0">
              <a:solidFill>
                <a:srgbClr val="00B050"/>
              </a:solidFill>
            </a:endParaRPr>
          </a:p>
        </p:txBody>
      </p:sp>
    </p:spTree>
    <p:extLst>
      <p:ext uri="{BB962C8B-B14F-4D97-AF65-F5344CB8AC3E}">
        <p14:creationId xmlns:p14="http://schemas.microsoft.com/office/powerpoint/2010/main" val="427279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6A9D-F136-428F-BDE2-0F1BDD285375}"/>
              </a:ext>
            </a:extLst>
          </p:cNvPr>
          <p:cNvSpPr>
            <a:spLocks noGrp="1"/>
          </p:cNvSpPr>
          <p:nvPr>
            <p:ph type="title"/>
          </p:nvPr>
        </p:nvSpPr>
        <p:spPr>
          <a:xfrm>
            <a:off x="677334" y="394432"/>
            <a:ext cx="8596668" cy="1320800"/>
          </a:xfrm>
        </p:spPr>
        <p:txBody>
          <a:bodyPr>
            <a:noAutofit/>
          </a:bodyPr>
          <a:lstStyle/>
          <a:p>
            <a:r>
              <a:rPr lang="en-US" sz="2800" dirty="0"/>
              <a:t>Mean of the satisfaction level of Ex-employees is much lower which shows they were less happy</a:t>
            </a:r>
            <a:endParaRPr lang="en-IN" sz="2800" dirty="0"/>
          </a:p>
        </p:txBody>
      </p:sp>
      <p:pic>
        <p:nvPicPr>
          <p:cNvPr id="5" name="Content Placeholder 4">
            <a:extLst>
              <a:ext uri="{FF2B5EF4-FFF2-40B4-BE49-F238E27FC236}">
                <a16:creationId xmlns:a16="http://schemas.microsoft.com/office/drawing/2014/main" id="{0388C4E2-687F-41A8-909E-77FE2E8DC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68318"/>
            <a:ext cx="8405588" cy="1394581"/>
          </a:xfrm>
        </p:spPr>
      </p:pic>
      <p:pic>
        <p:nvPicPr>
          <p:cNvPr id="7" name="Picture 6">
            <a:extLst>
              <a:ext uri="{FF2B5EF4-FFF2-40B4-BE49-F238E27FC236}">
                <a16:creationId xmlns:a16="http://schemas.microsoft.com/office/drawing/2014/main" id="{BFF1C32F-CEF8-4A6E-B9F5-E096FF8E8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89" y="4511757"/>
            <a:ext cx="8733277" cy="1417443"/>
          </a:xfrm>
          <a:prstGeom prst="rect">
            <a:avLst/>
          </a:prstGeom>
        </p:spPr>
      </p:pic>
      <p:sp>
        <p:nvSpPr>
          <p:cNvPr id="8" name="TextBox 7">
            <a:extLst>
              <a:ext uri="{FF2B5EF4-FFF2-40B4-BE49-F238E27FC236}">
                <a16:creationId xmlns:a16="http://schemas.microsoft.com/office/drawing/2014/main" id="{E1A5DE6E-6AA6-4B75-AB89-FA094F3B33E2}"/>
              </a:ext>
            </a:extLst>
          </p:cNvPr>
          <p:cNvSpPr txBox="1"/>
          <p:nvPr/>
        </p:nvSpPr>
        <p:spPr>
          <a:xfrm>
            <a:off x="1222309" y="4123327"/>
            <a:ext cx="3331029" cy="369332"/>
          </a:xfrm>
          <a:prstGeom prst="rect">
            <a:avLst/>
          </a:prstGeom>
          <a:noFill/>
        </p:spPr>
        <p:txBody>
          <a:bodyPr wrap="square" rtlCol="0">
            <a:spAutoFit/>
          </a:bodyPr>
          <a:lstStyle/>
          <a:p>
            <a:r>
              <a:rPr lang="en-US" dirty="0">
                <a:solidFill>
                  <a:srgbClr val="00B050"/>
                </a:solidFill>
              </a:rPr>
              <a:t>Ex Employee Data</a:t>
            </a:r>
            <a:endParaRPr lang="en-IN" dirty="0">
              <a:solidFill>
                <a:srgbClr val="00B050"/>
              </a:solidFill>
            </a:endParaRPr>
          </a:p>
        </p:txBody>
      </p:sp>
      <p:sp>
        <p:nvSpPr>
          <p:cNvPr id="9" name="TextBox 8">
            <a:extLst>
              <a:ext uri="{FF2B5EF4-FFF2-40B4-BE49-F238E27FC236}">
                <a16:creationId xmlns:a16="http://schemas.microsoft.com/office/drawing/2014/main" id="{8F80996E-68B1-4848-826C-93F823C7C4B8}"/>
              </a:ext>
            </a:extLst>
          </p:cNvPr>
          <p:cNvSpPr txBox="1"/>
          <p:nvPr/>
        </p:nvSpPr>
        <p:spPr>
          <a:xfrm>
            <a:off x="1222310" y="1996751"/>
            <a:ext cx="3331029" cy="369332"/>
          </a:xfrm>
          <a:prstGeom prst="rect">
            <a:avLst/>
          </a:prstGeom>
          <a:noFill/>
        </p:spPr>
        <p:txBody>
          <a:bodyPr wrap="square" rtlCol="0">
            <a:spAutoFit/>
          </a:bodyPr>
          <a:lstStyle/>
          <a:p>
            <a:r>
              <a:rPr lang="en-US" dirty="0">
                <a:solidFill>
                  <a:srgbClr val="00B050"/>
                </a:solidFill>
              </a:rPr>
              <a:t>Current Employee Data</a:t>
            </a:r>
            <a:endParaRPr lang="en-IN" dirty="0">
              <a:solidFill>
                <a:srgbClr val="00B050"/>
              </a:solidFill>
            </a:endParaRPr>
          </a:p>
        </p:txBody>
      </p:sp>
    </p:spTree>
    <p:extLst>
      <p:ext uri="{BB962C8B-B14F-4D97-AF65-F5344CB8AC3E}">
        <p14:creationId xmlns:p14="http://schemas.microsoft.com/office/powerpoint/2010/main" val="218404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6A9D-F136-428F-BDE2-0F1BDD285375}"/>
              </a:ext>
            </a:extLst>
          </p:cNvPr>
          <p:cNvSpPr>
            <a:spLocks noGrp="1"/>
          </p:cNvSpPr>
          <p:nvPr>
            <p:ph type="title"/>
          </p:nvPr>
        </p:nvSpPr>
        <p:spPr>
          <a:xfrm>
            <a:off x="677334" y="394432"/>
            <a:ext cx="8596668" cy="1320800"/>
          </a:xfrm>
        </p:spPr>
        <p:txBody>
          <a:bodyPr>
            <a:noAutofit/>
          </a:bodyPr>
          <a:lstStyle/>
          <a:p>
            <a:r>
              <a:rPr lang="en-US" sz="2800" dirty="0"/>
              <a:t>Mean of the number of projects of Ex-employees is little higher which shows they completed equal or more projects and were still paid less</a:t>
            </a:r>
            <a:endParaRPr lang="en-IN" sz="2800" dirty="0"/>
          </a:p>
        </p:txBody>
      </p:sp>
      <p:pic>
        <p:nvPicPr>
          <p:cNvPr id="5" name="Content Placeholder 4">
            <a:extLst>
              <a:ext uri="{FF2B5EF4-FFF2-40B4-BE49-F238E27FC236}">
                <a16:creationId xmlns:a16="http://schemas.microsoft.com/office/drawing/2014/main" id="{0388C4E2-687F-41A8-909E-77FE2E8DC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68318"/>
            <a:ext cx="8405588" cy="1394581"/>
          </a:xfrm>
        </p:spPr>
      </p:pic>
      <p:pic>
        <p:nvPicPr>
          <p:cNvPr id="7" name="Picture 6">
            <a:extLst>
              <a:ext uri="{FF2B5EF4-FFF2-40B4-BE49-F238E27FC236}">
                <a16:creationId xmlns:a16="http://schemas.microsoft.com/office/drawing/2014/main" id="{BFF1C32F-CEF8-4A6E-B9F5-E096FF8E8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89" y="4511757"/>
            <a:ext cx="8733277" cy="1417443"/>
          </a:xfrm>
          <a:prstGeom prst="rect">
            <a:avLst/>
          </a:prstGeom>
        </p:spPr>
      </p:pic>
      <p:sp>
        <p:nvSpPr>
          <p:cNvPr id="8" name="TextBox 7">
            <a:extLst>
              <a:ext uri="{FF2B5EF4-FFF2-40B4-BE49-F238E27FC236}">
                <a16:creationId xmlns:a16="http://schemas.microsoft.com/office/drawing/2014/main" id="{E1A5DE6E-6AA6-4B75-AB89-FA094F3B33E2}"/>
              </a:ext>
            </a:extLst>
          </p:cNvPr>
          <p:cNvSpPr txBox="1"/>
          <p:nvPr/>
        </p:nvSpPr>
        <p:spPr>
          <a:xfrm>
            <a:off x="1222309" y="4123327"/>
            <a:ext cx="3331029" cy="369332"/>
          </a:xfrm>
          <a:prstGeom prst="rect">
            <a:avLst/>
          </a:prstGeom>
          <a:noFill/>
        </p:spPr>
        <p:txBody>
          <a:bodyPr wrap="square" rtlCol="0">
            <a:spAutoFit/>
          </a:bodyPr>
          <a:lstStyle/>
          <a:p>
            <a:r>
              <a:rPr lang="en-US" dirty="0">
                <a:solidFill>
                  <a:srgbClr val="00B050"/>
                </a:solidFill>
              </a:rPr>
              <a:t>Ex Employee Data</a:t>
            </a:r>
            <a:endParaRPr lang="en-IN" dirty="0">
              <a:solidFill>
                <a:srgbClr val="00B050"/>
              </a:solidFill>
            </a:endParaRPr>
          </a:p>
        </p:txBody>
      </p:sp>
      <p:sp>
        <p:nvSpPr>
          <p:cNvPr id="9" name="TextBox 8">
            <a:extLst>
              <a:ext uri="{FF2B5EF4-FFF2-40B4-BE49-F238E27FC236}">
                <a16:creationId xmlns:a16="http://schemas.microsoft.com/office/drawing/2014/main" id="{8F80996E-68B1-4848-826C-93F823C7C4B8}"/>
              </a:ext>
            </a:extLst>
          </p:cNvPr>
          <p:cNvSpPr txBox="1"/>
          <p:nvPr/>
        </p:nvSpPr>
        <p:spPr>
          <a:xfrm>
            <a:off x="1222310" y="1996751"/>
            <a:ext cx="3331029" cy="369332"/>
          </a:xfrm>
          <a:prstGeom prst="rect">
            <a:avLst/>
          </a:prstGeom>
          <a:noFill/>
        </p:spPr>
        <p:txBody>
          <a:bodyPr wrap="square" rtlCol="0">
            <a:spAutoFit/>
          </a:bodyPr>
          <a:lstStyle/>
          <a:p>
            <a:r>
              <a:rPr lang="en-US" dirty="0">
                <a:solidFill>
                  <a:srgbClr val="00B050"/>
                </a:solidFill>
              </a:rPr>
              <a:t>Current Employee Data</a:t>
            </a:r>
            <a:endParaRPr lang="en-IN" dirty="0">
              <a:solidFill>
                <a:srgbClr val="00B050"/>
              </a:solidFill>
            </a:endParaRPr>
          </a:p>
        </p:txBody>
      </p:sp>
    </p:spTree>
    <p:extLst>
      <p:ext uri="{BB962C8B-B14F-4D97-AF65-F5344CB8AC3E}">
        <p14:creationId xmlns:p14="http://schemas.microsoft.com/office/powerpoint/2010/main" val="277830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6A9D-F136-428F-BDE2-0F1BDD285375}"/>
              </a:ext>
            </a:extLst>
          </p:cNvPr>
          <p:cNvSpPr>
            <a:spLocks noGrp="1"/>
          </p:cNvSpPr>
          <p:nvPr>
            <p:ph type="title"/>
          </p:nvPr>
        </p:nvSpPr>
        <p:spPr>
          <a:xfrm>
            <a:off x="677334" y="394432"/>
            <a:ext cx="8596668" cy="1320800"/>
          </a:xfrm>
        </p:spPr>
        <p:txBody>
          <a:bodyPr>
            <a:noAutofit/>
          </a:bodyPr>
          <a:lstStyle/>
          <a:p>
            <a:r>
              <a:rPr lang="en-US" sz="2800" dirty="0"/>
              <a:t>Mean of the number of average monthly hours of Ex-employees is little higher which shows they spend more time and efforts and were still paid less</a:t>
            </a:r>
            <a:endParaRPr lang="en-IN" sz="2800" dirty="0"/>
          </a:p>
        </p:txBody>
      </p:sp>
      <p:pic>
        <p:nvPicPr>
          <p:cNvPr id="5" name="Content Placeholder 4">
            <a:extLst>
              <a:ext uri="{FF2B5EF4-FFF2-40B4-BE49-F238E27FC236}">
                <a16:creationId xmlns:a16="http://schemas.microsoft.com/office/drawing/2014/main" id="{0388C4E2-687F-41A8-909E-77FE2E8DC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68318"/>
            <a:ext cx="8405588" cy="1394581"/>
          </a:xfrm>
        </p:spPr>
      </p:pic>
      <p:pic>
        <p:nvPicPr>
          <p:cNvPr id="7" name="Picture 6">
            <a:extLst>
              <a:ext uri="{FF2B5EF4-FFF2-40B4-BE49-F238E27FC236}">
                <a16:creationId xmlns:a16="http://schemas.microsoft.com/office/drawing/2014/main" id="{BFF1C32F-CEF8-4A6E-B9F5-E096FF8E8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89" y="4511757"/>
            <a:ext cx="8733277" cy="1417443"/>
          </a:xfrm>
          <a:prstGeom prst="rect">
            <a:avLst/>
          </a:prstGeom>
        </p:spPr>
      </p:pic>
      <p:sp>
        <p:nvSpPr>
          <p:cNvPr id="8" name="TextBox 7">
            <a:extLst>
              <a:ext uri="{FF2B5EF4-FFF2-40B4-BE49-F238E27FC236}">
                <a16:creationId xmlns:a16="http://schemas.microsoft.com/office/drawing/2014/main" id="{E1A5DE6E-6AA6-4B75-AB89-FA094F3B33E2}"/>
              </a:ext>
            </a:extLst>
          </p:cNvPr>
          <p:cNvSpPr txBox="1"/>
          <p:nvPr/>
        </p:nvSpPr>
        <p:spPr>
          <a:xfrm>
            <a:off x="1222309" y="4123327"/>
            <a:ext cx="3331029" cy="369332"/>
          </a:xfrm>
          <a:prstGeom prst="rect">
            <a:avLst/>
          </a:prstGeom>
          <a:noFill/>
        </p:spPr>
        <p:txBody>
          <a:bodyPr wrap="square" rtlCol="0">
            <a:spAutoFit/>
          </a:bodyPr>
          <a:lstStyle/>
          <a:p>
            <a:r>
              <a:rPr lang="en-US" dirty="0">
                <a:solidFill>
                  <a:srgbClr val="00B050"/>
                </a:solidFill>
              </a:rPr>
              <a:t>Ex Employee Data</a:t>
            </a:r>
            <a:endParaRPr lang="en-IN" dirty="0">
              <a:solidFill>
                <a:srgbClr val="00B050"/>
              </a:solidFill>
            </a:endParaRPr>
          </a:p>
        </p:txBody>
      </p:sp>
      <p:sp>
        <p:nvSpPr>
          <p:cNvPr id="9" name="TextBox 8">
            <a:extLst>
              <a:ext uri="{FF2B5EF4-FFF2-40B4-BE49-F238E27FC236}">
                <a16:creationId xmlns:a16="http://schemas.microsoft.com/office/drawing/2014/main" id="{8F80996E-68B1-4848-826C-93F823C7C4B8}"/>
              </a:ext>
            </a:extLst>
          </p:cNvPr>
          <p:cNvSpPr txBox="1"/>
          <p:nvPr/>
        </p:nvSpPr>
        <p:spPr>
          <a:xfrm>
            <a:off x="1222310" y="1996751"/>
            <a:ext cx="3331029" cy="369332"/>
          </a:xfrm>
          <a:prstGeom prst="rect">
            <a:avLst/>
          </a:prstGeom>
          <a:noFill/>
        </p:spPr>
        <p:txBody>
          <a:bodyPr wrap="square" rtlCol="0">
            <a:spAutoFit/>
          </a:bodyPr>
          <a:lstStyle/>
          <a:p>
            <a:r>
              <a:rPr lang="en-US" dirty="0">
                <a:solidFill>
                  <a:srgbClr val="00B050"/>
                </a:solidFill>
              </a:rPr>
              <a:t>Current Employee Data</a:t>
            </a:r>
            <a:endParaRPr lang="en-IN" dirty="0">
              <a:solidFill>
                <a:srgbClr val="00B050"/>
              </a:solidFill>
            </a:endParaRPr>
          </a:p>
        </p:txBody>
      </p:sp>
    </p:spTree>
    <p:extLst>
      <p:ext uri="{BB962C8B-B14F-4D97-AF65-F5344CB8AC3E}">
        <p14:creationId xmlns:p14="http://schemas.microsoft.com/office/powerpoint/2010/main" val="274428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6A9D-F136-428F-BDE2-0F1BDD285375}"/>
              </a:ext>
            </a:extLst>
          </p:cNvPr>
          <p:cNvSpPr>
            <a:spLocks noGrp="1"/>
          </p:cNvSpPr>
          <p:nvPr>
            <p:ph type="title"/>
          </p:nvPr>
        </p:nvSpPr>
        <p:spPr>
          <a:xfrm>
            <a:off x="677334" y="394432"/>
            <a:ext cx="8596668" cy="1320800"/>
          </a:xfrm>
        </p:spPr>
        <p:txBody>
          <a:bodyPr>
            <a:noAutofit/>
          </a:bodyPr>
          <a:lstStyle/>
          <a:p>
            <a:r>
              <a:rPr lang="en-US" sz="2400" dirty="0"/>
              <a:t>Mean of the number of work accidents of Ex-employees is lesser than the current employees this shows they made less mistakes so were not paid according to their potential</a:t>
            </a:r>
            <a:endParaRPr lang="en-IN" sz="2400" dirty="0"/>
          </a:p>
        </p:txBody>
      </p:sp>
      <p:pic>
        <p:nvPicPr>
          <p:cNvPr id="5" name="Content Placeholder 4">
            <a:extLst>
              <a:ext uri="{FF2B5EF4-FFF2-40B4-BE49-F238E27FC236}">
                <a16:creationId xmlns:a16="http://schemas.microsoft.com/office/drawing/2014/main" id="{0388C4E2-687F-41A8-909E-77FE2E8DC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68318"/>
            <a:ext cx="8405588" cy="1394581"/>
          </a:xfrm>
        </p:spPr>
      </p:pic>
      <p:pic>
        <p:nvPicPr>
          <p:cNvPr id="7" name="Picture 6">
            <a:extLst>
              <a:ext uri="{FF2B5EF4-FFF2-40B4-BE49-F238E27FC236}">
                <a16:creationId xmlns:a16="http://schemas.microsoft.com/office/drawing/2014/main" id="{BFF1C32F-CEF8-4A6E-B9F5-E096FF8E8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89" y="4511757"/>
            <a:ext cx="8733277" cy="1417443"/>
          </a:xfrm>
          <a:prstGeom prst="rect">
            <a:avLst/>
          </a:prstGeom>
        </p:spPr>
      </p:pic>
      <p:sp>
        <p:nvSpPr>
          <p:cNvPr id="8" name="TextBox 7">
            <a:extLst>
              <a:ext uri="{FF2B5EF4-FFF2-40B4-BE49-F238E27FC236}">
                <a16:creationId xmlns:a16="http://schemas.microsoft.com/office/drawing/2014/main" id="{E1A5DE6E-6AA6-4B75-AB89-FA094F3B33E2}"/>
              </a:ext>
            </a:extLst>
          </p:cNvPr>
          <p:cNvSpPr txBox="1"/>
          <p:nvPr/>
        </p:nvSpPr>
        <p:spPr>
          <a:xfrm>
            <a:off x="1222309" y="4123327"/>
            <a:ext cx="3331029" cy="369332"/>
          </a:xfrm>
          <a:prstGeom prst="rect">
            <a:avLst/>
          </a:prstGeom>
          <a:noFill/>
        </p:spPr>
        <p:txBody>
          <a:bodyPr wrap="square" rtlCol="0">
            <a:spAutoFit/>
          </a:bodyPr>
          <a:lstStyle/>
          <a:p>
            <a:r>
              <a:rPr lang="en-US" dirty="0">
                <a:solidFill>
                  <a:srgbClr val="00B050"/>
                </a:solidFill>
              </a:rPr>
              <a:t>Ex Employee Data</a:t>
            </a:r>
            <a:endParaRPr lang="en-IN" dirty="0">
              <a:solidFill>
                <a:srgbClr val="00B050"/>
              </a:solidFill>
            </a:endParaRPr>
          </a:p>
        </p:txBody>
      </p:sp>
      <p:sp>
        <p:nvSpPr>
          <p:cNvPr id="9" name="TextBox 8">
            <a:extLst>
              <a:ext uri="{FF2B5EF4-FFF2-40B4-BE49-F238E27FC236}">
                <a16:creationId xmlns:a16="http://schemas.microsoft.com/office/drawing/2014/main" id="{8F80996E-68B1-4848-826C-93F823C7C4B8}"/>
              </a:ext>
            </a:extLst>
          </p:cNvPr>
          <p:cNvSpPr txBox="1"/>
          <p:nvPr/>
        </p:nvSpPr>
        <p:spPr>
          <a:xfrm>
            <a:off x="1222310" y="1996751"/>
            <a:ext cx="3331029" cy="369332"/>
          </a:xfrm>
          <a:prstGeom prst="rect">
            <a:avLst/>
          </a:prstGeom>
          <a:noFill/>
        </p:spPr>
        <p:txBody>
          <a:bodyPr wrap="square" rtlCol="0">
            <a:spAutoFit/>
          </a:bodyPr>
          <a:lstStyle/>
          <a:p>
            <a:r>
              <a:rPr lang="en-US" dirty="0">
                <a:solidFill>
                  <a:srgbClr val="00B050"/>
                </a:solidFill>
              </a:rPr>
              <a:t>Current Employee Data</a:t>
            </a:r>
            <a:endParaRPr lang="en-IN" dirty="0">
              <a:solidFill>
                <a:srgbClr val="00B050"/>
              </a:solidFill>
            </a:endParaRPr>
          </a:p>
        </p:txBody>
      </p:sp>
    </p:spTree>
    <p:extLst>
      <p:ext uri="{BB962C8B-B14F-4D97-AF65-F5344CB8AC3E}">
        <p14:creationId xmlns:p14="http://schemas.microsoft.com/office/powerpoint/2010/main" val="166132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6A9D-F136-428F-BDE2-0F1BDD285375}"/>
              </a:ext>
            </a:extLst>
          </p:cNvPr>
          <p:cNvSpPr>
            <a:spLocks noGrp="1"/>
          </p:cNvSpPr>
          <p:nvPr>
            <p:ph type="title"/>
          </p:nvPr>
        </p:nvSpPr>
        <p:spPr>
          <a:xfrm>
            <a:off x="677334" y="394432"/>
            <a:ext cx="8596668" cy="1320800"/>
          </a:xfrm>
        </p:spPr>
        <p:txBody>
          <a:bodyPr>
            <a:noAutofit/>
          </a:bodyPr>
          <a:lstStyle/>
          <a:p>
            <a:r>
              <a:rPr lang="en-US" sz="2400" dirty="0"/>
              <a:t>Mean of the number of promotions of Ex-employees is very less than the current employees this shows they were not being promoted so were facing troubles with promotions</a:t>
            </a:r>
            <a:endParaRPr lang="en-IN" sz="2400" dirty="0"/>
          </a:p>
        </p:txBody>
      </p:sp>
      <p:pic>
        <p:nvPicPr>
          <p:cNvPr id="5" name="Content Placeholder 4">
            <a:extLst>
              <a:ext uri="{FF2B5EF4-FFF2-40B4-BE49-F238E27FC236}">
                <a16:creationId xmlns:a16="http://schemas.microsoft.com/office/drawing/2014/main" id="{0388C4E2-687F-41A8-909E-77FE2E8DC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68318"/>
            <a:ext cx="8405588" cy="1394581"/>
          </a:xfrm>
        </p:spPr>
      </p:pic>
      <p:pic>
        <p:nvPicPr>
          <p:cNvPr id="7" name="Picture 6">
            <a:extLst>
              <a:ext uri="{FF2B5EF4-FFF2-40B4-BE49-F238E27FC236}">
                <a16:creationId xmlns:a16="http://schemas.microsoft.com/office/drawing/2014/main" id="{BFF1C32F-CEF8-4A6E-B9F5-E096FF8E8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89" y="4511757"/>
            <a:ext cx="8733277" cy="1417443"/>
          </a:xfrm>
          <a:prstGeom prst="rect">
            <a:avLst/>
          </a:prstGeom>
        </p:spPr>
      </p:pic>
      <p:sp>
        <p:nvSpPr>
          <p:cNvPr id="8" name="TextBox 7">
            <a:extLst>
              <a:ext uri="{FF2B5EF4-FFF2-40B4-BE49-F238E27FC236}">
                <a16:creationId xmlns:a16="http://schemas.microsoft.com/office/drawing/2014/main" id="{E1A5DE6E-6AA6-4B75-AB89-FA094F3B33E2}"/>
              </a:ext>
            </a:extLst>
          </p:cNvPr>
          <p:cNvSpPr txBox="1"/>
          <p:nvPr/>
        </p:nvSpPr>
        <p:spPr>
          <a:xfrm>
            <a:off x="1222309" y="4123327"/>
            <a:ext cx="3331029" cy="369332"/>
          </a:xfrm>
          <a:prstGeom prst="rect">
            <a:avLst/>
          </a:prstGeom>
          <a:noFill/>
        </p:spPr>
        <p:txBody>
          <a:bodyPr wrap="square" rtlCol="0">
            <a:spAutoFit/>
          </a:bodyPr>
          <a:lstStyle/>
          <a:p>
            <a:r>
              <a:rPr lang="en-US" dirty="0">
                <a:solidFill>
                  <a:srgbClr val="00B050"/>
                </a:solidFill>
              </a:rPr>
              <a:t>Ex Employee Data</a:t>
            </a:r>
            <a:endParaRPr lang="en-IN" dirty="0">
              <a:solidFill>
                <a:srgbClr val="00B050"/>
              </a:solidFill>
            </a:endParaRPr>
          </a:p>
        </p:txBody>
      </p:sp>
      <p:sp>
        <p:nvSpPr>
          <p:cNvPr id="9" name="TextBox 8">
            <a:extLst>
              <a:ext uri="{FF2B5EF4-FFF2-40B4-BE49-F238E27FC236}">
                <a16:creationId xmlns:a16="http://schemas.microsoft.com/office/drawing/2014/main" id="{8F80996E-68B1-4848-826C-93F823C7C4B8}"/>
              </a:ext>
            </a:extLst>
          </p:cNvPr>
          <p:cNvSpPr txBox="1"/>
          <p:nvPr/>
        </p:nvSpPr>
        <p:spPr>
          <a:xfrm>
            <a:off x="1222310" y="1996751"/>
            <a:ext cx="3331029" cy="369332"/>
          </a:xfrm>
          <a:prstGeom prst="rect">
            <a:avLst/>
          </a:prstGeom>
          <a:noFill/>
        </p:spPr>
        <p:txBody>
          <a:bodyPr wrap="square" rtlCol="0">
            <a:spAutoFit/>
          </a:bodyPr>
          <a:lstStyle/>
          <a:p>
            <a:r>
              <a:rPr lang="en-US" dirty="0">
                <a:solidFill>
                  <a:srgbClr val="00B050"/>
                </a:solidFill>
              </a:rPr>
              <a:t>Current Employee Data</a:t>
            </a:r>
            <a:endParaRPr lang="en-IN" dirty="0">
              <a:solidFill>
                <a:srgbClr val="00B050"/>
              </a:solidFill>
            </a:endParaRPr>
          </a:p>
        </p:txBody>
      </p:sp>
    </p:spTree>
    <p:extLst>
      <p:ext uri="{BB962C8B-B14F-4D97-AF65-F5344CB8AC3E}">
        <p14:creationId xmlns:p14="http://schemas.microsoft.com/office/powerpoint/2010/main" val="85628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D776-A303-47FB-8F50-A280E65897D6}"/>
              </a:ext>
            </a:extLst>
          </p:cNvPr>
          <p:cNvSpPr>
            <a:spLocks noGrp="1"/>
          </p:cNvSpPr>
          <p:nvPr>
            <p:ph type="title"/>
          </p:nvPr>
        </p:nvSpPr>
        <p:spPr/>
        <p:txBody>
          <a:bodyPr/>
          <a:lstStyle/>
          <a:p>
            <a:r>
              <a:rPr lang="en-US" dirty="0"/>
              <a:t>Conclusion from results	</a:t>
            </a:r>
            <a:br>
              <a:rPr lang="en-US" dirty="0"/>
            </a:br>
            <a:endParaRPr lang="en-IN" dirty="0"/>
          </a:p>
        </p:txBody>
      </p:sp>
      <p:sp>
        <p:nvSpPr>
          <p:cNvPr id="3" name="Content Placeholder 2">
            <a:extLst>
              <a:ext uri="{FF2B5EF4-FFF2-40B4-BE49-F238E27FC236}">
                <a16:creationId xmlns:a16="http://schemas.microsoft.com/office/drawing/2014/main" id="{843076CB-F7B6-4465-BA3C-31822BF6943E}"/>
              </a:ext>
            </a:extLst>
          </p:cNvPr>
          <p:cNvSpPr>
            <a:spLocks noGrp="1"/>
          </p:cNvSpPr>
          <p:nvPr>
            <p:ph idx="1"/>
          </p:nvPr>
        </p:nvSpPr>
        <p:spPr/>
        <p:txBody>
          <a:bodyPr>
            <a:normAutofit/>
          </a:bodyPr>
          <a:lstStyle/>
          <a:p>
            <a:r>
              <a:rPr lang="en-US" sz="2800" dirty="0"/>
              <a:t>As we can see from the data that the most common factor for ex-employees is the lower salaries and no recognition for their hard work which caused troubles with their promotions and they decided to leave the company even after spending more hours and completing more projects.</a:t>
            </a:r>
            <a:endParaRPr lang="en-IN" sz="2800" dirty="0"/>
          </a:p>
        </p:txBody>
      </p:sp>
    </p:spTree>
    <p:extLst>
      <p:ext uri="{BB962C8B-B14F-4D97-AF65-F5344CB8AC3E}">
        <p14:creationId xmlns:p14="http://schemas.microsoft.com/office/powerpoint/2010/main" val="1861247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433</TotalTime>
  <Words>327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Manan Malhotra-POC</vt:lpstr>
      <vt:lpstr>Value count for salaries for existing and ex-employees</vt:lpstr>
      <vt:lpstr>Department wise salary data to support low salary theory for  Ex-employees </vt:lpstr>
      <vt:lpstr>Mean of the satisfaction level of Ex-employees is much lower which shows they were less happy</vt:lpstr>
      <vt:lpstr>Mean of the number of projects of Ex-employees is little higher which shows they completed equal or more projects and were still paid less</vt:lpstr>
      <vt:lpstr>Mean of the number of average monthly hours of Ex-employees is little higher which shows they spend more time and efforts and were still paid less</vt:lpstr>
      <vt:lpstr>Mean of the number of work accidents of Ex-employees is lesser than the current employees this shows they made less mistakes so were not paid according to their potential</vt:lpstr>
      <vt:lpstr>Mean of the number of promotions of Ex-employees is very less than the current employees this shows they were not being promoted so were facing troubles with promotions</vt:lpstr>
      <vt:lpstr>Conclusion from results  </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Manan Malhotra-POC</dc:title>
  <dc:creator>Manan Malhotra</dc:creator>
  <cp:lastModifiedBy>Manan Malhotra</cp:lastModifiedBy>
  <cp:revision>21</cp:revision>
  <dcterms:created xsi:type="dcterms:W3CDTF">2021-08-24T11:07:57Z</dcterms:created>
  <dcterms:modified xsi:type="dcterms:W3CDTF">2021-08-24T18:21:40Z</dcterms:modified>
</cp:coreProperties>
</file>