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310" r:id="rId33"/>
    <p:sldId id="299" r:id="rId34"/>
    <p:sldId id="286" r:id="rId35"/>
  </p:sldIdLst>
  <p:sldSz cx="9144000" cy="6858000" type="screen4x3"/>
  <p:notesSz cx="6858000" cy="9144000"/>
  <p:embeddedFontLst>
    <p:embeddedFont>
      <p:font typeface="Calibri" panose="020F0502020204030204" pitchFamily="34" charset="0"/>
      <p:regular r:id="rId37"/>
      <p:bold r:id="rId38"/>
      <p:italic r:id="rId39"/>
      <p:boldItalic r:id="rId40"/>
    </p:embeddedFont>
    <p:embeddedFont>
      <p:font typeface="Century Gothic" panose="020B0502020202020204" pitchFamily="34" charset="0"/>
      <p:regular r:id="rId41"/>
      <p:bold r:id="rId42"/>
      <p:italic r:id="rId43"/>
      <p:boldItalic r:id="rId44"/>
    </p:embeddedFont>
    <p:embeddedFont>
      <p:font typeface="Gill Sans" panose="020B0604020202020204" charset="0"/>
      <p:regular r:id="rId45"/>
      <p:bold r:id="rId46"/>
    </p:embeddedFont>
    <p:embeddedFont>
      <p:font typeface="Noto Sans Symbols" pitchFamily="2" charset="0"/>
      <p:regular r:id="rId47"/>
      <p:bold r:id="rId48"/>
    </p:embeddedFont>
    <p:embeddedFont>
      <p:font typeface="Verdana" panose="020B060403050404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jObuvJqkQ8X6no2eLAowgoFHdc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B5D763-8E5A-4C5C-BB98-06C352A5A0D8}">
  <a:tblStyle styleId="{B0B5D763-8E5A-4C5C-BB98-06C352A5A0D8}" styleName="Table_0">
    <a:wholeTbl>
      <a:tcTxStyle b="off" i="off">
        <a:font>
          <a:latin typeface="Gill Sans MT"/>
          <a:ea typeface="Gill Sans MT"/>
          <a:cs typeface="Gill Sans MT"/>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12700" cap="flat" cmpd="sng">
              <a:solidFill>
                <a:schemeClr val="accent4"/>
              </a:solidFill>
              <a:prstDash val="solid"/>
              <a:round/>
              <a:headEnd type="none" w="sm" len="sm"/>
              <a:tailEnd type="none" w="sm" len="sm"/>
            </a:ln>
          </a:insideV>
        </a:tcBdr>
        <a:fill>
          <a:solidFill>
            <a:srgbClr val="ECF1E7"/>
          </a:solidFill>
        </a:fill>
      </a:tcStyle>
    </a:wholeTbl>
    <a:band1H>
      <a:tcTxStyle/>
      <a:tcStyle>
        <a:tcBdr/>
        <a:fill>
          <a:solidFill>
            <a:srgbClr val="D8E2CC"/>
          </a:solidFill>
        </a:fill>
      </a:tcStyle>
    </a:band1H>
    <a:band2H>
      <a:tcTxStyle/>
      <a:tcStyle>
        <a:tcBdr/>
      </a:tcStyle>
    </a:band2H>
    <a:band1V>
      <a:tcTxStyle/>
      <a:tcStyle>
        <a:tcBdr/>
        <a:fill>
          <a:solidFill>
            <a:srgbClr val="D8E2CC"/>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4"/>
              </a:solidFill>
              <a:prstDash val="solid"/>
              <a:round/>
              <a:headEnd type="none" w="sm" len="sm"/>
              <a:tailEnd type="none" w="sm" len="sm"/>
            </a:ln>
          </a:top>
        </a:tcBdr>
        <a:fill>
          <a:solidFill>
            <a:srgbClr val="ECF1E7"/>
          </a:solidFill>
        </a:fill>
      </a:tcStyle>
    </a:lastRow>
    <a:seCell>
      <a:tcTxStyle/>
      <a:tcStyle>
        <a:tcBdr/>
      </a:tcStyle>
    </a:seCell>
    <a:swCell>
      <a:tcTxStyle/>
      <a:tcStyle>
        <a:tcBdr/>
      </a:tcStyle>
    </a:swCell>
    <a:firstRow>
      <a:tcTxStyle b="on" i="off"/>
      <a:tcStyle>
        <a:tcBdr/>
        <a:fill>
          <a:solidFill>
            <a:srgbClr val="ECF1E7"/>
          </a:solidFill>
        </a:fill>
      </a:tcStyle>
    </a:firstRow>
    <a:neCell>
      <a:tcTxStyle/>
      <a:tcStyle>
        <a:tcBdr/>
      </a:tcStyle>
    </a:neCell>
    <a:nwCell>
      <a:tcTxStyle/>
      <a:tcStyle>
        <a:tcBdr/>
      </a:tcStyle>
    </a:nwCell>
  </a:tblStyle>
  <a:tblStyle styleId="{040AD26E-D4EF-4F81-B0CA-3F5EC14254CC}"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5.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5.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8" name="Google Shape;39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3bb489db2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e3bb489db2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e3bb489db2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3" name="Google Shape;44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3" name="Google Shape;453;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20"/>
        <p:cNvGrpSpPr/>
        <p:nvPr/>
      </p:nvGrpSpPr>
      <p:grpSpPr>
        <a:xfrm>
          <a:off x="0" y="0"/>
          <a:ext cx="0" cy="0"/>
          <a:chOff x="0" y="0"/>
          <a:chExt cx="0" cy="0"/>
        </a:xfrm>
      </p:grpSpPr>
      <p:sp>
        <p:nvSpPr>
          <p:cNvPr id="21" name="Google Shape;21;p89"/>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0"/>
        <p:cNvGrpSpPr/>
        <p:nvPr/>
      </p:nvGrpSpPr>
      <p:grpSpPr>
        <a:xfrm>
          <a:off x="0" y="0"/>
          <a:ext cx="0" cy="0"/>
          <a:chOff x="0" y="0"/>
          <a:chExt cx="0" cy="0"/>
        </a:xfrm>
      </p:grpSpPr>
      <p:sp>
        <p:nvSpPr>
          <p:cNvPr id="81" name="Google Shape;81;p98"/>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9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9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9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
        <p:nvSpPr>
          <p:cNvPr id="85" name="Google Shape;85;p98"/>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86" name="Google Shape;86;p98"/>
          <p:cNvSpPr>
            <a:spLocks noGrp="1"/>
          </p:cNvSpPr>
          <p:nvPr>
            <p:ph type="pic" idx="2"/>
          </p:nvPr>
        </p:nvSpPr>
        <p:spPr>
          <a:xfrm>
            <a:off x="838200" y="1143003"/>
            <a:ext cx="4419600" cy="3514531"/>
          </a:xfrm>
          <a:prstGeom prst="roundRect">
            <a:avLst>
              <a:gd name="adj" fmla="val 783"/>
            </a:avLst>
          </a:prstGeom>
          <a:solidFill>
            <a:schemeClr val="lt2"/>
          </a:solidFill>
          <a:ln>
            <a:noFill/>
          </a:ln>
        </p:spPr>
      </p:sp>
      <p:sp>
        <p:nvSpPr>
          <p:cNvPr id="87" name="Google Shape;87;p98"/>
          <p:cNvSpPr/>
          <p:nvPr/>
        </p:nvSpPr>
        <p:spPr>
          <a:xfrm rot="-2131329">
            <a:off x="396725" y="954341"/>
            <a:ext cx="685800"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8" name="Google Shape;88;p98"/>
          <p:cNvSpPr/>
          <p:nvPr/>
        </p:nvSpPr>
        <p:spPr>
          <a:xfrm rot="2103354" flipH="1">
            <a:off x="5003667" y="936786"/>
            <a:ext cx="649224"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98"/>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99"/>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99"/>
          <p:cNvSpPr txBox="1">
            <a:spLocks noGrp="1"/>
          </p:cNvSpPr>
          <p:nvPr>
            <p:ph type="body" idx="1"/>
          </p:nvPr>
        </p:nvSpPr>
        <p:spPr>
          <a:xfrm rot="5400000">
            <a:off x="2784348" y="99060"/>
            <a:ext cx="480060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9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9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9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100"/>
          <p:cNvSpPr txBox="1">
            <a:spLocks noGrp="1"/>
          </p:cNvSpPr>
          <p:nvPr>
            <p:ph type="title"/>
          </p:nvPr>
        </p:nvSpPr>
        <p:spPr>
          <a:xfrm rot="5400000">
            <a:off x="4846637"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00"/>
          <p:cNvSpPr txBox="1">
            <a:spLocks noGrp="1"/>
          </p:cNvSpPr>
          <p:nvPr>
            <p:ph type="body" idx="1"/>
          </p:nvPr>
        </p:nvSpPr>
        <p:spPr>
          <a:xfrm rot="5400000">
            <a:off x="998537" y="419103"/>
            <a:ext cx="5851525"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9" name="Google Shape;99;p10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0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0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0"/>
        <p:cNvGrpSpPr/>
        <p:nvPr/>
      </p:nvGrpSpPr>
      <p:grpSpPr>
        <a:xfrm>
          <a:off x="0" y="0"/>
          <a:ext cx="0" cy="0"/>
          <a:chOff x="0" y="0"/>
          <a:chExt cx="0" cy="0"/>
        </a:xfrm>
      </p:grpSpPr>
      <p:sp>
        <p:nvSpPr>
          <p:cNvPr id="111" name="Google Shape;111;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12" name="Google Shape;112;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113" name="Google Shape;113;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14" name="Google Shape;114;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15"/>
        <p:cNvGrpSpPr/>
        <p:nvPr/>
      </p:nvGrpSpPr>
      <p:grpSpPr>
        <a:xfrm>
          <a:off x="0" y="0"/>
          <a:ext cx="0" cy="0"/>
          <a:chOff x="0" y="0"/>
          <a:chExt cx="0" cy="0"/>
        </a:xfrm>
      </p:grpSpPr>
      <p:sp>
        <p:nvSpPr>
          <p:cNvPr id="116" name="Google Shape;116;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17" name="Google Shape;117;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118" name="Google Shape;118;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19" name="Google Shape;119;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20"/>
        <p:cNvGrpSpPr/>
        <p:nvPr/>
      </p:nvGrpSpPr>
      <p:grpSpPr>
        <a:xfrm>
          <a:off x="0" y="0"/>
          <a:ext cx="0" cy="0"/>
          <a:chOff x="0" y="0"/>
          <a:chExt cx="0" cy="0"/>
        </a:xfrm>
      </p:grpSpPr>
      <p:sp>
        <p:nvSpPr>
          <p:cNvPr id="121" name="Google Shape;121;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22" name="Google Shape;122;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123" name="Google Shape;123;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24" name="Google Shape;124;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125"/>
        <p:cNvGrpSpPr/>
        <p:nvPr/>
      </p:nvGrpSpPr>
      <p:grpSpPr>
        <a:xfrm>
          <a:off x="0" y="0"/>
          <a:ext cx="0" cy="0"/>
          <a:chOff x="0" y="0"/>
          <a:chExt cx="0" cy="0"/>
        </a:xfrm>
      </p:grpSpPr>
      <p:sp>
        <p:nvSpPr>
          <p:cNvPr id="126" name="Google Shape;126;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27" name="Google Shape;127;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128" name="Google Shape;128;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129" name="Google Shape;129;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30" name="Google Shape;130;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131"/>
        <p:cNvGrpSpPr/>
        <p:nvPr/>
      </p:nvGrpSpPr>
      <p:grpSpPr>
        <a:xfrm>
          <a:off x="0" y="0"/>
          <a:ext cx="0" cy="0"/>
          <a:chOff x="0" y="0"/>
          <a:chExt cx="0" cy="0"/>
        </a:xfrm>
      </p:grpSpPr>
      <p:sp>
        <p:nvSpPr>
          <p:cNvPr id="132" name="Google Shape;132;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33" name="Google Shape;133;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134" name="Google Shape;134;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135" name="Google Shape;135;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136" name="Google Shape;136;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137" name="Google Shape;137;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38" name="Google Shape;138;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39"/>
        <p:cNvGrpSpPr/>
        <p:nvPr/>
      </p:nvGrpSpPr>
      <p:grpSpPr>
        <a:xfrm>
          <a:off x="0" y="0"/>
          <a:ext cx="0" cy="0"/>
          <a:chOff x="0" y="0"/>
          <a:chExt cx="0" cy="0"/>
        </a:xfrm>
      </p:grpSpPr>
      <p:sp>
        <p:nvSpPr>
          <p:cNvPr id="140" name="Google Shape;140;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141" name="Google Shape;141;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42" name="Google Shape;142;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43"/>
        <p:cNvGrpSpPr/>
        <p:nvPr/>
      </p:nvGrpSpPr>
      <p:grpSpPr>
        <a:xfrm>
          <a:off x="0" y="0"/>
          <a:ext cx="0" cy="0"/>
          <a:chOff x="0" y="0"/>
          <a:chExt cx="0" cy="0"/>
        </a:xfrm>
      </p:grpSpPr>
      <p:pic>
        <p:nvPicPr>
          <p:cNvPr id="144" name="Google Shape;144;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45" name="Google Shape;145;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90"/>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90"/>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5" name="Google Shape;25;p9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6"/>
        <p:cNvGrpSpPr/>
        <p:nvPr/>
      </p:nvGrpSpPr>
      <p:grpSpPr>
        <a:xfrm>
          <a:off x="0" y="0"/>
          <a:ext cx="0" cy="0"/>
          <a:chOff x="0" y="0"/>
          <a:chExt cx="0" cy="0"/>
        </a:xfrm>
      </p:grpSpPr>
      <p:sp>
        <p:nvSpPr>
          <p:cNvPr id="147" name="Google Shape;147;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48" name="Google Shape;148;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149" name="Google Shape;149;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150" name="Google Shape;150;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51" name="Google Shape;151;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52"/>
        <p:cNvGrpSpPr/>
        <p:nvPr/>
      </p:nvGrpSpPr>
      <p:grpSpPr>
        <a:xfrm>
          <a:off x="0" y="0"/>
          <a:ext cx="0" cy="0"/>
          <a:chOff x="0" y="0"/>
          <a:chExt cx="0" cy="0"/>
        </a:xfrm>
      </p:grpSpPr>
      <p:sp>
        <p:nvSpPr>
          <p:cNvPr id="153" name="Google Shape;153;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54" name="Google Shape;154;p66"/>
          <p:cNvSpPr>
            <a:spLocks noGrp="1"/>
          </p:cNvSpPr>
          <p:nvPr>
            <p:ph type="pic" idx="2"/>
          </p:nvPr>
        </p:nvSpPr>
        <p:spPr>
          <a:xfrm>
            <a:off x="1792288" y="612775"/>
            <a:ext cx="5486400" cy="4114800"/>
          </a:xfrm>
          <a:prstGeom prst="rect">
            <a:avLst/>
          </a:prstGeom>
          <a:noFill/>
          <a:ln>
            <a:noFill/>
          </a:ln>
        </p:spPr>
      </p:sp>
      <p:sp>
        <p:nvSpPr>
          <p:cNvPr id="155" name="Google Shape;155;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156" name="Google Shape;156;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57" name="Google Shape;157;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58"/>
        <p:cNvGrpSpPr/>
        <p:nvPr/>
      </p:nvGrpSpPr>
      <p:grpSpPr>
        <a:xfrm>
          <a:off x="0" y="0"/>
          <a:ext cx="0" cy="0"/>
          <a:chOff x="0" y="0"/>
          <a:chExt cx="0" cy="0"/>
        </a:xfrm>
      </p:grpSpPr>
      <p:sp>
        <p:nvSpPr>
          <p:cNvPr id="159" name="Google Shape;159;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60" name="Google Shape;160;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161" name="Google Shape;161;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62" name="Google Shape;162;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63"/>
        <p:cNvGrpSpPr/>
        <p:nvPr/>
      </p:nvGrpSpPr>
      <p:grpSpPr>
        <a:xfrm>
          <a:off x="0" y="0"/>
          <a:ext cx="0" cy="0"/>
          <a:chOff x="0" y="0"/>
          <a:chExt cx="0" cy="0"/>
        </a:xfrm>
      </p:grpSpPr>
      <p:sp>
        <p:nvSpPr>
          <p:cNvPr id="164" name="Google Shape;164;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65" name="Google Shape;165;p6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166" name="Google Shape;166;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67" name="Google Shape;167;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168"/>
        <p:cNvGrpSpPr/>
        <p:nvPr/>
      </p:nvGrpSpPr>
      <p:grpSpPr>
        <a:xfrm>
          <a:off x="0" y="0"/>
          <a:ext cx="0" cy="0"/>
          <a:chOff x="0" y="0"/>
          <a:chExt cx="0" cy="0"/>
        </a:xfrm>
      </p:grpSpPr>
      <p:sp>
        <p:nvSpPr>
          <p:cNvPr id="169" name="Google Shape;169;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170" name="Google Shape;170;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71" name="Google Shape;171;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2"/>
        <p:cNvGrpSpPr/>
        <p:nvPr/>
      </p:nvGrpSpPr>
      <p:grpSpPr>
        <a:xfrm>
          <a:off x="0" y="0"/>
          <a:ext cx="0" cy="0"/>
          <a:chOff x="0" y="0"/>
          <a:chExt cx="0" cy="0"/>
        </a:xfrm>
      </p:grpSpPr>
      <p:sp>
        <p:nvSpPr>
          <p:cNvPr id="173" name="Google Shape;173;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74"/>
        <p:cNvGrpSpPr/>
        <p:nvPr/>
      </p:nvGrpSpPr>
      <p:grpSpPr>
        <a:xfrm>
          <a:off x="0" y="0"/>
          <a:ext cx="0" cy="0"/>
          <a:chOff x="0" y="0"/>
          <a:chExt cx="0" cy="0"/>
        </a:xfrm>
      </p:grpSpPr>
      <p:sp>
        <p:nvSpPr>
          <p:cNvPr id="175" name="Google Shape;175;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91"/>
          <p:cNvSpPr txBox="1">
            <a:spLocks noGrp="1"/>
          </p:cNvSpPr>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91"/>
          <p:cNvSpPr txBox="1">
            <a:spLocks noGrp="1"/>
          </p:cNvSpPr>
          <p:nvPr>
            <p:ph type="subTitle" idx="1"/>
          </p:nvPr>
        </p:nvSpPr>
        <p:spPr>
          <a:xfrm>
            <a:off x="1432560" y="1850064"/>
            <a:ext cx="740664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31" name="Google Shape;31;p9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9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9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
        <p:nvSpPr>
          <p:cNvPr id="34" name="Google Shape;34;p91"/>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5" name="Google Shape;35;p91"/>
          <p:cNvSpPr/>
          <p:nvPr/>
        </p:nvSpPr>
        <p:spPr>
          <a:xfrm>
            <a:off x="1157176" y="1345016"/>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92"/>
          <p:cNvSpPr/>
          <p:nvPr/>
        </p:nvSpPr>
        <p:spPr>
          <a:xfrm>
            <a:off x="2282890" y="-54"/>
            <a:ext cx="6858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 name="Google Shape;38;p92"/>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92"/>
          <p:cNvSpPr txBox="1">
            <a:spLocks noGrp="1"/>
          </p:cNvSpPr>
          <p:nvPr>
            <p:ph type="body" idx="1"/>
          </p:nvPr>
        </p:nvSpPr>
        <p:spPr>
          <a:xfrm>
            <a:off x="2578392" y="1066800"/>
            <a:ext cx="64008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9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
        <p:nvSpPr>
          <p:cNvPr id="43" name="Google Shape;43;p92"/>
          <p:cNvSpPr/>
          <p:nvPr/>
        </p:nvSpPr>
        <p:spPr>
          <a:xfrm>
            <a:off x="2286000" y="0"/>
            <a:ext cx="76200"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4" name="Google Shape;44;p92"/>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5" name="Google Shape;45;p92"/>
          <p:cNvSpPr/>
          <p:nvPr/>
        </p:nvSpPr>
        <p:spPr>
          <a:xfrm>
            <a:off x="2408064" y="2745870"/>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93"/>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93"/>
          <p:cNvSpPr txBox="1">
            <a:spLocks noGrp="1"/>
          </p:cNvSpPr>
          <p:nvPr>
            <p:ph type="body" idx="1"/>
          </p:nvPr>
        </p:nvSpPr>
        <p:spPr>
          <a:xfrm>
            <a:off x="143560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93"/>
          <p:cNvSpPr txBox="1">
            <a:spLocks noGrp="1"/>
          </p:cNvSpPr>
          <p:nvPr>
            <p:ph type="body" idx="2"/>
          </p:nvPr>
        </p:nvSpPr>
        <p:spPr>
          <a:xfrm>
            <a:off x="527608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0" name="Google Shape;50;p9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94"/>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4"/>
          <p:cNvSpPr txBox="1">
            <a:spLocks noGrp="1"/>
          </p:cNvSpPr>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94"/>
          <p:cNvSpPr txBox="1">
            <a:spLocks noGrp="1"/>
          </p:cNvSpPr>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94"/>
          <p:cNvSpPr txBox="1">
            <a:spLocks noGrp="1"/>
          </p:cNvSpPr>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94"/>
          <p:cNvSpPr txBox="1">
            <a:spLocks noGrp="1"/>
          </p:cNvSpPr>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9" name="Google Shape;59;p9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95"/>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96"/>
          <p:cNvSpPr/>
          <p:nvPr/>
        </p:nvSpPr>
        <p:spPr>
          <a:xfrm>
            <a:off x="1014984" y="0"/>
            <a:ext cx="812901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9" name="Google Shape;69;p9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
        <p:nvSpPr>
          <p:cNvPr id="72" name="Google Shape;72;p96"/>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3"/>
        <p:cNvGrpSpPr/>
        <p:nvPr/>
      </p:nvGrpSpPr>
      <p:grpSpPr>
        <a:xfrm>
          <a:off x="0" y="0"/>
          <a:ext cx="0" cy="0"/>
          <a:chOff x="0" y="0"/>
          <a:chExt cx="0" cy="0"/>
        </a:xfrm>
      </p:grpSpPr>
      <p:sp>
        <p:nvSpPr>
          <p:cNvPr id="74" name="Google Shape;74;p97"/>
          <p:cNvSpPr txBox="1">
            <a:spLocks noGrp="1"/>
          </p:cNvSpPr>
          <p:nvPr>
            <p:ph type="title"/>
          </p:nvPr>
        </p:nvSpPr>
        <p:spPr>
          <a:xfrm>
            <a:off x="457200" y="216778"/>
            <a:ext cx="3810000" cy="116205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97"/>
          <p:cNvSpPr txBox="1">
            <a:spLocks noGrp="1"/>
          </p:cNvSpPr>
          <p:nvPr>
            <p:ph type="body" idx="1"/>
          </p:nvPr>
        </p:nvSpPr>
        <p:spPr>
          <a:xfrm>
            <a:off x="457200" y="1406964"/>
            <a:ext cx="3810000" cy="698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6" name="Google Shape;76;p97"/>
          <p:cNvSpPr txBox="1">
            <a:spLocks noGrp="1"/>
          </p:cNvSpPr>
          <p:nvPr>
            <p:ph type="body" idx="2"/>
          </p:nvPr>
        </p:nvSpPr>
        <p:spPr>
          <a:xfrm>
            <a:off x="457200" y="2133600"/>
            <a:ext cx="8153400" cy="3992563"/>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7" name="Google Shape;77;p9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9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9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tile tx="0" ty="0" sx="90000" sy="90000" flip="xy" algn="tl"/>
        </a:blipFill>
        <a:effectLst/>
      </p:bgPr>
    </p:bg>
    <p:spTree>
      <p:nvGrpSpPr>
        <p:cNvPr id="1" name="Shape 9"/>
        <p:cNvGrpSpPr/>
        <p:nvPr/>
      </p:nvGrpSpPr>
      <p:grpSpPr>
        <a:xfrm>
          <a:off x="0" y="0"/>
          <a:ext cx="0" cy="0"/>
          <a:chOff x="0" y="0"/>
          <a:chExt cx="0" cy="0"/>
        </a:xfrm>
      </p:grpSpPr>
      <p:sp>
        <p:nvSpPr>
          <p:cNvPr id="10" name="Google Shape;10;p88"/>
          <p:cNvSpPr/>
          <p:nvPr/>
        </p:nvSpPr>
        <p:spPr>
          <a:xfrm>
            <a:off x="-815927" y="-815922"/>
            <a:ext cx="1638887" cy="1638887"/>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88"/>
          <p:cNvSpPr/>
          <p:nvPr/>
        </p:nvSpPr>
        <p:spPr>
          <a:xfrm>
            <a:off x="168816" y="21102"/>
            <a:ext cx="1702191"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88"/>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 name="Google Shape;13;p88"/>
          <p:cNvSpPr/>
          <p:nvPr/>
        </p:nvSpPr>
        <p:spPr>
          <a:xfrm>
            <a:off x="1012873" y="-54"/>
            <a:ext cx="8131127"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 name="Google Shape;14;p88"/>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88"/>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6" name="Google Shape;16;p8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strike="noStrike" cap="none">
                <a:solidFill>
                  <a:srgbClr val="B3A787"/>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8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B3A787"/>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8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1pPr>
            <a:lvl2pPr marL="0" marR="0" lvl="1"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2pPr>
            <a:lvl3pPr marL="0" marR="0" lvl="2"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3pPr>
            <a:lvl4pPr marL="0" marR="0" lvl="3"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4pPr>
            <a:lvl5pPr marL="0" marR="0" lvl="4"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5pPr>
            <a:lvl6pPr marL="0" marR="0" lvl="5"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6pPr>
            <a:lvl7pPr marL="0" marR="0" lvl="6"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7pPr>
            <a:lvl8pPr marL="0" marR="0" lvl="7"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8pPr>
            <a:lvl9pPr marL="0" marR="0" lvl="8"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A8A292"/>
              </a:solidFill>
            </a:endParaRPr>
          </a:p>
        </p:txBody>
      </p:sp>
      <p:sp>
        <p:nvSpPr>
          <p:cNvPr id="19" name="Google Shape;19;p88"/>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104" name="Google Shape;104;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105" name="Google Shape;105;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106" name="Google Shape;106;p57"/>
          <p:cNvCxnSpPr/>
          <p:nvPr/>
        </p:nvCxnSpPr>
        <p:spPr>
          <a:xfrm>
            <a:off x="469900" y="992188"/>
            <a:ext cx="8504238" cy="0"/>
          </a:xfrm>
          <a:prstGeom prst="straightConnector1">
            <a:avLst/>
          </a:prstGeom>
          <a:noFill/>
          <a:ln>
            <a:noFill/>
          </a:ln>
        </p:spPr>
      </p:cxnSp>
      <p:sp>
        <p:nvSpPr>
          <p:cNvPr id="107" name="Google Shape;107;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t>‹#›</a:t>
            </a:fld>
            <a:endParaRPr sz="600" b="0" i="0" u="none" strike="noStrike" cap="none">
              <a:solidFill>
                <a:srgbClr val="000000"/>
              </a:solidFill>
              <a:latin typeface="Arial"/>
              <a:ea typeface="Arial"/>
              <a:cs typeface="Arial"/>
              <a:sym typeface="Arial"/>
            </a:endParaRPr>
          </a:p>
        </p:txBody>
      </p:sp>
      <p:pic>
        <p:nvPicPr>
          <p:cNvPr id="108" name="Google Shape;108;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9" name="Google Shape;109;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onkeylearn.com/text-analysi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monkeylearn.com/blog/definitive-guide-natural-language-processi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1"/>
          <p:cNvPicPr preferRelativeResize="0"/>
          <p:nvPr/>
        </p:nvPicPr>
        <p:blipFill rotWithShape="1">
          <a:blip r:embed="rId3">
            <a:alphaModFix/>
          </a:blip>
          <a:srcRect/>
          <a:stretch/>
        </p:blipFill>
        <p:spPr>
          <a:xfrm>
            <a:off x="7561518" y="72711"/>
            <a:ext cx="1187051" cy="411359"/>
          </a:xfrm>
          <a:prstGeom prst="rect">
            <a:avLst/>
          </a:prstGeom>
          <a:noFill/>
          <a:ln>
            <a:noFill/>
          </a:ln>
        </p:spPr>
      </p:pic>
      <p:graphicFrame>
        <p:nvGraphicFramePr>
          <p:cNvPr id="181" name="Google Shape;181;p1"/>
          <p:cNvGraphicFramePr/>
          <p:nvPr/>
        </p:nvGraphicFramePr>
        <p:xfrm>
          <a:off x="1482436" y="977696"/>
          <a:ext cx="7266150" cy="4993600"/>
        </p:xfrm>
        <a:graphic>
          <a:graphicData uri="http://schemas.openxmlformats.org/drawingml/2006/table">
            <a:tbl>
              <a:tblPr>
                <a:noFill/>
                <a:tableStyleId>{B0B5D763-8E5A-4C5C-BB98-06C352A5A0D8}</a:tableStyleId>
              </a:tblPr>
              <a:tblGrid>
                <a:gridCol w="3492875">
                  <a:extLst>
                    <a:ext uri="{9D8B030D-6E8A-4147-A177-3AD203B41FA5}">
                      <a16:colId xmlns:a16="http://schemas.microsoft.com/office/drawing/2014/main" val="20000"/>
                    </a:ext>
                  </a:extLst>
                </a:gridCol>
                <a:gridCol w="3773275">
                  <a:extLst>
                    <a:ext uri="{9D8B030D-6E8A-4147-A177-3AD203B41FA5}">
                      <a16:colId xmlns:a16="http://schemas.microsoft.com/office/drawing/2014/main" val="20001"/>
                    </a:ext>
                  </a:extLst>
                </a:gridCol>
              </a:tblGrid>
              <a:tr h="313925">
                <a:tc gridSpan="2">
                  <a:txBody>
                    <a:bodyPr/>
                    <a:lstStyle/>
                    <a:p>
                      <a:pPr marL="0" marR="0" lvl="0" indent="0" algn="r" rtl="0">
                        <a:lnSpc>
                          <a:spcPct val="100000"/>
                        </a:lnSpc>
                        <a:spcBef>
                          <a:spcPts val="0"/>
                        </a:spcBef>
                        <a:spcAft>
                          <a:spcPts val="0"/>
                        </a:spcAft>
                        <a:buClr>
                          <a:srgbClr val="000000"/>
                        </a:buClr>
                        <a:buSzPts val="1100"/>
                        <a:buFont typeface="Arial"/>
                        <a:buNone/>
                      </a:pPr>
                      <a:r>
                        <a:rPr lang="en-US" sz="1100" u="sng" strike="noStrike" cap="none"/>
                        <a:t>Date:- 1</a:t>
                      </a:r>
                      <a:r>
                        <a:rPr lang="en-US" sz="1100" u="sng"/>
                        <a:t>5</a:t>
                      </a:r>
                      <a:r>
                        <a:rPr lang="en-US" sz="1100" u="sng" strike="noStrike" cap="none"/>
                        <a:t>/1</a:t>
                      </a:r>
                      <a:r>
                        <a:rPr lang="en-US" sz="1100" u="sng"/>
                        <a:t>1</a:t>
                      </a:r>
                      <a:r>
                        <a:rPr lang="en-US" sz="1100" u="sng" strike="noStrike" cap="none"/>
                        <a:t>/2021</a:t>
                      </a:r>
                      <a:endParaRPr sz="1100" b="1" i="0" u="sng" strike="noStrike" cap="none">
                        <a:solidFill>
                          <a:srgbClr val="FA7D00"/>
                        </a:solidFill>
                        <a:latin typeface="Calibri"/>
                        <a:ea typeface="Calibri"/>
                        <a:cs typeface="Calibri"/>
                        <a:sym typeface="Calibri"/>
                      </a:endParaRPr>
                    </a:p>
                  </a:txBody>
                  <a:tcPr marL="9525" marR="9525" marT="9525" marB="0" anchor="b"/>
                </a:tc>
                <a:tc hMerge="1">
                  <a:txBody>
                    <a:bodyPr/>
                    <a:lstStyle/>
                    <a:p>
                      <a:endParaRPr lang="en-US"/>
                    </a:p>
                  </a:txBody>
                  <a:tcPr/>
                </a:tc>
                <a:extLst>
                  <a:ext uri="{0D108BD9-81ED-4DB2-BD59-A6C34878D82A}">
                    <a16:rowId xmlns:a16="http://schemas.microsoft.com/office/drawing/2014/main" val="10000"/>
                  </a:ext>
                </a:extLst>
              </a:tr>
              <a:tr h="86700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t>Project Title  </a:t>
                      </a:r>
                      <a:endParaRPr sz="2000" b="1" i="0" u="none" strike="noStrike" cap="none">
                        <a:solidFill>
                          <a:srgbClr val="FA7D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P75- Summary Extraction along with sentiment analysis.</a:t>
                      </a:r>
                      <a:endParaRPr sz="1800" b="1"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1"/>
                  </a:ext>
                </a:extLst>
              </a:tr>
              <a:tr h="627825">
                <a:tc rowSpan="5">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t>Team Members</a:t>
                      </a:r>
                      <a:endParaRPr sz="2000" b="1" i="0" u="none" strike="noStrike" cap="none">
                        <a:solidFill>
                          <a:srgbClr val="FA7D00"/>
                        </a:solidFill>
                        <a:latin typeface="Calibri"/>
                        <a:ea typeface="Calibri"/>
                        <a:cs typeface="Calibri"/>
                        <a:sym typeface="Calibri"/>
                      </a:endParaRPr>
                    </a:p>
                  </a:txBody>
                  <a:tcPr marL="9525" marR="9525" marT="9525" marB="0" anchor="ct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Manan Malhotra</a:t>
                      </a:r>
                      <a:endParaRPr sz="1600" b="1"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2"/>
                  </a:ext>
                </a:extLst>
              </a:tr>
              <a:tr h="523175">
                <a:tc vMerge="1">
                  <a:txBody>
                    <a:bodyPr/>
                    <a:lstStyle/>
                    <a:p>
                      <a:endParaRPr lang="en-US"/>
                    </a:p>
                  </a:txBody>
                  <a:tcP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Nandini Reddy</a:t>
                      </a:r>
                      <a:endParaRPr sz="1600" b="1"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3"/>
                  </a:ext>
                </a:extLst>
              </a:tr>
              <a:tr h="523175">
                <a:tc vMerge="1">
                  <a:txBody>
                    <a:bodyPr/>
                    <a:lstStyle/>
                    <a:p>
                      <a:endParaRPr lang="en-US"/>
                    </a:p>
                  </a:txBody>
                  <a:tcP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Renu Rawat</a:t>
                      </a:r>
                      <a:endParaRPr sz="1600" b="1"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4"/>
                  </a:ext>
                </a:extLst>
              </a:tr>
              <a:tr h="523175">
                <a:tc vMerge="1">
                  <a:txBody>
                    <a:bodyPr/>
                    <a:lstStyle/>
                    <a:p>
                      <a:endParaRPr lang="en-US"/>
                    </a:p>
                  </a:txBody>
                  <a:tcP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Rohit  Pawar</a:t>
                      </a:r>
                      <a:endParaRPr sz="1600" b="1"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5"/>
                  </a:ext>
                </a:extLst>
              </a:tr>
              <a:tr h="539050">
                <a:tc vMerge="1">
                  <a:txBody>
                    <a:bodyPr/>
                    <a:lstStyle/>
                    <a:p>
                      <a:endParaRPr lang="en-US"/>
                    </a:p>
                  </a:txBody>
                  <a:tcP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Shubham Patel</a:t>
                      </a:r>
                      <a:endParaRPr sz="1600" b="1"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6"/>
                  </a:ext>
                </a:extLst>
              </a:tr>
              <a:tr h="1076275">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t>Project Guide</a:t>
                      </a:r>
                      <a:endParaRPr sz="2000" b="1" i="0" u="none" strike="noStrike" cap="none">
                        <a:solidFill>
                          <a:srgbClr val="FA7D00"/>
                        </a:solidFill>
                        <a:latin typeface="Calibri"/>
                        <a:ea typeface="Calibri"/>
                        <a:cs typeface="Calibri"/>
                        <a:sym typeface="Calibri"/>
                      </a:endParaRPr>
                    </a:p>
                  </a:txBody>
                  <a:tcPr marL="9525" marR="9525" marT="9525" marB="0" anchor="ct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Mr. Parth Sagar</a:t>
                      </a:r>
                      <a:endParaRPr sz="1600" b="1" u="none" strike="noStrike" cap="none">
                        <a:solidFill>
                          <a:schemeClr val="dk1"/>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75"/>
          <p:cNvSpPr txBox="1">
            <a:spLocks noGrp="1"/>
          </p:cNvSpPr>
          <p:nvPr>
            <p:ph type="title"/>
          </p:nvPr>
        </p:nvSpPr>
        <p:spPr>
          <a:xfrm>
            <a:off x="1120486" y="198874"/>
            <a:ext cx="2038350" cy="68781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1800"/>
              <a:buFont typeface="Arial"/>
              <a:buNone/>
            </a:pPr>
            <a:r>
              <a:rPr lang="en-US" sz="2600" b="1"/>
              <a:t>Bigrams</a:t>
            </a:r>
            <a:endParaRPr sz="2600" b="1"/>
          </a:p>
        </p:txBody>
      </p:sp>
      <p:pic>
        <p:nvPicPr>
          <p:cNvPr id="249" name="Google Shape;249;p75"/>
          <p:cNvPicPr preferRelativeResize="0">
            <a:picLocks noGrp="1"/>
          </p:cNvPicPr>
          <p:nvPr>
            <p:ph type="body" idx="1"/>
          </p:nvPr>
        </p:nvPicPr>
        <p:blipFill rotWithShape="1">
          <a:blip r:embed="rId3">
            <a:alphaModFix/>
          </a:blip>
          <a:srcRect/>
          <a:stretch/>
        </p:blipFill>
        <p:spPr>
          <a:xfrm>
            <a:off x="923730" y="886692"/>
            <a:ext cx="7957033" cy="2992581"/>
          </a:xfrm>
          <a:prstGeom prst="rect">
            <a:avLst/>
          </a:prstGeom>
          <a:noFill/>
          <a:ln>
            <a:noFill/>
          </a:ln>
        </p:spPr>
      </p:pic>
      <p:pic>
        <p:nvPicPr>
          <p:cNvPr id="250" name="Google Shape;250;p75"/>
          <p:cNvPicPr preferRelativeResize="0"/>
          <p:nvPr/>
        </p:nvPicPr>
        <p:blipFill rotWithShape="1">
          <a:blip r:embed="rId4">
            <a:alphaModFix/>
          </a:blip>
          <a:srcRect/>
          <a:stretch/>
        </p:blipFill>
        <p:spPr>
          <a:xfrm>
            <a:off x="2382982" y="4003965"/>
            <a:ext cx="4225636" cy="2479962"/>
          </a:xfrm>
          <a:prstGeom prst="rect">
            <a:avLst/>
          </a:prstGeom>
          <a:noFill/>
          <a:ln>
            <a:noFill/>
          </a:ln>
        </p:spPr>
      </p:pic>
      <p:pic>
        <p:nvPicPr>
          <p:cNvPr id="251" name="Google Shape;251;p75"/>
          <p:cNvPicPr preferRelativeResize="0"/>
          <p:nvPr/>
        </p:nvPicPr>
        <p:blipFill rotWithShape="1">
          <a:blip r:embed="rId5">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76"/>
          <p:cNvSpPr txBox="1">
            <a:spLocks noGrp="1"/>
          </p:cNvSpPr>
          <p:nvPr>
            <p:ph type="title"/>
          </p:nvPr>
        </p:nvSpPr>
        <p:spPr>
          <a:xfrm>
            <a:off x="1233055" y="136092"/>
            <a:ext cx="1759528" cy="69518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0000"/>
              </a:buClr>
              <a:buSzPts val="1800"/>
              <a:buFont typeface="Gill Sans"/>
              <a:buNone/>
            </a:pPr>
            <a:r>
              <a:rPr lang="en-US" sz="2600" b="1"/>
              <a:t>Trigrams</a:t>
            </a:r>
            <a:r>
              <a:rPr lang="en-US" sz="2800" cap="small">
                <a:solidFill>
                  <a:schemeClr val="dk1"/>
                </a:solidFill>
                <a:latin typeface="Arial"/>
                <a:ea typeface="Arial"/>
                <a:cs typeface="Arial"/>
                <a:sym typeface="Arial"/>
              </a:rPr>
              <a:t> </a:t>
            </a:r>
            <a:endParaRPr/>
          </a:p>
        </p:txBody>
      </p:sp>
      <p:pic>
        <p:nvPicPr>
          <p:cNvPr id="257" name="Google Shape;257;p76"/>
          <p:cNvPicPr preferRelativeResize="0">
            <a:picLocks noGrp="1"/>
          </p:cNvPicPr>
          <p:nvPr>
            <p:ph type="body" idx="1"/>
          </p:nvPr>
        </p:nvPicPr>
        <p:blipFill rotWithShape="1">
          <a:blip r:embed="rId3">
            <a:alphaModFix/>
          </a:blip>
          <a:srcRect/>
          <a:stretch/>
        </p:blipFill>
        <p:spPr>
          <a:xfrm>
            <a:off x="872836" y="699796"/>
            <a:ext cx="7938656" cy="3858349"/>
          </a:xfrm>
          <a:prstGeom prst="rect">
            <a:avLst/>
          </a:prstGeom>
          <a:noFill/>
          <a:ln>
            <a:noFill/>
          </a:ln>
        </p:spPr>
      </p:pic>
      <p:pic>
        <p:nvPicPr>
          <p:cNvPr id="258" name="Google Shape;258;p76"/>
          <p:cNvPicPr preferRelativeResize="0"/>
          <p:nvPr/>
        </p:nvPicPr>
        <p:blipFill rotWithShape="1">
          <a:blip r:embed="rId4">
            <a:alphaModFix/>
          </a:blip>
          <a:srcRect/>
          <a:stretch/>
        </p:blipFill>
        <p:spPr>
          <a:xfrm>
            <a:off x="2521528" y="4655079"/>
            <a:ext cx="3920836" cy="1828847"/>
          </a:xfrm>
          <a:prstGeom prst="rect">
            <a:avLst/>
          </a:prstGeom>
          <a:noFill/>
          <a:ln>
            <a:noFill/>
          </a:ln>
        </p:spPr>
      </p:pic>
      <p:pic>
        <p:nvPicPr>
          <p:cNvPr id="259" name="Google Shape;259;p76"/>
          <p:cNvPicPr preferRelativeResize="0"/>
          <p:nvPr/>
        </p:nvPicPr>
        <p:blipFill rotWithShape="1">
          <a:blip r:embed="rId5">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9"/>
          <p:cNvSpPr txBox="1"/>
          <p:nvPr/>
        </p:nvSpPr>
        <p:spPr>
          <a:xfrm>
            <a:off x="2589117" y="2354106"/>
            <a:ext cx="5182638"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5400" b="1" i="0" u="none" strike="noStrike" cap="none">
                <a:solidFill>
                  <a:srgbClr val="562214"/>
                </a:solidFill>
                <a:latin typeface="Gill Sans"/>
                <a:ea typeface="Gill Sans"/>
                <a:cs typeface="Gill Sans"/>
                <a:sym typeface="Gill Sans"/>
              </a:rPr>
              <a:t>Model Building</a:t>
            </a:r>
            <a:endParaRPr sz="5400" b="1" i="0" u="none" strike="noStrike" cap="none">
              <a:solidFill>
                <a:srgbClr val="562214"/>
              </a:solidFill>
              <a:latin typeface="Gill Sans"/>
              <a:ea typeface="Gill Sans"/>
              <a:cs typeface="Gill Sans"/>
              <a:sym typeface="Gill Sans"/>
            </a:endParaRPr>
          </a:p>
        </p:txBody>
      </p:sp>
      <p:pic>
        <p:nvPicPr>
          <p:cNvPr id="265" name="Google Shape;265;p9"/>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0"/>
          <p:cNvSpPr txBox="1"/>
          <p:nvPr/>
        </p:nvSpPr>
        <p:spPr>
          <a:xfrm>
            <a:off x="1138878" y="30818"/>
            <a:ext cx="6411849" cy="49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600" b="1" i="0" u="none" strike="noStrike" cap="none">
                <a:solidFill>
                  <a:srgbClr val="562214"/>
                </a:solidFill>
                <a:latin typeface="Gill Sans"/>
                <a:ea typeface="Gill Sans"/>
                <a:cs typeface="Gill Sans"/>
                <a:sym typeface="Gill Sans"/>
              </a:rPr>
              <a:t>Template for Model results presentation</a:t>
            </a:r>
            <a:endParaRPr sz="2600" b="1" i="0" u="none" strike="noStrike" cap="none">
              <a:solidFill>
                <a:srgbClr val="562214"/>
              </a:solidFill>
              <a:latin typeface="Gill Sans"/>
              <a:ea typeface="Gill Sans"/>
              <a:cs typeface="Gill Sans"/>
              <a:sym typeface="Gill Sans"/>
            </a:endParaRPr>
          </a:p>
        </p:txBody>
      </p:sp>
      <p:cxnSp>
        <p:nvCxnSpPr>
          <p:cNvPr id="271" name="Google Shape;271;p10"/>
          <p:cNvCxnSpPr/>
          <p:nvPr/>
        </p:nvCxnSpPr>
        <p:spPr>
          <a:xfrm>
            <a:off x="4363655" y="523220"/>
            <a:ext cx="0" cy="5625653"/>
          </a:xfrm>
          <a:prstGeom prst="straightConnector1">
            <a:avLst/>
          </a:prstGeom>
          <a:noFill/>
          <a:ln w="25400" cap="flat" cmpd="sng">
            <a:solidFill>
              <a:schemeClr val="accent1"/>
            </a:solidFill>
            <a:prstDash val="solid"/>
            <a:round/>
            <a:headEnd type="none" w="sm" len="sm"/>
            <a:tailEnd type="none" w="sm" len="sm"/>
          </a:ln>
        </p:spPr>
      </p:cxnSp>
      <p:cxnSp>
        <p:nvCxnSpPr>
          <p:cNvPr id="272" name="Google Shape;272;p10"/>
          <p:cNvCxnSpPr/>
          <p:nvPr/>
        </p:nvCxnSpPr>
        <p:spPr>
          <a:xfrm rot="10800000" flipH="1">
            <a:off x="138896" y="6245076"/>
            <a:ext cx="8819909" cy="89704"/>
          </a:xfrm>
          <a:prstGeom prst="straightConnector1">
            <a:avLst/>
          </a:prstGeom>
          <a:noFill/>
          <a:ln w="25400" cap="flat" cmpd="sng">
            <a:solidFill>
              <a:schemeClr val="accent1"/>
            </a:solidFill>
            <a:prstDash val="solid"/>
            <a:round/>
            <a:headEnd type="none" w="sm" len="sm"/>
            <a:tailEnd type="none" w="sm" len="sm"/>
          </a:ln>
        </p:spPr>
      </p:cxnSp>
      <p:sp>
        <p:nvSpPr>
          <p:cNvPr id="273" name="Google Shape;273;p10"/>
          <p:cNvSpPr txBox="1"/>
          <p:nvPr/>
        </p:nvSpPr>
        <p:spPr>
          <a:xfrm>
            <a:off x="1039091" y="1277854"/>
            <a:ext cx="3305711" cy="269300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Data set details</a:t>
            </a:r>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Ecommerce_Business_Guide.pdf</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Data Partition details</a:t>
            </a:r>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Corpus</a:t>
            </a:r>
            <a:endParaRPr/>
          </a:p>
          <a:p>
            <a:pPr marL="285750" marR="0" lvl="0" indent="-171450" algn="l" rtl="0">
              <a:lnSpc>
                <a:spcPct val="100000"/>
              </a:lnSpc>
              <a:spcBef>
                <a:spcPts val="0"/>
              </a:spcBef>
              <a:spcAft>
                <a:spcPts val="0"/>
              </a:spcAft>
              <a:buClr>
                <a:srgbClr val="000000"/>
              </a:buClr>
              <a:buSzPts val="1800"/>
              <a:buFont typeface="Arial"/>
              <a:buNone/>
            </a:pPr>
            <a:endParaRPr sz="11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0"/>
          <p:cNvSpPr txBox="1"/>
          <p:nvPr/>
        </p:nvSpPr>
        <p:spPr>
          <a:xfrm>
            <a:off x="4548850" y="1579560"/>
            <a:ext cx="4780337" cy="36933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Century Gothic"/>
                <a:ea typeface="Century Gothic"/>
                <a:cs typeface="Century Gothic"/>
                <a:sym typeface="Century Gothic"/>
              </a:rPr>
              <a:t>Algorithm details and configuration</a:t>
            </a:r>
            <a:endParaRPr sz="1400" b="0" i="0" u="none" strike="noStrike" cap="none">
              <a:solidFill>
                <a:srgbClr val="000000"/>
              </a:solidFill>
              <a:latin typeface="Arial"/>
              <a:ea typeface="Arial"/>
              <a:cs typeface="Arial"/>
              <a:sym typeface="Arial"/>
            </a:endParaRPr>
          </a:p>
        </p:txBody>
      </p:sp>
      <p:sp>
        <p:nvSpPr>
          <p:cNvPr id="275" name="Google Shape;275;p10"/>
          <p:cNvSpPr txBox="1"/>
          <p:nvPr/>
        </p:nvSpPr>
        <p:spPr>
          <a:xfrm>
            <a:off x="1840372" y="454635"/>
            <a:ext cx="2419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1400" b="0" i="0" u="none" strike="noStrike" cap="none">
              <a:solidFill>
                <a:srgbClr val="000000"/>
              </a:solidFill>
              <a:latin typeface="Arial"/>
              <a:ea typeface="Arial"/>
              <a:cs typeface="Arial"/>
              <a:sym typeface="Arial"/>
            </a:endParaRPr>
          </a:p>
        </p:txBody>
      </p:sp>
      <p:pic>
        <p:nvPicPr>
          <p:cNvPr id="276" name="Google Shape;276;p1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77" name="Google Shape;277;p10"/>
          <p:cNvSpPr txBox="1"/>
          <p:nvPr/>
        </p:nvSpPr>
        <p:spPr>
          <a:xfrm>
            <a:off x="4572000" y="2074791"/>
            <a:ext cx="4131213" cy="64629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Century Gothic"/>
                <a:ea typeface="Century Gothic"/>
                <a:cs typeface="Century Gothic"/>
                <a:sym typeface="Century Gothic"/>
              </a:rPr>
              <a:t>Sumy summarizers and Gensim summarizer for  Extractive</a:t>
            </a:r>
            <a:endParaRPr sz="1400" b="0" i="0" u="none" strike="noStrike" cap="none">
              <a:solidFill>
                <a:srgbClr val="000000"/>
              </a:solidFill>
              <a:latin typeface="Arial"/>
              <a:ea typeface="Arial"/>
              <a:cs typeface="Arial"/>
              <a:sym typeface="Arial"/>
            </a:endParaRPr>
          </a:p>
        </p:txBody>
      </p:sp>
      <p:sp>
        <p:nvSpPr>
          <p:cNvPr id="278" name="Google Shape;278;p10"/>
          <p:cNvSpPr txBox="1"/>
          <p:nvPr/>
        </p:nvSpPr>
        <p:spPr>
          <a:xfrm>
            <a:off x="4548850" y="2785821"/>
            <a:ext cx="4572002" cy="64629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Century Gothic"/>
                <a:ea typeface="Century Gothic"/>
                <a:cs typeface="Century Gothic"/>
                <a:sym typeface="Century Gothic"/>
              </a:rPr>
              <a:t>Transformer summarizers for  Abstractive</a:t>
            </a:r>
            <a:endParaRPr sz="1800" b="0" i="0" u="none" strike="noStrike" cap="none">
              <a:solidFill>
                <a:srgbClr val="000000"/>
              </a:solidFill>
              <a:latin typeface="Arial"/>
              <a:ea typeface="Arial"/>
              <a:cs typeface="Arial"/>
              <a:sym typeface="Arial"/>
            </a:endParaRPr>
          </a:p>
        </p:txBody>
      </p:sp>
      <p:sp>
        <p:nvSpPr>
          <p:cNvPr id="279" name="Google Shape;279;p10"/>
          <p:cNvSpPr txBox="1"/>
          <p:nvPr/>
        </p:nvSpPr>
        <p:spPr>
          <a:xfrm>
            <a:off x="4602110" y="874129"/>
            <a:ext cx="372916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entury Gothic"/>
                <a:ea typeface="Century Gothic"/>
                <a:cs typeface="Century Gothic"/>
                <a:sym typeface="Century Gothic"/>
              </a:rPr>
              <a:t>Pre Trained Models</a:t>
            </a:r>
            <a:endParaRPr sz="1400" b="1" i="0" u="none" strike="noStrike" cap="none">
              <a:solidFill>
                <a:srgbClr val="000000"/>
              </a:solidFill>
              <a:latin typeface="Arial"/>
              <a:ea typeface="Arial"/>
              <a:cs typeface="Arial"/>
              <a:sym typeface="Arial"/>
            </a:endParaRPr>
          </a:p>
        </p:txBody>
      </p:sp>
      <p:sp>
        <p:nvSpPr>
          <p:cNvPr id="280" name="Google Shape;280;p10"/>
          <p:cNvSpPr txBox="1"/>
          <p:nvPr/>
        </p:nvSpPr>
        <p:spPr>
          <a:xfrm>
            <a:off x="4636114" y="3467280"/>
            <a:ext cx="372916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entury Gothic"/>
                <a:ea typeface="Century Gothic"/>
                <a:cs typeface="Century Gothic"/>
                <a:sym typeface="Century Gothic"/>
              </a:rPr>
              <a:t>Trained Models</a:t>
            </a:r>
            <a:endParaRPr sz="1400" b="1" i="0" u="none" strike="noStrike" cap="none">
              <a:solidFill>
                <a:srgbClr val="000000"/>
              </a:solidFill>
              <a:latin typeface="Arial"/>
              <a:ea typeface="Arial"/>
              <a:cs typeface="Arial"/>
              <a:sym typeface="Arial"/>
            </a:endParaRPr>
          </a:p>
        </p:txBody>
      </p:sp>
      <p:sp>
        <p:nvSpPr>
          <p:cNvPr id="281" name="Google Shape;281;p10"/>
          <p:cNvSpPr txBox="1"/>
          <p:nvPr/>
        </p:nvSpPr>
        <p:spPr>
          <a:xfrm>
            <a:off x="4636114" y="3988065"/>
            <a:ext cx="4780337" cy="36933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Century Gothic"/>
                <a:ea typeface="Century Gothic"/>
                <a:cs typeface="Century Gothic"/>
                <a:sym typeface="Century Gothic"/>
              </a:rPr>
              <a:t>Spacy- Word Frequency</a:t>
            </a:r>
            <a:endParaRPr sz="1400" b="0" i="0" u="none" strike="noStrike" cap="none">
              <a:solidFill>
                <a:srgbClr val="000000"/>
              </a:solidFill>
              <a:latin typeface="Arial"/>
              <a:ea typeface="Arial"/>
              <a:cs typeface="Arial"/>
              <a:sym typeface="Arial"/>
            </a:endParaRPr>
          </a:p>
        </p:txBody>
      </p:sp>
      <p:sp>
        <p:nvSpPr>
          <p:cNvPr id="282" name="Google Shape;282;p10"/>
          <p:cNvSpPr/>
          <p:nvPr/>
        </p:nvSpPr>
        <p:spPr>
          <a:xfrm>
            <a:off x="4657848" y="4508891"/>
            <a:ext cx="4405035" cy="190817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entury Gothic"/>
                <a:ea typeface="Century Gothic"/>
                <a:cs typeface="Century Gothic"/>
                <a:sym typeface="Century Gothic"/>
              </a:rPr>
              <a:t>TF-IDF</a:t>
            </a:r>
            <a:r>
              <a:rPr lang="en-US" sz="1800" b="0" i="0" u="none" strike="noStrike" cap="none">
                <a:solidFill>
                  <a:srgbClr val="000000"/>
                </a:solidFill>
                <a:latin typeface="Arial"/>
                <a:ea typeface="Arial"/>
                <a:cs typeface="Arial"/>
                <a:sym typeface="Arial"/>
              </a:rPr>
              <a:t>– </a:t>
            </a:r>
            <a:r>
              <a:rPr lang="en-US" sz="1800" b="0" i="0" u="none" strike="noStrike" cap="none">
                <a:solidFill>
                  <a:srgbClr val="000000"/>
                </a:solidFill>
                <a:latin typeface="Century Gothic"/>
                <a:ea typeface="Century Gothic"/>
                <a:cs typeface="Century Gothic"/>
                <a:sym typeface="Century Gothic"/>
              </a:rPr>
              <a:t>Math Functions &amp; NLTK</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entury Gothic"/>
                <a:ea typeface="Century Gothic"/>
                <a:cs typeface="Century Gothic"/>
                <a:sym typeface="Century Gothic"/>
              </a:rPr>
              <a:t>BOW – Count Vectorizer – Sklearn</a:t>
            </a:r>
            <a:endParaRPr sz="1800" b="0" i="0" u="none" strike="noStrike" cap="none">
              <a:solidFill>
                <a:srgbClr val="000000"/>
              </a:solidFill>
              <a:latin typeface="Century Gothic"/>
              <a:ea typeface="Century Gothic"/>
              <a:cs typeface="Century Gothic"/>
              <a:sym typeface="Century Gothic"/>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entury Gothic"/>
                <a:ea typeface="Century Gothic"/>
                <a:cs typeface="Century Gothic"/>
                <a:sym typeface="Century Gothic"/>
              </a:rPr>
              <a:t>TF IDF Vectorizer – Sklearn </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entury Gothic"/>
              <a:ea typeface="Century Gothic"/>
              <a:cs typeface="Century Gothic"/>
              <a:sym typeface="Century Gothic"/>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2"/>
          <p:cNvSpPr txBox="1"/>
          <p:nvPr/>
        </p:nvSpPr>
        <p:spPr>
          <a:xfrm>
            <a:off x="972273" y="364523"/>
            <a:ext cx="3788400" cy="492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600" b="1" i="0" u="none" strike="noStrike" cap="none">
                <a:solidFill>
                  <a:srgbClr val="562214"/>
                </a:solidFill>
                <a:latin typeface="Gill Sans"/>
                <a:ea typeface="Gill Sans"/>
                <a:cs typeface="Gill Sans"/>
                <a:sym typeface="Gill Sans"/>
              </a:rPr>
              <a:t>Model Results</a:t>
            </a:r>
            <a:endParaRPr sz="2600" b="1" i="0" u="none" strike="noStrike" cap="none">
              <a:solidFill>
                <a:srgbClr val="562214"/>
              </a:solidFill>
              <a:latin typeface="Gill Sans"/>
              <a:ea typeface="Gill Sans"/>
              <a:cs typeface="Gill Sans"/>
              <a:sym typeface="Gill Sans"/>
            </a:endParaRPr>
          </a:p>
        </p:txBody>
      </p:sp>
      <p:sp>
        <p:nvSpPr>
          <p:cNvPr id="288" name="Google Shape;288;p12"/>
          <p:cNvSpPr txBox="1"/>
          <p:nvPr/>
        </p:nvSpPr>
        <p:spPr>
          <a:xfrm>
            <a:off x="1019974" y="1958658"/>
            <a:ext cx="7986532" cy="380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Model generated the output for ebook that was summarized within 5 sentences using different pre-defined summarizers which were abstractive and extractive. Modules that were imported were sumy and transformer.</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1000"/>
              </a:spcBef>
              <a:spcAft>
                <a:spcPts val="0"/>
              </a:spcAft>
              <a:buNone/>
            </a:pPr>
            <a:r>
              <a:rPr lang="en-US" sz="1800" b="0" i="0" u="none" strike="noStrike" cap="none">
                <a:solidFill>
                  <a:schemeClr val="dk1"/>
                </a:solidFill>
                <a:latin typeface="Arial"/>
                <a:ea typeface="Arial"/>
                <a:cs typeface="Arial"/>
                <a:sym typeface="Arial"/>
              </a:rPr>
              <a:t>After that we trained our models using Spacy-word frequency, TF-IDF</a:t>
            </a:r>
            <a:r>
              <a:rPr lang="en-US" sz="1800" b="0" i="0" u="none" strike="noStrike" cap="none">
                <a:solidFill>
                  <a:srgbClr val="000000"/>
                </a:solidFill>
                <a:latin typeface="Arial"/>
                <a:ea typeface="Arial"/>
                <a:cs typeface="Arial"/>
                <a:sym typeface="Arial"/>
              </a:rPr>
              <a:t>– Math Functions &amp; NLTK</a:t>
            </a:r>
            <a:r>
              <a:rPr lang="en-US" sz="1800" b="0" i="0" u="none" strike="noStrike" cap="none">
                <a:solidFill>
                  <a:schemeClr val="dk1"/>
                </a:solidFill>
                <a:latin typeface="Arial"/>
                <a:ea typeface="Arial"/>
                <a:cs typeface="Arial"/>
                <a:sym typeface="Arial"/>
              </a:rPr>
              <a:t>, </a:t>
            </a:r>
            <a:r>
              <a:rPr lang="en-US" sz="1800" b="0" i="0" u="none" strike="noStrike" cap="none">
                <a:solidFill>
                  <a:srgbClr val="000000"/>
                </a:solidFill>
                <a:latin typeface="Arial"/>
                <a:ea typeface="Arial"/>
                <a:cs typeface="Arial"/>
                <a:sym typeface="Arial"/>
              </a:rPr>
              <a:t>BOW– Count Vectorizer and TF-IDF Vectorizer </a:t>
            </a:r>
            <a:r>
              <a:rPr lang="en-US" sz="1800" b="0" i="0" u="none" strike="noStrike" cap="none">
                <a:solidFill>
                  <a:schemeClr val="dk1"/>
                </a:solidFill>
                <a:latin typeface="Arial"/>
                <a:ea typeface="Arial"/>
                <a:cs typeface="Arial"/>
                <a:sym typeface="Arial"/>
              </a:rPr>
              <a:t>and were able to generate the summary from our E-book.</a:t>
            </a:r>
            <a:endParaRPr/>
          </a:p>
          <a:p>
            <a:pPr marL="457200" marR="0" lvl="0" indent="-342900" algn="l" rtl="0">
              <a:lnSpc>
                <a:spcPct val="100000"/>
              </a:lnSpc>
              <a:spcBef>
                <a:spcPts val="1000"/>
              </a:spcBef>
              <a:spcAft>
                <a:spcPts val="0"/>
              </a:spcAft>
              <a:buNone/>
            </a:pP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1000"/>
              </a:spcBef>
              <a:spcAft>
                <a:spcPts val="0"/>
              </a:spcAft>
              <a:buNone/>
            </a:pPr>
            <a:r>
              <a:rPr lang="en-US" sz="1800" b="0" i="0" u="none" strike="noStrike" cap="none">
                <a:solidFill>
                  <a:schemeClr val="dk1"/>
                </a:solidFill>
                <a:latin typeface="Arial"/>
                <a:ea typeface="Arial"/>
                <a:cs typeface="Arial"/>
                <a:sym typeface="Arial"/>
              </a:rPr>
              <a:t>Sentiment Analysis was done on the summaries generated by each model.</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pic>
        <p:nvPicPr>
          <p:cNvPr id="289" name="Google Shape;289;p1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77"/>
          <p:cNvSpPr txBox="1">
            <a:spLocks noGrp="1"/>
          </p:cNvSpPr>
          <p:nvPr>
            <p:ph type="title"/>
          </p:nvPr>
        </p:nvSpPr>
        <p:spPr>
          <a:xfrm>
            <a:off x="1019971" y="305924"/>
            <a:ext cx="749808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2776"/>
              </a:buClr>
              <a:buSzPts val="2800"/>
              <a:buFont typeface="Gill Sans"/>
              <a:buNone/>
            </a:pPr>
            <a:r>
              <a:rPr lang="en-US" sz="2800" b="1"/>
              <a:t>Types of Pre Trained Summarizers Used </a:t>
            </a:r>
            <a:br>
              <a:rPr lang="en-US" sz="2800" b="1"/>
            </a:br>
            <a:endParaRPr sz="2800" b="1"/>
          </a:p>
        </p:txBody>
      </p:sp>
      <p:sp>
        <p:nvSpPr>
          <p:cNvPr id="295" name="Google Shape;295;p77"/>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LexRank Summarizer</a:t>
            </a:r>
            <a:endParaRPr sz="2000">
              <a:latin typeface="Arial"/>
              <a:ea typeface="Arial"/>
              <a:cs typeface="Arial"/>
              <a:sym typeface="Arial"/>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Luhn Summarizer</a:t>
            </a:r>
            <a:endParaRPr sz="2000">
              <a:latin typeface="Arial"/>
              <a:ea typeface="Arial"/>
              <a:cs typeface="Arial"/>
              <a:sym typeface="Arial"/>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LSA Summarizer</a:t>
            </a:r>
            <a:endParaRPr sz="2000">
              <a:latin typeface="Arial"/>
              <a:ea typeface="Arial"/>
              <a:cs typeface="Arial"/>
              <a:sym typeface="Arial"/>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TextRank Summarizer</a:t>
            </a:r>
            <a:endParaRPr sz="2000">
              <a:latin typeface="Arial"/>
              <a:ea typeface="Arial"/>
              <a:cs typeface="Arial"/>
              <a:sym typeface="Arial"/>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Edmundson Summarizer</a:t>
            </a:r>
            <a:endParaRPr sz="2000">
              <a:latin typeface="Arial"/>
              <a:ea typeface="Arial"/>
              <a:cs typeface="Arial"/>
              <a:sym typeface="Arial"/>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Reduction Summarizer</a:t>
            </a:r>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Gensim Summarizer</a:t>
            </a:r>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T5 Summarizer</a:t>
            </a:r>
            <a:endParaRPr/>
          </a:p>
          <a:p>
            <a:pPr marL="457200" lvl="0" indent="-228600" algn="l" rtl="0">
              <a:lnSpc>
                <a:spcPct val="150000"/>
              </a:lnSpc>
              <a:spcBef>
                <a:spcPts val="1000"/>
              </a:spcBef>
              <a:spcAft>
                <a:spcPts val="0"/>
              </a:spcAft>
              <a:buClr>
                <a:schemeClr val="dk1"/>
              </a:buClr>
              <a:buSzPts val="1800"/>
              <a:buNone/>
            </a:pPr>
            <a:endParaRPr sz="2000">
              <a:latin typeface="Arial"/>
              <a:ea typeface="Arial"/>
              <a:cs typeface="Arial"/>
              <a:sym typeface="Arial"/>
            </a:endParaRPr>
          </a:p>
        </p:txBody>
      </p:sp>
      <p:pic>
        <p:nvPicPr>
          <p:cNvPr id="296" name="Google Shape;296;p77"/>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
          <p:cNvSpPr txBox="1">
            <a:spLocks noGrp="1"/>
          </p:cNvSpPr>
          <p:nvPr>
            <p:ph type="title"/>
          </p:nvPr>
        </p:nvSpPr>
        <p:spPr>
          <a:xfrm>
            <a:off x="992263" y="719422"/>
            <a:ext cx="7498080" cy="99854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50000"/>
              <a:buFont typeface="Gill Sans"/>
              <a:buNone/>
            </a:pPr>
            <a:r>
              <a:rPr lang="en-US" sz="3100" b="1"/>
              <a:t>Types of Trained Models  for Summarization Used </a:t>
            </a:r>
            <a:br>
              <a:rPr lang="en-US"/>
            </a:br>
            <a:endParaRPr/>
          </a:p>
        </p:txBody>
      </p:sp>
      <p:sp>
        <p:nvSpPr>
          <p:cNvPr id="302" name="Google Shape;302;p5"/>
          <p:cNvSpPr txBox="1">
            <a:spLocks noGrp="1"/>
          </p:cNvSpPr>
          <p:nvPr>
            <p:ph type="body" idx="1"/>
          </p:nvPr>
        </p:nvSpPr>
        <p:spPr>
          <a:xfrm>
            <a:off x="1394044" y="1974273"/>
            <a:ext cx="6128974" cy="3262746"/>
          </a:xfrm>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Spacy- word frequency</a:t>
            </a:r>
            <a:endParaRPr sz="2000">
              <a:latin typeface="Arial"/>
              <a:ea typeface="Arial"/>
              <a:cs typeface="Arial"/>
              <a:sym typeface="Arial"/>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TF-IDF – Math Functions &amp; NLTK</a:t>
            </a:r>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BOW – Count Vectorizer – Sklearn  </a:t>
            </a:r>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TF-IDF Vectorizer – Sklearn </a:t>
            </a:r>
            <a:endParaRPr/>
          </a:p>
          <a:p>
            <a:pPr marL="457200" lvl="0" indent="-228600" algn="l" rtl="0">
              <a:lnSpc>
                <a:spcPct val="150000"/>
              </a:lnSpc>
              <a:spcBef>
                <a:spcPts val="1000"/>
              </a:spcBef>
              <a:spcAft>
                <a:spcPts val="0"/>
              </a:spcAft>
              <a:buClr>
                <a:schemeClr val="dk1"/>
              </a:buClr>
              <a:buSzPts val="1800"/>
              <a:buNone/>
            </a:pPr>
            <a:endParaRPr sz="2000">
              <a:latin typeface="Arial"/>
              <a:ea typeface="Arial"/>
              <a:cs typeface="Arial"/>
              <a:sym typeface="Arial"/>
            </a:endParaRPr>
          </a:p>
          <a:p>
            <a:pPr marL="457200" lvl="0" indent="0" algn="l" rtl="0">
              <a:lnSpc>
                <a:spcPct val="90000"/>
              </a:lnSpc>
              <a:spcBef>
                <a:spcPts val="0"/>
              </a:spcBef>
              <a:spcAft>
                <a:spcPts val="0"/>
              </a:spcAft>
              <a:buSzPts val="1800"/>
              <a:buNone/>
            </a:pPr>
            <a:endParaRPr/>
          </a:p>
          <a:p>
            <a:pPr marL="457200" lvl="0" indent="-228600" algn="l" rtl="0">
              <a:lnSpc>
                <a:spcPct val="90000"/>
              </a:lnSpc>
              <a:spcBef>
                <a:spcPts val="1000"/>
              </a:spcBef>
              <a:spcAft>
                <a:spcPts val="0"/>
              </a:spcAft>
              <a:buClr>
                <a:schemeClr val="dk1"/>
              </a:buClr>
              <a:buSzPts val="1800"/>
              <a:buNone/>
            </a:pPr>
            <a:endParaRPr/>
          </a:p>
        </p:txBody>
      </p:sp>
      <p:pic>
        <p:nvPicPr>
          <p:cNvPr id="303" name="Google Shape;303;p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7"/>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Gill Sans"/>
              <a:buNone/>
            </a:pPr>
            <a:r>
              <a:rPr lang="en-US" sz="2800" b="1"/>
              <a:t>Extractive Summarization - TF-IDF</a:t>
            </a:r>
            <a:endParaRPr sz="2800"/>
          </a:p>
        </p:txBody>
      </p:sp>
      <p:sp>
        <p:nvSpPr>
          <p:cNvPr id="309" name="Google Shape;309;p17"/>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Autofit/>
          </a:bodyPr>
          <a:lstStyle/>
          <a:p>
            <a:pPr marL="457200" lvl="0" indent="-342900" algn="l" rtl="0">
              <a:lnSpc>
                <a:spcPct val="160000"/>
              </a:lnSpc>
              <a:spcBef>
                <a:spcPts val="1000"/>
              </a:spcBef>
              <a:spcAft>
                <a:spcPts val="0"/>
              </a:spcAft>
              <a:buSzPts val="1800"/>
              <a:buChar char="⚫"/>
            </a:pPr>
            <a:r>
              <a:rPr lang="en-US" sz="2000">
                <a:latin typeface="Arial"/>
                <a:ea typeface="Arial"/>
                <a:cs typeface="Arial"/>
                <a:sym typeface="Arial"/>
              </a:rPr>
              <a:t>TF-IDF (term frequency-inverse document frequency) is a statistical measure that evaluates how relevant a word is to a document in a collection of documents.</a:t>
            </a:r>
            <a:endParaRPr sz="2000">
              <a:latin typeface="Arial"/>
              <a:ea typeface="Arial"/>
              <a:cs typeface="Arial"/>
              <a:sym typeface="Arial"/>
            </a:endParaRPr>
          </a:p>
          <a:p>
            <a:pPr marL="457200" lvl="0" indent="-342900" algn="l" rtl="0">
              <a:lnSpc>
                <a:spcPct val="160000"/>
              </a:lnSpc>
              <a:spcBef>
                <a:spcPts val="1000"/>
              </a:spcBef>
              <a:spcAft>
                <a:spcPts val="0"/>
              </a:spcAft>
              <a:buSzPts val="1800"/>
              <a:buChar char="⚫"/>
            </a:pPr>
            <a:r>
              <a:rPr lang="en-US" sz="2000">
                <a:latin typeface="Arial"/>
                <a:ea typeface="Arial"/>
                <a:cs typeface="Arial"/>
                <a:sym typeface="Arial"/>
              </a:rPr>
              <a:t>It is done by multiplying two metrics: how many times a word appears in a document, and the inverse document frequency of the word across a set of documents.</a:t>
            </a:r>
            <a:endParaRPr sz="2000">
              <a:latin typeface="Arial"/>
              <a:ea typeface="Arial"/>
              <a:cs typeface="Arial"/>
              <a:sym typeface="Arial"/>
            </a:endParaRPr>
          </a:p>
          <a:p>
            <a:pPr marL="457200" lvl="0" indent="-342900" algn="l" rtl="0">
              <a:lnSpc>
                <a:spcPct val="160000"/>
              </a:lnSpc>
              <a:spcBef>
                <a:spcPts val="1000"/>
              </a:spcBef>
              <a:spcAft>
                <a:spcPts val="0"/>
              </a:spcAft>
              <a:buClr>
                <a:schemeClr val="dk1"/>
              </a:buClr>
              <a:buSzPts val="1800"/>
              <a:buChar char="⚫"/>
            </a:pPr>
            <a:r>
              <a:rPr lang="en-US" sz="2000">
                <a:latin typeface="Arial"/>
                <a:ea typeface="Arial"/>
                <a:cs typeface="Arial"/>
                <a:sym typeface="Arial"/>
              </a:rPr>
              <a:t>It has many uses, most importantly in automated </a:t>
            </a:r>
            <a:r>
              <a:rPr lang="en-US" sz="2000" u="sng">
                <a:solidFill>
                  <a:schemeClr val="hlink"/>
                </a:solidFill>
                <a:latin typeface="Arial"/>
                <a:ea typeface="Arial"/>
                <a:cs typeface="Arial"/>
                <a:sym typeface="Arial"/>
                <a:hlinkClick r:id="rId3"/>
              </a:rPr>
              <a:t>text analysis</a:t>
            </a:r>
            <a:r>
              <a:rPr lang="en-US" sz="2000">
                <a:latin typeface="Arial"/>
                <a:ea typeface="Arial"/>
                <a:cs typeface="Arial"/>
                <a:sym typeface="Arial"/>
              </a:rPr>
              <a:t>, and is very useful for scoring words in machine learning algorithms for </a:t>
            </a:r>
            <a:r>
              <a:rPr lang="en-US" sz="2000" u="sng">
                <a:solidFill>
                  <a:schemeClr val="hlink"/>
                </a:solidFill>
                <a:latin typeface="Arial"/>
                <a:ea typeface="Arial"/>
                <a:cs typeface="Arial"/>
                <a:sym typeface="Arial"/>
                <a:hlinkClick r:id="rId4"/>
              </a:rPr>
              <a:t>Natural Language Processing</a:t>
            </a:r>
            <a:r>
              <a:rPr lang="en-US" sz="2000">
                <a:latin typeface="Arial"/>
                <a:ea typeface="Arial"/>
                <a:cs typeface="Arial"/>
                <a:sym typeface="Arial"/>
              </a:rPr>
              <a:t> (NLP).</a:t>
            </a:r>
            <a:endParaRPr sz="2000">
              <a:latin typeface="Arial"/>
              <a:ea typeface="Arial"/>
              <a:cs typeface="Arial"/>
              <a:sym typeface="Arial"/>
            </a:endParaRPr>
          </a:p>
        </p:txBody>
      </p:sp>
      <p:pic>
        <p:nvPicPr>
          <p:cNvPr id="310" name="Google Shape;310;p17"/>
          <p:cNvPicPr preferRelativeResize="0"/>
          <p:nvPr/>
        </p:nvPicPr>
        <p:blipFill rotWithShape="1">
          <a:blip r:embed="rId5">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8"/>
          <p:cNvSpPr/>
          <p:nvPr/>
        </p:nvSpPr>
        <p:spPr>
          <a:xfrm>
            <a:off x="2805543" y="2085108"/>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6" name="Google Shape;316;p28"/>
          <p:cNvSpPr/>
          <p:nvPr/>
        </p:nvSpPr>
        <p:spPr>
          <a:xfrm>
            <a:off x="3609107"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Text Cleaning &amp; Preprocessing </a:t>
            </a:r>
            <a:endParaRPr/>
          </a:p>
        </p:txBody>
      </p:sp>
      <p:sp>
        <p:nvSpPr>
          <p:cNvPr id="317" name="Google Shape;317;p28"/>
          <p:cNvSpPr/>
          <p:nvPr/>
        </p:nvSpPr>
        <p:spPr>
          <a:xfrm>
            <a:off x="1004453" y="1648690"/>
            <a:ext cx="1884219" cy="1149928"/>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Input Text</a:t>
            </a:r>
            <a:endParaRPr/>
          </a:p>
        </p:txBody>
      </p:sp>
      <p:sp>
        <p:nvSpPr>
          <p:cNvPr id="318" name="Google Shape;318;p28"/>
          <p:cNvSpPr/>
          <p:nvPr/>
        </p:nvSpPr>
        <p:spPr>
          <a:xfrm>
            <a:off x="5590307" y="2112819"/>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9" name="Google Shape;319;p28"/>
          <p:cNvSpPr/>
          <p:nvPr/>
        </p:nvSpPr>
        <p:spPr>
          <a:xfrm>
            <a:off x="6393871"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Word Tokenization </a:t>
            </a:r>
            <a:endParaRPr/>
          </a:p>
        </p:txBody>
      </p:sp>
      <p:sp>
        <p:nvSpPr>
          <p:cNvPr id="320" name="Google Shape;320;p28"/>
          <p:cNvSpPr/>
          <p:nvPr/>
        </p:nvSpPr>
        <p:spPr>
          <a:xfrm>
            <a:off x="6192981" y="3387435"/>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Word Frequency Table</a:t>
            </a:r>
            <a:endParaRPr/>
          </a:p>
        </p:txBody>
      </p:sp>
      <p:sp>
        <p:nvSpPr>
          <p:cNvPr id="321" name="Google Shape;321;p28"/>
          <p:cNvSpPr/>
          <p:nvPr/>
        </p:nvSpPr>
        <p:spPr>
          <a:xfrm rot="5400000">
            <a:off x="6944587" y="2905991"/>
            <a:ext cx="616526"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28"/>
          <p:cNvSpPr/>
          <p:nvPr/>
        </p:nvSpPr>
        <p:spPr>
          <a:xfrm>
            <a:off x="3117270" y="3380497"/>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Sentence Scanning </a:t>
            </a:r>
            <a:endParaRPr/>
          </a:p>
        </p:txBody>
      </p:sp>
      <p:sp>
        <p:nvSpPr>
          <p:cNvPr id="323" name="Google Shape;323;p28"/>
          <p:cNvSpPr/>
          <p:nvPr/>
        </p:nvSpPr>
        <p:spPr>
          <a:xfrm rot="10800000">
            <a:off x="5486398" y="3816926"/>
            <a:ext cx="692727"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4" name="Google Shape;324;p28"/>
          <p:cNvSpPr/>
          <p:nvPr/>
        </p:nvSpPr>
        <p:spPr>
          <a:xfrm>
            <a:off x="1160844" y="5029198"/>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Generate Summary</a:t>
            </a:r>
            <a:endParaRPr/>
          </a:p>
        </p:txBody>
      </p:sp>
      <p:sp>
        <p:nvSpPr>
          <p:cNvPr id="325" name="Google Shape;325;p28"/>
          <p:cNvSpPr/>
          <p:nvPr/>
        </p:nvSpPr>
        <p:spPr>
          <a:xfrm rot="10800000">
            <a:off x="2200983" y="3955460"/>
            <a:ext cx="916283" cy="1073735"/>
          </a:xfrm>
          <a:prstGeom prst="bentUpArrow">
            <a:avLst>
              <a:gd name="adj1" fmla="val 19118"/>
              <a:gd name="adj2" fmla="val 16586"/>
              <a:gd name="adj3" fmla="val 2904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6" name="Google Shape;326;p28"/>
          <p:cNvSpPr/>
          <p:nvPr/>
        </p:nvSpPr>
        <p:spPr>
          <a:xfrm>
            <a:off x="3529971" y="5389408"/>
            <a:ext cx="623456"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7" name="Google Shape;327;p28"/>
          <p:cNvSpPr/>
          <p:nvPr/>
        </p:nvSpPr>
        <p:spPr>
          <a:xfrm flipH="1">
            <a:off x="4024735" y="4959916"/>
            <a:ext cx="1870364" cy="1149929"/>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Summary</a:t>
            </a:r>
            <a:endParaRPr/>
          </a:p>
        </p:txBody>
      </p:sp>
      <p:sp>
        <p:nvSpPr>
          <p:cNvPr id="328" name="Google Shape;328;p28"/>
          <p:cNvSpPr txBox="1"/>
          <p:nvPr/>
        </p:nvSpPr>
        <p:spPr>
          <a:xfrm>
            <a:off x="1246909" y="304799"/>
            <a:ext cx="6927272" cy="86793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800" b="1" i="0" u="none" strike="noStrike" cap="none">
                <a:solidFill>
                  <a:srgbClr val="562214"/>
                </a:solidFill>
                <a:latin typeface="Gill Sans"/>
                <a:ea typeface="Gill Sans"/>
                <a:cs typeface="Gill Sans"/>
                <a:sym typeface="Gill Sans"/>
              </a:rPr>
              <a:t>Extractive Summarization – Using Spacy - word frequency</a:t>
            </a:r>
            <a:endParaRPr sz="2800" b="1" i="0" u="none" strike="noStrike" cap="none">
              <a:solidFill>
                <a:srgbClr val="562214"/>
              </a:solidFill>
              <a:latin typeface="Gill Sans"/>
              <a:ea typeface="Gill Sans"/>
              <a:cs typeface="Gill Sans"/>
              <a:sym typeface="Gill Sans"/>
            </a:endParaRPr>
          </a:p>
        </p:txBody>
      </p:sp>
      <p:pic>
        <p:nvPicPr>
          <p:cNvPr id="329" name="Google Shape;329;p28"/>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6"/>
          <p:cNvSpPr txBox="1">
            <a:spLocks noGrp="1"/>
          </p:cNvSpPr>
          <p:nvPr>
            <p:ph type="title"/>
          </p:nvPr>
        </p:nvSpPr>
        <p:spPr>
          <a:xfrm>
            <a:off x="1030432" y="108384"/>
            <a:ext cx="6600028"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Arial"/>
              <a:buNone/>
            </a:pPr>
            <a:r>
              <a:rPr lang="en-US" sz="2800" b="1"/>
              <a:t>Summary Generated</a:t>
            </a:r>
            <a:endParaRPr sz="2800" b="1"/>
          </a:p>
        </p:txBody>
      </p:sp>
      <p:pic>
        <p:nvPicPr>
          <p:cNvPr id="335" name="Google Shape;335;p16"/>
          <p:cNvPicPr preferRelativeResize="0"/>
          <p:nvPr/>
        </p:nvPicPr>
        <p:blipFill rotWithShape="1">
          <a:blip r:embed="rId3">
            <a:alphaModFix/>
          </a:blip>
          <a:srcRect/>
          <a:stretch/>
        </p:blipFill>
        <p:spPr>
          <a:xfrm>
            <a:off x="1030432" y="1409989"/>
            <a:ext cx="8113568" cy="3656533"/>
          </a:xfrm>
          <a:prstGeom prst="rect">
            <a:avLst/>
          </a:prstGeom>
          <a:noFill/>
          <a:ln>
            <a:noFill/>
          </a:ln>
        </p:spPr>
      </p:pic>
      <p:pic>
        <p:nvPicPr>
          <p:cNvPr id="336" name="Google Shape;336;p16"/>
          <p:cNvPicPr preferRelativeResize="0"/>
          <p:nvPr/>
        </p:nvPicPr>
        <p:blipFill rotWithShape="1">
          <a:blip r:embed="rId4">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
          <p:cNvSpPr txBox="1"/>
          <p:nvPr/>
        </p:nvSpPr>
        <p:spPr>
          <a:xfrm>
            <a:off x="1022378" y="622450"/>
            <a:ext cx="3832212"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rgbClr val="562214"/>
                </a:solidFill>
                <a:latin typeface="Gill Sans"/>
                <a:ea typeface="Gill Sans"/>
                <a:cs typeface="Gill Sans"/>
                <a:sym typeface="Gill Sans"/>
              </a:rPr>
              <a:t>Business Problem:</a:t>
            </a:r>
            <a:endParaRPr sz="3200" b="1" i="0" u="none" strike="noStrike" cap="none">
              <a:solidFill>
                <a:srgbClr val="562214"/>
              </a:solidFill>
              <a:latin typeface="Gill Sans"/>
              <a:ea typeface="Gill Sans"/>
              <a:cs typeface="Gill Sans"/>
              <a:sym typeface="Gill Sans"/>
            </a:endParaRPr>
          </a:p>
        </p:txBody>
      </p:sp>
      <p:sp>
        <p:nvSpPr>
          <p:cNvPr id="187" name="Google Shape;187;p2"/>
          <p:cNvSpPr txBox="1"/>
          <p:nvPr/>
        </p:nvSpPr>
        <p:spPr>
          <a:xfrm>
            <a:off x="1022378" y="2896725"/>
            <a:ext cx="2569500" cy="58473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562214"/>
                </a:solidFill>
                <a:latin typeface="Gill Sans"/>
                <a:ea typeface="Gill Sans"/>
                <a:cs typeface="Gill Sans"/>
                <a:sym typeface="Gill Sans"/>
              </a:rPr>
              <a:t>Objective:</a:t>
            </a:r>
            <a:endParaRPr sz="3200" b="1" i="0" u="none" strike="noStrike" cap="none">
              <a:solidFill>
                <a:srgbClr val="562214"/>
              </a:solidFill>
              <a:latin typeface="Gill Sans"/>
              <a:ea typeface="Gill Sans"/>
              <a:cs typeface="Gill Sans"/>
              <a:sym typeface="Gill Sans"/>
            </a:endParaRPr>
          </a:p>
        </p:txBody>
      </p:sp>
      <p:pic>
        <p:nvPicPr>
          <p:cNvPr id="188" name="Google Shape;188;p2"/>
          <p:cNvPicPr preferRelativeResize="0"/>
          <p:nvPr/>
        </p:nvPicPr>
        <p:blipFill rotWithShape="1">
          <a:blip r:embed="rId3">
            <a:alphaModFix/>
          </a:blip>
          <a:srcRect/>
          <a:stretch/>
        </p:blipFill>
        <p:spPr>
          <a:xfrm>
            <a:off x="7499748" y="99231"/>
            <a:ext cx="1187051" cy="411359"/>
          </a:xfrm>
          <a:prstGeom prst="rect">
            <a:avLst/>
          </a:prstGeom>
          <a:noFill/>
          <a:ln>
            <a:noFill/>
          </a:ln>
        </p:spPr>
      </p:pic>
      <p:sp>
        <p:nvSpPr>
          <p:cNvPr id="189" name="Google Shape;189;p2"/>
          <p:cNvSpPr txBox="1"/>
          <p:nvPr/>
        </p:nvSpPr>
        <p:spPr>
          <a:xfrm>
            <a:off x="1182048" y="3627023"/>
            <a:ext cx="7740279" cy="1855852"/>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To extract E-books of your choice and extract summary, categorize summary as  positive, negative or neutral. Build a NLP model to achieve the said objective with accepted accuracy of 75% and above.</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0" name="Google Shape;190;p2"/>
          <p:cNvSpPr txBox="1"/>
          <p:nvPr/>
        </p:nvSpPr>
        <p:spPr>
          <a:xfrm>
            <a:off x="1022378" y="1310224"/>
            <a:ext cx="7664422" cy="1077178"/>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Business Objective : P75-</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Summary</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Extraction</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along</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with</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sentiment</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analysis</a:t>
            </a:r>
            <a:r>
              <a:rPr lang="en-US" sz="1200" b="0" i="0" u="none" strike="noStrike" cap="none">
                <a:solidFill>
                  <a:schemeClr val="dk1"/>
                </a:solidFill>
                <a:latin typeface="Arial"/>
                <a:ea typeface="Arial"/>
                <a:cs typeface="Arial"/>
                <a:sym typeface="Arial"/>
              </a:rPr>
              <a:t>.</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29"/>
          <p:cNvPicPr preferRelativeResize="0"/>
          <p:nvPr/>
        </p:nvPicPr>
        <p:blipFill rotWithShape="1">
          <a:blip r:embed="rId3">
            <a:alphaModFix/>
          </a:blip>
          <a:srcRect/>
          <a:stretch/>
        </p:blipFill>
        <p:spPr>
          <a:xfrm>
            <a:off x="1133475" y="2350820"/>
            <a:ext cx="6877049" cy="2362200"/>
          </a:xfrm>
          <a:prstGeom prst="rect">
            <a:avLst/>
          </a:prstGeom>
          <a:noFill/>
          <a:ln>
            <a:noFill/>
          </a:ln>
        </p:spPr>
      </p:pic>
      <p:sp>
        <p:nvSpPr>
          <p:cNvPr id="342" name="Google Shape;342;p29"/>
          <p:cNvSpPr txBox="1"/>
          <p:nvPr/>
        </p:nvSpPr>
        <p:spPr>
          <a:xfrm>
            <a:off x="1011383" y="510590"/>
            <a:ext cx="6261607" cy="4801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800" b="1" i="0" u="none" strike="noStrike" cap="none">
                <a:solidFill>
                  <a:srgbClr val="562214"/>
                </a:solidFill>
                <a:latin typeface="Gill Sans"/>
                <a:ea typeface="Gill Sans"/>
                <a:cs typeface="Gill Sans"/>
                <a:sym typeface="Gill Sans"/>
              </a:rPr>
              <a:t>Sentiment Analysis </a:t>
            </a:r>
            <a:endParaRPr/>
          </a:p>
        </p:txBody>
      </p:sp>
      <p:pic>
        <p:nvPicPr>
          <p:cNvPr id="343" name="Google Shape;343;p29"/>
          <p:cNvPicPr preferRelativeResize="0"/>
          <p:nvPr/>
        </p:nvPicPr>
        <p:blipFill rotWithShape="1">
          <a:blip r:embed="rId4">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p:nvPr/>
        </p:nvSpPr>
        <p:spPr>
          <a:xfrm>
            <a:off x="2805543" y="2085108"/>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9" name="Google Shape;349;p30"/>
          <p:cNvSpPr/>
          <p:nvPr/>
        </p:nvSpPr>
        <p:spPr>
          <a:xfrm>
            <a:off x="3609107"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Tokenize Sentence</a:t>
            </a:r>
            <a:endParaRPr/>
          </a:p>
        </p:txBody>
      </p:sp>
      <p:sp>
        <p:nvSpPr>
          <p:cNvPr id="350" name="Google Shape;350;p30"/>
          <p:cNvSpPr/>
          <p:nvPr/>
        </p:nvSpPr>
        <p:spPr>
          <a:xfrm>
            <a:off x="1004453" y="1648690"/>
            <a:ext cx="1884219" cy="1149928"/>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Input Corpus </a:t>
            </a:r>
            <a:endParaRPr/>
          </a:p>
        </p:txBody>
      </p:sp>
      <p:sp>
        <p:nvSpPr>
          <p:cNvPr id="351" name="Google Shape;351;p30"/>
          <p:cNvSpPr/>
          <p:nvPr/>
        </p:nvSpPr>
        <p:spPr>
          <a:xfrm>
            <a:off x="5590307" y="2112819"/>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2" name="Google Shape;352;p30"/>
          <p:cNvSpPr/>
          <p:nvPr/>
        </p:nvSpPr>
        <p:spPr>
          <a:xfrm>
            <a:off x="6393871" y="1683327"/>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Create Frequency Matrix of word in each sentence </a:t>
            </a:r>
            <a:endParaRPr/>
          </a:p>
        </p:txBody>
      </p:sp>
      <p:sp>
        <p:nvSpPr>
          <p:cNvPr id="353" name="Google Shape;353;p30"/>
          <p:cNvSpPr/>
          <p:nvPr/>
        </p:nvSpPr>
        <p:spPr>
          <a:xfrm>
            <a:off x="6192981" y="3387435"/>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Create TF-IDF Score Of Words in each sentence </a:t>
            </a:r>
            <a:endParaRPr/>
          </a:p>
        </p:txBody>
      </p:sp>
      <p:sp>
        <p:nvSpPr>
          <p:cNvPr id="354" name="Google Shape;354;p30"/>
          <p:cNvSpPr/>
          <p:nvPr/>
        </p:nvSpPr>
        <p:spPr>
          <a:xfrm rot="5400000">
            <a:off x="6948054" y="2951018"/>
            <a:ext cx="581889"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5" name="Google Shape;355;p30"/>
          <p:cNvSpPr/>
          <p:nvPr/>
        </p:nvSpPr>
        <p:spPr>
          <a:xfrm>
            <a:off x="3117270" y="3380497"/>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Sentence Score = </a:t>
            </a:r>
            <a:endParaRPr/>
          </a:p>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Sum of TF-IDF score of all words in sentence / Total number of words in sentence  </a:t>
            </a:r>
            <a:endParaRPr/>
          </a:p>
        </p:txBody>
      </p:sp>
      <p:sp>
        <p:nvSpPr>
          <p:cNvPr id="356" name="Google Shape;356;p30"/>
          <p:cNvSpPr/>
          <p:nvPr/>
        </p:nvSpPr>
        <p:spPr>
          <a:xfrm rot="10800000">
            <a:off x="5486398" y="3816926"/>
            <a:ext cx="692727"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7" name="Google Shape;357;p30"/>
          <p:cNvSpPr/>
          <p:nvPr/>
        </p:nvSpPr>
        <p:spPr>
          <a:xfrm>
            <a:off x="1004453" y="5029198"/>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Calculate Threshold = Average of sentence score </a:t>
            </a:r>
            <a:endParaRPr/>
          </a:p>
        </p:txBody>
      </p:sp>
      <p:sp>
        <p:nvSpPr>
          <p:cNvPr id="358" name="Google Shape;358;p30"/>
          <p:cNvSpPr/>
          <p:nvPr/>
        </p:nvSpPr>
        <p:spPr>
          <a:xfrm rot="10800000">
            <a:off x="1573549" y="3927756"/>
            <a:ext cx="1543720" cy="1087579"/>
          </a:xfrm>
          <a:prstGeom prst="bentUpArrow">
            <a:avLst>
              <a:gd name="adj1" fmla="val 19118"/>
              <a:gd name="adj2" fmla="val 16586"/>
              <a:gd name="adj3" fmla="val 2904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9" name="Google Shape;359;p30"/>
          <p:cNvSpPr/>
          <p:nvPr/>
        </p:nvSpPr>
        <p:spPr>
          <a:xfrm>
            <a:off x="3997036" y="5015338"/>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Generate Summary select sentence score &gt; Threshold  </a:t>
            </a:r>
            <a:endParaRPr/>
          </a:p>
        </p:txBody>
      </p:sp>
      <p:sp>
        <p:nvSpPr>
          <p:cNvPr id="360" name="Google Shape;360;p30"/>
          <p:cNvSpPr/>
          <p:nvPr/>
        </p:nvSpPr>
        <p:spPr>
          <a:xfrm>
            <a:off x="3373580" y="5424046"/>
            <a:ext cx="623456"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1" name="Google Shape;361;p30"/>
          <p:cNvSpPr/>
          <p:nvPr/>
        </p:nvSpPr>
        <p:spPr>
          <a:xfrm flipH="1">
            <a:off x="7010397" y="5015338"/>
            <a:ext cx="1870364" cy="1149929"/>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Summary</a:t>
            </a:r>
            <a:endParaRPr/>
          </a:p>
        </p:txBody>
      </p:sp>
      <p:sp>
        <p:nvSpPr>
          <p:cNvPr id="362" name="Google Shape;362;p30"/>
          <p:cNvSpPr/>
          <p:nvPr/>
        </p:nvSpPr>
        <p:spPr>
          <a:xfrm>
            <a:off x="6366163" y="5458689"/>
            <a:ext cx="817418"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3" name="Google Shape;363;p30"/>
          <p:cNvSpPr txBox="1"/>
          <p:nvPr/>
        </p:nvSpPr>
        <p:spPr>
          <a:xfrm>
            <a:off x="1246909" y="304799"/>
            <a:ext cx="6927272" cy="5355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3200" b="1" i="0" u="none" strike="noStrike" cap="none">
                <a:solidFill>
                  <a:srgbClr val="562214"/>
                </a:solidFill>
                <a:latin typeface="Arial"/>
                <a:ea typeface="Arial"/>
                <a:cs typeface="Arial"/>
                <a:sym typeface="Arial"/>
              </a:rPr>
              <a:t>TF-IDF Math Functions and NLTK</a:t>
            </a:r>
            <a:endParaRPr sz="3200" b="1" i="0" u="none" strike="noStrike" cap="none">
              <a:solidFill>
                <a:srgbClr val="562214"/>
              </a:solidFill>
              <a:latin typeface="Arial"/>
              <a:ea typeface="Arial"/>
              <a:cs typeface="Arial"/>
              <a:sym typeface="Arial"/>
            </a:endParaRPr>
          </a:p>
        </p:txBody>
      </p:sp>
      <p:pic>
        <p:nvPicPr>
          <p:cNvPr id="364" name="Google Shape;364;p30"/>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6"/>
          <p:cNvSpPr txBox="1">
            <a:spLocks noGrp="1"/>
          </p:cNvSpPr>
          <p:nvPr>
            <p:ph type="title"/>
          </p:nvPr>
        </p:nvSpPr>
        <p:spPr>
          <a:xfrm>
            <a:off x="1030997" y="307048"/>
            <a:ext cx="4923628"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Gill Sans"/>
              <a:buNone/>
            </a:pPr>
            <a:r>
              <a:rPr lang="en-US" sz="2800" b="1"/>
              <a:t>Summary Generated</a:t>
            </a:r>
            <a:endParaRPr sz="2800" b="1"/>
          </a:p>
        </p:txBody>
      </p:sp>
      <p:pic>
        <p:nvPicPr>
          <p:cNvPr id="370" name="Google Shape;370;p26"/>
          <p:cNvPicPr preferRelativeResize="0"/>
          <p:nvPr/>
        </p:nvPicPr>
        <p:blipFill rotWithShape="1">
          <a:blip r:embed="rId3">
            <a:alphaModFix/>
          </a:blip>
          <a:srcRect b="7542"/>
          <a:stretch/>
        </p:blipFill>
        <p:spPr>
          <a:xfrm>
            <a:off x="1030996" y="1728644"/>
            <a:ext cx="8113004" cy="2973986"/>
          </a:xfrm>
          <a:prstGeom prst="rect">
            <a:avLst/>
          </a:prstGeom>
          <a:noFill/>
          <a:ln>
            <a:noFill/>
          </a:ln>
        </p:spPr>
      </p:pic>
      <p:pic>
        <p:nvPicPr>
          <p:cNvPr id="371" name="Google Shape;371;p26"/>
          <p:cNvPicPr preferRelativeResize="0"/>
          <p:nvPr/>
        </p:nvPicPr>
        <p:blipFill rotWithShape="1">
          <a:blip r:embed="rId4">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1"/>
          <p:cNvSpPr txBox="1"/>
          <p:nvPr/>
        </p:nvSpPr>
        <p:spPr>
          <a:xfrm>
            <a:off x="1011383" y="510590"/>
            <a:ext cx="6261607" cy="4801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800" b="1" i="0" u="none" strike="noStrike" cap="none">
                <a:solidFill>
                  <a:srgbClr val="562214"/>
                </a:solidFill>
                <a:latin typeface="Gill Sans"/>
                <a:ea typeface="Gill Sans"/>
                <a:cs typeface="Gill Sans"/>
                <a:sym typeface="Gill Sans"/>
              </a:rPr>
              <a:t>Sentiment Analysis </a:t>
            </a:r>
            <a:endParaRPr/>
          </a:p>
        </p:txBody>
      </p:sp>
      <p:pic>
        <p:nvPicPr>
          <p:cNvPr id="377" name="Google Shape;377;p31"/>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78" name="Google Shape;378;p31"/>
          <p:cNvPicPr preferRelativeResize="0"/>
          <p:nvPr/>
        </p:nvPicPr>
        <p:blipFill rotWithShape="1">
          <a:blip r:embed="rId4">
            <a:alphaModFix/>
          </a:blip>
          <a:srcRect/>
          <a:stretch/>
        </p:blipFill>
        <p:spPr>
          <a:xfrm>
            <a:off x="1271975" y="1933981"/>
            <a:ext cx="6877049" cy="2286000"/>
          </a:xfrm>
          <a:prstGeom prst="rect">
            <a:avLst/>
          </a:prstGeom>
          <a:noFill/>
          <a:ln>
            <a:noFill/>
          </a:ln>
        </p:spPr>
      </p:pic>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2"/>
          <p:cNvSpPr/>
          <p:nvPr/>
        </p:nvSpPr>
        <p:spPr>
          <a:xfrm>
            <a:off x="2805543" y="2085108"/>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4" name="Google Shape;384;p32"/>
          <p:cNvSpPr/>
          <p:nvPr/>
        </p:nvSpPr>
        <p:spPr>
          <a:xfrm>
            <a:off x="3609107"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Tokenize Sentence  </a:t>
            </a:r>
            <a:endParaRPr/>
          </a:p>
        </p:txBody>
      </p:sp>
      <p:sp>
        <p:nvSpPr>
          <p:cNvPr id="385" name="Google Shape;385;p32"/>
          <p:cNvSpPr/>
          <p:nvPr/>
        </p:nvSpPr>
        <p:spPr>
          <a:xfrm>
            <a:off x="1004453" y="1648690"/>
            <a:ext cx="1884219" cy="1149928"/>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Input Corpus</a:t>
            </a:r>
            <a:endParaRPr/>
          </a:p>
        </p:txBody>
      </p:sp>
      <p:sp>
        <p:nvSpPr>
          <p:cNvPr id="386" name="Google Shape;386;p32"/>
          <p:cNvSpPr/>
          <p:nvPr/>
        </p:nvSpPr>
        <p:spPr>
          <a:xfrm>
            <a:off x="5590307" y="2112819"/>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7" name="Google Shape;387;p32"/>
          <p:cNvSpPr/>
          <p:nvPr/>
        </p:nvSpPr>
        <p:spPr>
          <a:xfrm>
            <a:off x="6393871"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dirty="0">
                <a:solidFill>
                  <a:schemeClr val="dk1"/>
                </a:solidFill>
                <a:latin typeface="Arial"/>
                <a:ea typeface="Arial"/>
                <a:cs typeface="Arial"/>
                <a:sym typeface="Arial"/>
              </a:rPr>
              <a:t>Count Ve</a:t>
            </a:r>
            <a:r>
              <a:rPr lang="en-US" b="1" dirty="0">
                <a:solidFill>
                  <a:schemeClr val="dk1"/>
                </a:solidFill>
              </a:rPr>
              <a:t>c</a:t>
            </a:r>
            <a:r>
              <a:rPr lang="en-US" sz="1400" b="1" i="0" u="none" strike="noStrike" cap="none" dirty="0">
                <a:solidFill>
                  <a:schemeClr val="dk1"/>
                </a:solidFill>
                <a:latin typeface="Arial"/>
                <a:ea typeface="Arial"/>
                <a:cs typeface="Arial"/>
                <a:sym typeface="Arial"/>
              </a:rPr>
              <a:t>torizer </a:t>
            </a:r>
            <a:endParaRPr dirty="0"/>
          </a:p>
        </p:txBody>
      </p:sp>
      <p:sp>
        <p:nvSpPr>
          <p:cNvPr id="388" name="Google Shape;388;p32"/>
          <p:cNvSpPr/>
          <p:nvPr/>
        </p:nvSpPr>
        <p:spPr>
          <a:xfrm>
            <a:off x="6192981" y="3387435"/>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Sum BOW Scores </a:t>
            </a:r>
            <a:endParaRPr/>
          </a:p>
        </p:txBody>
      </p:sp>
      <p:sp>
        <p:nvSpPr>
          <p:cNvPr id="389" name="Google Shape;389;p32"/>
          <p:cNvSpPr/>
          <p:nvPr/>
        </p:nvSpPr>
        <p:spPr>
          <a:xfrm rot="5400000">
            <a:off x="6944587" y="2905991"/>
            <a:ext cx="616526"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90" name="Google Shape;390;p32"/>
          <p:cNvSpPr/>
          <p:nvPr/>
        </p:nvSpPr>
        <p:spPr>
          <a:xfrm>
            <a:off x="3117270" y="3380497"/>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Select Top 5 Sentence Score</a:t>
            </a:r>
            <a:endParaRPr/>
          </a:p>
        </p:txBody>
      </p:sp>
      <p:sp>
        <p:nvSpPr>
          <p:cNvPr id="391" name="Google Shape;391;p32"/>
          <p:cNvSpPr/>
          <p:nvPr/>
        </p:nvSpPr>
        <p:spPr>
          <a:xfrm rot="10800000">
            <a:off x="5486398" y="3816926"/>
            <a:ext cx="692727"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92" name="Google Shape;392;p32"/>
          <p:cNvSpPr/>
          <p:nvPr/>
        </p:nvSpPr>
        <p:spPr>
          <a:xfrm rot="10800000">
            <a:off x="2200983" y="3955460"/>
            <a:ext cx="916283" cy="1073735"/>
          </a:xfrm>
          <a:prstGeom prst="bentUpArrow">
            <a:avLst>
              <a:gd name="adj1" fmla="val 19118"/>
              <a:gd name="adj2" fmla="val 16586"/>
              <a:gd name="adj3" fmla="val 2904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93" name="Google Shape;393;p32"/>
          <p:cNvSpPr/>
          <p:nvPr/>
        </p:nvSpPr>
        <p:spPr>
          <a:xfrm flipH="1">
            <a:off x="1336961" y="5029195"/>
            <a:ext cx="1870364" cy="1149929"/>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Summary</a:t>
            </a:r>
            <a:endParaRPr/>
          </a:p>
        </p:txBody>
      </p:sp>
      <p:sp>
        <p:nvSpPr>
          <p:cNvPr id="394" name="Google Shape;394;p32"/>
          <p:cNvSpPr txBox="1"/>
          <p:nvPr/>
        </p:nvSpPr>
        <p:spPr>
          <a:xfrm>
            <a:off x="1246909" y="304799"/>
            <a:ext cx="6927272" cy="4801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800" b="1" i="0" u="none" strike="noStrike" cap="none">
                <a:solidFill>
                  <a:srgbClr val="562214"/>
                </a:solidFill>
                <a:latin typeface="Gill Sans"/>
                <a:ea typeface="Gill Sans"/>
                <a:cs typeface="Gill Sans"/>
                <a:sym typeface="Gill Sans"/>
              </a:rPr>
              <a:t>BOW Count Vectorizer - Sklearn </a:t>
            </a:r>
            <a:endParaRPr/>
          </a:p>
        </p:txBody>
      </p:sp>
      <p:pic>
        <p:nvPicPr>
          <p:cNvPr id="395" name="Google Shape;395;p3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3"/>
          <p:cNvSpPr txBox="1">
            <a:spLocks noGrp="1"/>
          </p:cNvSpPr>
          <p:nvPr>
            <p:ph type="title"/>
          </p:nvPr>
        </p:nvSpPr>
        <p:spPr>
          <a:xfrm>
            <a:off x="1030997" y="307048"/>
            <a:ext cx="4923628"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Gill Sans"/>
              <a:buNone/>
            </a:pPr>
            <a:r>
              <a:rPr lang="en-US" sz="2800" b="1"/>
              <a:t>Summary Generated</a:t>
            </a:r>
            <a:endParaRPr sz="2800" b="1"/>
          </a:p>
        </p:txBody>
      </p:sp>
      <p:pic>
        <p:nvPicPr>
          <p:cNvPr id="401" name="Google Shape;401;p3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02" name="Google Shape;402;p33"/>
          <p:cNvPicPr preferRelativeResize="0"/>
          <p:nvPr/>
        </p:nvPicPr>
        <p:blipFill rotWithShape="1">
          <a:blip r:embed="rId4">
            <a:alphaModFix/>
          </a:blip>
          <a:srcRect/>
          <a:stretch/>
        </p:blipFill>
        <p:spPr>
          <a:xfrm>
            <a:off x="1030997" y="2072951"/>
            <a:ext cx="8113003" cy="2676331"/>
          </a:xfrm>
          <a:prstGeom prst="rect">
            <a:avLst/>
          </a:prstGeom>
          <a:noFill/>
          <a:ln>
            <a:noFill/>
          </a:ln>
        </p:spPr>
      </p:pic>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4"/>
          <p:cNvSpPr txBox="1"/>
          <p:nvPr/>
        </p:nvSpPr>
        <p:spPr>
          <a:xfrm>
            <a:off x="1011383" y="510590"/>
            <a:ext cx="6261607" cy="4801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800" b="1" i="0" u="none" strike="noStrike" cap="none">
                <a:solidFill>
                  <a:srgbClr val="562214"/>
                </a:solidFill>
                <a:latin typeface="Gill Sans"/>
                <a:ea typeface="Gill Sans"/>
                <a:cs typeface="Gill Sans"/>
                <a:sym typeface="Gill Sans"/>
              </a:rPr>
              <a:t>Sentiment Analysis </a:t>
            </a:r>
            <a:endParaRPr/>
          </a:p>
        </p:txBody>
      </p:sp>
      <p:pic>
        <p:nvPicPr>
          <p:cNvPr id="408" name="Google Shape;408;p34"/>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09" name="Google Shape;409;p34"/>
          <p:cNvPicPr preferRelativeResize="0"/>
          <p:nvPr/>
        </p:nvPicPr>
        <p:blipFill rotWithShape="1">
          <a:blip r:embed="rId4">
            <a:alphaModFix/>
          </a:blip>
          <a:srcRect/>
          <a:stretch/>
        </p:blipFill>
        <p:spPr>
          <a:xfrm>
            <a:off x="1080887" y="2007717"/>
            <a:ext cx="7383639" cy="2746625"/>
          </a:xfrm>
          <a:prstGeom prst="rect">
            <a:avLst/>
          </a:prstGeom>
          <a:noFill/>
          <a:ln>
            <a:noFill/>
          </a:ln>
        </p:spPr>
      </p:pic>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84"/>
          <p:cNvSpPr/>
          <p:nvPr/>
        </p:nvSpPr>
        <p:spPr>
          <a:xfrm>
            <a:off x="2805543" y="2085108"/>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5" name="Google Shape;415;p84"/>
          <p:cNvSpPr/>
          <p:nvPr/>
        </p:nvSpPr>
        <p:spPr>
          <a:xfrm>
            <a:off x="3609107"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Tokenize Sentence </a:t>
            </a:r>
            <a:endParaRPr/>
          </a:p>
        </p:txBody>
      </p:sp>
      <p:sp>
        <p:nvSpPr>
          <p:cNvPr id="416" name="Google Shape;416;p84"/>
          <p:cNvSpPr/>
          <p:nvPr/>
        </p:nvSpPr>
        <p:spPr>
          <a:xfrm>
            <a:off x="1004453" y="1648690"/>
            <a:ext cx="1884219" cy="1149928"/>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Input Corpus</a:t>
            </a:r>
            <a:endParaRPr/>
          </a:p>
        </p:txBody>
      </p:sp>
      <p:sp>
        <p:nvSpPr>
          <p:cNvPr id="417" name="Google Shape;417;p84"/>
          <p:cNvSpPr/>
          <p:nvPr/>
        </p:nvSpPr>
        <p:spPr>
          <a:xfrm>
            <a:off x="5590307" y="2112819"/>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8" name="Google Shape;418;p84"/>
          <p:cNvSpPr/>
          <p:nvPr/>
        </p:nvSpPr>
        <p:spPr>
          <a:xfrm>
            <a:off x="6393871"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TF-IDF Vectorizer</a:t>
            </a:r>
            <a:endParaRPr sz="1400" b="1" i="0" u="none" strike="noStrike" cap="none">
              <a:solidFill>
                <a:schemeClr val="dk1"/>
              </a:solidFill>
              <a:latin typeface="Arial"/>
              <a:ea typeface="Arial"/>
              <a:cs typeface="Arial"/>
              <a:sym typeface="Arial"/>
            </a:endParaRPr>
          </a:p>
        </p:txBody>
      </p:sp>
      <p:sp>
        <p:nvSpPr>
          <p:cNvPr id="419" name="Google Shape;419;p84"/>
          <p:cNvSpPr/>
          <p:nvPr/>
        </p:nvSpPr>
        <p:spPr>
          <a:xfrm>
            <a:off x="6192981" y="3387435"/>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Sum TF-IDF Scores</a:t>
            </a:r>
            <a:endParaRPr/>
          </a:p>
        </p:txBody>
      </p:sp>
      <p:sp>
        <p:nvSpPr>
          <p:cNvPr id="420" name="Google Shape;420;p84"/>
          <p:cNvSpPr/>
          <p:nvPr/>
        </p:nvSpPr>
        <p:spPr>
          <a:xfrm rot="5400000">
            <a:off x="6944587" y="2905991"/>
            <a:ext cx="616526"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1" name="Google Shape;421;p84"/>
          <p:cNvSpPr/>
          <p:nvPr/>
        </p:nvSpPr>
        <p:spPr>
          <a:xfrm>
            <a:off x="3117270" y="3380497"/>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Select Top 5 Sentence Score </a:t>
            </a:r>
            <a:endParaRPr/>
          </a:p>
        </p:txBody>
      </p:sp>
      <p:sp>
        <p:nvSpPr>
          <p:cNvPr id="422" name="Google Shape;422;p84"/>
          <p:cNvSpPr/>
          <p:nvPr/>
        </p:nvSpPr>
        <p:spPr>
          <a:xfrm rot="10800000">
            <a:off x="5486398" y="3816926"/>
            <a:ext cx="692727"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3" name="Google Shape;423;p84"/>
          <p:cNvSpPr/>
          <p:nvPr/>
        </p:nvSpPr>
        <p:spPr>
          <a:xfrm rot="10800000">
            <a:off x="2200983" y="3955460"/>
            <a:ext cx="916283" cy="1073735"/>
          </a:xfrm>
          <a:prstGeom prst="bentUpArrow">
            <a:avLst>
              <a:gd name="adj1" fmla="val 19118"/>
              <a:gd name="adj2" fmla="val 16586"/>
              <a:gd name="adj3" fmla="val 2904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4" name="Google Shape;424;p84"/>
          <p:cNvSpPr/>
          <p:nvPr/>
        </p:nvSpPr>
        <p:spPr>
          <a:xfrm flipH="1">
            <a:off x="1544779" y="5029195"/>
            <a:ext cx="1870364" cy="1149929"/>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Summary</a:t>
            </a:r>
            <a:endParaRPr/>
          </a:p>
        </p:txBody>
      </p:sp>
      <p:sp>
        <p:nvSpPr>
          <p:cNvPr id="425" name="Google Shape;425;p84"/>
          <p:cNvSpPr txBox="1"/>
          <p:nvPr/>
        </p:nvSpPr>
        <p:spPr>
          <a:xfrm>
            <a:off x="1246909" y="304799"/>
            <a:ext cx="6927272" cy="4801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800" b="1" i="0" u="none" strike="noStrike" cap="none">
                <a:solidFill>
                  <a:srgbClr val="562214"/>
                </a:solidFill>
                <a:latin typeface="Gill Sans"/>
                <a:ea typeface="Gill Sans"/>
                <a:cs typeface="Gill Sans"/>
                <a:sym typeface="Gill Sans"/>
              </a:rPr>
              <a:t>TF-IDF Vectorizer - Sklearn </a:t>
            </a:r>
            <a:endParaRPr sz="2800" b="1" i="0" u="none" strike="noStrike" cap="none">
              <a:solidFill>
                <a:srgbClr val="562214"/>
              </a:solidFill>
              <a:latin typeface="Gill Sans"/>
              <a:ea typeface="Gill Sans"/>
              <a:cs typeface="Gill Sans"/>
              <a:sym typeface="Gill Sans"/>
            </a:endParaRPr>
          </a:p>
        </p:txBody>
      </p:sp>
      <p:pic>
        <p:nvPicPr>
          <p:cNvPr id="426" name="Google Shape;426;p8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85"/>
          <p:cNvSpPr txBox="1">
            <a:spLocks noGrp="1"/>
          </p:cNvSpPr>
          <p:nvPr>
            <p:ph type="title"/>
          </p:nvPr>
        </p:nvSpPr>
        <p:spPr>
          <a:xfrm>
            <a:off x="1030997" y="307048"/>
            <a:ext cx="4923628"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Gill Sans"/>
              <a:buNone/>
            </a:pPr>
            <a:r>
              <a:rPr lang="en-US" sz="2800" b="1"/>
              <a:t>Summary Generated</a:t>
            </a:r>
            <a:endParaRPr sz="2800" b="1"/>
          </a:p>
        </p:txBody>
      </p:sp>
      <p:pic>
        <p:nvPicPr>
          <p:cNvPr id="432" name="Google Shape;432;p85"/>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33" name="Google Shape;433;p85"/>
          <p:cNvPicPr preferRelativeResize="0"/>
          <p:nvPr/>
        </p:nvPicPr>
        <p:blipFill rotWithShape="1">
          <a:blip r:embed="rId4">
            <a:alphaModFix/>
          </a:blip>
          <a:srcRect/>
          <a:stretch/>
        </p:blipFill>
        <p:spPr>
          <a:xfrm>
            <a:off x="1030997" y="1824835"/>
            <a:ext cx="8113003" cy="2709842"/>
          </a:xfrm>
          <a:prstGeom prst="rect">
            <a:avLst/>
          </a:prstGeom>
          <a:noFill/>
          <a:ln>
            <a:noFill/>
          </a:ln>
        </p:spPr>
      </p:pic>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86"/>
          <p:cNvSpPr txBox="1"/>
          <p:nvPr/>
        </p:nvSpPr>
        <p:spPr>
          <a:xfrm>
            <a:off x="1011383" y="510590"/>
            <a:ext cx="6261607" cy="4801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800" b="1" i="0" u="none" strike="noStrike" cap="none">
                <a:solidFill>
                  <a:srgbClr val="562214"/>
                </a:solidFill>
                <a:latin typeface="Gill Sans"/>
                <a:ea typeface="Gill Sans"/>
                <a:cs typeface="Gill Sans"/>
                <a:sym typeface="Gill Sans"/>
              </a:rPr>
              <a:t>Sentiment Analysis </a:t>
            </a:r>
            <a:endParaRPr/>
          </a:p>
        </p:txBody>
      </p:sp>
      <p:pic>
        <p:nvPicPr>
          <p:cNvPr id="439" name="Google Shape;439;p86"/>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40" name="Google Shape;440;p86"/>
          <p:cNvPicPr preferRelativeResize="0"/>
          <p:nvPr/>
        </p:nvPicPr>
        <p:blipFill rotWithShape="1">
          <a:blip r:embed="rId4">
            <a:alphaModFix/>
          </a:blip>
          <a:srcRect/>
          <a:stretch/>
        </p:blipFill>
        <p:spPr>
          <a:xfrm>
            <a:off x="1011383" y="1799094"/>
            <a:ext cx="7376917" cy="2791568"/>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e3bb489db2_4_0"/>
          <p:cNvSpPr txBox="1">
            <a:spLocks noGrp="1"/>
          </p:cNvSpPr>
          <p:nvPr>
            <p:ph type="title"/>
          </p:nvPr>
        </p:nvSpPr>
        <p:spPr>
          <a:xfrm>
            <a:off x="1149928" y="274638"/>
            <a:ext cx="7578436" cy="7921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62214"/>
              </a:buClr>
              <a:buSzPts val="1800"/>
              <a:buFont typeface="Gill Sans"/>
              <a:buNone/>
            </a:pPr>
            <a:r>
              <a:rPr lang="en-US" sz="3200" b="1"/>
              <a:t>Exploratory Data Analysis</a:t>
            </a:r>
            <a:br>
              <a:rPr lang="en-US" sz="3200"/>
            </a:br>
            <a:br>
              <a:rPr lang="en-US" sz="3200"/>
            </a:br>
            <a:endParaRPr sz="3200"/>
          </a:p>
        </p:txBody>
      </p:sp>
      <p:sp>
        <p:nvSpPr>
          <p:cNvPr id="197" name="Google Shape;197;ge3bb489db2_4_0"/>
          <p:cNvSpPr txBox="1">
            <a:spLocks noGrp="1"/>
          </p:cNvSpPr>
          <p:nvPr>
            <p:ph type="body" idx="1"/>
          </p:nvPr>
        </p:nvSpPr>
        <p:spPr>
          <a:xfrm>
            <a:off x="1080654" y="1496290"/>
            <a:ext cx="7883237" cy="43087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2000"/>
              </a:spcBef>
              <a:spcAft>
                <a:spcPts val="0"/>
              </a:spcAft>
              <a:buSzPts val="1800"/>
              <a:buNone/>
            </a:pPr>
            <a:r>
              <a:rPr lang="en-US" sz="3200" b="1"/>
              <a:t>Why EDA ? </a:t>
            </a:r>
            <a:endParaRPr/>
          </a:p>
          <a:p>
            <a:pPr marL="0" lvl="0" indent="0" algn="l" rtl="0">
              <a:lnSpc>
                <a:spcPct val="90000"/>
              </a:lnSpc>
              <a:spcBef>
                <a:spcPts val="2000"/>
              </a:spcBef>
              <a:spcAft>
                <a:spcPts val="0"/>
              </a:spcAft>
              <a:buSzPts val="1800"/>
              <a:buNone/>
            </a:pPr>
            <a:r>
              <a:rPr lang="en-US" sz="2800">
                <a:latin typeface="Arial"/>
                <a:ea typeface="Arial"/>
                <a:cs typeface="Arial"/>
                <a:sym typeface="Arial"/>
              </a:rPr>
              <a:t>Exploratory Data Analysis refers to the critical process of performing initial investigations on data so as to discover patterns, to spot anomalies, to test hypothesis and to check assumptions with the help of summary statistics and graphical representations.</a:t>
            </a:r>
            <a:endParaRPr sz="2800">
              <a:latin typeface="Arial"/>
              <a:ea typeface="Arial"/>
              <a:cs typeface="Arial"/>
              <a:sym typeface="Arial"/>
            </a:endParaRPr>
          </a:p>
          <a:p>
            <a:pPr marL="0" lvl="0" indent="0" algn="l" rtl="0">
              <a:lnSpc>
                <a:spcPct val="90000"/>
              </a:lnSpc>
              <a:spcBef>
                <a:spcPts val="2000"/>
              </a:spcBef>
              <a:spcAft>
                <a:spcPts val="0"/>
              </a:spcAft>
              <a:buSzPts val="1800"/>
              <a:buNone/>
            </a:pPr>
            <a:endParaRPr/>
          </a:p>
        </p:txBody>
      </p:sp>
      <p:pic>
        <p:nvPicPr>
          <p:cNvPr id="198" name="Google Shape;198;ge3bb489db2_4_0"/>
          <p:cNvPicPr preferRelativeResize="0"/>
          <p:nvPr/>
        </p:nvPicPr>
        <p:blipFill rotWithShape="1">
          <a:blip r:embed="rId3">
            <a:alphaModFix/>
          </a:blip>
          <a:srcRect/>
          <a:stretch/>
        </p:blipFill>
        <p:spPr>
          <a:xfrm>
            <a:off x="7499748" y="99231"/>
            <a:ext cx="1187051" cy="411359"/>
          </a:xfrm>
          <a:prstGeom prst="rect">
            <a:avLst/>
          </a:prstGeom>
          <a:noFill/>
          <a:ln>
            <a:noFill/>
          </a:ln>
        </p:spPr>
      </p:pic>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5" name="Google Shape;445;p15"/>
          <p:cNvPicPr preferRelativeResize="0"/>
          <p:nvPr/>
        </p:nvPicPr>
        <p:blipFill rotWithShape="1">
          <a:blip r:embed="rId3">
            <a:alphaModFix/>
          </a:blip>
          <a:srcRect/>
          <a:stretch/>
        </p:blipFill>
        <p:spPr>
          <a:xfrm>
            <a:off x="7771754" y="100245"/>
            <a:ext cx="1187051" cy="411359"/>
          </a:xfrm>
          <a:prstGeom prst="rect">
            <a:avLst/>
          </a:prstGeom>
          <a:noFill/>
          <a:ln>
            <a:noFill/>
          </a:ln>
        </p:spPr>
      </p:pic>
      <p:graphicFrame>
        <p:nvGraphicFramePr>
          <p:cNvPr id="446" name="Google Shape;446;p15"/>
          <p:cNvGraphicFramePr/>
          <p:nvPr/>
        </p:nvGraphicFramePr>
        <p:xfrm>
          <a:off x="1202481" y="1286163"/>
          <a:ext cx="7536875" cy="5253150"/>
        </p:xfrm>
        <a:graphic>
          <a:graphicData uri="http://schemas.openxmlformats.org/drawingml/2006/table">
            <a:tbl>
              <a:tblPr firstRow="1" bandRow="1">
                <a:noFill/>
                <a:tableStyleId>{040AD26E-D4EF-4F81-B0CA-3F5EC14254CC}</a:tableStyleId>
              </a:tblPr>
              <a:tblGrid>
                <a:gridCol w="1551700">
                  <a:extLst>
                    <a:ext uri="{9D8B030D-6E8A-4147-A177-3AD203B41FA5}">
                      <a16:colId xmlns:a16="http://schemas.microsoft.com/office/drawing/2014/main" val="20000"/>
                    </a:ext>
                  </a:extLst>
                </a:gridCol>
                <a:gridCol w="1662550">
                  <a:extLst>
                    <a:ext uri="{9D8B030D-6E8A-4147-A177-3AD203B41FA5}">
                      <a16:colId xmlns:a16="http://schemas.microsoft.com/office/drawing/2014/main" val="20001"/>
                    </a:ext>
                  </a:extLst>
                </a:gridCol>
                <a:gridCol w="1440875">
                  <a:extLst>
                    <a:ext uri="{9D8B030D-6E8A-4147-A177-3AD203B41FA5}">
                      <a16:colId xmlns:a16="http://schemas.microsoft.com/office/drawing/2014/main" val="20002"/>
                    </a:ext>
                  </a:extLst>
                </a:gridCol>
                <a:gridCol w="135775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256600">
                <a:tc>
                  <a:txBody>
                    <a:bodyPr/>
                    <a:lstStyle/>
                    <a:p>
                      <a:pPr marL="0" marR="0" lvl="0" indent="0" algn="ctr" rtl="0">
                        <a:spcBef>
                          <a:spcPts val="0"/>
                        </a:spcBef>
                        <a:spcAft>
                          <a:spcPts val="0"/>
                        </a:spcAft>
                        <a:buNone/>
                      </a:pPr>
                      <a:r>
                        <a:rPr lang="en-US" sz="1400" u="none" strike="noStrike" cap="none"/>
                        <a:t>Model Summery</a:t>
                      </a:r>
                      <a:endParaRPr/>
                    </a:p>
                  </a:txBody>
                  <a:tcPr marL="91450" marR="91450" marT="45725" marB="45725" anchor="ctr">
                    <a:solidFill>
                      <a:srgbClr val="C5B07E"/>
                    </a:solidFill>
                  </a:tcPr>
                </a:tc>
                <a:tc>
                  <a:txBody>
                    <a:bodyPr/>
                    <a:lstStyle/>
                    <a:p>
                      <a:pPr marL="0" marR="0" lvl="0" indent="0" algn="ctr" rtl="0">
                        <a:spcBef>
                          <a:spcPts val="0"/>
                        </a:spcBef>
                        <a:spcAft>
                          <a:spcPts val="0"/>
                        </a:spcAft>
                        <a:buNone/>
                      </a:pPr>
                      <a:r>
                        <a:rPr lang="en-US" sz="1400" u="none" strike="noStrike" cap="none"/>
                        <a:t>Reference Summery </a:t>
                      </a:r>
                      <a:endParaRPr/>
                    </a:p>
                    <a:p>
                      <a:pPr marL="0" marR="0" lvl="0" indent="0" algn="ctr" rtl="0">
                        <a:spcBef>
                          <a:spcPts val="0"/>
                        </a:spcBef>
                        <a:spcAft>
                          <a:spcPts val="0"/>
                        </a:spcAft>
                        <a:buNone/>
                      </a:pPr>
                      <a:r>
                        <a:rPr lang="en-US" sz="1400" u="none" strike="noStrike" cap="none"/>
                        <a:t>(automatic summarization)</a:t>
                      </a:r>
                      <a:endParaRPr/>
                    </a:p>
                  </a:txBody>
                  <a:tcPr marL="91450" marR="91450" marT="45725" marB="45725" anchor="ctr">
                    <a:solidFill>
                      <a:srgbClr val="C5B07E"/>
                    </a:solidFill>
                  </a:tcPr>
                </a:tc>
                <a:tc>
                  <a:txBody>
                    <a:bodyPr/>
                    <a:lstStyle/>
                    <a:p>
                      <a:pPr marL="0" marR="0" lvl="0" indent="0" algn="ctr" rtl="0">
                        <a:spcBef>
                          <a:spcPts val="0"/>
                        </a:spcBef>
                        <a:spcAft>
                          <a:spcPts val="0"/>
                        </a:spcAft>
                        <a:buNone/>
                      </a:pPr>
                      <a:r>
                        <a:rPr lang="en-US" sz="1400" u="none" strike="noStrike" cap="none"/>
                        <a:t>Rang 1</a:t>
                      </a:r>
                      <a:endParaRPr/>
                    </a:p>
                    <a:p>
                      <a:pPr marL="0" marR="0" lvl="0" indent="0" algn="ctr" rtl="0">
                        <a:spcBef>
                          <a:spcPts val="0"/>
                        </a:spcBef>
                        <a:spcAft>
                          <a:spcPts val="0"/>
                        </a:spcAft>
                        <a:buNone/>
                      </a:pPr>
                      <a:r>
                        <a:rPr lang="en-US" sz="1400" u="none" strike="noStrike" cap="none"/>
                        <a:t>{RP F(%)}</a:t>
                      </a:r>
                      <a:endParaRPr/>
                    </a:p>
                  </a:txBody>
                  <a:tcPr marL="91450" marR="91450" marT="45725" marB="45725" anchor="ctr">
                    <a:solidFill>
                      <a:srgbClr val="C5B07E"/>
                    </a:solidFill>
                  </a:tcPr>
                </a:tc>
                <a:tc>
                  <a:txBody>
                    <a:bodyPr/>
                    <a:lstStyle/>
                    <a:p>
                      <a:pPr marL="0" marR="0" lvl="0" indent="0" algn="ctr" rtl="0">
                        <a:spcBef>
                          <a:spcPts val="0"/>
                        </a:spcBef>
                        <a:spcAft>
                          <a:spcPts val="0"/>
                        </a:spcAft>
                        <a:buNone/>
                      </a:pPr>
                      <a:r>
                        <a:rPr lang="en-US" sz="1400" u="none" strike="noStrike" cap="none"/>
                        <a:t>Rang 2</a:t>
                      </a:r>
                      <a:endParaRPr/>
                    </a:p>
                    <a:p>
                      <a:pPr marL="0" marR="0" lvl="0" indent="0" algn="ctr" rtl="0">
                        <a:spcBef>
                          <a:spcPts val="0"/>
                        </a:spcBef>
                        <a:spcAft>
                          <a:spcPts val="0"/>
                        </a:spcAft>
                        <a:buNone/>
                      </a:pPr>
                      <a:r>
                        <a:rPr lang="en-US" sz="1400" u="none" strike="noStrike" cap="none"/>
                        <a:t>{PLP F(%)}</a:t>
                      </a:r>
                      <a:endParaRPr/>
                    </a:p>
                    <a:p>
                      <a:pPr marL="0" marR="0" lvl="0" indent="0" algn="ctr" rtl="0">
                        <a:spcBef>
                          <a:spcPts val="0"/>
                        </a:spcBef>
                        <a:spcAft>
                          <a:spcPts val="0"/>
                        </a:spcAft>
                        <a:buNone/>
                      </a:pPr>
                      <a:endParaRPr sz="1400" u="none" strike="noStrike" cap="none"/>
                    </a:p>
                  </a:txBody>
                  <a:tcPr marL="91450" marR="91450" marT="45725" marB="45725" anchor="ctr">
                    <a:solidFill>
                      <a:srgbClr val="C5B07E"/>
                    </a:solidFill>
                  </a:tcPr>
                </a:tc>
                <a:tc>
                  <a:txBody>
                    <a:bodyPr/>
                    <a:lstStyle/>
                    <a:p>
                      <a:pPr marL="0" marR="0" lvl="0" indent="0" algn="ctr" rtl="0">
                        <a:spcBef>
                          <a:spcPts val="0"/>
                        </a:spcBef>
                        <a:spcAft>
                          <a:spcPts val="0"/>
                        </a:spcAft>
                        <a:buNone/>
                      </a:pPr>
                      <a:r>
                        <a:rPr lang="en-US" sz="1400" u="none" strike="noStrike" cap="none"/>
                        <a:t>Rang L</a:t>
                      </a:r>
                      <a:endParaRPr/>
                    </a:p>
                    <a:p>
                      <a:pPr marL="0" marR="0" lvl="0" indent="0" algn="ctr" rtl="0">
                        <a:spcBef>
                          <a:spcPts val="0"/>
                        </a:spcBef>
                        <a:spcAft>
                          <a:spcPts val="0"/>
                        </a:spcAft>
                        <a:buNone/>
                      </a:pPr>
                      <a:r>
                        <a:rPr lang="en-US" sz="1400" u="none" strike="noStrike" cap="none"/>
                        <a:t>{PRP F(%)}</a:t>
                      </a:r>
                      <a:endParaRPr/>
                    </a:p>
                    <a:p>
                      <a:pPr marL="0" marR="0" lvl="0" indent="0" algn="ctr" rtl="0">
                        <a:spcBef>
                          <a:spcPts val="0"/>
                        </a:spcBef>
                        <a:spcAft>
                          <a:spcPts val="0"/>
                        </a:spcAft>
                        <a:buNone/>
                      </a:pPr>
                      <a:endParaRPr sz="1400" b="0" u="none" strike="noStrike" cap="none"/>
                    </a:p>
                  </a:txBody>
                  <a:tcPr marL="91450" marR="91450" marT="45725" marB="45725" anchor="ctr">
                    <a:solidFill>
                      <a:srgbClr val="C5B07E"/>
                    </a:solidFill>
                  </a:tcPr>
                </a:tc>
                <a:extLst>
                  <a:ext uri="{0D108BD9-81ED-4DB2-BD59-A6C34878D82A}">
                    <a16:rowId xmlns:a16="http://schemas.microsoft.com/office/drawing/2014/main" val="10000"/>
                  </a:ext>
                </a:extLst>
              </a:tr>
              <a:tr h="1315950">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Word Frequency-Spacy.</a:t>
                      </a:r>
                      <a:endParaRPr/>
                    </a:p>
                  </a:txBody>
                  <a:tcPr marL="91450" marR="91450" marT="45725" marB="45725" anchor="ctr">
                    <a:solidFill>
                      <a:schemeClr val="lt2"/>
                    </a:solidFill>
                  </a:tcPr>
                </a:tc>
                <a:tc>
                  <a:txBody>
                    <a:bodyPr/>
                    <a:lstStyle/>
                    <a:p>
                      <a:pPr marL="0" marR="0" lvl="0" indent="0" algn="l" rtl="0">
                        <a:spcBef>
                          <a:spcPts val="0"/>
                        </a:spcBef>
                        <a:spcAft>
                          <a:spcPts val="0"/>
                        </a:spcAft>
                        <a:buNone/>
                      </a:pPr>
                      <a:r>
                        <a:rPr lang="en-US" sz="1500">
                          <a:latin typeface="Times New Roman"/>
                          <a:ea typeface="Times New Roman"/>
                          <a:cs typeface="Times New Roman"/>
                          <a:sym typeface="Times New Roman"/>
                        </a:rPr>
                        <a:t>Reduction Summarizer </a:t>
                      </a:r>
                      <a:endParaRPr/>
                    </a:p>
                    <a:p>
                      <a:pPr marL="0" marR="0" lvl="0" indent="0" algn="l" rtl="0">
                        <a:spcBef>
                          <a:spcPts val="0"/>
                        </a:spcBef>
                        <a:spcAft>
                          <a:spcPts val="0"/>
                        </a:spcAft>
                        <a:buNone/>
                      </a:pPr>
                      <a:endParaRPr sz="1400">
                        <a:latin typeface="Times New Roman"/>
                        <a:ea typeface="Times New Roman"/>
                        <a:cs typeface="Times New Roman"/>
                        <a:sym typeface="Times New Roman"/>
                      </a:endParaRPr>
                    </a:p>
                    <a:p>
                      <a:pPr marL="0" marR="0" lvl="0" indent="0" algn="l" rtl="0">
                        <a:spcBef>
                          <a:spcPts val="0"/>
                        </a:spcBef>
                        <a:spcAft>
                          <a:spcPts val="0"/>
                        </a:spcAft>
                        <a:buNone/>
                      </a:pPr>
                      <a:r>
                        <a:rPr lang="en-US" sz="1400">
                          <a:latin typeface="Times New Roman"/>
                          <a:ea typeface="Times New Roman"/>
                          <a:cs typeface="Times New Roman"/>
                          <a:sym typeface="Times New Roman"/>
                        </a:rPr>
                        <a:t>Edmondson Summarizer </a:t>
                      </a:r>
                      <a:endParaRPr/>
                    </a:p>
                  </a:txBody>
                  <a:tcPr marL="91450" marR="91450" marT="45725" marB="45725">
                    <a:solidFill>
                      <a:schemeClr val="lt2"/>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100/100/99</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88/88/88</a:t>
                      </a:r>
                      <a:endParaRPr/>
                    </a:p>
                  </a:txBody>
                  <a:tcPr marL="91450" marR="91450" marT="45725" marB="45725">
                    <a:solidFill>
                      <a:schemeClr val="lt2"/>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98/98/98</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80/85/83</a:t>
                      </a:r>
                      <a:endParaRPr/>
                    </a:p>
                  </a:txBody>
                  <a:tcPr marL="91450" marR="91450" marT="45725" marB="45725">
                    <a:solidFill>
                      <a:schemeClr val="lt2"/>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100/100/99</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87/87/87</a:t>
                      </a:r>
                      <a:endParaRPr/>
                    </a:p>
                  </a:txBody>
                  <a:tcPr marL="91450" marR="91450" marT="45725" marB="45725">
                    <a:solidFill>
                      <a:schemeClr val="lt2"/>
                    </a:solidFill>
                  </a:tcPr>
                </a:tc>
                <a:extLst>
                  <a:ext uri="{0D108BD9-81ED-4DB2-BD59-A6C34878D82A}">
                    <a16:rowId xmlns:a16="http://schemas.microsoft.com/office/drawing/2014/main" val="10001"/>
                  </a:ext>
                </a:extLst>
              </a:tr>
              <a:tr h="1294275">
                <a:tc>
                  <a:txBody>
                    <a:bodyPr/>
                    <a:lstStyle/>
                    <a:p>
                      <a:pPr marL="0" marR="0" lvl="0" indent="0" algn="l" rtl="0">
                        <a:spcBef>
                          <a:spcPts val="0"/>
                        </a:spcBef>
                        <a:spcAft>
                          <a:spcPts val="0"/>
                        </a:spcAft>
                        <a:buNone/>
                      </a:pPr>
                      <a:r>
                        <a:rPr lang="en-US" sz="1600" b="0" i="0">
                          <a:solidFill>
                            <a:schemeClr val="dk1"/>
                          </a:solidFill>
                          <a:latin typeface="Times New Roman"/>
                          <a:ea typeface="Times New Roman"/>
                          <a:cs typeface="Times New Roman"/>
                          <a:sym typeface="Times New Roman"/>
                        </a:rPr>
                        <a:t>BOW – Contrectorizer / Sklearn</a:t>
                      </a:r>
                      <a:endParaRPr sz="1600" b="0" i="0">
                        <a:solidFill>
                          <a:schemeClr val="dk1"/>
                        </a:solidFill>
                        <a:latin typeface="Times New Roman"/>
                        <a:ea typeface="Times New Roman"/>
                        <a:cs typeface="Times New Roman"/>
                        <a:sym typeface="Times New Roman"/>
                      </a:endParaRPr>
                    </a:p>
                  </a:txBody>
                  <a:tcPr marL="91450" marR="91450" marT="45725" marB="45725" anchor="ctr">
                    <a:solidFill>
                      <a:srgbClr val="FFF0CD"/>
                    </a:solidFill>
                  </a:tcPr>
                </a:tc>
                <a:tc>
                  <a:txBody>
                    <a:bodyPr/>
                    <a:lstStyle/>
                    <a:p>
                      <a:pPr marL="0" marR="0" lvl="0" indent="0" algn="l" rtl="0">
                        <a:spcBef>
                          <a:spcPts val="0"/>
                        </a:spcBef>
                        <a:spcAft>
                          <a:spcPts val="0"/>
                        </a:spcAft>
                        <a:buNone/>
                      </a:pPr>
                      <a:r>
                        <a:rPr lang="en-US" sz="1500">
                          <a:latin typeface="Times New Roman"/>
                          <a:ea typeface="Times New Roman"/>
                          <a:cs typeface="Times New Roman"/>
                          <a:sym typeface="Times New Roman"/>
                        </a:rPr>
                        <a:t>Reduction Summarizer </a:t>
                      </a:r>
                      <a:endParaRPr/>
                    </a:p>
                    <a:p>
                      <a:pPr marL="0" marR="0" lvl="0" indent="0" algn="l" rtl="0">
                        <a:spcBef>
                          <a:spcPts val="0"/>
                        </a:spcBef>
                        <a:spcAft>
                          <a:spcPts val="0"/>
                        </a:spcAft>
                        <a:buNone/>
                      </a:pPr>
                      <a:endParaRPr sz="1500">
                        <a:latin typeface="Times New Roman"/>
                        <a:ea typeface="Times New Roman"/>
                        <a:cs typeface="Times New Roman"/>
                        <a:sym typeface="Times New Roman"/>
                      </a:endParaRPr>
                    </a:p>
                    <a:p>
                      <a:pPr marL="0" marR="0" lvl="0" indent="0" algn="l" rtl="0">
                        <a:spcBef>
                          <a:spcPts val="0"/>
                        </a:spcBef>
                        <a:spcAft>
                          <a:spcPts val="0"/>
                        </a:spcAft>
                        <a:buNone/>
                      </a:pPr>
                      <a:r>
                        <a:rPr lang="en-US" sz="1500">
                          <a:latin typeface="Times New Roman"/>
                          <a:ea typeface="Times New Roman"/>
                          <a:cs typeface="Times New Roman"/>
                          <a:sym typeface="Times New Roman"/>
                        </a:rPr>
                        <a:t>Edmondson Summarizer </a:t>
                      </a:r>
                      <a:endParaRPr/>
                    </a:p>
                  </a:txBody>
                  <a:tcPr marL="91450" marR="91450" marT="45725" marB="45725">
                    <a:solidFill>
                      <a:srgbClr val="FFF0CD"/>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89/87/88</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77/76/77</a:t>
                      </a:r>
                      <a:endParaRPr/>
                    </a:p>
                  </a:txBody>
                  <a:tcPr marL="91450" marR="91450" marT="45725" marB="45725">
                    <a:solidFill>
                      <a:srgbClr val="FFF0CD"/>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82/83/83</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66/70/68</a:t>
                      </a:r>
                      <a:endParaRPr/>
                    </a:p>
                  </a:txBody>
                  <a:tcPr marL="91450" marR="91450" marT="45725" marB="45725">
                    <a:solidFill>
                      <a:srgbClr val="FFF0CD"/>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89/87/88</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77/75/76</a:t>
                      </a:r>
                      <a:endParaRPr/>
                    </a:p>
                  </a:txBody>
                  <a:tcPr marL="91450" marR="91450" marT="45725" marB="45725">
                    <a:solidFill>
                      <a:srgbClr val="FFF0CD"/>
                    </a:solidFill>
                  </a:tcPr>
                </a:tc>
                <a:extLst>
                  <a:ext uri="{0D108BD9-81ED-4DB2-BD59-A6C34878D82A}">
                    <a16:rowId xmlns:a16="http://schemas.microsoft.com/office/drawing/2014/main" val="10002"/>
                  </a:ext>
                </a:extLst>
              </a:tr>
              <a:tr h="1386325">
                <a:tc>
                  <a:txBody>
                    <a:bodyPr/>
                    <a:lstStyle/>
                    <a:p>
                      <a:pPr marL="0" marR="0" lvl="0" indent="0" algn="l" rtl="0">
                        <a:spcBef>
                          <a:spcPts val="0"/>
                        </a:spcBef>
                        <a:spcAft>
                          <a:spcPts val="0"/>
                        </a:spcAft>
                        <a:buNone/>
                      </a:pPr>
                      <a:r>
                        <a:rPr lang="en-US" sz="1600" b="0" i="0">
                          <a:solidFill>
                            <a:schemeClr val="dk1"/>
                          </a:solidFill>
                          <a:latin typeface="Times New Roman"/>
                          <a:ea typeface="Times New Roman"/>
                          <a:cs typeface="Times New Roman"/>
                          <a:sym typeface="Times New Roman"/>
                        </a:rPr>
                        <a:t>TF-IDF Vectorizer –Sklearn </a:t>
                      </a:r>
                      <a:endParaRPr/>
                    </a:p>
                  </a:txBody>
                  <a:tcPr marL="91450" marR="91450" marT="45725" marB="45725" anchor="ctr">
                    <a:solidFill>
                      <a:schemeClr val="lt2"/>
                    </a:solidFill>
                  </a:tcPr>
                </a:tc>
                <a:tc>
                  <a:txBody>
                    <a:bodyPr/>
                    <a:lstStyle/>
                    <a:p>
                      <a:pPr marL="0" marR="0" lvl="0" indent="0" algn="l" rtl="0">
                        <a:spcBef>
                          <a:spcPts val="0"/>
                        </a:spcBef>
                        <a:spcAft>
                          <a:spcPts val="0"/>
                        </a:spcAft>
                        <a:buNone/>
                      </a:pPr>
                      <a:r>
                        <a:rPr lang="en-US" sz="1500">
                          <a:latin typeface="Times New Roman"/>
                          <a:ea typeface="Times New Roman"/>
                          <a:cs typeface="Times New Roman"/>
                          <a:sym typeface="Times New Roman"/>
                        </a:rPr>
                        <a:t>Reduction Summarizer </a:t>
                      </a:r>
                      <a:endParaRPr/>
                    </a:p>
                    <a:p>
                      <a:pPr marL="0" marR="0" lvl="0" indent="0" algn="l" rtl="0">
                        <a:spcBef>
                          <a:spcPts val="0"/>
                        </a:spcBef>
                        <a:spcAft>
                          <a:spcPts val="0"/>
                        </a:spcAft>
                        <a:buNone/>
                      </a:pPr>
                      <a:endParaRPr sz="1500">
                        <a:latin typeface="Times New Roman"/>
                        <a:ea typeface="Times New Roman"/>
                        <a:cs typeface="Times New Roman"/>
                        <a:sym typeface="Times New Roman"/>
                      </a:endParaRPr>
                    </a:p>
                    <a:p>
                      <a:pPr marL="0" marR="0" lvl="0" indent="0" algn="l" rtl="0">
                        <a:spcBef>
                          <a:spcPts val="0"/>
                        </a:spcBef>
                        <a:spcAft>
                          <a:spcPts val="0"/>
                        </a:spcAft>
                        <a:buNone/>
                      </a:pPr>
                      <a:r>
                        <a:rPr lang="en-US" sz="1500">
                          <a:latin typeface="Times New Roman"/>
                          <a:ea typeface="Times New Roman"/>
                          <a:cs typeface="Times New Roman"/>
                          <a:sym typeface="Times New Roman"/>
                        </a:rPr>
                        <a:t>Edmondson Summarizer </a:t>
                      </a:r>
                      <a:endParaRPr/>
                    </a:p>
                  </a:txBody>
                  <a:tcPr marL="91450" marR="91450" marT="45725" marB="45725">
                    <a:solidFill>
                      <a:schemeClr val="lt2"/>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73/74/74</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61/62/62</a:t>
                      </a:r>
                      <a:endParaRPr/>
                    </a:p>
                  </a:txBody>
                  <a:tcPr marL="91450" marR="91450" marT="45725" marB="45725">
                    <a:solidFill>
                      <a:schemeClr val="lt2"/>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62/68/65</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47/54/50</a:t>
                      </a:r>
                      <a:endParaRPr/>
                    </a:p>
                  </a:txBody>
                  <a:tcPr marL="91450" marR="91450" marT="45725" marB="45725">
                    <a:solidFill>
                      <a:schemeClr val="lt2"/>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73/74/74</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61/62/61</a:t>
                      </a:r>
                      <a:endParaRPr/>
                    </a:p>
                  </a:txBody>
                  <a:tcPr marL="91450" marR="91450" marT="45725" marB="45725">
                    <a:solidFill>
                      <a:schemeClr val="lt2"/>
                    </a:solidFill>
                  </a:tcPr>
                </a:tc>
                <a:extLst>
                  <a:ext uri="{0D108BD9-81ED-4DB2-BD59-A6C34878D82A}">
                    <a16:rowId xmlns:a16="http://schemas.microsoft.com/office/drawing/2014/main" val="10003"/>
                  </a:ext>
                </a:extLst>
              </a:tr>
            </a:tbl>
          </a:graphicData>
        </a:graphic>
      </p:graphicFrame>
      <p:cxnSp>
        <p:nvCxnSpPr>
          <p:cNvPr id="447" name="Google Shape;447;p15"/>
          <p:cNvCxnSpPr/>
          <p:nvPr/>
        </p:nvCxnSpPr>
        <p:spPr>
          <a:xfrm>
            <a:off x="2867891" y="3172687"/>
            <a:ext cx="5871461" cy="0"/>
          </a:xfrm>
          <a:prstGeom prst="straightConnector1">
            <a:avLst/>
          </a:prstGeom>
          <a:noFill/>
          <a:ln w="9525" cap="flat" cmpd="thickThin">
            <a:solidFill>
              <a:schemeClr val="accent1"/>
            </a:solidFill>
            <a:prstDash val="dash"/>
            <a:round/>
            <a:headEnd type="none" w="sm" len="sm"/>
            <a:tailEnd type="none" w="sm" len="sm"/>
          </a:ln>
        </p:spPr>
      </p:cxnSp>
      <p:cxnSp>
        <p:nvCxnSpPr>
          <p:cNvPr id="448" name="Google Shape;448;p15"/>
          <p:cNvCxnSpPr/>
          <p:nvPr/>
        </p:nvCxnSpPr>
        <p:spPr>
          <a:xfrm>
            <a:off x="2867891" y="4475015"/>
            <a:ext cx="5871461" cy="0"/>
          </a:xfrm>
          <a:prstGeom prst="straightConnector1">
            <a:avLst/>
          </a:prstGeom>
          <a:noFill/>
          <a:ln w="9525" cap="flat" cmpd="thickThin">
            <a:solidFill>
              <a:schemeClr val="accent1"/>
            </a:solidFill>
            <a:prstDash val="dash"/>
            <a:round/>
            <a:headEnd type="none" w="sm" len="sm"/>
            <a:tailEnd type="none" w="sm" len="sm"/>
          </a:ln>
        </p:spPr>
      </p:cxnSp>
      <p:cxnSp>
        <p:nvCxnSpPr>
          <p:cNvPr id="449" name="Google Shape;449;p15"/>
          <p:cNvCxnSpPr/>
          <p:nvPr/>
        </p:nvCxnSpPr>
        <p:spPr>
          <a:xfrm>
            <a:off x="2867891" y="5749632"/>
            <a:ext cx="5871461" cy="0"/>
          </a:xfrm>
          <a:prstGeom prst="straightConnector1">
            <a:avLst/>
          </a:prstGeom>
          <a:noFill/>
          <a:ln w="9525" cap="flat" cmpd="thickThin">
            <a:solidFill>
              <a:schemeClr val="accent1"/>
            </a:solidFill>
            <a:prstDash val="dash"/>
            <a:round/>
            <a:headEnd type="none" w="sm" len="sm"/>
            <a:tailEnd type="none" w="sm" len="sm"/>
          </a:ln>
        </p:spPr>
      </p:cxnSp>
      <p:sp>
        <p:nvSpPr>
          <p:cNvPr id="450" name="Google Shape;450;p15"/>
          <p:cNvSpPr txBox="1"/>
          <p:nvPr/>
        </p:nvSpPr>
        <p:spPr>
          <a:xfrm>
            <a:off x="1025237" y="511603"/>
            <a:ext cx="7714115" cy="4801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800" b="1" i="0" u="none" strike="noStrike" cap="none">
                <a:solidFill>
                  <a:srgbClr val="562214"/>
                </a:solidFill>
                <a:latin typeface="Gill Sans"/>
                <a:ea typeface="Gill Sans"/>
                <a:cs typeface="Gill Sans"/>
                <a:sym typeface="Gill Sans"/>
              </a:rPr>
              <a:t>Model Evaluation – Using Rouge Score </a:t>
            </a:r>
            <a:endParaRPr/>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BAB8-1F5E-4F00-85D7-D7B67FF6810B}"/>
              </a:ext>
            </a:extLst>
          </p:cNvPr>
          <p:cNvSpPr>
            <a:spLocks noGrp="1"/>
          </p:cNvSpPr>
          <p:nvPr>
            <p:ph type="title"/>
          </p:nvPr>
        </p:nvSpPr>
        <p:spPr/>
        <p:txBody>
          <a:bodyPr>
            <a:noAutofit/>
          </a:bodyPr>
          <a:lstStyle/>
          <a:p>
            <a:br>
              <a:rPr lang="en-US" sz="2400" b="1" dirty="0">
                <a:effectLst/>
              </a:rPr>
            </a:br>
            <a:r>
              <a:rPr lang="en-US" sz="2400" b="1" dirty="0">
                <a:effectLst/>
              </a:rPr>
              <a:t>Model Deployment using R Shiny / Flask or any other method</a:t>
            </a:r>
            <a:br>
              <a:rPr lang="en-US" sz="2400" dirty="0">
                <a:effectLst/>
              </a:rPr>
            </a:br>
            <a:br>
              <a:rPr lang="en-US" sz="2400" dirty="0"/>
            </a:br>
            <a:endParaRPr lang="en-IN" sz="2400" dirty="0"/>
          </a:p>
        </p:txBody>
      </p:sp>
      <p:sp>
        <p:nvSpPr>
          <p:cNvPr id="3" name="Content Placeholder 2">
            <a:extLst>
              <a:ext uri="{FF2B5EF4-FFF2-40B4-BE49-F238E27FC236}">
                <a16:creationId xmlns:a16="http://schemas.microsoft.com/office/drawing/2014/main" id="{30D59072-5669-41D2-A0D2-A7A34E9B617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98079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1383" y="510590"/>
            <a:ext cx="6261607" cy="480131"/>
          </a:xfrm>
          <a:prstGeom prst="rect">
            <a:avLst/>
          </a:prstGeom>
          <a:noFill/>
        </p:spPr>
        <p:txBody>
          <a:bodyPr wrap="square" rtlCol="0">
            <a:spAutoFit/>
          </a:bodyPr>
          <a:lstStyle/>
          <a:p>
            <a:pPr>
              <a:lnSpc>
                <a:spcPct val="90000"/>
              </a:lnSpc>
              <a:buClr>
                <a:schemeClr val="dk1"/>
              </a:buClr>
              <a:buSzPts val="1800"/>
            </a:pPr>
            <a:r>
              <a:rPr lang="en-US" sz="2800" b="1" kern="12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Feedback </a:t>
            </a:r>
          </a:p>
        </p:txBody>
      </p:sp>
      <p:pic>
        <p:nvPicPr>
          <p:cNvPr id="5" name="Google Shape;501;p15"/>
          <p:cNvPicPr preferRelativeResize="0"/>
          <p:nvPr/>
        </p:nvPicPr>
        <p:blipFill rotWithShape="1">
          <a:blip r:embed="rId2">
            <a:alphaModFix/>
          </a:blip>
          <a:srcRect/>
          <a:stretch/>
        </p:blipFill>
        <p:spPr>
          <a:xfrm>
            <a:off x="7771754" y="100245"/>
            <a:ext cx="1187051" cy="411359"/>
          </a:xfrm>
          <a:prstGeom prst="rect">
            <a:avLst/>
          </a:prstGeom>
          <a:noFill/>
          <a:ln>
            <a:noFill/>
          </a:ln>
        </p:spPr>
      </p:pic>
      <p:sp>
        <p:nvSpPr>
          <p:cNvPr id="2" name="Rectangle 1">
            <a:extLst>
              <a:ext uri="{FF2B5EF4-FFF2-40B4-BE49-F238E27FC236}">
                <a16:creationId xmlns:a16="http://schemas.microsoft.com/office/drawing/2014/main" id="{56D9EA25-5475-4ABC-B106-F80A9D7F98CD}"/>
              </a:ext>
            </a:extLst>
          </p:cNvPr>
          <p:cNvSpPr/>
          <p:nvPr/>
        </p:nvSpPr>
        <p:spPr>
          <a:xfrm>
            <a:off x="1114938" y="1408990"/>
            <a:ext cx="4169987" cy="307777"/>
          </a:xfrm>
          <a:prstGeom prst="rect">
            <a:avLst/>
          </a:prstGeom>
        </p:spPr>
        <p:txBody>
          <a:bodyPr wrap="square">
            <a:spAutoFit/>
          </a:bodyPr>
          <a:lstStyle/>
          <a:p>
            <a:r>
              <a:rPr lang="en-IN" b="1" dirty="0">
                <a:solidFill>
                  <a:srgbClr val="002776"/>
                </a:solidFill>
                <a:latin typeface="Arial" panose="020B0604020202020204" pitchFamily="34" charset="0"/>
              </a:rPr>
              <a:t>Challenges faced?</a:t>
            </a:r>
            <a:endParaRPr lang="en-IN" dirty="0"/>
          </a:p>
        </p:txBody>
      </p:sp>
      <p:sp>
        <p:nvSpPr>
          <p:cNvPr id="3" name="Rectangle 2">
            <a:extLst>
              <a:ext uri="{FF2B5EF4-FFF2-40B4-BE49-F238E27FC236}">
                <a16:creationId xmlns:a16="http://schemas.microsoft.com/office/drawing/2014/main" id="{95447CBE-7960-4E90-8F2E-3A0F5DF78777}"/>
              </a:ext>
            </a:extLst>
          </p:cNvPr>
          <p:cNvSpPr/>
          <p:nvPr/>
        </p:nvSpPr>
        <p:spPr>
          <a:xfrm>
            <a:off x="1114938" y="3862100"/>
            <a:ext cx="4572000" cy="738664"/>
          </a:xfrm>
          <a:prstGeom prst="rect">
            <a:avLst/>
          </a:prstGeom>
        </p:spPr>
        <p:txBody>
          <a:bodyPr>
            <a:spAutoFit/>
          </a:bodyPr>
          <a:lstStyle/>
          <a:p>
            <a:r>
              <a:rPr lang="en-IN" b="1" dirty="0">
                <a:solidFill>
                  <a:srgbClr val="002776"/>
                </a:solidFill>
                <a:latin typeface="Arial" panose="020B0604020202020204" pitchFamily="34" charset="0"/>
              </a:rPr>
              <a:t>How did you overcome?</a:t>
            </a:r>
            <a:endParaRPr lang="en-IN" dirty="0"/>
          </a:p>
          <a:p>
            <a:br>
              <a:rPr lang="en-IN" dirty="0"/>
            </a:br>
            <a:endParaRPr lang="en-IN" dirty="0"/>
          </a:p>
        </p:txBody>
      </p:sp>
    </p:spTree>
    <p:extLst>
      <p:ext uri="{BB962C8B-B14F-4D97-AF65-F5344CB8AC3E}">
        <p14:creationId xmlns:p14="http://schemas.microsoft.com/office/powerpoint/2010/main" val="3473480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87"/>
          <p:cNvSpPr txBox="1"/>
          <p:nvPr/>
        </p:nvSpPr>
        <p:spPr>
          <a:xfrm>
            <a:off x="2629512" y="2429801"/>
            <a:ext cx="5406123"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6000" b="1" i="0" u="none" strike="noStrike" cap="small">
                <a:solidFill>
                  <a:schemeClr val="dk2"/>
                </a:solidFill>
                <a:latin typeface="Arial"/>
                <a:ea typeface="Arial"/>
                <a:cs typeface="Arial"/>
                <a:sym typeface="Arial"/>
              </a:rPr>
              <a:t>Thank </a:t>
            </a:r>
            <a:r>
              <a:rPr lang="en-US" sz="7200" b="1" i="0" u="none" strike="noStrike" cap="small">
                <a:solidFill>
                  <a:schemeClr val="dk2"/>
                </a:solidFill>
                <a:latin typeface="Arial"/>
                <a:ea typeface="Arial"/>
                <a:cs typeface="Arial"/>
                <a:sym typeface="Arial"/>
              </a:rPr>
              <a:t>y</a:t>
            </a:r>
            <a:r>
              <a:rPr lang="en-US" sz="6000" b="1" i="0" u="none" strike="noStrike" cap="small">
                <a:solidFill>
                  <a:schemeClr val="dk2"/>
                </a:solidFill>
                <a:latin typeface="Arial"/>
                <a:ea typeface="Arial"/>
                <a:cs typeface="Arial"/>
                <a:sym typeface="Arial"/>
              </a:rPr>
              <a:t>ou</a:t>
            </a:r>
            <a:endParaRPr sz="6000" b="1" i="0" u="none" strike="noStrike" cap="small">
              <a:solidFill>
                <a:schemeClr val="dk2"/>
              </a:solidFill>
              <a:latin typeface="Arial"/>
              <a:ea typeface="Arial"/>
              <a:cs typeface="Arial"/>
              <a:sym typeface="Arial"/>
            </a:endParaRPr>
          </a:p>
        </p:txBody>
      </p:sp>
      <p:pic>
        <p:nvPicPr>
          <p:cNvPr id="456" name="Google Shape;456;p87"/>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72"/>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55555"/>
              <a:buFont typeface="Gill Sans"/>
              <a:buNone/>
            </a:pPr>
            <a:r>
              <a:rPr lang="en-US" sz="3600" b="1"/>
              <a:t>DATA SET</a:t>
            </a:r>
            <a:br>
              <a:rPr lang="en-US"/>
            </a:br>
            <a:endParaRPr/>
          </a:p>
        </p:txBody>
      </p:sp>
      <p:pic>
        <p:nvPicPr>
          <p:cNvPr id="204" name="Google Shape;204;p72"/>
          <p:cNvPicPr preferRelativeResize="0">
            <a:picLocks noGrp="1"/>
          </p:cNvPicPr>
          <p:nvPr>
            <p:ph type="body" idx="1"/>
          </p:nvPr>
        </p:nvPicPr>
        <p:blipFill rotWithShape="1">
          <a:blip r:embed="rId3">
            <a:alphaModFix/>
          </a:blip>
          <a:srcRect t="18989" r="33639"/>
          <a:stretch/>
        </p:blipFill>
        <p:spPr>
          <a:xfrm>
            <a:off x="1122219" y="1357745"/>
            <a:ext cx="7498080" cy="4696691"/>
          </a:xfrm>
          <a:prstGeom prst="rect">
            <a:avLst/>
          </a:prstGeom>
          <a:noFill/>
          <a:ln>
            <a:noFill/>
          </a:ln>
        </p:spPr>
      </p:pic>
      <p:pic>
        <p:nvPicPr>
          <p:cNvPr id="205" name="Google Shape;205;p72"/>
          <p:cNvPicPr preferRelativeResize="0"/>
          <p:nvPr/>
        </p:nvPicPr>
        <p:blipFill rotWithShape="1">
          <a:blip r:embed="rId4">
            <a:alphaModFix/>
          </a:blip>
          <a:srcRect/>
          <a:stretch/>
        </p:blipFill>
        <p:spPr>
          <a:xfrm>
            <a:off x="7499748" y="99231"/>
            <a:ext cx="1187051" cy="411359"/>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73"/>
          <p:cNvSpPr txBox="1">
            <a:spLocks noGrp="1"/>
          </p:cNvSpPr>
          <p:nvPr>
            <p:ph type="title"/>
          </p:nvPr>
        </p:nvSpPr>
        <p:spPr>
          <a:xfrm>
            <a:off x="1066799" y="302348"/>
            <a:ext cx="6248402" cy="61205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62500"/>
              <a:buFont typeface="Gill Sans"/>
              <a:buNone/>
            </a:pPr>
            <a:r>
              <a:rPr lang="en-US" sz="3200" b="1"/>
              <a:t>NAMED ENTITY RECOGNITION </a:t>
            </a:r>
            <a:endParaRPr sz="3200" b="1"/>
          </a:p>
        </p:txBody>
      </p:sp>
      <p:pic>
        <p:nvPicPr>
          <p:cNvPr id="211" name="Google Shape;211;p73" descr="C:\Users\Rohit\Desktop\Project DS\11.png"/>
          <p:cNvPicPr preferRelativeResize="0"/>
          <p:nvPr/>
        </p:nvPicPr>
        <p:blipFill rotWithShape="1">
          <a:blip r:embed="rId3">
            <a:alphaModFix/>
          </a:blip>
          <a:srcRect/>
          <a:stretch/>
        </p:blipFill>
        <p:spPr>
          <a:xfrm>
            <a:off x="1408922" y="1510146"/>
            <a:ext cx="7014642" cy="4849091"/>
          </a:xfrm>
          <a:prstGeom prst="rect">
            <a:avLst/>
          </a:prstGeom>
          <a:noFill/>
          <a:ln>
            <a:noFill/>
          </a:ln>
        </p:spPr>
      </p:pic>
      <p:pic>
        <p:nvPicPr>
          <p:cNvPr id="212" name="Google Shape;212;p73"/>
          <p:cNvPicPr preferRelativeResize="0"/>
          <p:nvPr/>
        </p:nvPicPr>
        <p:blipFill rotWithShape="1">
          <a:blip r:embed="rId4">
            <a:alphaModFix/>
          </a:blip>
          <a:srcRect/>
          <a:stretch/>
        </p:blipFill>
        <p:spPr>
          <a:xfrm>
            <a:off x="7666003" y="113196"/>
            <a:ext cx="1187051" cy="411359"/>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18" name="Google Shape;218;p3" descr="C:\Users\Rohit\Desktop\Project DS\12.png"/>
          <p:cNvPicPr preferRelativeResize="0"/>
          <p:nvPr/>
        </p:nvPicPr>
        <p:blipFill rotWithShape="1">
          <a:blip r:embed="rId4">
            <a:alphaModFix/>
          </a:blip>
          <a:srcRect/>
          <a:stretch/>
        </p:blipFill>
        <p:spPr>
          <a:xfrm>
            <a:off x="1039091" y="1343891"/>
            <a:ext cx="7727970" cy="4862945"/>
          </a:xfrm>
          <a:prstGeom prst="rect">
            <a:avLst/>
          </a:prstGeom>
          <a:noFill/>
          <a:ln>
            <a:noFill/>
          </a:ln>
        </p:spPr>
      </p:pic>
      <p:sp>
        <p:nvSpPr>
          <p:cNvPr id="219" name="Google Shape;219;p3"/>
          <p:cNvSpPr txBox="1"/>
          <p:nvPr/>
        </p:nvSpPr>
        <p:spPr>
          <a:xfrm>
            <a:off x="1039091" y="264632"/>
            <a:ext cx="5694218" cy="49394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900" b="1" i="0" u="none" strike="noStrike" cap="none">
                <a:solidFill>
                  <a:srgbClr val="562214"/>
                </a:solidFill>
                <a:latin typeface="Gill Sans"/>
                <a:ea typeface="Gill Sans"/>
                <a:cs typeface="Gill Sans"/>
                <a:sym typeface="Gill Sans"/>
              </a:rPr>
              <a:t>Parts of Speech &amp; Dependency </a:t>
            </a:r>
            <a:endParaRPr sz="2900" b="1" i="0" u="none" strike="noStrike" cap="none">
              <a:solidFill>
                <a:srgbClr val="562214"/>
              </a:solidFill>
              <a:latin typeface="Gill Sans"/>
              <a:ea typeface="Gill Sans"/>
              <a:cs typeface="Gill Sans"/>
              <a:sym typeface="Gill Sans"/>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p:nvPr/>
        </p:nvSpPr>
        <p:spPr>
          <a:xfrm>
            <a:off x="1007875" y="264633"/>
            <a:ext cx="3093070" cy="49394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dk1"/>
              </a:buClr>
              <a:buSzPts val="1800"/>
              <a:buFont typeface="Arial"/>
              <a:buNone/>
            </a:pPr>
            <a:r>
              <a:rPr lang="en-US" sz="2900" b="1" i="0" u="none" strike="noStrike" cap="none">
                <a:solidFill>
                  <a:srgbClr val="562214"/>
                </a:solidFill>
                <a:latin typeface="Gill Sans"/>
                <a:ea typeface="Gill Sans"/>
                <a:cs typeface="Gill Sans"/>
                <a:sym typeface="Gill Sans"/>
              </a:rPr>
              <a:t>Noun Extraction</a:t>
            </a:r>
            <a:endParaRPr sz="2900" b="1" i="0" u="none" strike="noStrike" cap="none">
              <a:solidFill>
                <a:srgbClr val="562214"/>
              </a:solidFill>
              <a:latin typeface="Gill Sans"/>
              <a:ea typeface="Gill Sans"/>
              <a:cs typeface="Gill Sans"/>
              <a:sym typeface="Gill Sans"/>
            </a:endParaRPr>
          </a:p>
        </p:txBody>
      </p:sp>
      <p:pic>
        <p:nvPicPr>
          <p:cNvPr id="225" name="Google Shape;225;p4"/>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26" name="Google Shape;226;p4"/>
          <p:cNvPicPr preferRelativeResize="0"/>
          <p:nvPr/>
        </p:nvPicPr>
        <p:blipFill rotWithShape="1">
          <a:blip r:embed="rId4">
            <a:alphaModFix/>
          </a:blip>
          <a:srcRect/>
          <a:stretch/>
        </p:blipFill>
        <p:spPr>
          <a:xfrm>
            <a:off x="1177636" y="1061768"/>
            <a:ext cx="7315200" cy="2831360"/>
          </a:xfrm>
          <a:prstGeom prst="rect">
            <a:avLst/>
          </a:prstGeom>
          <a:noFill/>
          <a:ln>
            <a:noFill/>
          </a:ln>
        </p:spPr>
      </p:pic>
      <p:pic>
        <p:nvPicPr>
          <p:cNvPr id="227" name="Google Shape;227;p4"/>
          <p:cNvPicPr preferRelativeResize="0"/>
          <p:nvPr/>
        </p:nvPicPr>
        <p:blipFill rotWithShape="1">
          <a:blip r:embed="rId5">
            <a:alphaModFix/>
          </a:blip>
          <a:srcRect/>
          <a:stretch/>
        </p:blipFill>
        <p:spPr>
          <a:xfrm>
            <a:off x="2008908" y="3893128"/>
            <a:ext cx="5001492" cy="2424545"/>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74"/>
          <p:cNvSpPr txBox="1">
            <a:spLocks noGrp="1"/>
          </p:cNvSpPr>
          <p:nvPr>
            <p:ph type="title"/>
          </p:nvPr>
        </p:nvSpPr>
        <p:spPr>
          <a:xfrm>
            <a:off x="1435608" y="274639"/>
            <a:ext cx="2693047" cy="48736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562214"/>
              </a:buClr>
              <a:buSzPct val="68965"/>
              <a:buFont typeface="Gill Sans"/>
              <a:buNone/>
            </a:pPr>
            <a:br>
              <a:rPr lang="en-US" sz="2900" b="1"/>
            </a:br>
            <a:r>
              <a:rPr lang="en-US" sz="2900" b="1"/>
              <a:t>Verb Extraction</a:t>
            </a:r>
            <a:br>
              <a:rPr lang="en-US" sz="3200"/>
            </a:br>
            <a:endParaRPr/>
          </a:p>
        </p:txBody>
      </p:sp>
      <p:pic>
        <p:nvPicPr>
          <p:cNvPr id="233" name="Google Shape;233;p74"/>
          <p:cNvPicPr preferRelativeResize="0">
            <a:picLocks noGrp="1"/>
          </p:cNvPicPr>
          <p:nvPr>
            <p:ph type="body" idx="1"/>
          </p:nvPr>
        </p:nvPicPr>
        <p:blipFill rotWithShape="1">
          <a:blip r:embed="rId3">
            <a:alphaModFix/>
          </a:blip>
          <a:srcRect/>
          <a:stretch/>
        </p:blipFill>
        <p:spPr>
          <a:xfrm>
            <a:off x="2192694" y="4156363"/>
            <a:ext cx="5812971" cy="1979325"/>
          </a:xfrm>
          <a:prstGeom prst="rect">
            <a:avLst/>
          </a:prstGeom>
          <a:noFill/>
          <a:ln>
            <a:noFill/>
          </a:ln>
        </p:spPr>
      </p:pic>
      <p:pic>
        <p:nvPicPr>
          <p:cNvPr id="234" name="Google Shape;234;p74"/>
          <p:cNvPicPr preferRelativeResize="0"/>
          <p:nvPr/>
        </p:nvPicPr>
        <p:blipFill rotWithShape="1">
          <a:blip r:embed="rId4">
            <a:alphaModFix/>
          </a:blip>
          <a:srcRect/>
          <a:stretch/>
        </p:blipFill>
        <p:spPr>
          <a:xfrm>
            <a:off x="1177636" y="914399"/>
            <a:ext cx="7772400" cy="2937165"/>
          </a:xfrm>
          <a:prstGeom prst="rect">
            <a:avLst/>
          </a:prstGeom>
          <a:noFill/>
          <a:ln>
            <a:noFill/>
          </a:ln>
        </p:spPr>
      </p:pic>
      <p:pic>
        <p:nvPicPr>
          <p:cNvPr id="235" name="Google Shape;235;p74"/>
          <p:cNvPicPr preferRelativeResize="0"/>
          <p:nvPr/>
        </p:nvPicPr>
        <p:blipFill rotWithShape="1">
          <a:blip r:embed="rId5">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p:nvPr/>
        </p:nvSpPr>
        <p:spPr>
          <a:xfrm>
            <a:off x="1091001" y="305924"/>
            <a:ext cx="2926817" cy="45239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600" b="1" i="0" u="none" strike="noStrike" cap="none">
                <a:solidFill>
                  <a:srgbClr val="562214"/>
                </a:solidFill>
                <a:latin typeface="Gill Sans"/>
                <a:ea typeface="Gill Sans"/>
                <a:cs typeface="Gill Sans"/>
                <a:sym typeface="Gill Sans"/>
              </a:rPr>
              <a:t>WORD COUNT</a:t>
            </a:r>
            <a:endParaRPr sz="2600" b="1" i="0" u="none" strike="noStrike" cap="none">
              <a:solidFill>
                <a:srgbClr val="562214"/>
              </a:solidFill>
              <a:latin typeface="Gill Sans"/>
              <a:ea typeface="Gill Sans"/>
              <a:cs typeface="Gill Sans"/>
              <a:sym typeface="Gill Sans"/>
            </a:endParaRPr>
          </a:p>
        </p:txBody>
      </p:sp>
      <p:pic>
        <p:nvPicPr>
          <p:cNvPr id="241" name="Google Shape;241;p2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42" name="Google Shape;242;p27"/>
          <p:cNvPicPr preferRelativeResize="0"/>
          <p:nvPr/>
        </p:nvPicPr>
        <p:blipFill rotWithShape="1">
          <a:blip r:embed="rId4">
            <a:alphaModFix/>
          </a:blip>
          <a:srcRect/>
          <a:stretch/>
        </p:blipFill>
        <p:spPr>
          <a:xfrm>
            <a:off x="1091001" y="969819"/>
            <a:ext cx="7867804" cy="3186544"/>
          </a:xfrm>
          <a:prstGeom prst="rect">
            <a:avLst/>
          </a:prstGeom>
          <a:noFill/>
          <a:ln>
            <a:noFill/>
          </a:ln>
        </p:spPr>
      </p:pic>
      <p:pic>
        <p:nvPicPr>
          <p:cNvPr id="243" name="Google Shape;243;p27" descr="C:\Users\Rohit\Desktop\Project DS\5.png"/>
          <p:cNvPicPr preferRelativeResize="0"/>
          <p:nvPr/>
        </p:nvPicPr>
        <p:blipFill rotWithShape="1">
          <a:blip r:embed="rId5">
            <a:alphaModFix/>
          </a:blip>
          <a:srcRect/>
          <a:stretch/>
        </p:blipFill>
        <p:spPr>
          <a:xfrm>
            <a:off x="2529874" y="4180607"/>
            <a:ext cx="4785325" cy="2376053"/>
          </a:xfrm>
          <a:prstGeom prst="rect">
            <a:avLst/>
          </a:prstGeom>
          <a:noFill/>
          <a:ln>
            <a:noFill/>
          </a:ln>
        </p:spPr>
      </p:pic>
    </p:spTree>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653</Words>
  <Application>Microsoft Office PowerPoint</Application>
  <PresentationFormat>On-screen Show (4:3)</PresentationFormat>
  <Paragraphs>178</Paragraphs>
  <Slides>33</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Times New Roman</vt:lpstr>
      <vt:lpstr>Calibri</vt:lpstr>
      <vt:lpstr>Century Gothic</vt:lpstr>
      <vt:lpstr>Gill Sans</vt:lpstr>
      <vt:lpstr>Verdana</vt:lpstr>
      <vt:lpstr>Arial</vt:lpstr>
      <vt:lpstr>Noto Sans Symbols</vt:lpstr>
      <vt:lpstr>Solstice</vt:lpstr>
      <vt:lpstr>Theme2</vt:lpstr>
      <vt:lpstr>PowerPoint Presentation</vt:lpstr>
      <vt:lpstr>PowerPoint Presentation</vt:lpstr>
      <vt:lpstr>Exploratory Data Analysis  </vt:lpstr>
      <vt:lpstr>DATA SET </vt:lpstr>
      <vt:lpstr>NAMED ENTITY RECOGNITION </vt:lpstr>
      <vt:lpstr>PowerPoint Presentation</vt:lpstr>
      <vt:lpstr>PowerPoint Presentation</vt:lpstr>
      <vt:lpstr> Verb Extraction </vt:lpstr>
      <vt:lpstr>PowerPoint Presentation</vt:lpstr>
      <vt:lpstr>Bigrams</vt:lpstr>
      <vt:lpstr>Trigrams </vt:lpstr>
      <vt:lpstr>PowerPoint Presentation</vt:lpstr>
      <vt:lpstr>PowerPoint Presentation</vt:lpstr>
      <vt:lpstr>PowerPoint Presentation</vt:lpstr>
      <vt:lpstr>Types of Pre Trained Summarizers Used  </vt:lpstr>
      <vt:lpstr>Types of Trained Models  for Summarization Used  </vt:lpstr>
      <vt:lpstr>Extractive Summarization - TF-IDF</vt:lpstr>
      <vt:lpstr>PowerPoint Presentation</vt:lpstr>
      <vt:lpstr>Summary Generated</vt:lpstr>
      <vt:lpstr>PowerPoint Presentation</vt:lpstr>
      <vt:lpstr>PowerPoint Presentation</vt:lpstr>
      <vt:lpstr>Summary Generated</vt:lpstr>
      <vt:lpstr>PowerPoint Presentation</vt:lpstr>
      <vt:lpstr>PowerPoint Presentation</vt:lpstr>
      <vt:lpstr>Summary Generated</vt:lpstr>
      <vt:lpstr>PowerPoint Presentation</vt:lpstr>
      <vt:lpstr>PowerPoint Presentation</vt:lpstr>
      <vt:lpstr>Summary Generated</vt:lpstr>
      <vt:lpstr>PowerPoint Presentation</vt:lpstr>
      <vt:lpstr>PowerPoint Presentation</vt:lpstr>
      <vt:lpstr> Model Deployment using R Shiny / Flask or any other method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Manan Malhotra</cp:lastModifiedBy>
  <cp:revision>4</cp:revision>
  <dcterms:created xsi:type="dcterms:W3CDTF">2012-08-17T07:00:49Z</dcterms:created>
  <dcterms:modified xsi:type="dcterms:W3CDTF">2021-11-15T13:35:21Z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