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4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93" r:id="rId26"/>
    <p:sldId id="279" r:id="rId27"/>
    <p:sldId id="288" r:id="rId28"/>
    <p:sldId id="289" r:id="rId29"/>
    <p:sldId id="290" r:id="rId30"/>
    <p:sldId id="291" r:id="rId31"/>
    <p:sldId id="292" r:id="rId32"/>
    <p:sldId id="280" r:id="rId33"/>
    <p:sldId id="281" r:id="rId34"/>
    <p:sldId id="282" r:id="rId35"/>
    <p:sldId id="283" r:id="rId36"/>
    <p:sldId id="284" r:id="rId37"/>
    <p:sldId id="285" r:id="rId38"/>
    <p:sldId id="286" r:id="rId39"/>
    <p:sldId id="287" r:id="rId40"/>
    <p:sldId id="278" r:id="rId41"/>
  </p:sldIdLst>
  <p:sldSz cx="9144000" cy="6858000" type="screen4x3"/>
  <p:notesSz cx="6858000" cy="9144000"/>
  <p:embeddedFontLst>
    <p:embeddedFont>
      <p:font typeface="Calibri" panose="020F0502020204030204" pitchFamily="34" charset="0"/>
      <p:regular r:id="rId43"/>
      <p:bold r:id="rId44"/>
      <p:italic r:id="rId45"/>
      <p:boldItalic r:id="rId46"/>
    </p:embeddedFont>
    <p:embeddedFont>
      <p:font typeface="Century Gothic" panose="020B0502020202020204" pitchFamily="34" charset="0"/>
      <p:regular r:id="rId47"/>
      <p:bold r:id="rId48"/>
      <p:italic r:id="rId49"/>
      <p:boldItalic r:id="rId50"/>
    </p:embeddedFont>
    <p:embeddedFont>
      <p:font typeface="Noto Sans Symbols" pitchFamily="2"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hj4Pl1DUxASWTJllQ2ZlM5RM+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F2EC30-836C-4839-A5EB-857FAAAAF8B8}">
  <a:tblStyle styleId="{61F2EC30-836C-4839-A5EB-857FAAAAF8B8}"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3.fntdata"/><Relationship Id="rId53"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7.fntdata"/><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font" Target="fonts/font9.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fd2413cca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gfd2413cca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7" name="Google Shape;387;gfd2413cca9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6130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3" name="Google Shape;39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3bb489db2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ge3bb489db2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ge3bb489db2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5"/>
        <p:cNvGrpSpPr/>
        <p:nvPr/>
      </p:nvGrpSpPr>
      <p:grpSpPr>
        <a:xfrm>
          <a:off x="0" y="0"/>
          <a:ext cx="0" cy="0"/>
          <a:chOff x="0" y="0"/>
          <a:chExt cx="0" cy="0"/>
        </a:xfrm>
      </p:grpSpPr>
      <p:pic>
        <p:nvPicPr>
          <p:cNvPr id="16" name="Google Shape;16;p2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7" name="Google Shape;17;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sp>
        <p:nvSpPr>
          <p:cNvPr id="89" name="Google Shape;89;p4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1" name="Google Shape;91;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4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0"/>
        <p:cNvGrpSpPr/>
        <p:nvPr/>
      </p:nvGrpSpPr>
      <p:grpSpPr>
        <a:xfrm>
          <a:off x="0" y="0"/>
          <a:ext cx="0" cy="0"/>
          <a:chOff x="0" y="0"/>
          <a:chExt cx="0" cy="0"/>
        </a:xfrm>
      </p:grpSpPr>
      <p:sp>
        <p:nvSpPr>
          <p:cNvPr id="101" name="Google Shape;101;p4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3" name="Google Shape;103;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6"/>
        <p:cNvGrpSpPr/>
        <p:nvPr/>
      </p:nvGrpSpPr>
      <p:grpSpPr>
        <a:xfrm>
          <a:off x="0" y="0"/>
          <a:ext cx="0" cy="0"/>
          <a:chOff x="0" y="0"/>
          <a:chExt cx="0" cy="0"/>
        </a:xfrm>
      </p:grpSpPr>
      <p:sp>
        <p:nvSpPr>
          <p:cNvPr id="107" name="Google Shape;107;p4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4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4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3"/>
        <p:cNvGrpSpPr/>
        <p:nvPr/>
      </p:nvGrpSpPr>
      <p:grpSpPr>
        <a:xfrm>
          <a:off x="0" y="0"/>
          <a:ext cx="0" cy="0"/>
          <a:chOff x="0" y="0"/>
          <a:chExt cx="0" cy="0"/>
        </a:xfrm>
      </p:grpSpPr>
      <p:sp>
        <p:nvSpPr>
          <p:cNvPr id="114" name="Google Shape;114;p5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5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6" name="Google Shape;116;p5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5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p5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sp>
        <p:nvSpPr>
          <p:cNvPr id="123" name="Google Shape;123;p5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7"/>
        <p:cNvGrpSpPr/>
        <p:nvPr/>
      </p:nvGrpSpPr>
      <p:grpSpPr>
        <a:xfrm>
          <a:off x="0" y="0"/>
          <a:ext cx="0" cy="0"/>
          <a:chOff x="0" y="0"/>
          <a:chExt cx="0" cy="0"/>
        </a:xfrm>
      </p:grpSpPr>
      <p:sp>
        <p:nvSpPr>
          <p:cNvPr id="128" name="Google Shape;128;p5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5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1"/>
        <p:cNvGrpSpPr/>
        <p:nvPr/>
      </p:nvGrpSpPr>
      <p:grpSpPr>
        <a:xfrm>
          <a:off x="0" y="0"/>
          <a:ext cx="0" cy="0"/>
          <a:chOff x="0" y="0"/>
          <a:chExt cx="0" cy="0"/>
        </a:xfrm>
      </p:grpSpPr>
      <p:sp>
        <p:nvSpPr>
          <p:cNvPr id="132" name="Google Shape;132;p5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5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4" name="Google Shape;134;p5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5" name="Google Shape;135;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8"/>
        <p:cNvGrpSpPr/>
        <p:nvPr/>
      </p:nvGrpSpPr>
      <p:grpSpPr>
        <a:xfrm>
          <a:off x="0" y="0"/>
          <a:ext cx="0" cy="0"/>
          <a:chOff x="0" y="0"/>
          <a:chExt cx="0" cy="0"/>
        </a:xfrm>
      </p:grpSpPr>
      <p:sp>
        <p:nvSpPr>
          <p:cNvPr id="139" name="Google Shape;139;p5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54"/>
          <p:cNvSpPr>
            <a:spLocks noGrp="1"/>
          </p:cNvSpPr>
          <p:nvPr>
            <p:ph type="pic" idx="2"/>
          </p:nvPr>
        </p:nvSpPr>
        <p:spPr>
          <a:xfrm>
            <a:off x="3887788" y="987425"/>
            <a:ext cx="4629150" cy="4873625"/>
          </a:xfrm>
          <a:prstGeom prst="rect">
            <a:avLst/>
          </a:prstGeom>
          <a:noFill/>
          <a:ln>
            <a:noFill/>
          </a:ln>
        </p:spPr>
      </p:sp>
      <p:sp>
        <p:nvSpPr>
          <p:cNvPr id="141" name="Google Shape;141;p5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2" name="Google Shape;142;p5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5"/>
        <p:cNvGrpSpPr/>
        <p:nvPr/>
      </p:nvGrpSpPr>
      <p:grpSpPr>
        <a:xfrm>
          <a:off x="0" y="0"/>
          <a:ext cx="0" cy="0"/>
          <a:chOff x="0" y="0"/>
          <a:chExt cx="0" cy="0"/>
        </a:xfrm>
      </p:grpSpPr>
      <p:sp>
        <p:nvSpPr>
          <p:cNvPr id="146" name="Google Shape;146;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5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1"/>
        <p:cNvGrpSpPr/>
        <p:nvPr/>
      </p:nvGrpSpPr>
      <p:grpSpPr>
        <a:xfrm>
          <a:off x="0" y="0"/>
          <a:ext cx="0" cy="0"/>
          <a:chOff x="0" y="0"/>
          <a:chExt cx="0" cy="0"/>
        </a:xfrm>
      </p:grpSpPr>
      <p:sp>
        <p:nvSpPr>
          <p:cNvPr id="152" name="Google Shape;152;p5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5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5"/>
        <p:cNvGrpSpPr/>
        <p:nvPr/>
      </p:nvGrpSpPr>
      <p:grpSpPr>
        <a:xfrm>
          <a:off x="0" y="0"/>
          <a:ext cx="0" cy="0"/>
          <a:chOff x="0" y="0"/>
          <a:chExt cx="0" cy="0"/>
        </a:xfrm>
      </p:grpSpPr>
      <p:sp>
        <p:nvSpPr>
          <p:cNvPr id="166" name="Google Shape;166;p5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67" name="Google Shape;167;p5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168" name="Google Shape;168;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69" name="Google Shape;169;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70"/>
        <p:cNvGrpSpPr/>
        <p:nvPr/>
      </p:nvGrpSpPr>
      <p:grpSpPr>
        <a:xfrm>
          <a:off x="0" y="0"/>
          <a:ext cx="0" cy="0"/>
          <a:chOff x="0" y="0"/>
          <a:chExt cx="0" cy="0"/>
        </a:xfrm>
      </p:grpSpPr>
      <p:sp>
        <p:nvSpPr>
          <p:cNvPr id="171" name="Google Shape;171;p5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72" name="Google Shape;172;p5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173" name="Google Shape;173;p5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74" name="Google Shape;174;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75"/>
        <p:cNvGrpSpPr/>
        <p:nvPr/>
      </p:nvGrpSpPr>
      <p:grpSpPr>
        <a:xfrm>
          <a:off x="0" y="0"/>
          <a:ext cx="0" cy="0"/>
          <a:chOff x="0" y="0"/>
          <a:chExt cx="0" cy="0"/>
        </a:xfrm>
      </p:grpSpPr>
      <p:sp>
        <p:nvSpPr>
          <p:cNvPr id="176" name="Google Shape;176;p6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77" name="Google Shape;177;p6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228600" algn="l">
              <a:lnSpc>
                <a:spcPct val="100000"/>
              </a:lnSpc>
              <a:spcBef>
                <a:spcPts val="220"/>
              </a:spcBef>
              <a:spcAft>
                <a:spcPts val="0"/>
              </a:spcAft>
              <a:buSzPts val="1100"/>
              <a:buFont typeface="Arial"/>
              <a:buNone/>
              <a:defRPr sz="1100"/>
            </a:lvl6pPr>
            <a:lvl7pPr marL="3200400" lvl="6" indent="-228600" algn="l">
              <a:lnSpc>
                <a:spcPct val="100000"/>
              </a:lnSpc>
              <a:spcBef>
                <a:spcPts val="220"/>
              </a:spcBef>
              <a:spcAft>
                <a:spcPts val="0"/>
              </a:spcAft>
              <a:buSzPts val="1100"/>
              <a:buFont typeface="Arial"/>
              <a:buNone/>
              <a:defRPr sz="1100"/>
            </a:lvl7pPr>
            <a:lvl8pPr marL="3657600" lvl="7" indent="-228600" algn="l">
              <a:lnSpc>
                <a:spcPct val="100000"/>
              </a:lnSpc>
              <a:spcBef>
                <a:spcPts val="220"/>
              </a:spcBef>
              <a:spcAft>
                <a:spcPts val="0"/>
              </a:spcAft>
              <a:buSzPts val="1100"/>
              <a:buFont typeface="Arial"/>
              <a:buNone/>
              <a:defRPr sz="1100"/>
            </a:lvl8pPr>
            <a:lvl9pPr marL="4114800" lvl="8" indent="-228600" algn="l">
              <a:lnSpc>
                <a:spcPct val="100000"/>
              </a:lnSpc>
              <a:spcBef>
                <a:spcPts val="220"/>
              </a:spcBef>
              <a:spcAft>
                <a:spcPts val="0"/>
              </a:spcAft>
              <a:buSzPts val="1100"/>
              <a:buFont typeface="Arial"/>
              <a:buNone/>
              <a:defRPr sz="1100"/>
            </a:lvl9pPr>
          </a:lstStyle>
          <a:p>
            <a:endParaRPr/>
          </a:p>
        </p:txBody>
      </p:sp>
      <p:pic>
        <p:nvPicPr>
          <p:cNvPr id="178" name="Google Shape;178;p6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79" name="Google Shape;179;p6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180"/>
        <p:cNvGrpSpPr/>
        <p:nvPr/>
      </p:nvGrpSpPr>
      <p:grpSpPr>
        <a:xfrm>
          <a:off x="0" y="0"/>
          <a:ext cx="0" cy="0"/>
          <a:chOff x="0" y="0"/>
          <a:chExt cx="0" cy="0"/>
        </a:xfrm>
      </p:grpSpPr>
      <p:sp>
        <p:nvSpPr>
          <p:cNvPr id="181" name="Google Shape;181;p6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82" name="Google Shape;182;p6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sp>
        <p:nvSpPr>
          <p:cNvPr id="183" name="Google Shape;183;p6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pic>
        <p:nvPicPr>
          <p:cNvPr id="184" name="Google Shape;184;p6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5" name="Google Shape;185;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186"/>
        <p:cNvGrpSpPr/>
        <p:nvPr/>
      </p:nvGrpSpPr>
      <p:grpSpPr>
        <a:xfrm>
          <a:off x="0" y="0"/>
          <a:ext cx="0" cy="0"/>
          <a:chOff x="0" y="0"/>
          <a:chExt cx="0" cy="0"/>
        </a:xfrm>
      </p:grpSpPr>
      <p:sp>
        <p:nvSpPr>
          <p:cNvPr id="187" name="Google Shape;187;p6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88" name="Google Shape;188;p6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189" name="Google Shape;189;p6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sp>
        <p:nvSpPr>
          <p:cNvPr id="190" name="Google Shape;190;p6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191" name="Google Shape;191;p6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pic>
        <p:nvPicPr>
          <p:cNvPr id="192" name="Google Shape;192;p6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93" name="Google Shape;193;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94"/>
        <p:cNvGrpSpPr/>
        <p:nvPr/>
      </p:nvGrpSpPr>
      <p:grpSpPr>
        <a:xfrm>
          <a:off x="0" y="0"/>
          <a:ext cx="0" cy="0"/>
          <a:chOff x="0" y="0"/>
          <a:chExt cx="0" cy="0"/>
        </a:xfrm>
      </p:grpSpPr>
      <p:sp>
        <p:nvSpPr>
          <p:cNvPr id="195" name="Google Shape;195;p6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196" name="Google Shape;196;p6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97" name="Google Shape;197;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98"/>
        <p:cNvGrpSpPr/>
        <p:nvPr/>
      </p:nvGrpSpPr>
      <p:grpSpPr>
        <a:xfrm>
          <a:off x="0" y="0"/>
          <a:ext cx="0" cy="0"/>
          <a:chOff x="0" y="0"/>
          <a:chExt cx="0" cy="0"/>
        </a:xfrm>
      </p:grpSpPr>
      <p:pic>
        <p:nvPicPr>
          <p:cNvPr id="199" name="Google Shape;199;p6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00" name="Google Shape;200;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01"/>
        <p:cNvGrpSpPr/>
        <p:nvPr/>
      </p:nvGrpSpPr>
      <p:grpSpPr>
        <a:xfrm>
          <a:off x="0" y="0"/>
          <a:ext cx="0" cy="0"/>
          <a:chOff x="0" y="0"/>
          <a:chExt cx="0" cy="0"/>
        </a:xfrm>
      </p:grpSpPr>
      <p:sp>
        <p:nvSpPr>
          <p:cNvPr id="202" name="Google Shape;202;p6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03" name="Google Shape;203;p6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204" name="Google Shape;204;p6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205" name="Google Shape;205;p6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06" name="Google Shape;206;p6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07"/>
        <p:cNvGrpSpPr/>
        <p:nvPr/>
      </p:nvGrpSpPr>
      <p:grpSpPr>
        <a:xfrm>
          <a:off x="0" y="0"/>
          <a:ext cx="0" cy="0"/>
          <a:chOff x="0" y="0"/>
          <a:chExt cx="0" cy="0"/>
        </a:xfrm>
      </p:grpSpPr>
      <p:sp>
        <p:nvSpPr>
          <p:cNvPr id="208" name="Google Shape;208;p6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09" name="Google Shape;209;p66"/>
          <p:cNvSpPr>
            <a:spLocks noGrp="1"/>
          </p:cNvSpPr>
          <p:nvPr>
            <p:ph type="pic" idx="2"/>
          </p:nvPr>
        </p:nvSpPr>
        <p:spPr>
          <a:xfrm>
            <a:off x="1792288" y="612775"/>
            <a:ext cx="5486400" cy="4114800"/>
          </a:xfrm>
          <a:prstGeom prst="rect">
            <a:avLst/>
          </a:prstGeom>
          <a:noFill/>
          <a:ln>
            <a:noFill/>
          </a:ln>
        </p:spPr>
      </p:sp>
      <p:sp>
        <p:nvSpPr>
          <p:cNvPr id="210" name="Google Shape;210;p6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211" name="Google Shape;211;p6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2" name="Google Shape;212;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213"/>
        <p:cNvGrpSpPr/>
        <p:nvPr/>
      </p:nvGrpSpPr>
      <p:grpSpPr>
        <a:xfrm>
          <a:off x="0" y="0"/>
          <a:ext cx="0" cy="0"/>
          <a:chOff x="0" y="0"/>
          <a:chExt cx="0" cy="0"/>
        </a:xfrm>
      </p:grpSpPr>
      <p:sp>
        <p:nvSpPr>
          <p:cNvPr id="214" name="Google Shape;214;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15" name="Google Shape;215;p6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16" name="Google Shape;216;p6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7" name="Google Shape;217;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18"/>
        <p:cNvGrpSpPr/>
        <p:nvPr/>
      </p:nvGrpSpPr>
      <p:grpSpPr>
        <a:xfrm>
          <a:off x="0" y="0"/>
          <a:ext cx="0" cy="0"/>
          <a:chOff x="0" y="0"/>
          <a:chExt cx="0" cy="0"/>
        </a:xfrm>
      </p:grpSpPr>
      <p:sp>
        <p:nvSpPr>
          <p:cNvPr id="219" name="Google Shape;219;p6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20" name="Google Shape;220;p6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21" name="Google Shape;221;p6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22" name="Google Shape;222;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223"/>
        <p:cNvGrpSpPr/>
        <p:nvPr/>
      </p:nvGrpSpPr>
      <p:grpSpPr>
        <a:xfrm>
          <a:off x="0" y="0"/>
          <a:ext cx="0" cy="0"/>
          <a:chOff x="0" y="0"/>
          <a:chExt cx="0" cy="0"/>
        </a:xfrm>
      </p:grpSpPr>
      <p:sp>
        <p:nvSpPr>
          <p:cNvPr id="224" name="Google Shape;224;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25" name="Google Shape;225;p6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26" name="Google Shape;226;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7"/>
        <p:cNvGrpSpPr/>
        <p:nvPr/>
      </p:nvGrpSpPr>
      <p:grpSpPr>
        <a:xfrm>
          <a:off x="0" y="0"/>
          <a:ext cx="0" cy="0"/>
          <a:chOff x="0" y="0"/>
          <a:chExt cx="0" cy="0"/>
        </a:xfrm>
      </p:grpSpPr>
      <p:sp>
        <p:nvSpPr>
          <p:cNvPr id="228" name="Google Shape;228;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29"/>
        <p:cNvGrpSpPr/>
        <p:nvPr/>
      </p:nvGrpSpPr>
      <p:grpSpPr>
        <a:xfrm>
          <a:off x="0" y="0"/>
          <a:ext cx="0" cy="0"/>
          <a:chOff x="0" y="0"/>
          <a:chExt cx="0" cy="0"/>
        </a:xfrm>
      </p:grpSpPr>
      <p:sp>
        <p:nvSpPr>
          <p:cNvPr id="230" name="Google Shape;230;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2"/>
          <p:cNvSpPr>
            <a:spLocks noGrp="1"/>
          </p:cNvSpPr>
          <p:nvPr>
            <p:ph type="pic" idx="2"/>
          </p:nvPr>
        </p:nvSpPr>
        <p:spPr>
          <a:xfrm>
            <a:off x="3887391" y="987428"/>
            <a:ext cx="4629150" cy="4873625"/>
          </a:xfrm>
          <a:prstGeom prst="rect">
            <a:avLst/>
          </a:prstGeom>
          <a:noFill/>
          <a:ln>
            <a:noFill/>
          </a:ln>
        </p:spPr>
      </p:sp>
      <p:sp>
        <p:nvSpPr>
          <p:cNvPr id="65" name="Google Shape;65;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image" Target="../media/image2.jp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4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3" name="Google Shape;83;p4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86" name="Google Shape;86;p4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87" name="Google Shape;87;p4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Copyrights © 2017 Innodatatics Inc. All Rights Reserved</a:t>
            </a:r>
            <a:endParaRPr sz="9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5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159" name="Google Shape;159;p5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160" name="Google Shape;160;p5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3100" b="0" i="0" u="none" strike="noStrike" cap="none">
              <a:solidFill>
                <a:srgbClr val="AFAFAF"/>
              </a:solidFill>
              <a:latin typeface="Arial"/>
              <a:ea typeface="Arial"/>
              <a:cs typeface="Arial"/>
              <a:sym typeface="Arial"/>
            </a:endParaRPr>
          </a:p>
        </p:txBody>
      </p:sp>
      <p:cxnSp>
        <p:nvCxnSpPr>
          <p:cNvPr id="161" name="Google Shape;161;p57"/>
          <p:cNvCxnSpPr/>
          <p:nvPr/>
        </p:nvCxnSpPr>
        <p:spPr>
          <a:xfrm>
            <a:off x="469900" y="992188"/>
            <a:ext cx="8504238" cy="0"/>
          </a:xfrm>
          <a:prstGeom prst="straightConnector1">
            <a:avLst/>
          </a:prstGeom>
          <a:noFill/>
          <a:ln>
            <a:noFill/>
          </a:ln>
        </p:spPr>
      </p:cxnSp>
      <p:sp>
        <p:nvSpPr>
          <p:cNvPr id="162" name="Google Shape;162;p5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000000"/>
                </a:solidFill>
                <a:latin typeface="Arial"/>
                <a:ea typeface="Arial"/>
                <a:cs typeface="Arial"/>
                <a:sym typeface="Arial"/>
              </a:rPr>
              <a:t>‹#›</a:t>
            </a:fld>
            <a:endParaRPr sz="600" b="0" i="0" u="none" strike="noStrike" cap="none">
              <a:solidFill>
                <a:srgbClr val="000000"/>
              </a:solidFill>
              <a:latin typeface="Arial"/>
              <a:ea typeface="Arial"/>
              <a:cs typeface="Arial"/>
              <a:sym typeface="Arial"/>
            </a:endParaRPr>
          </a:p>
        </p:txBody>
      </p:sp>
      <p:pic>
        <p:nvPicPr>
          <p:cNvPr id="163" name="Google Shape;163;p5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64" name="Google Shape;164;p5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s.cmu.edu/afs/cs/project/jair/pub/volume22/erkan04a-html/erkan04a.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altaplana.com/ibm-luhn58-BusinessIntelligence.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sa.colorado.edu/papers/JASIS.lsi.90.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eb.eecs.umich.edu/~mihalcea/papers/mihalcea.emnlp04.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courses.ischool.berkeley.edu/i256/f06/papers/edmonson69.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monkeylearn.com/blog/definitive-guide-natural-language-processing/" TargetMode="External"/><Relationship Id="rId2" Type="http://schemas.openxmlformats.org/officeDocument/2006/relationships/hyperlink" Target="https://monkeylearn.com/text-analysi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
          <p:cNvSpPr txBox="1"/>
          <p:nvPr/>
        </p:nvSpPr>
        <p:spPr>
          <a:xfrm>
            <a:off x="229165" y="1248809"/>
            <a:ext cx="8519404" cy="328162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Arial"/>
                <a:ea typeface="Arial"/>
                <a:cs typeface="Arial"/>
                <a:sym typeface="Arial"/>
              </a:rPr>
              <a:t>       </a:t>
            </a:r>
            <a:r>
              <a:rPr lang="en-US" sz="2400" b="1" i="0" u="none" strike="noStrike" cap="none">
                <a:solidFill>
                  <a:srgbClr val="385623"/>
                </a:solidFill>
                <a:latin typeface="Times New Roman"/>
                <a:ea typeface="Times New Roman"/>
                <a:cs typeface="Times New Roman"/>
                <a:sym typeface="Times New Roman"/>
              </a:rPr>
              <a:t>Summary Extraction Along With Sentiment Analysis</a:t>
            </a:r>
            <a:r>
              <a:rPr lang="en-US" sz="2800" b="1" i="0" u="none" strike="noStrike" cap="none">
                <a:solidFill>
                  <a:srgbClr val="385623"/>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rgbClr val="002776"/>
              </a:solidFill>
              <a:latin typeface="Times New Roman"/>
              <a:ea typeface="Times New Roman"/>
              <a:cs typeface="Times New Roman"/>
              <a:sym typeface="Times New Roman"/>
            </a:endParaRPr>
          </a:p>
        </p:txBody>
      </p:sp>
      <p:pic>
        <p:nvPicPr>
          <p:cNvPr id="236" name="Google Shape;236;p1"/>
          <p:cNvPicPr preferRelativeResize="0"/>
          <p:nvPr/>
        </p:nvPicPr>
        <p:blipFill rotWithShape="1">
          <a:blip r:embed="rId3">
            <a:alphaModFix/>
          </a:blip>
          <a:srcRect/>
          <a:stretch/>
        </p:blipFill>
        <p:spPr>
          <a:xfrm>
            <a:off x="7561518" y="72711"/>
            <a:ext cx="1187051" cy="411359"/>
          </a:xfrm>
          <a:prstGeom prst="rect">
            <a:avLst/>
          </a:prstGeom>
          <a:noFill/>
          <a:ln>
            <a:noFill/>
          </a:ln>
        </p:spPr>
      </p:pic>
      <p:graphicFrame>
        <p:nvGraphicFramePr>
          <p:cNvPr id="237" name="Google Shape;237;p1"/>
          <p:cNvGraphicFramePr/>
          <p:nvPr/>
        </p:nvGraphicFramePr>
        <p:xfrm>
          <a:off x="229165" y="913561"/>
          <a:ext cx="8374500" cy="4606005"/>
        </p:xfrm>
        <a:graphic>
          <a:graphicData uri="http://schemas.openxmlformats.org/drawingml/2006/table">
            <a:tbl>
              <a:tblPr>
                <a:noFill/>
                <a:tableStyleId>{61F2EC30-836C-4839-A5EB-857FAAAAF8B8}</a:tableStyleId>
              </a:tblPr>
              <a:tblGrid>
                <a:gridCol w="4187250">
                  <a:extLst>
                    <a:ext uri="{9D8B030D-6E8A-4147-A177-3AD203B41FA5}">
                      <a16:colId xmlns:a16="http://schemas.microsoft.com/office/drawing/2014/main" val="20000"/>
                    </a:ext>
                  </a:extLst>
                </a:gridCol>
                <a:gridCol w="4187250">
                  <a:extLst>
                    <a:ext uri="{9D8B030D-6E8A-4147-A177-3AD203B41FA5}">
                      <a16:colId xmlns:a16="http://schemas.microsoft.com/office/drawing/2014/main" val="20001"/>
                    </a:ext>
                  </a:extLst>
                </a:gridCol>
              </a:tblGrid>
              <a:tr h="289550">
                <a:tc gridSpan="2">
                  <a:txBody>
                    <a:bodyPr/>
                    <a:lstStyle/>
                    <a:p>
                      <a:pPr marL="0" marR="0" lvl="0" indent="0" algn="r" rtl="0">
                        <a:lnSpc>
                          <a:spcPct val="100000"/>
                        </a:lnSpc>
                        <a:spcBef>
                          <a:spcPts val="0"/>
                        </a:spcBef>
                        <a:spcAft>
                          <a:spcPts val="0"/>
                        </a:spcAft>
                        <a:buClr>
                          <a:srgbClr val="000000"/>
                        </a:buClr>
                        <a:buSzPts val="1100"/>
                        <a:buFont typeface="Arial"/>
                        <a:buNone/>
                      </a:pPr>
                      <a:r>
                        <a:rPr lang="en-US" sz="1100" u="sng" strike="noStrike" cap="none"/>
                        <a:t>Date:- 18/10/2021</a:t>
                      </a:r>
                      <a:endParaRPr sz="1100" b="0" i="0" u="sng" strike="noStrike" cap="none">
                        <a:solidFill>
                          <a:srgbClr val="FA7D00"/>
                        </a:solidFill>
                        <a:latin typeface="Calibri"/>
                        <a:ea typeface="Calibri"/>
                        <a:cs typeface="Calibri"/>
                        <a:sym typeface="Calibri"/>
                      </a:endParaRPr>
                    </a:p>
                  </a:txBody>
                  <a:tcPr marL="9525" marR="9525" marT="9525" marB="0" anchor="b"/>
                </a:tc>
                <a:tc hMerge="1">
                  <a:txBody>
                    <a:bodyPr/>
                    <a:lstStyle/>
                    <a:p>
                      <a:endParaRPr lang="en-US"/>
                    </a:p>
                  </a:txBody>
                  <a:tcPr/>
                </a:tc>
                <a:extLst>
                  <a:ext uri="{0D108BD9-81ED-4DB2-BD59-A6C34878D82A}">
                    <a16:rowId xmlns:a16="http://schemas.microsoft.com/office/drawing/2014/main" val="10000"/>
                  </a:ext>
                </a:extLst>
              </a:tr>
              <a:tr h="79970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t>Project Title  </a:t>
                      </a:r>
                      <a:endParaRPr sz="2000" b="1" i="0" u="none" strike="noStrike" cap="none">
                        <a:solidFill>
                          <a:srgbClr val="FA7D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P75- Summary Extraction along with sentiment analysis.</a:t>
                      </a:r>
                      <a:endParaRPr sz="1800" b="1"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1"/>
                  </a:ext>
                </a:extLst>
              </a:tr>
              <a:tr h="579100">
                <a:tc rowSpan="5">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t>Team Members</a:t>
                      </a:r>
                      <a:endParaRPr sz="2000" b="1" i="0" u="none" strike="noStrike" cap="none">
                        <a:solidFill>
                          <a:srgbClr val="FA7D00"/>
                        </a:solidFill>
                        <a:latin typeface="Calibri"/>
                        <a:ea typeface="Calibri"/>
                        <a:cs typeface="Calibri"/>
                        <a:sym typeface="Calibri"/>
                      </a:endParaRPr>
                    </a:p>
                  </a:txBody>
                  <a:tcPr marL="9525" marR="9525" marT="9525" marB="0" anchor="ct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Manan Malhotra</a:t>
                      </a:r>
                      <a:endParaRPr sz="1600" b="0"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2"/>
                  </a:ext>
                </a:extLst>
              </a:tr>
              <a:tr h="482575">
                <a:tc vMerge="1">
                  <a:txBody>
                    <a:bodyPr/>
                    <a:lstStyle/>
                    <a:p>
                      <a:endParaRPr lang="en-US"/>
                    </a:p>
                  </a:txBody>
                  <a:tcP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Nandini Reddy</a:t>
                      </a:r>
                      <a:endParaRPr sz="1600" b="0"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3"/>
                  </a:ext>
                </a:extLst>
              </a:tr>
              <a:tr h="482575">
                <a:tc vMerge="1">
                  <a:txBody>
                    <a:bodyPr/>
                    <a:lstStyle/>
                    <a:p>
                      <a:endParaRPr lang="en-US"/>
                    </a:p>
                  </a:txBody>
                  <a:tcP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Renu Rawat</a:t>
                      </a:r>
                      <a:endParaRPr sz="1600" b="0"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4"/>
                  </a:ext>
                </a:extLst>
              </a:tr>
              <a:tr h="482575">
                <a:tc vMerge="1">
                  <a:txBody>
                    <a:bodyPr/>
                    <a:lstStyle/>
                    <a:p>
                      <a:endParaRPr lang="en-US"/>
                    </a:p>
                  </a:txBody>
                  <a:tcP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Rohit  Pawar</a:t>
                      </a:r>
                      <a:endParaRPr sz="1600" b="0"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5"/>
                  </a:ext>
                </a:extLst>
              </a:tr>
              <a:tr h="482575">
                <a:tc vMerge="1">
                  <a:txBody>
                    <a:bodyPr/>
                    <a:lstStyle/>
                    <a:p>
                      <a:endParaRPr lang="en-US"/>
                    </a:p>
                  </a:txBody>
                  <a:tcP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Shubham Patel</a:t>
                      </a:r>
                      <a:endParaRPr sz="1600" b="0" i="0" u="none" strike="noStrike" cap="none">
                        <a:solidFill>
                          <a:srgbClr val="FA7D00"/>
                        </a:solidFill>
                        <a:latin typeface="Calibri"/>
                        <a:ea typeface="Calibri"/>
                        <a:cs typeface="Calibri"/>
                        <a:sym typeface="Calibri"/>
                      </a:endParaRPr>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6"/>
                  </a:ext>
                </a:extLst>
              </a:tr>
              <a:tr h="992725">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Project Guide</a:t>
                      </a:r>
                      <a:endParaRPr sz="2000" b="1" i="0" u="none" strike="noStrike" cap="none">
                        <a:solidFill>
                          <a:srgbClr val="FA7D00"/>
                        </a:solidFill>
                        <a:latin typeface="Calibri"/>
                        <a:ea typeface="Calibri"/>
                        <a:cs typeface="Calibri"/>
                        <a:sym typeface="Calibri"/>
                      </a:endParaRPr>
                    </a:p>
                  </a:txBody>
                  <a:tcPr marL="9525" marR="9525" marT="9525" marB="0" anchor="ct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solidFill>
                            <a:schemeClr val="dk1"/>
                          </a:solidFill>
                          <a:latin typeface="Arial"/>
                          <a:ea typeface="Arial"/>
                          <a:cs typeface="Arial"/>
                          <a:sym typeface="Arial"/>
                        </a:rPr>
                        <a:t>Mr. Parth Sagar</a:t>
                      </a:r>
                      <a:endParaRPr sz="1600" u="none" strike="noStrike" cap="none">
                        <a:solidFill>
                          <a:schemeClr val="dk1"/>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75"/>
          <p:cNvSpPr txBox="1">
            <a:spLocks noGrp="1"/>
          </p:cNvSpPr>
          <p:nvPr>
            <p:ph type="title"/>
          </p:nvPr>
        </p:nvSpPr>
        <p:spPr>
          <a:xfrm>
            <a:off x="552450" y="198874"/>
            <a:ext cx="7886700" cy="687818"/>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0000"/>
              </a:buClr>
              <a:buSzPts val="1800"/>
              <a:buFont typeface="Arial"/>
              <a:buNone/>
            </a:pPr>
            <a:r>
              <a:rPr lang="en-US" sz="2800" cap="small">
                <a:solidFill>
                  <a:schemeClr val="dk1"/>
                </a:solidFill>
                <a:latin typeface="Arial"/>
                <a:ea typeface="Arial"/>
                <a:cs typeface="Arial"/>
                <a:sym typeface="Arial"/>
              </a:rPr>
              <a:t>Bigrams</a:t>
            </a:r>
            <a:endParaRPr/>
          </a:p>
        </p:txBody>
      </p:sp>
      <p:pic>
        <p:nvPicPr>
          <p:cNvPr id="302" name="Google Shape;302;p75"/>
          <p:cNvPicPr preferRelativeResize="0">
            <a:picLocks noGrp="1"/>
          </p:cNvPicPr>
          <p:nvPr>
            <p:ph type="body" idx="4294967295"/>
          </p:nvPr>
        </p:nvPicPr>
        <p:blipFill rotWithShape="1">
          <a:blip r:embed="rId3">
            <a:alphaModFix/>
          </a:blip>
          <a:srcRect/>
          <a:stretch/>
        </p:blipFill>
        <p:spPr>
          <a:xfrm>
            <a:off x="480292" y="1042988"/>
            <a:ext cx="8400472" cy="2836285"/>
          </a:xfrm>
          <a:prstGeom prst="rect">
            <a:avLst/>
          </a:prstGeom>
          <a:noFill/>
          <a:ln>
            <a:noFill/>
          </a:ln>
        </p:spPr>
      </p:pic>
      <p:pic>
        <p:nvPicPr>
          <p:cNvPr id="303" name="Google Shape;303;p75"/>
          <p:cNvPicPr preferRelativeResize="0"/>
          <p:nvPr/>
        </p:nvPicPr>
        <p:blipFill rotWithShape="1">
          <a:blip r:embed="rId4">
            <a:alphaModFix/>
          </a:blip>
          <a:srcRect/>
          <a:stretch/>
        </p:blipFill>
        <p:spPr>
          <a:xfrm>
            <a:off x="2382982" y="4003965"/>
            <a:ext cx="4225636" cy="24799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76"/>
          <p:cNvSpPr txBox="1">
            <a:spLocks noGrp="1"/>
          </p:cNvSpPr>
          <p:nvPr>
            <p:ph type="title"/>
          </p:nvPr>
        </p:nvSpPr>
        <p:spPr>
          <a:xfrm>
            <a:off x="360218" y="136092"/>
            <a:ext cx="7467600" cy="69518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0000"/>
              </a:buClr>
              <a:buSzPts val="1800"/>
              <a:buNone/>
            </a:pPr>
            <a:r>
              <a:rPr lang="en-US" sz="2800" cap="small">
                <a:solidFill>
                  <a:schemeClr val="dk1"/>
                </a:solidFill>
                <a:latin typeface="Arial"/>
                <a:ea typeface="Arial"/>
                <a:cs typeface="Arial"/>
                <a:sym typeface="Arial"/>
              </a:rPr>
              <a:t>Trigrams </a:t>
            </a:r>
            <a:endParaRPr/>
          </a:p>
        </p:txBody>
      </p:sp>
      <p:pic>
        <p:nvPicPr>
          <p:cNvPr id="309" name="Google Shape;309;p76"/>
          <p:cNvPicPr preferRelativeResize="0">
            <a:picLocks noGrp="1"/>
          </p:cNvPicPr>
          <p:nvPr>
            <p:ph type="body" idx="4294967295"/>
          </p:nvPr>
        </p:nvPicPr>
        <p:blipFill rotWithShape="1">
          <a:blip r:embed="rId3">
            <a:alphaModFix/>
          </a:blip>
          <a:srcRect/>
          <a:stretch/>
        </p:blipFill>
        <p:spPr>
          <a:xfrm>
            <a:off x="180110" y="903001"/>
            <a:ext cx="8631382" cy="3655144"/>
          </a:xfrm>
          <a:prstGeom prst="rect">
            <a:avLst/>
          </a:prstGeom>
          <a:noFill/>
          <a:ln>
            <a:noFill/>
          </a:ln>
        </p:spPr>
      </p:pic>
      <p:pic>
        <p:nvPicPr>
          <p:cNvPr id="310" name="Google Shape;310;p76"/>
          <p:cNvPicPr preferRelativeResize="0"/>
          <p:nvPr/>
        </p:nvPicPr>
        <p:blipFill rotWithShape="1">
          <a:blip r:embed="rId4">
            <a:alphaModFix/>
          </a:blip>
          <a:srcRect/>
          <a:stretch/>
        </p:blipFill>
        <p:spPr>
          <a:xfrm>
            <a:off x="2521528" y="4655079"/>
            <a:ext cx="3920836" cy="182884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9"/>
          <p:cNvSpPr txBox="1"/>
          <p:nvPr/>
        </p:nvSpPr>
        <p:spPr>
          <a:xfrm>
            <a:off x="3171008" y="2943398"/>
            <a:ext cx="327608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Model Building</a:t>
            </a:r>
            <a:endParaRPr sz="1400" b="0" i="0" u="none" strike="noStrike" cap="none">
              <a:solidFill>
                <a:srgbClr val="000000"/>
              </a:solidFill>
              <a:latin typeface="Arial"/>
              <a:ea typeface="Arial"/>
              <a:cs typeface="Arial"/>
              <a:sym typeface="Arial"/>
            </a:endParaRPr>
          </a:p>
        </p:txBody>
      </p:sp>
      <p:pic>
        <p:nvPicPr>
          <p:cNvPr id="316" name="Google Shape;316;p9"/>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0"/>
          <p:cNvSpPr txBox="1"/>
          <p:nvPr/>
        </p:nvSpPr>
        <p:spPr>
          <a:xfrm>
            <a:off x="0" y="0"/>
            <a:ext cx="776661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Template for Model results presentation</a:t>
            </a:r>
            <a:endParaRPr sz="1400" b="0" i="0" u="none" strike="noStrike" cap="none">
              <a:solidFill>
                <a:srgbClr val="000000"/>
              </a:solidFill>
              <a:latin typeface="Arial"/>
              <a:ea typeface="Arial"/>
              <a:cs typeface="Arial"/>
              <a:sym typeface="Arial"/>
            </a:endParaRPr>
          </a:p>
        </p:txBody>
      </p:sp>
      <p:cxnSp>
        <p:nvCxnSpPr>
          <p:cNvPr id="322" name="Google Shape;322;p10"/>
          <p:cNvCxnSpPr>
            <a:cxnSpLocks/>
          </p:cNvCxnSpPr>
          <p:nvPr/>
        </p:nvCxnSpPr>
        <p:spPr>
          <a:xfrm>
            <a:off x="4363655" y="523220"/>
            <a:ext cx="0" cy="5625653"/>
          </a:xfrm>
          <a:prstGeom prst="straightConnector1">
            <a:avLst/>
          </a:prstGeom>
          <a:noFill/>
          <a:ln w="25400" cap="flat" cmpd="sng">
            <a:solidFill>
              <a:schemeClr val="accent1"/>
            </a:solidFill>
            <a:prstDash val="solid"/>
            <a:round/>
            <a:headEnd type="none" w="sm" len="sm"/>
            <a:tailEnd type="none" w="sm" len="sm"/>
          </a:ln>
        </p:spPr>
      </p:cxnSp>
      <p:cxnSp>
        <p:nvCxnSpPr>
          <p:cNvPr id="323" name="Google Shape;323;p10"/>
          <p:cNvCxnSpPr/>
          <p:nvPr/>
        </p:nvCxnSpPr>
        <p:spPr>
          <a:xfrm rot="10800000" flipH="1">
            <a:off x="138896" y="6245076"/>
            <a:ext cx="8819909" cy="89704"/>
          </a:xfrm>
          <a:prstGeom prst="straightConnector1">
            <a:avLst/>
          </a:prstGeom>
          <a:noFill/>
          <a:ln w="25400" cap="flat" cmpd="sng">
            <a:solidFill>
              <a:schemeClr val="accent1"/>
            </a:solidFill>
            <a:prstDash val="solid"/>
            <a:round/>
            <a:headEnd type="none" w="sm" len="sm"/>
            <a:tailEnd type="none" w="sm" len="sm"/>
          </a:ln>
        </p:spPr>
      </p:cxnSp>
      <p:sp>
        <p:nvSpPr>
          <p:cNvPr id="324" name="Google Shape;324;p10"/>
          <p:cNvSpPr txBox="1"/>
          <p:nvPr/>
        </p:nvSpPr>
        <p:spPr>
          <a:xfrm>
            <a:off x="0" y="1000999"/>
            <a:ext cx="2581152"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Data set details</a:t>
            </a:r>
            <a:endParaRPr sz="1400" b="0" i="0" u="none" strike="noStrike" cap="none">
              <a:solidFill>
                <a:srgbClr val="000000"/>
              </a:solidFill>
              <a:latin typeface="Arial"/>
              <a:ea typeface="Arial"/>
              <a:cs typeface="Arial"/>
              <a:sym typeface="Arial"/>
            </a:endParaRPr>
          </a:p>
        </p:txBody>
      </p:sp>
      <p:sp>
        <p:nvSpPr>
          <p:cNvPr id="325" name="Google Shape;325;p10"/>
          <p:cNvSpPr txBox="1"/>
          <p:nvPr/>
        </p:nvSpPr>
        <p:spPr>
          <a:xfrm>
            <a:off x="0" y="2138357"/>
            <a:ext cx="258115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Data Partition details</a:t>
            </a:r>
            <a:endParaRPr sz="1400" b="0" i="0" u="none" strike="noStrike" cap="none">
              <a:solidFill>
                <a:srgbClr val="000000"/>
              </a:solidFill>
              <a:latin typeface="Arial"/>
              <a:ea typeface="Arial"/>
              <a:cs typeface="Arial"/>
              <a:sym typeface="Arial"/>
            </a:endParaRPr>
          </a:p>
        </p:txBody>
      </p:sp>
      <p:sp>
        <p:nvSpPr>
          <p:cNvPr id="327" name="Google Shape;327;p10"/>
          <p:cNvSpPr txBox="1"/>
          <p:nvPr/>
        </p:nvSpPr>
        <p:spPr>
          <a:xfrm>
            <a:off x="4548850" y="1579560"/>
            <a:ext cx="478033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entury Gothic"/>
                <a:ea typeface="Century Gothic"/>
                <a:cs typeface="Century Gothic"/>
                <a:sym typeface="Century Gothic"/>
              </a:rPr>
              <a:t>Algorithm details and configuration</a:t>
            </a:r>
            <a:endParaRPr sz="1400" b="0" i="0" u="none" strike="noStrike" cap="none" dirty="0">
              <a:solidFill>
                <a:srgbClr val="000000"/>
              </a:solidFill>
              <a:latin typeface="Arial"/>
              <a:ea typeface="Arial"/>
              <a:cs typeface="Arial"/>
              <a:sym typeface="Arial"/>
            </a:endParaRPr>
          </a:p>
        </p:txBody>
      </p:sp>
      <p:sp>
        <p:nvSpPr>
          <p:cNvPr id="328" name="Google Shape;328;p10"/>
          <p:cNvSpPr txBox="1"/>
          <p:nvPr/>
        </p:nvSpPr>
        <p:spPr>
          <a:xfrm>
            <a:off x="1840372" y="454635"/>
            <a:ext cx="24192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1400" b="0" i="0" u="none" strike="noStrike" cap="none">
              <a:solidFill>
                <a:srgbClr val="000000"/>
              </a:solidFill>
              <a:latin typeface="Arial"/>
              <a:ea typeface="Arial"/>
              <a:cs typeface="Arial"/>
              <a:sym typeface="Arial"/>
            </a:endParaRPr>
          </a:p>
        </p:txBody>
      </p:sp>
      <p:pic>
        <p:nvPicPr>
          <p:cNvPr id="329" name="Google Shape;329;p1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30" name="Google Shape;330;p10"/>
          <p:cNvSpPr txBox="1"/>
          <p:nvPr/>
        </p:nvSpPr>
        <p:spPr>
          <a:xfrm>
            <a:off x="0" y="1394079"/>
            <a:ext cx="4363648"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Ecommerce_Business_Guide.pdf</a:t>
            </a:r>
            <a:endParaRPr sz="1400" b="0" i="0" u="none" strike="noStrike" cap="none">
              <a:solidFill>
                <a:srgbClr val="000000"/>
              </a:solidFill>
              <a:latin typeface="Arial"/>
              <a:ea typeface="Arial"/>
              <a:cs typeface="Arial"/>
              <a:sym typeface="Arial"/>
            </a:endParaRPr>
          </a:p>
        </p:txBody>
      </p:sp>
      <p:sp>
        <p:nvSpPr>
          <p:cNvPr id="331" name="Google Shape;331;p10"/>
          <p:cNvSpPr txBox="1"/>
          <p:nvPr/>
        </p:nvSpPr>
        <p:spPr>
          <a:xfrm>
            <a:off x="4583573" y="2157106"/>
            <a:ext cx="4131213"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Sumy summarizers for  Extractive</a:t>
            </a:r>
            <a:endParaRPr sz="1400" b="0" i="0" u="none" strike="noStrike" cap="none">
              <a:solidFill>
                <a:srgbClr val="000000"/>
              </a:solidFill>
              <a:latin typeface="Arial"/>
              <a:ea typeface="Arial"/>
              <a:cs typeface="Arial"/>
              <a:sym typeface="Arial"/>
            </a:endParaRPr>
          </a:p>
        </p:txBody>
      </p:sp>
      <p:sp>
        <p:nvSpPr>
          <p:cNvPr id="332" name="Google Shape;332;p10"/>
          <p:cNvSpPr txBox="1"/>
          <p:nvPr/>
        </p:nvSpPr>
        <p:spPr>
          <a:xfrm>
            <a:off x="4571998" y="2599053"/>
            <a:ext cx="508518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transformer summarizers for  Abstractive</a:t>
            </a:r>
            <a:endParaRPr sz="1800" b="0" i="0" u="none" strike="noStrike" cap="none">
              <a:solidFill>
                <a:srgbClr val="000000"/>
              </a:solidFill>
              <a:latin typeface="Arial"/>
              <a:ea typeface="Arial"/>
              <a:cs typeface="Arial"/>
              <a:sym typeface="Arial"/>
            </a:endParaRPr>
          </a:p>
        </p:txBody>
      </p:sp>
      <p:sp>
        <p:nvSpPr>
          <p:cNvPr id="333" name="Google Shape;333;p10"/>
          <p:cNvSpPr txBox="1"/>
          <p:nvPr/>
        </p:nvSpPr>
        <p:spPr>
          <a:xfrm>
            <a:off x="0" y="2661618"/>
            <a:ext cx="4363648"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Corpus</a:t>
            </a:r>
            <a:endParaRPr sz="1400" b="0" i="0" u="none" strike="noStrike" cap="none">
              <a:solidFill>
                <a:srgbClr val="000000"/>
              </a:solidFill>
              <a:latin typeface="Arial"/>
              <a:ea typeface="Arial"/>
              <a:cs typeface="Arial"/>
              <a:sym typeface="Arial"/>
            </a:endParaRPr>
          </a:p>
        </p:txBody>
      </p:sp>
      <p:sp>
        <p:nvSpPr>
          <p:cNvPr id="16" name="Google Shape;326;p10">
            <a:extLst>
              <a:ext uri="{FF2B5EF4-FFF2-40B4-BE49-F238E27FC236}">
                <a16:creationId xmlns:a16="http://schemas.microsoft.com/office/drawing/2014/main" id="{88FED236-42F9-4EAE-A66A-094CE24815EE}"/>
              </a:ext>
            </a:extLst>
          </p:cNvPr>
          <p:cNvSpPr txBox="1"/>
          <p:nvPr/>
        </p:nvSpPr>
        <p:spPr>
          <a:xfrm>
            <a:off x="4602110" y="874129"/>
            <a:ext cx="372916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entury Gothic"/>
                <a:ea typeface="Century Gothic"/>
                <a:cs typeface="Century Gothic"/>
                <a:sym typeface="Century Gothic"/>
              </a:rPr>
              <a:t>Pre Trained Models</a:t>
            </a:r>
            <a:endParaRPr sz="1400" b="1" i="0" u="none" strike="noStrike" cap="none" dirty="0">
              <a:solidFill>
                <a:srgbClr val="000000"/>
              </a:solidFill>
              <a:latin typeface="Arial"/>
              <a:ea typeface="Arial"/>
              <a:cs typeface="Arial"/>
              <a:sym typeface="Arial"/>
            </a:endParaRPr>
          </a:p>
        </p:txBody>
      </p:sp>
      <p:sp>
        <p:nvSpPr>
          <p:cNvPr id="17" name="Google Shape;326;p10">
            <a:extLst>
              <a:ext uri="{FF2B5EF4-FFF2-40B4-BE49-F238E27FC236}">
                <a16:creationId xmlns:a16="http://schemas.microsoft.com/office/drawing/2014/main" id="{F1399AC4-B70F-4CC2-9C5E-4203E98E3DD7}"/>
              </a:ext>
            </a:extLst>
          </p:cNvPr>
          <p:cNvSpPr txBox="1"/>
          <p:nvPr/>
        </p:nvSpPr>
        <p:spPr>
          <a:xfrm>
            <a:off x="4636114" y="3467280"/>
            <a:ext cx="372916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entury Gothic"/>
                <a:ea typeface="Century Gothic"/>
                <a:cs typeface="Century Gothic"/>
                <a:sym typeface="Century Gothic"/>
              </a:rPr>
              <a:t>Trained Models</a:t>
            </a:r>
            <a:endParaRPr sz="1400" b="1" i="0" u="none" strike="noStrike" cap="none" dirty="0">
              <a:solidFill>
                <a:srgbClr val="000000"/>
              </a:solidFill>
              <a:latin typeface="Arial"/>
              <a:ea typeface="Arial"/>
              <a:cs typeface="Arial"/>
              <a:sym typeface="Arial"/>
            </a:endParaRPr>
          </a:p>
        </p:txBody>
      </p:sp>
      <p:sp>
        <p:nvSpPr>
          <p:cNvPr id="18" name="Google Shape;327;p10">
            <a:extLst>
              <a:ext uri="{FF2B5EF4-FFF2-40B4-BE49-F238E27FC236}">
                <a16:creationId xmlns:a16="http://schemas.microsoft.com/office/drawing/2014/main" id="{0BE565AD-0240-4290-AC37-B0A6F93FD402}"/>
              </a:ext>
            </a:extLst>
          </p:cNvPr>
          <p:cNvSpPr txBox="1"/>
          <p:nvPr/>
        </p:nvSpPr>
        <p:spPr>
          <a:xfrm>
            <a:off x="4636114" y="3988065"/>
            <a:ext cx="478033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entury Gothic"/>
                <a:ea typeface="Century Gothic"/>
                <a:cs typeface="Century Gothic"/>
                <a:sym typeface="Century Gothic"/>
              </a:rPr>
              <a:t>Spacy- Word Frequency</a:t>
            </a:r>
            <a:endParaRPr sz="1400" b="0"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5D093C63-3709-4E59-A809-9C4527BE6FED}"/>
              </a:ext>
            </a:extLst>
          </p:cNvPr>
          <p:cNvSpPr/>
          <p:nvPr/>
        </p:nvSpPr>
        <p:spPr>
          <a:xfrm>
            <a:off x="4657848" y="4508891"/>
            <a:ext cx="808235" cy="369332"/>
          </a:xfrm>
          <a:prstGeom prst="rect">
            <a:avLst/>
          </a:prstGeom>
        </p:spPr>
        <p:txBody>
          <a:bodyPr wrap="none">
            <a:spAutoFit/>
          </a:bodyPr>
          <a:lstStyle/>
          <a:p>
            <a:r>
              <a:rPr lang="en-IN" sz="1800" dirty="0">
                <a:latin typeface="Century Gothic" panose="020B0502020202020204" pitchFamily="34" charset="0"/>
              </a:rPr>
              <a:t>TF-IDF</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2"/>
          <p:cNvSpPr txBox="1"/>
          <p:nvPr/>
        </p:nvSpPr>
        <p:spPr>
          <a:xfrm>
            <a:off x="0" y="0"/>
            <a:ext cx="37885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Model Results</a:t>
            </a:r>
            <a:endParaRPr sz="1400" b="0" i="0" u="none" strike="noStrike" cap="none">
              <a:solidFill>
                <a:srgbClr val="000000"/>
              </a:solidFill>
              <a:latin typeface="Arial"/>
              <a:ea typeface="Arial"/>
              <a:cs typeface="Arial"/>
              <a:sym typeface="Arial"/>
            </a:endParaRPr>
          </a:p>
        </p:txBody>
      </p:sp>
      <p:sp>
        <p:nvSpPr>
          <p:cNvPr id="339" name="Google Shape;339;p12"/>
          <p:cNvSpPr txBox="1"/>
          <p:nvPr/>
        </p:nvSpPr>
        <p:spPr>
          <a:xfrm>
            <a:off x="99477" y="1685911"/>
            <a:ext cx="8859328" cy="25852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entury Gothic"/>
                <a:ea typeface="Century Gothic"/>
                <a:cs typeface="Century Gothic"/>
                <a:sym typeface="Century Gothic"/>
              </a:rPr>
              <a:t>Model generated the output for </a:t>
            </a:r>
            <a:r>
              <a:rPr lang="en-US" sz="1800" b="0" i="0" u="none" strike="noStrike" cap="none" dirty="0" err="1">
                <a:solidFill>
                  <a:schemeClr val="dk1"/>
                </a:solidFill>
                <a:latin typeface="Century Gothic"/>
                <a:ea typeface="Century Gothic"/>
                <a:cs typeface="Century Gothic"/>
                <a:sym typeface="Century Gothic"/>
              </a:rPr>
              <a:t>ebook</a:t>
            </a:r>
            <a:r>
              <a:rPr lang="en-US" sz="1800" b="0" i="0" u="none" strike="noStrike" cap="none" dirty="0">
                <a:solidFill>
                  <a:schemeClr val="dk1"/>
                </a:solidFill>
                <a:latin typeface="Century Gothic"/>
                <a:ea typeface="Century Gothic"/>
                <a:cs typeface="Century Gothic"/>
                <a:sym typeface="Century Gothic"/>
              </a:rPr>
              <a:t> that was summarized within 5 sentences using different pre-defined summarizers which were abstractive and extractive. Modules that were imported were </a:t>
            </a:r>
            <a:r>
              <a:rPr lang="en-US" sz="1800" b="0" i="0" u="none" strike="noStrike" cap="none" dirty="0" err="1">
                <a:solidFill>
                  <a:schemeClr val="dk1"/>
                </a:solidFill>
                <a:latin typeface="Century Gothic"/>
                <a:ea typeface="Century Gothic"/>
                <a:cs typeface="Century Gothic"/>
                <a:sym typeface="Century Gothic"/>
              </a:rPr>
              <a:t>sumy</a:t>
            </a:r>
            <a:r>
              <a:rPr lang="en-US" sz="1800" b="0" i="0" u="none" strike="noStrike" cap="none" dirty="0">
                <a:solidFill>
                  <a:schemeClr val="dk1"/>
                </a:solidFill>
                <a:latin typeface="Century Gothic"/>
                <a:ea typeface="Century Gothic"/>
                <a:cs typeface="Century Gothic"/>
                <a:sym typeface="Century Gothic"/>
              </a:rPr>
              <a:t> and transformer.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entury Gothic"/>
                <a:ea typeface="Century Gothic"/>
                <a:cs typeface="Century Gothic"/>
                <a:sym typeface="Century Gothic"/>
              </a:rPr>
              <a:t>After that we trained our models using Spacy-word frequency and TF-IDF  and were able to generate the summary from our E-book.</a:t>
            </a:r>
            <a:endParaRPr sz="1800" b="0" i="0" u="none" strike="noStrike" cap="none"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p:txBody>
      </p:sp>
      <p:pic>
        <p:nvPicPr>
          <p:cNvPr id="340" name="Google Shape;340;p1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1" name="Google Shape;341;p12"/>
          <p:cNvSpPr txBox="1"/>
          <p:nvPr/>
        </p:nvSpPr>
        <p:spPr>
          <a:xfrm>
            <a:off x="243068" y="1064871"/>
            <a:ext cx="145841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Example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7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1800"/>
              <a:buNone/>
            </a:pPr>
            <a:r>
              <a:rPr lang="en-US" sz="4000" dirty="0">
                <a:latin typeface="Century Gothic"/>
                <a:ea typeface="Century Gothic"/>
                <a:cs typeface="Century Gothic"/>
                <a:sym typeface="Century Gothic"/>
              </a:rPr>
              <a:t>Types of pre trained summarizers Used </a:t>
            </a:r>
            <a:br>
              <a:rPr lang="en-US" dirty="0"/>
            </a:br>
            <a:endParaRPr dirty="0"/>
          </a:p>
        </p:txBody>
      </p:sp>
      <p:sp>
        <p:nvSpPr>
          <p:cNvPr id="347" name="Google Shape;347;p77"/>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dirty="0" err="1"/>
              <a:t>LexRank</a:t>
            </a:r>
            <a:r>
              <a:rPr lang="en-US" dirty="0"/>
              <a:t> Summarizer</a:t>
            </a:r>
            <a:endParaRPr dirty="0"/>
          </a:p>
          <a:p>
            <a:pPr marL="457200" lvl="0" indent="-342900" algn="l" rtl="0">
              <a:lnSpc>
                <a:spcPct val="90000"/>
              </a:lnSpc>
              <a:spcBef>
                <a:spcPts val="1000"/>
              </a:spcBef>
              <a:spcAft>
                <a:spcPts val="0"/>
              </a:spcAft>
              <a:buClr>
                <a:schemeClr val="dk1"/>
              </a:buClr>
              <a:buSzPts val="1800"/>
              <a:buChar char="•"/>
            </a:pPr>
            <a:r>
              <a:rPr lang="en-US" dirty="0" err="1"/>
              <a:t>Luhn</a:t>
            </a:r>
            <a:r>
              <a:rPr lang="en-US" dirty="0"/>
              <a:t> Summarizer</a:t>
            </a:r>
            <a:endParaRPr dirty="0"/>
          </a:p>
          <a:p>
            <a:pPr marL="457200" lvl="0" indent="-342900" algn="l" rtl="0">
              <a:lnSpc>
                <a:spcPct val="90000"/>
              </a:lnSpc>
              <a:spcBef>
                <a:spcPts val="1000"/>
              </a:spcBef>
              <a:spcAft>
                <a:spcPts val="0"/>
              </a:spcAft>
              <a:buClr>
                <a:schemeClr val="dk1"/>
              </a:buClr>
              <a:buSzPts val="1800"/>
              <a:buChar char="•"/>
            </a:pPr>
            <a:r>
              <a:rPr lang="en-US" dirty="0"/>
              <a:t>LSA Summarizer</a:t>
            </a:r>
            <a:endParaRPr dirty="0"/>
          </a:p>
          <a:p>
            <a:pPr marL="457200" lvl="0" indent="-342900" algn="l" rtl="0">
              <a:lnSpc>
                <a:spcPct val="90000"/>
              </a:lnSpc>
              <a:spcBef>
                <a:spcPts val="1000"/>
              </a:spcBef>
              <a:spcAft>
                <a:spcPts val="0"/>
              </a:spcAft>
              <a:buClr>
                <a:schemeClr val="dk1"/>
              </a:buClr>
              <a:buSzPts val="1800"/>
              <a:buChar char="•"/>
            </a:pPr>
            <a:r>
              <a:rPr lang="en-US" dirty="0" err="1"/>
              <a:t>TextRank</a:t>
            </a:r>
            <a:r>
              <a:rPr lang="en-US" dirty="0"/>
              <a:t> Summarizer</a:t>
            </a:r>
            <a:endParaRPr dirty="0"/>
          </a:p>
          <a:p>
            <a:pPr marL="457200" lvl="0" indent="-342900" algn="l" rtl="0">
              <a:lnSpc>
                <a:spcPct val="90000"/>
              </a:lnSpc>
              <a:spcBef>
                <a:spcPts val="1000"/>
              </a:spcBef>
              <a:spcAft>
                <a:spcPts val="0"/>
              </a:spcAft>
              <a:buClr>
                <a:schemeClr val="dk1"/>
              </a:buClr>
              <a:buSzPts val="1800"/>
              <a:buChar char="•"/>
            </a:pPr>
            <a:r>
              <a:rPr lang="en-US" dirty="0"/>
              <a:t>Edmundson Summarizer</a:t>
            </a:r>
            <a:endParaRPr dirty="0"/>
          </a:p>
          <a:p>
            <a:pPr marL="457200" lvl="0" indent="-342900" algn="l" rtl="0">
              <a:lnSpc>
                <a:spcPct val="90000"/>
              </a:lnSpc>
              <a:spcBef>
                <a:spcPts val="1000"/>
              </a:spcBef>
              <a:spcAft>
                <a:spcPts val="0"/>
              </a:spcAft>
              <a:buClr>
                <a:schemeClr val="dk1"/>
              </a:buClr>
              <a:buSzPts val="1800"/>
              <a:buChar char="•"/>
            </a:pPr>
            <a:r>
              <a:rPr lang="en-US" dirty="0"/>
              <a:t>Reduction Summarizer</a:t>
            </a:r>
            <a:endParaRPr dirty="0"/>
          </a:p>
          <a:p>
            <a:pPr marL="457200" lvl="0" indent="-342900" algn="l" rtl="0">
              <a:lnSpc>
                <a:spcPct val="90000"/>
              </a:lnSpc>
              <a:spcBef>
                <a:spcPts val="0"/>
              </a:spcBef>
              <a:spcAft>
                <a:spcPts val="0"/>
              </a:spcAft>
              <a:buSzPts val="1800"/>
              <a:buChar char="•"/>
            </a:pPr>
            <a:r>
              <a:rPr lang="en-US" dirty="0"/>
              <a:t>T5 Summarizer</a:t>
            </a:r>
            <a:endParaRPr dirty="0"/>
          </a:p>
          <a:p>
            <a:pPr marL="457200" lvl="0" indent="0" algn="l" rtl="0">
              <a:lnSpc>
                <a:spcPct val="90000"/>
              </a:lnSpc>
              <a:spcBef>
                <a:spcPts val="0"/>
              </a:spcBef>
              <a:spcAft>
                <a:spcPts val="0"/>
              </a:spcAft>
              <a:buSzPts val="1800"/>
              <a:buNone/>
            </a:pPr>
            <a:endParaRPr dirty="0"/>
          </a:p>
          <a:p>
            <a:pPr marL="457200" lvl="0" indent="-228600" algn="l" rtl="0">
              <a:lnSpc>
                <a:spcPct val="90000"/>
              </a:lnSpc>
              <a:spcBef>
                <a:spcPts val="1000"/>
              </a:spcBef>
              <a:spcAft>
                <a:spcPts val="0"/>
              </a:spcAft>
              <a:buClr>
                <a:schemeClr val="dk1"/>
              </a:buClr>
              <a:buSzPts val="18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78"/>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LexRank Summarizer</a:t>
            </a:r>
            <a:br>
              <a:rPr lang="en-US"/>
            </a:br>
            <a:endParaRPr/>
          </a:p>
        </p:txBody>
      </p:sp>
      <p:sp>
        <p:nvSpPr>
          <p:cNvPr id="353" name="Google Shape;353;p78"/>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u="sng">
                <a:solidFill>
                  <a:schemeClr val="hlink"/>
                </a:solidFill>
                <a:hlinkClick r:id="rId3"/>
              </a:rPr>
              <a:t>LexRank</a:t>
            </a:r>
            <a:r>
              <a:rPr lang="en-US"/>
              <a:t> is an unsupervised approach that gets its inspiration from the same ideas behind Google’s PageRank algorithm. The authors say it is “based on the concept of eigenvector centrality in a graph representation of sentences”, using “a connectivity matrix based on on intra-sentence cosine similarity.” Ok, so in a nutshell, it finds the relative importance of all words in a document and selects the sentences which contain the most of those high-scoring words.</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7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Luhn Summarizer</a:t>
            </a:r>
            <a:br>
              <a:rPr lang="en-US"/>
            </a:br>
            <a:endParaRPr/>
          </a:p>
        </p:txBody>
      </p:sp>
      <p:sp>
        <p:nvSpPr>
          <p:cNvPr id="359" name="Google Shape;359;p7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One of the first text summarization algorithms was published in 1958 by </a:t>
            </a:r>
            <a:r>
              <a:rPr lang="en-US" u="sng">
                <a:solidFill>
                  <a:schemeClr val="hlink"/>
                </a:solidFill>
                <a:hlinkClick r:id="rId3"/>
              </a:rPr>
              <a:t>Hans Peter Luhn</a:t>
            </a:r>
            <a:r>
              <a:rPr lang="en-US"/>
              <a:t>, working at IBM research. Luhn’s algorithm is a naive approach based on TF-IDF and looking at the “window size” of non-important words between words of high importance. It also assigns higher weights to sentences occurring near the beginning of a document.</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80"/>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LSA Summarizer</a:t>
            </a:r>
            <a:br>
              <a:rPr lang="en-US"/>
            </a:br>
            <a:endParaRPr/>
          </a:p>
        </p:txBody>
      </p:sp>
      <p:sp>
        <p:nvSpPr>
          <p:cNvPr id="365" name="Google Shape;365;p80"/>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u="sng">
                <a:solidFill>
                  <a:schemeClr val="hlink"/>
                </a:solidFill>
                <a:hlinkClick r:id="rId3"/>
              </a:rPr>
              <a:t>Latent Semantic Analysis</a:t>
            </a:r>
            <a:r>
              <a:rPr lang="en-US"/>
              <a:t> is a relatively new algorithm which combines term frequency with singular value decomposition.</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81"/>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TextRank Summarizer</a:t>
            </a:r>
            <a:br>
              <a:rPr lang="en-US"/>
            </a:br>
            <a:endParaRPr/>
          </a:p>
        </p:txBody>
      </p:sp>
      <p:sp>
        <p:nvSpPr>
          <p:cNvPr id="371" name="Google Shape;371;p81"/>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u="sng">
                <a:solidFill>
                  <a:schemeClr val="hlink"/>
                </a:solidFill>
                <a:hlinkClick r:id="rId3"/>
              </a:rPr>
              <a:t>TextRank</a:t>
            </a:r>
            <a:r>
              <a:rPr lang="en-US"/>
              <a:t> is another text summarizer based on the ideas of PageRank, and was also developed at the same time as LexRank, though by different groups of people. TextRank is a bit more simplistic than LexRank; although both algorithms are very similar, LexRank applies a heuristic post-processing step to remove sentences with highly duplicitous.</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
          <p:cNvSpPr txBox="1"/>
          <p:nvPr/>
        </p:nvSpPr>
        <p:spPr>
          <a:xfrm>
            <a:off x="232668" y="99231"/>
            <a:ext cx="35071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Business Problem:</a:t>
            </a:r>
            <a:endParaRPr sz="1400" b="0" i="0" u="none" strike="noStrike" cap="none">
              <a:solidFill>
                <a:srgbClr val="000000"/>
              </a:solidFill>
              <a:latin typeface="Arial"/>
              <a:ea typeface="Arial"/>
              <a:cs typeface="Arial"/>
              <a:sym typeface="Arial"/>
            </a:endParaRPr>
          </a:p>
        </p:txBody>
      </p:sp>
      <p:sp>
        <p:nvSpPr>
          <p:cNvPr id="243" name="Google Shape;243;p2"/>
          <p:cNvSpPr txBox="1"/>
          <p:nvPr/>
        </p:nvSpPr>
        <p:spPr>
          <a:xfrm>
            <a:off x="232668" y="2903091"/>
            <a:ext cx="25695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Objective</a:t>
            </a:r>
            <a:r>
              <a:rPr lang="en-US" sz="2000" b="1" i="0" u="none" strike="noStrike" cap="none">
                <a:solidFill>
                  <a:schemeClr val="dk1"/>
                </a:solidFill>
                <a:latin typeface="Century Gothic"/>
                <a:ea typeface="Century Gothic"/>
                <a:cs typeface="Century Gothic"/>
                <a:sym typeface="Century Gothic"/>
              </a:rPr>
              <a:t>:</a:t>
            </a:r>
            <a:endParaRPr sz="2000" b="0" i="0" u="none" strike="noStrike" cap="none">
              <a:solidFill>
                <a:srgbClr val="000000"/>
              </a:solidFill>
              <a:latin typeface="Arial"/>
              <a:ea typeface="Arial"/>
              <a:cs typeface="Arial"/>
              <a:sym typeface="Arial"/>
            </a:endParaRPr>
          </a:p>
        </p:txBody>
      </p:sp>
      <p:pic>
        <p:nvPicPr>
          <p:cNvPr id="244" name="Google Shape;244;p2"/>
          <p:cNvPicPr preferRelativeResize="0"/>
          <p:nvPr/>
        </p:nvPicPr>
        <p:blipFill rotWithShape="1">
          <a:blip r:embed="rId3">
            <a:alphaModFix/>
          </a:blip>
          <a:srcRect/>
          <a:stretch/>
        </p:blipFill>
        <p:spPr>
          <a:xfrm>
            <a:off x="7499748" y="99231"/>
            <a:ext cx="1187051" cy="411359"/>
          </a:xfrm>
          <a:prstGeom prst="rect">
            <a:avLst/>
          </a:prstGeom>
          <a:noFill/>
          <a:ln>
            <a:noFill/>
          </a:ln>
        </p:spPr>
      </p:pic>
      <p:sp>
        <p:nvSpPr>
          <p:cNvPr id="245" name="Google Shape;245;p2"/>
          <p:cNvSpPr txBox="1"/>
          <p:nvPr/>
        </p:nvSpPr>
        <p:spPr>
          <a:xfrm>
            <a:off x="232668" y="3573039"/>
            <a:ext cx="8454131" cy="1855852"/>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To extract E-books of your choice and extract summary, categorize summary as  positive, negative or neutral. Build a NLP model to achieve the said objective with accepted accuracy of 75% and above.</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6" name="Google Shape;246;p2"/>
          <p:cNvSpPr txBox="1"/>
          <p:nvPr/>
        </p:nvSpPr>
        <p:spPr>
          <a:xfrm>
            <a:off x="232668" y="1213242"/>
            <a:ext cx="8454131" cy="723235"/>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Business Objective : P75-</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Summary</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Extraction</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along</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with</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sentiment</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analysis</a:t>
            </a:r>
            <a:r>
              <a:rPr lang="en-US" sz="1200" b="0" i="0" u="none" strike="noStrike" cap="none">
                <a:solidFill>
                  <a:schemeClr val="dk1"/>
                </a:solidFill>
                <a:latin typeface="Arial"/>
                <a:ea typeface="Arial"/>
                <a:cs typeface="Arial"/>
                <a:sym typeface="Arial"/>
              </a:rPr>
              <a:t>.</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82"/>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Edmundson Summarizer</a:t>
            </a:r>
            <a:br>
              <a:rPr lang="en-US"/>
            </a:br>
            <a:endParaRPr/>
          </a:p>
        </p:txBody>
      </p:sp>
      <p:sp>
        <p:nvSpPr>
          <p:cNvPr id="377" name="Google Shape;377;p82"/>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fontScale="92500" lnSpcReduction="10000"/>
          </a:bodyPr>
          <a:lstStyle/>
          <a:p>
            <a:pPr marL="457200" lvl="0" indent="-342900" algn="l" rtl="0">
              <a:lnSpc>
                <a:spcPct val="90000"/>
              </a:lnSpc>
              <a:spcBef>
                <a:spcPts val="1000"/>
              </a:spcBef>
              <a:spcAft>
                <a:spcPts val="0"/>
              </a:spcAft>
              <a:buClr>
                <a:schemeClr val="dk1"/>
              </a:buClr>
              <a:buSzPct val="69498"/>
              <a:buChar char="•"/>
            </a:pPr>
            <a:r>
              <a:rPr lang="en-US"/>
              <a:t>In 1969, Harold Edmundson </a:t>
            </a:r>
            <a:r>
              <a:rPr lang="en-US" u="sng">
                <a:solidFill>
                  <a:schemeClr val="hlink"/>
                </a:solidFill>
                <a:hlinkClick r:id="rId3"/>
              </a:rPr>
              <a:t>developed the summarizer</a:t>
            </a:r>
            <a:r>
              <a:rPr lang="en-US"/>
              <a:t> bearing his name. Edmundson’s algorithm was, along with Luhn’s, one of the seminal text summarization techniques. What sets the Edmundson summarizer apart from the others is that it takes into account “bonus words”, words stated by the user as of high importance; “stigma words”, words of low importance or even negative importance; and “stop words”, which are the same as used elsewhere in NLP processing. Edmundson suggested using the words in a document’s title as bonus words. Using the chapter title as bonus words, this is what Edmundson outputs:</a:t>
            </a:r>
            <a:endParaRPr/>
          </a:p>
          <a:p>
            <a:pPr marL="457200" lvl="0" indent="-228600" algn="l" rtl="0">
              <a:lnSpc>
                <a:spcPct val="90000"/>
              </a:lnSpc>
              <a:spcBef>
                <a:spcPts val="1000"/>
              </a:spcBef>
              <a:spcAft>
                <a:spcPts val="0"/>
              </a:spcAft>
              <a:buClr>
                <a:schemeClr val="dk1"/>
              </a:buClr>
              <a:buSzPct val="69498"/>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8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Reduction Summarizer</a:t>
            </a:r>
            <a:br>
              <a:rPr lang="en-US"/>
            </a:br>
            <a:endParaRPr/>
          </a:p>
        </p:txBody>
      </p:sp>
      <p:sp>
        <p:nvSpPr>
          <p:cNvPr id="383" name="Google Shape;383;p83"/>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The Reduction algorithm is another graph-based model which values sentences according to the sum of the weights of their edges to other sentences in the document. This weight is computed in the same way as it is in the TexRank model.</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fd2413cca9_0_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T5 Summarizer</a:t>
            </a:r>
            <a:endParaRPr/>
          </a:p>
          <a:p>
            <a:pPr marL="0" lvl="0" indent="0" algn="l" rtl="0">
              <a:lnSpc>
                <a:spcPct val="90000"/>
              </a:lnSpc>
              <a:spcBef>
                <a:spcPts val="0"/>
              </a:spcBef>
              <a:spcAft>
                <a:spcPts val="0"/>
              </a:spcAft>
              <a:buSzPts val="1800"/>
              <a:buNone/>
            </a:pPr>
            <a:endParaRPr/>
          </a:p>
        </p:txBody>
      </p:sp>
      <p:sp>
        <p:nvSpPr>
          <p:cNvPr id="390" name="Google Shape;390;gfd2413cca9_0_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Clr>
                <a:schemeClr val="dk1"/>
              </a:buClr>
              <a:buSzPts val="1100"/>
              <a:buFont typeface="Arial"/>
              <a:buNone/>
            </a:pPr>
            <a:r>
              <a:rPr lang="en-US">
                <a:solidFill>
                  <a:srgbClr val="292929"/>
                </a:solidFill>
                <a:latin typeface="Arial"/>
                <a:ea typeface="Arial"/>
                <a:cs typeface="Arial"/>
                <a:sym typeface="Arial"/>
              </a:rPr>
              <a:t>T5 </a:t>
            </a:r>
            <a:r>
              <a:rPr lang="en-US">
                <a:solidFill>
                  <a:srgbClr val="212529"/>
                </a:solidFill>
                <a:latin typeface="Arial"/>
                <a:ea typeface="Arial"/>
                <a:cs typeface="Arial"/>
                <a:sym typeface="Arial"/>
              </a:rPr>
              <a:t>or </a:t>
            </a:r>
            <a:r>
              <a:rPr lang="en-US" b="1">
                <a:solidFill>
                  <a:srgbClr val="212529"/>
                </a:solidFill>
                <a:latin typeface="Arial"/>
                <a:ea typeface="Arial"/>
                <a:cs typeface="Arial"/>
                <a:sym typeface="Arial"/>
              </a:rPr>
              <a:t>Text-to-Text Transfer Transformer</a:t>
            </a:r>
            <a:r>
              <a:rPr lang="en-US">
                <a:solidFill>
                  <a:srgbClr val="292929"/>
                </a:solidFill>
                <a:latin typeface="Arial"/>
                <a:ea typeface="Arial"/>
                <a:cs typeface="Arial"/>
                <a:sym typeface="Arial"/>
              </a:rPr>
              <a:t> is a model  from Google that is trained in an end-to-end manner with text as input and modified text as output. T5 is an abstractive summarization algorithm. It means that it will rewrite sentences when necessary than just picking up sentences directly from the original text.</a:t>
            </a:r>
            <a:endParaRPr>
              <a:solidFill>
                <a:srgbClr val="292929"/>
              </a:solidFill>
              <a:latin typeface="Arial"/>
              <a:ea typeface="Arial"/>
              <a:cs typeface="Arial"/>
              <a:sym typeface="Arial"/>
            </a:endParaRPr>
          </a:p>
          <a:p>
            <a:pPr marL="0" lvl="0" indent="0" algn="l" rtl="0">
              <a:lnSpc>
                <a:spcPct val="90000"/>
              </a:lnSpc>
              <a:spcBef>
                <a:spcPts val="1000"/>
              </a:spcBef>
              <a:spcAft>
                <a:spcPts val="0"/>
              </a:spcAft>
              <a:buSzPts val="18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7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1800"/>
              <a:buNone/>
            </a:pPr>
            <a:r>
              <a:rPr lang="en-US" sz="4000" dirty="0">
                <a:latin typeface="Century Gothic"/>
                <a:ea typeface="Century Gothic"/>
                <a:cs typeface="Century Gothic"/>
                <a:sym typeface="Century Gothic"/>
              </a:rPr>
              <a:t>Types of trained models  for summarization Used </a:t>
            </a:r>
            <a:br>
              <a:rPr lang="en-US" dirty="0"/>
            </a:br>
            <a:endParaRPr dirty="0"/>
          </a:p>
        </p:txBody>
      </p:sp>
      <p:sp>
        <p:nvSpPr>
          <p:cNvPr id="347" name="Google Shape;347;p77"/>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dirty="0"/>
              <a:t>Spacy- word frequency</a:t>
            </a:r>
            <a:endParaRPr dirty="0"/>
          </a:p>
          <a:p>
            <a:pPr marL="457200" lvl="0" indent="-342900" algn="l" rtl="0">
              <a:lnSpc>
                <a:spcPct val="90000"/>
              </a:lnSpc>
              <a:spcBef>
                <a:spcPts val="1000"/>
              </a:spcBef>
              <a:spcAft>
                <a:spcPts val="0"/>
              </a:spcAft>
              <a:buClr>
                <a:schemeClr val="dk1"/>
              </a:buClr>
              <a:buSzPts val="1800"/>
              <a:buChar char="•"/>
            </a:pPr>
            <a:r>
              <a:rPr lang="en-US" dirty="0"/>
              <a:t>TF-IDF</a:t>
            </a:r>
            <a:endParaRPr dirty="0"/>
          </a:p>
          <a:p>
            <a:pPr marL="457200" lvl="0" indent="0" algn="l" rtl="0">
              <a:lnSpc>
                <a:spcPct val="90000"/>
              </a:lnSpc>
              <a:spcBef>
                <a:spcPts val="0"/>
              </a:spcBef>
              <a:spcAft>
                <a:spcPts val="0"/>
              </a:spcAft>
              <a:buSzPts val="1800"/>
              <a:buNone/>
            </a:pPr>
            <a:endParaRPr dirty="0"/>
          </a:p>
          <a:p>
            <a:pPr marL="457200" lvl="0" indent="-228600" algn="l" rtl="0">
              <a:lnSpc>
                <a:spcPct val="90000"/>
              </a:lnSpc>
              <a:spcBef>
                <a:spcPts val="1000"/>
              </a:spcBef>
              <a:spcAft>
                <a:spcPts val="0"/>
              </a:spcAft>
              <a:buClr>
                <a:schemeClr val="dk1"/>
              </a:buClr>
              <a:buSzPts val="1800"/>
              <a:buNone/>
            </a:pPr>
            <a:endParaRPr dirty="0"/>
          </a:p>
        </p:txBody>
      </p:sp>
    </p:spTree>
    <p:extLst>
      <p:ext uri="{BB962C8B-B14F-4D97-AF65-F5344CB8AC3E}">
        <p14:creationId xmlns:p14="http://schemas.microsoft.com/office/powerpoint/2010/main" val="177102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A6F3-BC24-44F7-9401-CCCC1953E417}"/>
              </a:ext>
            </a:extLst>
          </p:cNvPr>
          <p:cNvSpPr>
            <a:spLocks noGrp="1"/>
          </p:cNvSpPr>
          <p:nvPr>
            <p:ph type="title"/>
          </p:nvPr>
        </p:nvSpPr>
        <p:spPr/>
        <p:txBody>
          <a:bodyPr>
            <a:normAutofit/>
          </a:bodyPr>
          <a:lstStyle/>
          <a:p>
            <a:r>
              <a:rPr lang="en-US" b="1" u="sng" dirty="0"/>
              <a:t>Extractive Summarization – Using Spacy - word frequency</a:t>
            </a:r>
            <a:endParaRPr lang="en-IN" b="1" u="sng" dirty="0"/>
          </a:p>
        </p:txBody>
      </p:sp>
      <p:sp>
        <p:nvSpPr>
          <p:cNvPr id="4" name="Rectangle 3">
            <a:extLst>
              <a:ext uri="{FF2B5EF4-FFF2-40B4-BE49-F238E27FC236}">
                <a16:creationId xmlns:a16="http://schemas.microsoft.com/office/drawing/2014/main" id="{C5F717C9-AC97-4BDB-B05A-454F8DE3AD67}"/>
              </a:ext>
            </a:extLst>
          </p:cNvPr>
          <p:cNvSpPr/>
          <p:nvPr/>
        </p:nvSpPr>
        <p:spPr>
          <a:xfrm>
            <a:off x="1021702" y="2164702"/>
            <a:ext cx="7100596" cy="4667945"/>
          </a:xfrm>
          <a:prstGeom prst="rect">
            <a:avLst/>
          </a:prstGeom>
        </p:spPr>
        <p:txBody>
          <a:bodyPr wrap="square">
            <a:spAutoFit/>
          </a:bodyPr>
          <a:lstStyle/>
          <a:p>
            <a:pPr marL="228600" indent="-228600">
              <a:spcBef>
                <a:spcPts val="1000"/>
              </a:spcBef>
            </a:pPr>
            <a:r>
              <a:rPr lang="en-US" sz="2400" dirty="0">
                <a:latin typeface="Calibri" panose="020F0502020204030204" pitchFamily="34" charset="0"/>
              </a:rPr>
              <a:t>Text cleaning- Removal of stop words, punctuations, marks and making lower case.</a:t>
            </a:r>
            <a:endParaRPr lang="en-US" sz="2400" dirty="0"/>
          </a:p>
          <a:p>
            <a:pPr marL="228600" indent="-228600">
              <a:spcBef>
                <a:spcPts val="1000"/>
              </a:spcBef>
            </a:pPr>
            <a:r>
              <a:rPr lang="en-US" sz="2400" dirty="0">
                <a:latin typeface="Calibri" panose="020F0502020204030204" pitchFamily="34" charset="0"/>
              </a:rPr>
              <a:t>Word Tokenization- Tokenizing each word</a:t>
            </a:r>
            <a:endParaRPr lang="en-US" sz="2400" dirty="0"/>
          </a:p>
          <a:p>
            <a:pPr marL="228600" indent="-228600">
              <a:spcBef>
                <a:spcPts val="1000"/>
              </a:spcBef>
            </a:pPr>
            <a:r>
              <a:rPr lang="en-US" sz="2400" dirty="0">
                <a:latin typeface="Calibri" panose="020F0502020204030204" pitchFamily="34" charset="0"/>
              </a:rPr>
              <a:t>Word frequency Table- Normalizing word frequency count</a:t>
            </a:r>
            <a:endParaRPr lang="en-US" sz="2400" dirty="0"/>
          </a:p>
          <a:p>
            <a:pPr marL="228600" indent="-228600">
              <a:spcBef>
                <a:spcPts val="1000"/>
              </a:spcBef>
            </a:pPr>
            <a:r>
              <a:rPr lang="en-US" sz="2400" dirty="0">
                <a:latin typeface="Calibri" panose="020F0502020204030204" pitchFamily="34" charset="0"/>
              </a:rPr>
              <a:t>Sentence scoring- Calculate most important sentences by adding word frequencies.</a:t>
            </a:r>
            <a:endParaRPr lang="en-US" sz="2400" dirty="0"/>
          </a:p>
          <a:p>
            <a:pPr marL="228600" indent="-228600">
              <a:spcBef>
                <a:spcPts val="1000"/>
              </a:spcBef>
            </a:pPr>
            <a:r>
              <a:rPr lang="en-US" sz="2400" dirty="0">
                <a:latin typeface="Calibri" panose="020F0502020204030204" pitchFamily="34" charset="0"/>
              </a:rPr>
              <a:t>Generating summary- Using largest function from </a:t>
            </a:r>
            <a:r>
              <a:rPr lang="en-US" sz="2400" dirty="0" err="1">
                <a:latin typeface="Calibri" panose="020F0502020204030204" pitchFamily="34" charset="0"/>
              </a:rPr>
              <a:t>heapq</a:t>
            </a:r>
            <a:r>
              <a:rPr lang="en-US" sz="2400" dirty="0">
                <a:latin typeface="Calibri" panose="020F0502020204030204" pitchFamily="34" charset="0"/>
              </a:rPr>
              <a:t> library.</a:t>
            </a:r>
            <a:endParaRPr lang="en-US" sz="2400" dirty="0"/>
          </a:p>
          <a:p>
            <a:br>
              <a:rPr lang="en-US" sz="2400" dirty="0"/>
            </a:br>
            <a:endParaRPr lang="en-IN" sz="2400" dirty="0"/>
          </a:p>
        </p:txBody>
      </p:sp>
    </p:spTree>
    <p:extLst>
      <p:ext uri="{BB962C8B-B14F-4D97-AF65-F5344CB8AC3E}">
        <p14:creationId xmlns:p14="http://schemas.microsoft.com/office/powerpoint/2010/main" val="1344077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C3097-FDB4-44AD-BA04-39A572D364F2}"/>
              </a:ext>
            </a:extLst>
          </p:cNvPr>
          <p:cNvSpPr>
            <a:spLocks noGrp="1"/>
          </p:cNvSpPr>
          <p:nvPr>
            <p:ph type="title"/>
          </p:nvPr>
        </p:nvSpPr>
        <p:spPr/>
        <p:txBody>
          <a:bodyPr/>
          <a:lstStyle/>
          <a:p>
            <a:r>
              <a:rPr lang="en-US" dirty="0"/>
              <a:t>Word Tokens</a:t>
            </a:r>
            <a:endParaRPr lang="en-IN" dirty="0"/>
          </a:p>
        </p:txBody>
      </p:sp>
      <p:sp>
        <p:nvSpPr>
          <p:cNvPr id="3" name="Text Placeholder 2">
            <a:extLst>
              <a:ext uri="{FF2B5EF4-FFF2-40B4-BE49-F238E27FC236}">
                <a16:creationId xmlns:a16="http://schemas.microsoft.com/office/drawing/2014/main" id="{7D920287-4E2D-4F9A-8F44-B6B140ECC7EC}"/>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06E2FCB4-5B1A-4C4B-864B-7CBF3E87F3D5}"/>
              </a:ext>
            </a:extLst>
          </p:cNvPr>
          <p:cNvPicPr>
            <a:picLocks noChangeAspect="1"/>
          </p:cNvPicPr>
          <p:nvPr/>
        </p:nvPicPr>
        <p:blipFill>
          <a:blip r:embed="rId2"/>
          <a:stretch>
            <a:fillRect/>
          </a:stretch>
        </p:blipFill>
        <p:spPr>
          <a:xfrm>
            <a:off x="792152" y="1825625"/>
            <a:ext cx="7559695" cy="3138261"/>
          </a:xfrm>
          <a:prstGeom prst="rect">
            <a:avLst/>
          </a:prstGeom>
        </p:spPr>
      </p:pic>
    </p:spTree>
    <p:extLst>
      <p:ext uri="{BB962C8B-B14F-4D97-AF65-F5344CB8AC3E}">
        <p14:creationId xmlns:p14="http://schemas.microsoft.com/office/powerpoint/2010/main" val="2076526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875F-F762-43DF-BA0E-04AE3E24EE1E}"/>
              </a:ext>
            </a:extLst>
          </p:cNvPr>
          <p:cNvSpPr>
            <a:spLocks noGrp="1"/>
          </p:cNvSpPr>
          <p:nvPr>
            <p:ph type="title"/>
          </p:nvPr>
        </p:nvSpPr>
        <p:spPr/>
        <p:txBody>
          <a:bodyPr/>
          <a:lstStyle/>
          <a:p>
            <a:r>
              <a:rPr lang="en-US" dirty="0"/>
              <a:t>Spacy </a:t>
            </a:r>
            <a:r>
              <a:rPr lang="en-US" dirty="0" err="1"/>
              <a:t>Stopwords</a:t>
            </a:r>
            <a:endParaRPr lang="en-IN" dirty="0"/>
          </a:p>
        </p:txBody>
      </p:sp>
      <p:sp>
        <p:nvSpPr>
          <p:cNvPr id="3" name="Text Placeholder 2">
            <a:extLst>
              <a:ext uri="{FF2B5EF4-FFF2-40B4-BE49-F238E27FC236}">
                <a16:creationId xmlns:a16="http://schemas.microsoft.com/office/drawing/2014/main" id="{51C1C42F-90BA-4C5B-B8CE-71756AA866BF}"/>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BD8658E5-67CB-4323-AF50-6AED4F90D2B4}"/>
              </a:ext>
            </a:extLst>
          </p:cNvPr>
          <p:cNvPicPr>
            <a:picLocks noChangeAspect="1"/>
          </p:cNvPicPr>
          <p:nvPr/>
        </p:nvPicPr>
        <p:blipFill>
          <a:blip r:embed="rId2"/>
          <a:stretch>
            <a:fillRect/>
          </a:stretch>
        </p:blipFill>
        <p:spPr>
          <a:xfrm>
            <a:off x="773101" y="1832471"/>
            <a:ext cx="7597798" cy="3971170"/>
          </a:xfrm>
          <a:prstGeom prst="rect">
            <a:avLst/>
          </a:prstGeom>
        </p:spPr>
      </p:pic>
    </p:spTree>
    <p:extLst>
      <p:ext uri="{BB962C8B-B14F-4D97-AF65-F5344CB8AC3E}">
        <p14:creationId xmlns:p14="http://schemas.microsoft.com/office/powerpoint/2010/main" val="4115131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3F67-BBC8-4991-AAD0-3C9C40C7652F}"/>
              </a:ext>
            </a:extLst>
          </p:cNvPr>
          <p:cNvSpPr>
            <a:spLocks noGrp="1"/>
          </p:cNvSpPr>
          <p:nvPr>
            <p:ph type="title"/>
          </p:nvPr>
        </p:nvSpPr>
        <p:spPr/>
        <p:txBody>
          <a:bodyPr/>
          <a:lstStyle/>
          <a:p>
            <a:r>
              <a:rPr lang="en-US" dirty="0"/>
              <a:t>Words Frequencies</a:t>
            </a:r>
            <a:endParaRPr lang="en-IN" dirty="0"/>
          </a:p>
        </p:txBody>
      </p:sp>
      <p:sp>
        <p:nvSpPr>
          <p:cNvPr id="3" name="Text Placeholder 2">
            <a:extLst>
              <a:ext uri="{FF2B5EF4-FFF2-40B4-BE49-F238E27FC236}">
                <a16:creationId xmlns:a16="http://schemas.microsoft.com/office/drawing/2014/main" id="{5E7140D9-9BF2-4DA7-9BB8-38B0CE5EB615}"/>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871578EF-09F4-448A-96C1-228E6BE1B938}"/>
              </a:ext>
            </a:extLst>
          </p:cNvPr>
          <p:cNvPicPr>
            <a:picLocks noChangeAspect="1"/>
          </p:cNvPicPr>
          <p:nvPr/>
        </p:nvPicPr>
        <p:blipFill>
          <a:blip r:embed="rId2"/>
          <a:stretch>
            <a:fillRect/>
          </a:stretch>
        </p:blipFill>
        <p:spPr>
          <a:xfrm>
            <a:off x="757859" y="1825625"/>
            <a:ext cx="7628281" cy="3427510"/>
          </a:xfrm>
          <a:prstGeom prst="rect">
            <a:avLst/>
          </a:prstGeom>
        </p:spPr>
      </p:pic>
    </p:spTree>
    <p:extLst>
      <p:ext uri="{BB962C8B-B14F-4D97-AF65-F5344CB8AC3E}">
        <p14:creationId xmlns:p14="http://schemas.microsoft.com/office/powerpoint/2010/main" val="15974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4EBD-B04B-46CE-BB94-B843E19708DA}"/>
              </a:ext>
            </a:extLst>
          </p:cNvPr>
          <p:cNvSpPr>
            <a:spLocks noGrp="1"/>
          </p:cNvSpPr>
          <p:nvPr>
            <p:ph type="title"/>
          </p:nvPr>
        </p:nvSpPr>
        <p:spPr/>
        <p:txBody>
          <a:bodyPr/>
          <a:lstStyle/>
          <a:p>
            <a:r>
              <a:rPr lang="en-US" dirty="0"/>
              <a:t>Sentence Score</a:t>
            </a:r>
            <a:endParaRPr lang="en-IN" dirty="0"/>
          </a:p>
        </p:txBody>
      </p:sp>
      <p:sp>
        <p:nvSpPr>
          <p:cNvPr id="3" name="Text Placeholder 2">
            <a:extLst>
              <a:ext uri="{FF2B5EF4-FFF2-40B4-BE49-F238E27FC236}">
                <a16:creationId xmlns:a16="http://schemas.microsoft.com/office/drawing/2014/main" id="{463B7E1F-1D2C-40D5-A32D-0CAE20692BAB}"/>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87A56CA4-909E-4FD8-97FD-8392F2D19F04}"/>
              </a:ext>
            </a:extLst>
          </p:cNvPr>
          <p:cNvPicPr>
            <a:picLocks noChangeAspect="1"/>
          </p:cNvPicPr>
          <p:nvPr/>
        </p:nvPicPr>
        <p:blipFill>
          <a:blip r:embed="rId2"/>
          <a:stretch>
            <a:fillRect/>
          </a:stretch>
        </p:blipFill>
        <p:spPr>
          <a:xfrm>
            <a:off x="361585" y="2003936"/>
            <a:ext cx="8420830" cy="3725060"/>
          </a:xfrm>
          <a:prstGeom prst="rect">
            <a:avLst/>
          </a:prstGeom>
        </p:spPr>
      </p:pic>
    </p:spTree>
    <p:extLst>
      <p:ext uri="{BB962C8B-B14F-4D97-AF65-F5344CB8AC3E}">
        <p14:creationId xmlns:p14="http://schemas.microsoft.com/office/powerpoint/2010/main" val="2309527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23E9-D48F-4804-BAAD-3D7D8A619F04}"/>
              </a:ext>
            </a:extLst>
          </p:cNvPr>
          <p:cNvSpPr>
            <a:spLocks noGrp="1"/>
          </p:cNvSpPr>
          <p:nvPr>
            <p:ph type="title"/>
          </p:nvPr>
        </p:nvSpPr>
        <p:spPr/>
        <p:txBody>
          <a:bodyPr/>
          <a:lstStyle/>
          <a:p>
            <a:r>
              <a:rPr lang="en-US" dirty="0"/>
              <a:t>Summary</a:t>
            </a:r>
            <a:endParaRPr lang="en-IN" dirty="0"/>
          </a:p>
        </p:txBody>
      </p:sp>
      <p:sp>
        <p:nvSpPr>
          <p:cNvPr id="3" name="Text Placeholder 2">
            <a:extLst>
              <a:ext uri="{FF2B5EF4-FFF2-40B4-BE49-F238E27FC236}">
                <a16:creationId xmlns:a16="http://schemas.microsoft.com/office/drawing/2014/main" id="{984A0AD6-E2B1-42E8-9004-4D8697868655}"/>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5F61DCD7-6322-4712-B440-FC806A185FDB}"/>
              </a:ext>
            </a:extLst>
          </p:cNvPr>
          <p:cNvPicPr>
            <a:picLocks noChangeAspect="1"/>
          </p:cNvPicPr>
          <p:nvPr/>
        </p:nvPicPr>
        <p:blipFill>
          <a:blip r:embed="rId2"/>
          <a:stretch>
            <a:fillRect/>
          </a:stretch>
        </p:blipFill>
        <p:spPr>
          <a:xfrm>
            <a:off x="628650" y="1825625"/>
            <a:ext cx="7868479" cy="2761861"/>
          </a:xfrm>
          <a:prstGeom prst="rect">
            <a:avLst/>
          </a:prstGeom>
        </p:spPr>
      </p:pic>
    </p:spTree>
    <p:extLst>
      <p:ext uri="{BB962C8B-B14F-4D97-AF65-F5344CB8AC3E}">
        <p14:creationId xmlns:p14="http://schemas.microsoft.com/office/powerpoint/2010/main" val="3598408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e3bb489db2_4_0"/>
          <p:cNvSpPr txBox="1">
            <a:spLocks noGrp="1"/>
          </p:cNvSpPr>
          <p:nvPr>
            <p:ph type="title"/>
          </p:nvPr>
        </p:nvSpPr>
        <p:spPr>
          <a:xfrm>
            <a:off x="457200" y="274638"/>
            <a:ext cx="7578436" cy="7921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200" b="1"/>
              <a:t>Exploratory Data Analysis</a:t>
            </a:r>
            <a:br>
              <a:rPr lang="en-US" sz="3200"/>
            </a:br>
            <a:br>
              <a:rPr lang="en-US" sz="3200"/>
            </a:br>
            <a:endParaRPr sz="3200"/>
          </a:p>
        </p:txBody>
      </p:sp>
      <p:sp>
        <p:nvSpPr>
          <p:cNvPr id="253" name="Google Shape;253;ge3bb489db2_4_0"/>
          <p:cNvSpPr txBox="1">
            <a:spLocks noGrp="1"/>
          </p:cNvSpPr>
          <p:nvPr>
            <p:ph type="body" idx="1"/>
          </p:nvPr>
        </p:nvSpPr>
        <p:spPr>
          <a:xfrm>
            <a:off x="484909" y="949037"/>
            <a:ext cx="8021782" cy="301336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2000"/>
              </a:spcBef>
              <a:spcAft>
                <a:spcPts val="0"/>
              </a:spcAft>
              <a:buSzPts val="1800"/>
              <a:buNone/>
            </a:pPr>
            <a:r>
              <a:rPr lang="en-US" sz="3200" b="1"/>
              <a:t>Why EDA ? </a:t>
            </a:r>
            <a:endParaRPr/>
          </a:p>
          <a:p>
            <a:pPr marL="0" lvl="0" indent="0" algn="l" rtl="0">
              <a:lnSpc>
                <a:spcPct val="90000"/>
              </a:lnSpc>
              <a:spcBef>
                <a:spcPts val="2000"/>
              </a:spcBef>
              <a:spcAft>
                <a:spcPts val="0"/>
              </a:spcAft>
              <a:buSzPts val="1800"/>
              <a:buNone/>
            </a:pPr>
            <a:r>
              <a:rPr lang="en-US"/>
              <a:t>Exploratory Data Analysis refers to the critical process of performing initial investigations on data so as to discover patterns, to spot anomalies, to test hypothesis and to check assumptions with the help of summary statistics and graphical representations.</a:t>
            </a:r>
            <a:endParaRPr/>
          </a:p>
          <a:p>
            <a:pPr marL="0" lvl="0" indent="0" algn="l" rtl="0">
              <a:lnSpc>
                <a:spcPct val="90000"/>
              </a:lnSpc>
              <a:spcBef>
                <a:spcPts val="2000"/>
              </a:spcBef>
              <a:spcAft>
                <a:spcPts val="0"/>
              </a:spcAft>
              <a:buSzPts val="1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C808-44F4-4A91-A46C-0FEBF9A3F509}"/>
              </a:ext>
            </a:extLst>
          </p:cNvPr>
          <p:cNvSpPr>
            <a:spLocks noGrp="1"/>
          </p:cNvSpPr>
          <p:nvPr>
            <p:ph type="title"/>
          </p:nvPr>
        </p:nvSpPr>
        <p:spPr/>
        <p:txBody>
          <a:bodyPr/>
          <a:lstStyle/>
          <a:p>
            <a:r>
              <a:rPr lang="en-IN" b="1" u="sng" dirty="0"/>
              <a:t>Extractive Summarization - TF-IDF</a:t>
            </a:r>
          </a:p>
        </p:txBody>
      </p:sp>
      <p:sp>
        <p:nvSpPr>
          <p:cNvPr id="3" name="Text Placeholder 2">
            <a:extLst>
              <a:ext uri="{FF2B5EF4-FFF2-40B4-BE49-F238E27FC236}">
                <a16:creationId xmlns:a16="http://schemas.microsoft.com/office/drawing/2014/main" id="{1DFA9D38-5501-4B46-BFDB-76891627C937}"/>
              </a:ext>
            </a:extLst>
          </p:cNvPr>
          <p:cNvSpPr>
            <a:spLocks noGrp="1"/>
          </p:cNvSpPr>
          <p:nvPr>
            <p:ph type="body" idx="1"/>
          </p:nvPr>
        </p:nvSpPr>
        <p:spPr/>
        <p:txBody>
          <a:bodyPr>
            <a:normAutofit fontScale="92500" lnSpcReduction="10000"/>
          </a:bodyPr>
          <a:lstStyle/>
          <a:p>
            <a:pPr fontAlgn="base"/>
            <a:r>
              <a:rPr lang="en-US" b="1" dirty="0"/>
              <a:t>TF-IDF (term frequency-inverse document frequency)</a:t>
            </a:r>
            <a:r>
              <a:rPr lang="en-US" dirty="0"/>
              <a:t> is a statistical measure that evaluates how relevant a word is to a document in a collection of documents.</a:t>
            </a:r>
          </a:p>
          <a:p>
            <a:pPr fontAlgn="base"/>
            <a:r>
              <a:rPr lang="en-US" dirty="0"/>
              <a:t>It is done by multiplying two metrics: how many times a word appears in a document, and the inverse document frequency of the word across a set of documents.</a:t>
            </a:r>
          </a:p>
          <a:p>
            <a:r>
              <a:rPr lang="en-US" dirty="0"/>
              <a:t>It has many uses, most importantly in automated </a:t>
            </a:r>
            <a:r>
              <a:rPr lang="en-US" dirty="0">
                <a:hlinkClick r:id="rId2"/>
              </a:rPr>
              <a:t>text analysis</a:t>
            </a:r>
            <a:r>
              <a:rPr lang="en-US" dirty="0"/>
              <a:t>, and is very useful for scoring words in machine learning algorithms for </a:t>
            </a:r>
            <a:r>
              <a:rPr lang="en-US" dirty="0">
                <a:hlinkClick r:id="rId3"/>
              </a:rPr>
              <a:t>Natural Language Processing</a:t>
            </a:r>
            <a:r>
              <a:rPr lang="en-US" dirty="0"/>
              <a:t> (NLP).</a:t>
            </a:r>
            <a:endParaRPr lang="en-IN" dirty="0"/>
          </a:p>
        </p:txBody>
      </p:sp>
    </p:spTree>
    <p:extLst>
      <p:ext uri="{BB962C8B-B14F-4D97-AF65-F5344CB8AC3E}">
        <p14:creationId xmlns:p14="http://schemas.microsoft.com/office/powerpoint/2010/main" val="776463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1172-BA16-43A3-BBA3-76F037DEB613}"/>
              </a:ext>
            </a:extLst>
          </p:cNvPr>
          <p:cNvSpPr>
            <a:spLocks noGrp="1"/>
          </p:cNvSpPr>
          <p:nvPr>
            <p:ph type="title"/>
          </p:nvPr>
        </p:nvSpPr>
        <p:spPr/>
        <p:txBody>
          <a:bodyPr/>
          <a:lstStyle/>
          <a:p>
            <a:r>
              <a:rPr lang="en-US" dirty="0"/>
              <a:t>Frequency Matrix</a:t>
            </a:r>
            <a:endParaRPr lang="en-IN" dirty="0"/>
          </a:p>
        </p:txBody>
      </p:sp>
      <p:sp>
        <p:nvSpPr>
          <p:cNvPr id="3" name="Text Placeholder 2">
            <a:extLst>
              <a:ext uri="{FF2B5EF4-FFF2-40B4-BE49-F238E27FC236}">
                <a16:creationId xmlns:a16="http://schemas.microsoft.com/office/drawing/2014/main" id="{4AFCCB46-31EB-49A9-838A-3EDF587B690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3E080910-2214-4D8D-8BE0-D9A9067A91E4}"/>
              </a:ext>
            </a:extLst>
          </p:cNvPr>
          <p:cNvPicPr>
            <a:picLocks noChangeAspect="1"/>
          </p:cNvPicPr>
          <p:nvPr/>
        </p:nvPicPr>
        <p:blipFill>
          <a:blip r:embed="rId2"/>
          <a:stretch>
            <a:fillRect/>
          </a:stretch>
        </p:blipFill>
        <p:spPr>
          <a:xfrm>
            <a:off x="773101" y="1950098"/>
            <a:ext cx="7597798" cy="2770604"/>
          </a:xfrm>
          <a:prstGeom prst="rect">
            <a:avLst/>
          </a:prstGeom>
        </p:spPr>
      </p:pic>
    </p:spTree>
    <p:extLst>
      <p:ext uri="{BB962C8B-B14F-4D97-AF65-F5344CB8AC3E}">
        <p14:creationId xmlns:p14="http://schemas.microsoft.com/office/powerpoint/2010/main" val="894261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80DA-70B7-40FD-97E6-0947ED82E0D6}"/>
              </a:ext>
            </a:extLst>
          </p:cNvPr>
          <p:cNvSpPr>
            <a:spLocks noGrp="1"/>
          </p:cNvSpPr>
          <p:nvPr>
            <p:ph type="title"/>
          </p:nvPr>
        </p:nvSpPr>
        <p:spPr/>
        <p:txBody>
          <a:bodyPr/>
          <a:lstStyle/>
          <a:p>
            <a:r>
              <a:rPr lang="en-US" dirty="0"/>
              <a:t>TF Matrix</a:t>
            </a:r>
            <a:endParaRPr lang="en-IN" dirty="0"/>
          </a:p>
        </p:txBody>
      </p:sp>
      <p:sp>
        <p:nvSpPr>
          <p:cNvPr id="3" name="Text Placeholder 2">
            <a:extLst>
              <a:ext uri="{FF2B5EF4-FFF2-40B4-BE49-F238E27FC236}">
                <a16:creationId xmlns:a16="http://schemas.microsoft.com/office/drawing/2014/main" id="{6574C7CC-82A7-4750-9C03-FE6DE5616F2F}"/>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FE849035-FCA3-430C-9F58-C5804A9BD6E3}"/>
              </a:ext>
            </a:extLst>
          </p:cNvPr>
          <p:cNvPicPr>
            <a:picLocks noChangeAspect="1"/>
          </p:cNvPicPr>
          <p:nvPr/>
        </p:nvPicPr>
        <p:blipFill>
          <a:blip r:embed="rId2"/>
          <a:stretch>
            <a:fillRect/>
          </a:stretch>
        </p:blipFill>
        <p:spPr>
          <a:xfrm>
            <a:off x="742618" y="1940767"/>
            <a:ext cx="7658764" cy="3648269"/>
          </a:xfrm>
          <a:prstGeom prst="rect">
            <a:avLst/>
          </a:prstGeom>
        </p:spPr>
      </p:pic>
    </p:spTree>
    <p:extLst>
      <p:ext uri="{BB962C8B-B14F-4D97-AF65-F5344CB8AC3E}">
        <p14:creationId xmlns:p14="http://schemas.microsoft.com/office/powerpoint/2010/main" val="4047653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91B30-9F66-4672-9753-E17198AF8C63}"/>
              </a:ext>
            </a:extLst>
          </p:cNvPr>
          <p:cNvSpPr>
            <a:spLocks noGrp="1"/>
          </p:cNvSpPr>
          <p:nvPr>
            <p:ph type="title"/>
          </p:nvPr>
        </p:nvSpPr>
        <p:spPr/>
        <p:txBody>
          <a:bodyPr/>
          <a:lstStyle/>
          <a:p>
            <a:r>
              <a:rPr lang="en-US" dirty="0"/>
              <a:t>Words per document</a:t>
            </a:r>
            <a:endParaRPr lang="en-IN" dirty="0"/>
          </a:p>
        </p:txBody>
      </p:sp>
      <p:sp>
        <p:nvSpPr>
          <p:cNvPr id="3" name="Text Placeholder 2">
            <a:extLst>
              <a:ext uri="{FF2B5EF4-FFF2-40B4-BE49-F238E27FC236}">
                <a16:creationId xmlns:a16="http://schemas.microsoft.com/office/drawing/2014/main" id="{C93AF32F-2B53-42F5-8DA0-D334D0B78806}"/>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7DA2EEAC-1C11-40DA-B7E4-BE2C6462EEDE}"/>
              </a:ext>
            </a:extLst>
          </p:cNvPr>
          <p:cNvPicPr>
            <a:picLocks noChangeAspect="1"/>
          </p:cNvPicPr>
          <p:nvPr/>
        </p:nvPicPr>
        <p:blipFill>
          <a:blip r:embed="rId2"/>
          <a:stretch>
            <a:fillRect/>
          </a:stretch>
        </p:blipFill>
        <p:spPr>
          <a:xfrm>
            <a:off x="795963" y="1912488"/>
            <a:ext cx="7552074" cy="3779185"/>
          </a:xfrm>
          <a:prstGeom prst="rect">
            <a:avLst/>
          </a:prstGeom>
        </p:spPr>
      </p:pic>
    </p:spTree>
    <p:extLst>
      <p:ext uri="{BB962C8B-B14F-4D97-AF65-F5344CB8AC3E}">
        <p14:creationId xmlns:p14="http://schemas.microsoft.com/office/powerpoint/2010/main" val="1834444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DA5C-8417-4AF7-9369-4DB84ABC72A1}"/>
              </a:ext>
            </a:extLst>
          </p:cNvPr>
          <p:cNvSpPr>
            <a:spLocks noGrp="1"/>
          </p:cNvSpPr>
          <p:nvPr>
            <p:ph type="title"/>
          </p:nvPr>
        </p:nvSpPr>
        <p:spPr/>
        <p:txBody>
          <a:bodyPr/>
          <a:lstStyle/>
          <a:p>
            <a:r>
              <a:rPr lang="en-US" dirty="0"/>
              <a:t>IDF Matrix</a:t>
            </a:r>
            <a:endParaRPr lang="en-IN" dirty="0"/>
          </a:p>
        </p:txBody>
      </p:sp>
      <p:sp>
        <p:nvSpPr>
          <p:cNvPr id="3" name="Text Placeholder 2">
            <a:extLst>
              <a:ext uri="{FF2B5EF4-FFF2-40B4-BE49-F238E27FC236}">
                <a16:creationId xmlns:a16="http://schemas.microsoft.com/office/drawing/2014/main" id="{F0277725-5E34-4A14-B017-C4EC64397B99}"/>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4F0FBDD0-ADA3-483A-8629-F1D217CCAF79}"/>
              </a:ext>
            </a:extLst>
          </p:cNvPr>
          <p:cNvPicPr>
            <a:picLocks noChangeAspect="1"/>
          </p:cNvPicPr>
          <p:nvPr/>
        </p:nvPicPr>
        <p:blipFill>
          <a:blip r:embed="rId2"/>
          <a:stretch>
            <a:fillRect/>
          </a:stretch>
        </p:blipFill>
        <p:spPr>
          <a:xfrm>
            <a:off x="715946" y="1825626"/>
            <a:ext cx="7712108" cy="3959354"/>
          </a:xfrm>
          <a:prstGeom prst="rect">
            <a:avLst/>
          </a:prstGeom>
        </p:spPr>
      </p:pic>
    </p:spTree>
    <p:extLst>
      <p:ext uri="{BB962C8B-B14F-4D97-AF65-F5344CB8AC3E}">
        <p14:creationId xmlns:p14="http://schemas.microsoft.com/office/powerpoint/2010/main" val="3060614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FDF8-E838-4D0E-9CA4-464EBA881934}"/>
              </a:ext>
            </a:extLst>
          </p:cNvPr>
          <p:cNvSpPr>
            <a:spLocks noGrp="1"/>
          </p:cNvSpPr>
          <p:nvPr>
            <p:ph type="title"/>
          </p:nvPr>
        </p:nvSpPr>
        <p:spPr/>
        <p:txBody>
          <a:bodyPr/>
          <a:lstStyle/>
          <a:p>
            <a:r>
              <a:rPr lang="en-US" dirty="0"/>
              <a:t>TF-IDF Matrix</a:t>
            </a:r>
            <a:endParaRPr lang="en-IN" dirty="0"/>
          </a:p>
        </p:txBody>
      </p:sp>
      <p:sp>
        <p:nvSpPr>
          <p:cNvPr id="3" name="Text Placeholder 2">
            <a:extLst>
              <a:ext uri="{FF2B5EF4-FFF2-40B4-BE49-F238E27FC236}">
                <a16:creationId xmlns:a16="http://schemas.microsoft.com/office/drawing/2014/main" id="{B7E21256-FA4C-44DD-B38C-70DCE6EC661F}"/>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E5150CE8-9D6B-400B-ABAD-5FD826E70BD4}"/>
              </a:ext>
            </a:extLst>
          </p:cNvPr>
          <p:cNvPicPr>
            <a:picLocks noChangeAspect="1"/>
          </p:cNvPicPr>
          <p:nvPr/>
        </p:nvPicPr>
        <p:blipFill>
          <a:blip r:embed="rId2"/>
          <a:stretch>
            <a:fillRect/>
          </a:stretch>
        </p:blipFill>
        <p:spPr>
          <a:xfrm>
            <a:off x="776911" y="1987420"/>
            <a:ext cx="7590178" cy="3909527"/>
          </a:xfrm>
          <a:prstGeom prst="rect">
            <a:avLst/>
          </a:prstGeom>
        </p:spPr>
      </p:pic>
    </p:spTree>
    <p:extLst>
      <p:ext uri="{BB962C8B-B14F-4D97-AF65-F5344CB8AC3E}">
        <p14:creationId xmlns:p14="http://schemas.microsoft.com/office/powerpoint/2010/main" val="450027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2307-5C9F-43CD-B964-590E9D7FA30C}"/>
              </a:ext>
            </a:extLst>
          </p:cNvPr>
          <p:cNvSpPr>
            <a:spLocks noGrp="1"/>
          </p:cNvSpPr>
          <p:nvPr>
            <p:ph type="title"/>
          </p:nvPr>
        </p:nvSpPr>
        <p:spPr/>
        <p:txBody>
          <a:bodyPr/>
          <a:lstStyle/>
          <a:p>
            <a:r>
              <a:rPr lang="en-US" dirty="0"/>
              <a:t>Sentence Scoring</a:t>
            </a:r>
            <a:endParaRPr lang="en-IN" dirty="0"/>
          </a:p>
        </p:txBody>
      </p:sp>
      <p:sp>
        <p:nvSpPr>
          <p:cNvPr id="3" name="Text Placeholder 2">
            <a:extLst>
              <a:ext uri="{FF2B5EF4-FFF2-40B4-BE49-F238E27FC236}">
                <a16:creationId xmlns:a16="http://schemas.microsoft.com/office/drawing/2014/main" id="{D404C690-2EF5-43C1-94A3-D06A429AC5A4}"/>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FD7D18EC-DF00-4B27-BE6E-BAF525CC140D}"/>
              </a:ext>
            </a:extLst>
          </p:cNvPr>
          <p:cNvPicPr>
            <a:picLocks noChangeAspect="1"/>
          </p:cNvPicPr>
          <p:nvPr/>
        </p:nvPicPr>
        <p:blipFill>
          <a:blip r:embed="rId2"/>
          <a:stretch>
            <a:fillRect/>
          </a:stretch>
        </p:blipFill>
        <p:spPr>
          <a:xfrm>
            <a:off x="773101" y="1940767"/>
            <a:ext cx="7597798" cy="3648270"/>
          </a:xfrm>
          <a:prstGeom prst="rect">
            <a:avLst/>
          </a:prstGeom>
        </p:spPr>
      </p:pic>
    </p:spTree>
    <p:extLst>
      <p:ext uri="{BB962C8B-B14F-4D97-AF65-F5344CB8AC3E}">
        <p14:creationId xmlns:p14="http://schemas.microsoft.com/office/powerpoint/2010/main" val="3820733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0F65-FBAE-4FCA-85B7-53F57FF5ADC7}"/>
              </a:ext>
            </a:extLst>
          </p:cNvPr>
          <p:cNvSpPr>
            <a:spLocks noGrp="1"/>
          </p:cNvSpPr>
          <p:nvPr>
            <p:ph type="title"/>
          </p:nvPr>
        </p:nvSpPr>
        <p:spPr/>
        <p:txBody>
          <a:bodyPr/>
          <a:lstStyle/>
          <a:p>
            <a:r>
              <a:rPr lang="en-US" dirty="0"/>
              <a:t>Summary Generated</a:t>
            </a:r>
            <a:endParaRPr lang="en-IN" dirty="0"/>
          </a:p>
        </p:txBody>
      </p:sp>
      <p:sp>
        <p:nvSpPr>
          <p:cNvPr id="3" name="Text Placeholder 2">
            <a:extLst>
              <a:ext uri="{FF2B5EF4-FFF2-40B4-BE49-F238E27FC236}">
                <a16:creationId xmlns:a16="http://schemas.microsoft.com/office/drawing/2014/main" id="{A87EF4F8-CA13-4A9B-8F9F-7CF027C6DB95}"/>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FC8D762B-716E-4884-85F9-6F5D61FBB4F3}"/>
              </a:ext>
            </a:extLst>
          </p:cNvPr>
          <p:cNvPicPr>
            <a:picLocks noChangeAspect="1"/>
          </p:cNvPicPr>
          <p:nvPr/>
        </p:nvPicPr>
        <p:blipFill>
          <a:blip r:embed="rId2"/>
          <a:stretch>
            <a:fillRect/>
          </a:stretch>
        </p:blipFill>
        <p:spPr>
          <a:xfrm>
            <a:off x="628650" y="1825625"/>
            <a:ext cx="8002166" cy="2998302"/>
          </a:xfrm>
          <a:prstGeom prst="rect">
            <a:avLst/>
          </a:prstGeom>
        </p:spPr>
      </p:pic>
    </p:spTree>
    <p:extLst>
      <p:ext uri="{BB962C8B-B14F-4D97-AF65-F5344CB8AC3E}">
        <p14:creationId xmlns:p14="http://schemas.microsoft.com/office/powerpoint/2010/main" val="3452441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5"/>
          <p:cNvSpPr txBox="1"/>
          <p:nvPr/>
        </p:nvSpPr>
        <p:spPr>
          <a:xfrm>
            <a:off x="2629513" y="2429801"/>
            <a:ext cx="3798996"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0" u="none" strike="noStrike" cap="small">
                <a:solidFill>
                  <a:schemeClr val="dk1"/>
                </a:solidFill>
                <a:latin typeface="Arial"/>
                <a:ea typeface="Arial"/>
                <a:cs typeface="Arial"/>
                <a:sym typeface="Arial"/>
              </a:rPr>
              <a:t>Thank you</a:t>
            </a:r>
            <a:endParaRPr sz="4800" b="1" i="0" u="none" strike="noStrike" cap="small">
              <a:solidFill>
                <a:schemeClr val="dk1"/>
              </a:solidFill>
              <a:latin typeface="Arial"/>
              <a:ea typeface="Arial"/>
              <a:cs typeface="Arial"/>
              <a:sym typeface="Arial"/>
            </a:endParaRPr>
          </a:p>
        </p:txBody>
      </p:sp>
      <p:pic>
        <p:nvPicPr>
          <p:cNvPr id="396" name="Google Shape;396;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72"/>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a:t>DATA SET</a:t>
            </a:r>
            <a:br>
              <a:rPr lang="en-US"/>
            </a:br>
            <a:endParaRPr/>
          </a:p>
        </p:txBody>
      </p:sp>
      <p:pic>
        <p:nvPicPr>
          <p:cNvPr id="259" name="Google Shape;259;p72"/>
          <p:cNvPicPr preferRelativeResize="0">
            <a:picLocks noGrp="1"/>
          </p:cNvPicPr>
          <p:nvPr>
            <p:ph type="body" idx="4294967295"/>
          </p:nvPr>
        </p:nvPicPr>
        <p:blipFill rotWithShape="1">
          <a:blip r:embed="rId3">
            <a:alphaModFix/>
          </a:blip>
          <a:srcRect t="18989"/>
          <a:stretch/>
        </p:blipFill>
        <p:spPr>
          <a:xfrm>
            <a:off x="346363" y="1302327"/>
            <a:ext cx="8104909" cy="43087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73"/>
          <p:cNvSpPr txBox="1">
            <a:spLocks noGrp="1"/>
          </p:cNvSpPr>
          <p:nvPr>
            <p:ph type="title"/>
          </p:nvPr>
        </p:nvSpPr>
        <p:spPr>
          <a:xfrm>
            <a:off x="457200" y="274638"/>
            <a:ext cx="7467600" cy="61205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en-US"/>
              <a:t>NAMED ENTITY RECOGNITION </a:t>
            </a:r>
            <a:endParaRPr/>
          </a:p>
        </p:txBody>
      </p:sp>
      <p:sp>
        <p:nvSpPr>
          <p:cNvPr id="265" name="Google Shape;265;p73"/>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1800"/>
              <a:buNone/>
            </a:pPr>
            <a:endParaRPr/>
          </a:p>
        </p:txBody>
      </p:sp>
      <p:pic>
        <p:nvPicPr>
          <p:cNvPr id="266" name="Google Shape;266;p73" descr="C:\Users\Rohit\Desktop\Project DS\11.png"/>
          <p:cNvPicPr preferRelativeResize="0"/>
          <p:nvPr/>
        </p:nvPicPr>
        <p:blipFill rotWithShape="1">
          <a:blip r:embed="rId3">
            <a:alphaModFix/>
          </a:blip>
          <a:srcRect/>
          <a:stretch/>
        </p:blipFill>
        <p:spPr>
          <a:xfrm>
            <a:off x="454025" y="1371600"/>
            <a:ext cx="7553902" cy="48490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72" name="Google Shape;272;p3" descr="C:\Users\Rohit\Desktop\Project DS\12.png"/>
          <p:cNvPicPr preferRelativeResize="0"/>
          <p:nvPr/>
        </p:nvPicPr>
        <p:blipFill rotWithShape="1">
          <a:blip r:embed="rId4">
            <a:alphaModFix/>
          </a:blip>
          <a:srcRect/>
          <a:stretch/>
        </p:blipFill>
        <p:spPr>
          <a:xfrm>
            <a:off x="332509" y="914400"/>
            <a:ext cx="7727970" cy="5306291"/>
          </a:xfrm>
          <a:prstGeom prst="rect">
            <a:avLst/>
          </a:prstGeom>
          <a:noFill/>
          <a:ln>
            <a:noFill/>
          </a:ln>
        </p:spPr>
      </p:pic>
      <p:sp>
        <p:nvSpPr>
          <p:cNvPr id="273" name="Google Shape;273;p3"/>
          <p:cNvSpPr txBox="1"/>
          <p:nvPr/>
        </p:nvSpPr>
        <p:spPr>
          <a:xfrm>
            <a:off x="484909" y="305924"/>
            <a:ext cx="666403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small">
                <a:solidFill>
                  <a:srgbClr val="385623"/>
                </a:solidFill>
                <a:latin typeface="Arial"/>
                <a:ea typeface="Arial"/>
                <a:cs typeface="Arial"/>
                <a:sym typeface="Arial"/>
              </a:rPr>
              <a:t>parts of speech &amp; dependency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
          <p:cNvSpPr txBox="1"/>
          <p:nvPr/>
        </p:nvSpPr>
        <p:spPr>
          <a:xfrm>
            <a:off x="204310" y="321863"/>
            <a:ext cx="64355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small">
                <a:solidFill>
                  <a:schemeClr val="dk1"/>
                </a:solidFill>
                <a:latin typeface="Arial"/>
                <a:ea typeface="Arial"/>
                <a:cs typeface="Arial"/>
                <a:sym typeface="Arial"/>
              </a:rPr>
              <a:t>Noun extraction</a:t>
            </a:r>
            <a:endParaRPr sz="1400" b="0" i="0" u="none" strike="noStrike" cap="none">
              <a:solidFill>
                <a:srgbClr val="000000"/>
              </a:solidFill>
              <a:latin typeface="Arial"/>
              <a:ea typeface="Arial"/>
              <a:cs typeface="Arial"/>
              <a:sym typeface="Arial"/>
            </a:endParaRPr>
          </a:p>
        </p:txBody>
      </p:sp>
      <p:pic>
        <p:nvPicPr>
          <p:cNvPr id="279" name="Google Shape;279;p4"/>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80" name="Google Shape;280;p4"/>
          <p:cNvPicPr preferRelativeResize="0"/>
          <p:nvPr/>
        </p:nvPicPr>
        <p:blipFill rotWithShape="1">
          <a:blip r:embed="rId4">
            <a:alphaModFix/>
          </a:blip>
          <a:srcRect/>
          <a:stretch/>
        </p:blipFill>
        <p:spPr>
          <a:xfrm>
            <a:off x="204310" y="1061768"/>
            <a:ext cx="8288526" cy="2831360"/>
          </a:xfrm>
          <a:prstGeom prst="rect">
            <a:avLst/>
          </a:prstGeom>
          <a:noFill/>
          <a:ln>
            <a:noFill/>
          </a:ln>
        </p:spPr>
      </p:pic>
      <p:pic>
        <p:nvPicPr>
          <p:cNvPr id="281" name="Google Shape;281;p4"/>
          <p:cNvPicPr preferRelativeResize="0"/>
          <p:nvPr/>
        </p:nvPicPr>
        <p:blipFill rotWithShape="1">
          <a:blip r:embed="rId5">
            <a:alphaModFix/>
          </a:blip>
          <a:srcRect/>
          <a:stretch/>
        </p:blipFill>
        <p:spPr>
          <a:xfrm>
            <a:off x="2008908" y="3893128"/>
            <a:ext cx="4461165" cy="24245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74"/>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2800" cap="small">
                <a:solidFill>
                  <a:schemeClr val="dk1"/>
                </a:solidFill>
                <a:latin typeface="Arial"/>
                <a:ea typeface="Arial"/>
                <a:cs typeface="Arial"/>
                <a:sym typeface="Arial"/>
              </a:rPr>
              <a:t>Verb Extraction</a:t>
            </a:r>
            <a:br>
              <a:rPr lang="en-US" sz="3200"/>
            </a:br>
            <a:endParaRPr/>
          </a:p>
        </p:txBody>
      </p:sp>
      <p:pic>
        <p:nvPicPr>
          <p:cNvPr id="287" name="Google Shape;287;p74"/>
          <p:cNvPicPr preferRelativeResize="0">
            <a:picLocks noGrp="1"/>
          </p:cNvPicPr>
          <p:nvPr>
            <p:ph type="body" idx="4294967295"/>
          </p:nvPr>
        </p:nvPicPr>
        <p:blipFill rotWithShape="1">
          <a:blip r:embed="rId3">
            <a:alphaModFix/>
          </a:blip>
          <a:srcRect/>
          <a:stretch/>
        </p:blipFill>
        <p:spPr>
          <a:xfrm>
            <a:off x="2677515" y="3975416"/>
            <a:ext cx="3931103" cy="2480802"/>
          </a:xfrm>
          <a:prstGeom prst="rect">
            <a:avLst/>
          </a:prstGeom>
          <a:noFill/>
          <a:ln>
            <a:noFill/>
          </a:ln>
        </p:spPr>
      </p:pic>
      <p:pic>
        <p:nvPicPr>
          <p:cNvPr id="288" name="Google Shape;288;p74"/>
          <p:cNvPicPr preferRelativeResize="0"/>
          <p:nvPr/>
        </p:nvPicPr>
        <p:blipFill rotWithShape="1">
          <a:blip r:embed="rId4">
            <a:alphaModFix/>
          </a:blip>
          <a:srcRect/>
          <a:stretch/>
        </p:blipFill>
        <p:spPr>
          <a:xfrm>
            <a:off x="240394" y="914399"/>
            <a:ext cx="8709642" cy="29371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92"/>
        <p:cNvGrpSpPr/>
        <p:nvPr/>
      </p:nvGrpSpPr>
      <p:grpSpPr>
        <a:xfrm>
          <a:off x="0" y="0"/>
          <a:ext cx="0" cy="0"/>
          <a:chOff x="0" y="0"/>
          <a:chExt cx="0" cy="0"/>
        </a:xfrm>
      </p:grpSpPr>
      <p:pic>
        <p:nvPicPr>
          <p:cNvPr id="293" name="Google Shape;293;p6"/>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94" name="Google Shape;294;p6"/>
          <p:cNvPicPr preferRelativeResize="0"/>
          <p:nvPr/>
        </p:nvPicPr>
        <p:blipFill rotWithShape="1">
          <a:blip r:embed="rId4">
            <a:alphaModFix/>
          </a:blip>
          <a:srcRect/>
          <a:stretch/>
        </p:blipFill>
        <p:spPr>
          <a:xfrm>
            <a:off x="789709" y="983674"/>
            <a:ext cx="7994072" cy="3186544"/>
          </a:xfrm>
          <a:prstGeom prst="rect">
            <a:avLst/>
          </a:prstGeom>
          <a:noFill/>
          <a:ln>
            <a:noFill/>
          </a:ln>
        </p:spPr>
      </p:pic>
      <p:sp>
        <p:nvSpPr>
          <p:cNvPr id="295" name="Google Shape;295;p6"/>
          <p:cNvSpPr txBox="1"/>
          <p:nvPr/>
        </p:nvSpPr>
        <p:spPr>
          <a:xfrm>
            <a:off x="204310" y="305924"/>
            <a:ext cx="64355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small">
                <a:solidFill>
                  <a:schemeClr val="dk1"/>
                </a:solidFill>
                <a:latin typeface="Arial"/>
                <a:ea typeface="Arial"/>
                <a:cs typeface="Arial"/>
                <a:sym typeface="Arial"/>
              </a:rPr>
              <a:t>WORD COUNT</a:t>
            </a:r>
            <a:endParaRPr sz="1400" b="0" i="0" u="none" strike="noStrike" cap="none">
              <a:solidFill>
                <a:srgbClr val="000000"/>
              </a:solidFill>
              <a:latin typeface="Arial"/>
              <a:ea typeface="Arial"/>
              <a:cs typeface="Arial"/>
              <a:sym typeface="Arial"/>
            </a:endParaRPr>
          </a:p>
        </p:txBody>
      </p:sp>
      <p:pic>
        <p:nvPicPr>
          <p:cNvPr id="296" name="Google Shape;296;p6" descr="C:\Users\Rohit\Desktop\Project DS\5.png"/>
          <p:cNvPicPr preferRelativeResize="0"/>
          <p:nvPr/>
        </p:nvPicPr>
        <p:blipFill rotWithShape="1">
          <a:blip r:embed="rId5">
            <a:alphaModFix/>
          </a:blip>
          <a:srcRect/>
          <a:stretch/>
        </p:blipFill>
        <p:spPr>
          <a:xfrm>
            <a:off x="2529875" y="4287981"/>
            <a:ext cx="3799815" cy="211974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594</Words>
  <Application>Microsoft Office PowerPoint</Application>
  <PresentationFormat>On-screen Show (4:3)</PresentationFormat>
  <Paragraphs>98</Paragraphs>
  <Slides>38</Slides>
  <Notes>24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38</vt:i4>
      </vt:variant>
    </vt:vector>
  </HeadingPairs>
  <TitlesOfParts>
    <vt:vector size="46" baseType="lpstr">
      <vt:lpstr>Noto Sans Symbols</vt:lpstr>
      <vt:lpstr>Arial</vt:lpstr>
      <vt:lpstr>Times New Roman</vt:lpstr>
      <vt:lpstr>Calibri</vt:lpstr>
      <vt:lpstr>Century Gothic</vt:lpstr>
      <vt:lpstr>Office Theme</vt:lpstr>
      <vt:lpstr>Custom Design</vt:lpstr>
      <vt:lpstr>Theme2</vt:lpstr>
      <vt:lpstr>PowerPoint Presentation</vt:lpstr>
      <vt:lpstr>PowerPoint Presentation</vt:lpstr>
      <vt:lpstr>Exploratory Data Analysis  </vt:lpstr>
      <vt:lpstr>DATA SET </vt:lpstr>
      <vt:lpstr>NAMED ENTITY RECOGNITION </vt:lpstr>
      <vt:lpstr>PowerPoint Presentation</vt:lpstr>
      <vt:lpstr>PowerPoint Presentation</vt:lpstr>
      <vt:lpstr>Verb Extraction </vt:lpstr>
      <vt:lpstr>PowerPoint Presentation</vt:lpstr>
      <vt:lpstr>Bigrams</vt:lpstr>
      <vt:lpstr>Trigrams </vt:lpstr>
      <vt:lpstr>PowerPoint Presentation</vt:lpstr>
      <vt:lpstr>PowerPoint Presentation</vt:lpstr>
      <vt:lpstr>PowerPoint Presentation</vt:lpstr>
      <vt:lpstr>Types of pre trained summarizers Used  </vt:lpstr>
      <vt:lpstr>LexRank Summarizer </vt:lpstr>
      <vt:lpstr>Luhn Summarizer </vt:lpstr>
      <vt:lpstr>LSA Summarizer </vt:lpstr>
      <vt:lpstr>TextRank Summarizer </vt:lpstr>
      <vt:lpstr>Edmundson Summarizer </vt:lpstr>
      <vt:lpstr>Reduction Summarizer </vt:lpstr>
      <vt:lpstr>T5 Summarizer </vt:lpstr>
      <vt:lpstr>Types of trained models  for summarization Used  </vt:lpstr>
      <vt:lpstr>Extractive Summarization – Using Spacy - word frequency</vt:lpstr>
      <vt:lpstr>Word Tokens</vt:lpstr>
      <vt:lpstr>Spacy Stopwords</vt:lpstr>
      <vt:lpstr>Words Frequencies</vt:lpstr>
      <vt:lpstr>Sentence Score</vt:lpstr>
      <vt:lpstr>Summary</vt:lpstr>
      <vt:lpstr>Extractive Summarization - TF-IDF</vt:lpstr>
      <vt:lpstr>Frequency Matrix</vt:lpstr>
      <vt:lpstr>TF Matrix</vt:lpstr>
      <vt:lpstr>Words per document</vt:lpstr>
      <vt:lpstr>IDF Matrix</vt:lpstr>
      <vt:lpstr>TF-IDF Matrix</vt:lpstr>
      <vt:lpstr>Sentence Scoring</vt:lpstr>
      <vt:lpstr>Summary Generated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Manan Malhotra</cp:lastModifiedBy>
  <cp:revision>20</cp:revision>
  <dcterms:created xsi:type="dcterms:W3CDTF">2012-08-17T07:00:49Z</dcterms:created>
  <dcterms:modified xsi:type="dcterms:W3CDTF">2021-11-10T12:01:34Z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