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oced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Procedures</a:t>
            </a:r>
          </a:p>
        </p:txBody>
      </p:sp>
      <p:sp>
        <p:nvSpPr>
          <p:cNvPr id="167" name="Stored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03" name="If - else statement"/>
          <p:cNvSpPr txBox="1"/>
          <p:nvPr>
            <p:ph type="title"/>
          </p:nvPr>
        </p:nvSpPr>
        <p:spPr>
          <a:xfrm>
            <a:off x="762000" y="4445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If - else statement</a:t>
            </a:r>
          </a:p>
        </p:txBody>
      </p:sp>
      <p:sp>
        <p:nvSpPr>
          <p:cNvPr id="204" name="IF &lt;condition&gt; THEN…"/>
          <p:cNvSpPr txBox="1"/>
          <p:nvPr>
            <p:ph type="body" idx="1"/>
          </p:nvPr>
        </p:nvSpPr>
        <p:spPr>
          <a:xfrm>
            <a:off x="762000" y="2000039"/>
            <a:ext cx="22860000" cy="11451556"/>
          </a:xfrm>
          <a:prstGeom prst="rect">
            <a:avLst/>
          </a:prstGeom>
        </p:spPr>
        <p:txBody>
          <a:bodyPr/>
          <a:lstStyle/>
          <a:p>
            <a:pPr lvl="6" marL="0" marR="212090" indent="0" defTabSz="457200">
              <a:spcBef>
                <a:spcPts val="0"/>
              </a:spcBef>
              <a:buClrTx/>
              <a:buSzTx/>
              <a:buFontTx/>
              <a:buNone/>
              <a:defRPr sz="39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6" marL="0" marR="212090" indent="0" defTabSz="457200">
              <a:spcBef>
                <a:spcPts val="0"/>
              </a:spcBef>
              <a:buClrTx/>
              <a:buSzTx/>
              <a:buFontTx/>
              <a:buNone/>
              <a:defRPr sz="39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6" marL="0" marR="212090" indent="0" defTabSz="457200">
              <a:spcBef>
                <a:spcPts val="0"/>
              </a:spcBef>
              <a:buClrTx/>
              <a:buSzTx/>
              <a:buFontTx/>
              <a:buNone/>
              <a:defRPr sz="39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6" marL="0" marR="212090" indent="0" defTabSz="457200">
              <a:spcBef>
                <a:spcPts val="0"/>
              </a:spcBef>
              <a:buClrTx/>
              <a:buSzTx/>
              <a:buFontTx/>
              <a:buNone/>
              <a:defRPr sz="39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6" marL="0" marR="212090" indent="0" defTabSz="457200">
              <a:spcBef>
                <a:spcPts val="0"/>
              </a:spcBef>
              <a:buClrTx/>
              <a:buSzTx/>
              <a:buFontTx/>
              <a:buNone/>
              <a:defRPr sz="39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</a:t>
            </a:r>
            <a:r>
              <a:rPr sz="2700">
                <a:solidFill>
                  <a:schemeClr val="accent1"/>
                </a:solidFill>
              </a:rPr>
              <a:t>IF</a:t>
            </a:r>
            <a:r>
              <a:rPr sz="2700"/>
              <a:t> </a:t>
            </a:r>
            <a:r>
              <a:rPr sz="3300">
                <a:solidFill>
                  <a:srgbClr val="222222"/>
                </a:solidFill>
              </a:rPr>
              <a:t>&lt;condition&gt;</a:t>
            </a:r>
            <a:r>
              <a:rPr sz="3300"/>
              <a:t> </a:t>
            </a:r>
            <a:r>
              <a:rPr sz="2700">
                <a:solidFill>
                  <a:schemeClr val="accent1"/>
                </a:solidFill>
              </a:rPr>
              <a:t>THEN                    </a:t>
            </a:r>
            <a:endParaRPr sz="3300"/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33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          </a:t>
            </a:r>
            <a:r>
              <a:rPr>
                <a:solidFill>
                  <a:srgbClr val="222222"/>
                </a:solidFill>
              </a:rPr>
              <a:t>statements</a:t>
            </a:r>
            <a:endParaRPr>
              <a:solidFill>
                <a:srgbClr val="222222"/>
              </a:solidFill>
            </a:endParaRP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33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22222"/>
                </a:solidFill>
              </a:rPr>
              <a:t>        </a:t>
            </a:r>
            <a:r>
              <a:rPr sz="2700">
                <a:solidFill>
                  <a:schemeClr val="accent1"/>
                </a:solidFill>
              </a:rPr>
              <a:t>ELSE</a:t>
            </a:r>
            <a:endParaRPr sz="2700">
              <a:solidFill>
                <a:schemeClr val="accent1"/>
              </a:solidFill>
            </a:endParaRP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33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700">
                <a:solidFill>
                  <a:schemeClr val="accent1"/>
                </a:solidFill>
              </a:rPr>
              <a:t>                 </a:t>
            </a:r>
            <a:r>
              <a:rPr>
                <a:solidFill>
                  <a:srgbClr val="222222"/>
                </a:solidFill>
              </a:rPr>
              <a:t>statements </a:t>
            </a: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33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rPr sz="2700">
                <a:solidFill>
                  <a:schemeClr val="accent1"/>
                </a:solidFill>
              </a:rPr>
              <a:t>END IF;</a:t>
            </a:r>
            <a:endParaRPr sz="2700">
              <a:solidFill>
                <a:schemeClr val="accent1"/>
              </a:solidFill>
            </a:endParaRP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33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700">
              <a:solidFill>
                <a:schemeClr val="accent1"/>
              </a:solidFill>
            </a:endParaRP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33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700">
              <a:solidFill>
                <a:schemeClr val="accent1"/>
              </a:solidFill>
            </a:endParaRPr>
          </a:p>
          <a:p>
            <a:pPr lvl="1" marL="0" marR="212090" indent="0" defTabSz="457200">
              <a:spcBef>
                <a:spcPts val="0"/>
              </a:spcBef>
              <a:buClrTx/>
              <a:buSzTx/>
              <a:buFontTx/>
              <a:buNone/>
              <a:defRPr sz="33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700">
                <a:solidFill>
                  <a:schemeClr val="accent1"/>
                </a:solidFill>
              </a:rPr>
              <a:t>                                                  </a:t>
            </a:r>
          </a:p>
        </p:txBody>
      </p:sp>
      <p:sp>
        <p:nvSpPr>
          <p:cNvPr id="205" name="Text"/>
          <p:cNvSpPr txBox="1"/>
          <p:nvPr/>
        </p:nvSpPr>
        <p:spPr>
          <a:xfrm>
            <a:off x="8377553" y="1970468"/>
            <a:ext cx="7628893" cy="9775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7553" y="1970468"/>
            <a:ext cx="7514593" cy="953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f - elseif - else"/>
          <p:cNvSpPr txBox="1"/>
          <p:nvPr>
            <p:ph type="title"/>
          </p:nvPr>
        </p:nvSpPr>
        <p:spPr>
          <a:xfrm>
            <a:off x="762000" y="431800"/>
            <a:ext cx="22860000" cy="790885"/>
          </a:xfrm>
          <a:prstGeom prst="rect">
            <a:avLst/>
          </a:prstGeom>
        </p:spPr>
        <p:txBody>
          <a:bodyPr/>
          <a:lstStyle>
            <a:lvl1pPr defTabSz="503555">
              <a:spcBef>
                <a:spcPts val="2300"/>
              </a:spcBef>
              <a:defRPr sz="5307"/>
            </a:lvl1pPr>
          </a:lstStyle>
          <a:p>
            <a:pPr/>
            <a:r>
              <a:t>If - elseif - else</a:t>
            </a:r>
          </a:p>
        </p:txBody>
      </p:sp>
      <p:sp>
        <p:nvSpPr>
          <p:cNvPr id="209" name="Double-click to edit"/>
          <p:cNvSpPr txBox="1"/>
          <p:nvPr>
            <p:ph type="body" idx="1"/>
          </p:nvPr>
        </p:nvSpPr>
        <p:spPr>
          <a:xfrm>
            <a:off x="762000" y="1383932"/>
            <a:ext cx="22860000" cy="1160232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 </a:t>
            </a:r>
          </a:p>
        </p:txBody>
      </p:sp>
      <p:sp>
        <p:nvSpPr>
          <p:cNvPr id="210" name="Text"/>
          <p:cNvSpPr txBox="1"/>
          <p:nvPr/>
        </p:nvSpPr>
        <p:spPr>
          <a:xfrm>
            <a:off x="15350573" y="3210116"/>
            <a:ext cx="6592516" cy="8502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0573" y="3210116"/>
            <a:ext cx="6478216" cy="826136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ext"/>
          <p:cNvSpPr txBox="1"/>
          <p:nvPr/>
        </p:nvSpPr>
        <p:spPr>
          <a:xfrm>
            <a:off x="985741" y="2971048"/>
            <a:ext cx="6967451" cy="89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5741" y="2971048"/>
            <a:ext cx="6853151" cy="8739497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Text"/>
          <p:cNvSpPr txBox="1"/>
          <p:nvPr/>
        </p:nvSpPr>
        <p:spPr>
          <a:xfrm>
            <a:off x="8235150" y="3057020"/>
            <a:ext cx="6645998" cy="880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35150" y="3057020"/>
            <a:ext cx="6531698" cy="8567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Loops"/>
          <p:cNvSpPr txBox="1"/>
          <p:nvPr>
            <p:ph type="title"/>
          </p:nvPr>
        </p:nvSpPr>
        <p:spPr>
          <a:xfrm>
            <a:off x="1124138" y="431800"/>
            <a:ext cx="22860001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Loops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710" y="2615445"/>
            <a:ext cx="10128715" cy="8485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7662" y="1512538"/>
            <a:ext cx="8344310" cy="5406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54018" y="7253620"/>
            <a:ext cx="9029289" cy="5261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Exception Handling"/>
          <p:cNvSpPr txBox="1"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Exception Handling</a:t>
            </a:r>
          </a:p>
        </p:txBody>
      </p:sp>
      <p:sp>
        <p:nvSpPr>
          <p:cNvPr id="223" name="Double-click to edit"/>
          <p:cNvSpPr txBox="1"/>
          <p:nvPr>
            <p:ph type="body" idx="1"/>
          </p:nvPr>
        </p:nvSpPr>
        <p:spPr>
          <a:xfrm>
            <a:off x="762000" y="1889685"/>
            <a:ext cx="22860000" cy="1071074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 </a:t>
            </a:r>
          </a:p>
        </p:txBody>
      </p:sp>
      <p:sp>
        <p:nvSpPr>
          <p:cNvPr id="224" name="Text"/>
          <p:cNvSpPr txBox="1"/>
          <p:nvPr/>
        </p:nvSpPr>
        <p:spPr>
          <a:xfrm>
            <a:off x="11484595" y="2454699"/>
            <a:ext cx="12939504" cy="9580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84595" y="2454699"/>
            <a:ext cx="12825204" cy="933967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ext"/>
          <p:cNvSpPr txBox="1"/>
          <p:nvPr/>
        </p:nvSpPr>
        <p:spPr>
          <a:xfrm>
            <a:off x="1109472" y="3640759"/>
            <a:ext cx="10339475" cy="567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9472" y="3640759"/>
            <a:ext cx="10225175" cy="5431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4830" y="2806699"/>
            <a:ext cx="15626741" cy="4560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6650" y="7416800"/>
            <a:ext cx="15843102" cy="5691367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tep 1 Declare the cursor"/>
          <p:cNvSpPr txBox="1"/>
          <p:nvPr>
            <p:ph type="title"/>
          </p:nvPr>
        </p:nvSpPr>
        <p:spPr>
          <a:xfrm>
            <a:off x="939800" y="4318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Step 1 Declare the cursor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34" name="Step 2 Open curs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Step 2 Open cursor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1850" y="4064000"/>
            <a:ext cx="12268373" cy="7221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tep 3 fetch the cursor"/>
          <p:cNvSpPr txBox="1"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Step 3 fetch the cursor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7300" y="1485900"/>
            <a:ext cx="16392315" cy="6043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8530" y="7454775"/>
            <a:ext cx="16392317" cy="6043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Not found exception"/>
          <p:cNvSpPr txBox="1"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Not found exception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9100" y="1489317"/>
            <a:ext cx="17333728" cy="6391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9100" y="7248775"/>
            <a:ext cx="17333729" cy="6391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ap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246" name="Steps for handling cur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Steps for handling cursors</a:t>
            </a:r>
          </a:p>
        </p:txBody>
      </p:sp>
      <p:sp>
        <p:nvSpPr>
          <p:cNvPr id="247" name="DECLARE cursor-name CURSOR FOR SELECT ...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6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 marL="476250" indent="-476250" defTabSz="457200">
              <a:spcBef>
                <a:spcPts val="0"/>
              </a:spcBef>
              <a:buChar char="‣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6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DECLARE </a:t>
            </a:r>
            <a:r>
              <a:rPr>
                <a:solidFill>
                  <a:schemeClr val="accent2"/>
                </a:solidFill>
              </a:rPr>
              <a:t>cursor-name</a:t>
            </a:r>
            <a:r>
              <a:t> CURSOR FOR SELECT ...;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6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</a:p>
          <a:p>
            <a:pPr marL="476250" indent="-476250" defTabSz="457200">
              <a:spcBef>
                <a:spcPts val="0"/>
              </a:spcBef>
              <a:buChar char="‣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6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DECLARE  CONTINUE HANDLER FOR NOT FOUND</a:t>
            </a:r>
          </a:p>
          <a:p>
            <a:pPr marL="476250" indent="-476250" defTabSz="457200">
              <a:spcBef>
                <a:spcPts val="0"/>
              </a:spcBef>
              <a:buChar char="‣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6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476250" indent="-476250" defTabSz="457200">
              <a:spcBef>
                <a:spcPts val="0"/>
              </a:spcBef>
              <a:buChar char="‣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6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OPEN </a:t>
            </a:r>
            <a:r>
              <a:rPr>
                <a:solidFill>
                  <a:schemeClr val="accent2"/>
                </a:solidFill>
              </a:rPr>
              <a:t>cursor-name</a:t>
            </a:r>
            <a:r>
              <a:t>;</a:t>
            </a:r>
          </a:p>
          <a:p>
            <a:pPr marL="476250" indent="-476250" defTabSz="457200">
              <a:spcBef>
                <a:spcPts val="0"/>
              </a:spcBef>
              <a:buChar char="‣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6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476250" indent="-476250" defTabSz="457200">
              <a:spcBef>
                <a:spcPts val="0"/>
              </a:spcBef>
              <a:buChar char="‣"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6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FETCH </a:t>
            </a:r>
            <a:r>
              <a:rPr>
                <a:solidFill>
                  <a:schemeClr val="accent2"/>
                </a:solidFill>
              </a:rPr>
              <a:t>cursor-name</a:t>
            </a:r>
            <a:r>
              <a:t> INTO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variable</a:t>
            </a:r>
            <a:r>
              <a:t> [,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variable</a:t>
            </a:r>
            <a:r>
              <a:t>]; 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6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</a:p>
          <a:p>
            <a:pPr marL="476250" indent="-476250" defTabSz="457200">
              <a:spcBef>
                <a:spcPts val="0"/>
              </a:spcBef>
              <a:buChar char="‣"/>
              <a:defRPr sz="3600">
                <a:solidFill>
                  <a:srgbClr val="4B4B4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CLOSE </a:t>
            </a:r>
            <a:r>
              <a:rPr>
                <a:solidFill>
                  <a:schemeClr val="accent2"/>
                </a:solidFill>
              </a:rPr>
              <a:t>cursor-name</a:t>
            </a:r>
            <a:r>
              <a:t>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50" name="properties of cur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properties of cursors</a:t>
            </a:r>
          </a:p>
        </p:txBody>
      </p:sp>
      <p:sp>
        <p:nvSpPr>
          <p:cNvPr id="251" name="Cursor has three important properties that we need to be familiar with in order to avoid unexpected result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4400"/>
            </a:pPr>
            <a:r>
              <a:t>Cursor has three important properties that we need to be familiar with in order to avoid unexpected results:</a:t>
            </a:r>
          </a:p>
          <a:p>
            <a:pPr>
              <a:defRPr sz="4400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Asensitive</a:t>
            </a:r>
            <a:r>
              <a:t> : Once open, the cursor will not reflect changes in its source tables. In fact, MySQL does not guarantee the cursor will be updated, so you can't rely on it.</a:t>
            </a:r>
          </a:p>
          <a:p>
            <a:pPr>
              <a:defRPr sz="4400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Read Only</a:t>
            </a:r>
            <a:r>
              <a:t> : Cursors are not updatable.</a:t>
            </a:r>
          </a:p>
          <a:p>
            <a:pPr>
              <a:defRPr sz="4400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Not Scrollable</a:t>
            </a:r>
            <a:r>
              <a:t> : Cursors can be traversed only in one direction, forward, and you can't skip records from fetching.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0" name="Why use stored procedure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Why use stored procedures ?</a:t>
            </a:r>
          </a:p>
        </p:txBody>
      </p:sp>
      <p:sp>
        <p:nvSpPr>
          <p:cNvPr id="171" name="Share logic with other applications. Stored procedures encapsulate functionality; this ensures that data access and manipulation are coherent between different applic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3500"/>
              </a:spcBef>
              <a:defRPr sz="4368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Share logic</a:t>
            </a:r>
            <a:r>
              <a:t> with other applications. Stored procedures encapsulate functionality; this ensures that data access and manipulation are coherent between different applications.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Isolate</a:t>
            </a:r>
            <a:r>
              <a:t> users from data tables. This gives you the ability to grant access to the stored procedures that manipulate the data but not directly to the tables.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Provide a 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security</a:t>
            </a:r>
            <a:r>
              <a:t> mechanism. Considering the prior item, if you can only access the data using the stored procedures defined, no one else can execute a </a:t>
            </a:r>
            <a:r>
              <a:rPr sz="1274">
                <a:latin typeface="Monaco"/>
                <a:ea typeface="Monaco"/>
                <a:cs typeface="Monaco"/>
                <a:sym typeface="Monaco"/>
              </a:rPr>
              <a:t>DELETE</a:t>
            </a:r>
            <a:r>
              <a:t> SQL statement and erase your data.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To 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improve performance </a:t>
            </a:r>
            <a:r>
              <a:t>because it reduces network traffic. With a stored procedure, multiple calls can be melded into one.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4" name="Picking a Delimi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Picking a Delimiter</a:t>
            </a:r>
          </a:p>
        </p:txBody>
      </p:sp>
      <p:sp>
        <p:nvSpPr>
          <p:cNvPr id="175" name="The delimiter is the character or string of characters that you'll use to tell the mySQL client that you've finished typing an SQL state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726440">
              <a:spcBef>
                <a:spcPts val="3400"/>
              </a:spcBef>
              <a:defRPr sz="4224"/>
            </a:pPr>
            <a:r>
              <a:t>The delimiter is the character or string of characters that you'll use to tell the mySQL client that you've finished typing an SQL statement. </a:t>
            </a:r>
          </a:p>
          <a:p>
            <a:pPr marL="558800" indent="-558800" defTabSz="726440">
              <a:spcBef>
                <a:spcPts val="3400"/>
              </a:spcBef>
              <a:defRPr sz="4224"/>
            </a:pPr>
            <a:r>
              <a:t>For ages, the delimiter has always been a semicolon. That, however, can be changed when required.</a:t>
            </a:r>
          </a:p>
          <a:p>
            <a:pPr marL="558800" indent="-558800" defTabSz="726440">
              <a:spcBef>
                <a:spcPts val="3400"/>
              </a:spcBef>
              <a:defRPr sz="4224"/>
            </a:pPr>
            <a:r>
              <a:t>In a stored procedure, one can have many statements, and each must end with a semicolon. </a:t>
            </a:r>
          </a:p>
          <a:p>
            <a:pPr marL="558800" indent="-558800" defTabSz="726440">
              <a:spcBef>
                <a:spcPts val="3400"/>
              </a:spcBef>
              <a:defRPr sz="4224"/>
            </a:pPr>
            <a:r>
              <a:t>This can causes problems, because, the client cannot correctly identify the end of a procedure.</a:t>
            </a:r>
          </a:p>
          <a:p>
            <a:pPr marL="558800" indent="-558800" defTabSz="726440">
              <a:spcBef>
                <a:spcPts val="3400"/>
              </a:spcBef>
              <a:defRPr sz="4224"/>
            </a:pPr>
            <a:r>
              <a:t>So we can temporarily change the delimiter e.g. “//“ , “$$”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8" name="Our first proced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Our first procedure</a:t>
            </a:r>
          </a:p>
        </p:txBody>
      </p:sp>
      <p:sp>
        <p:nvSpPr>
          <p:cNvPr id="179" name="CREATE PROCEDURE `p2` 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marL="0" marR="212090" indent="0" defTabSz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PROCEDURE</a:t>
            </a:r>
            <a:r>
              <a:rPr>
                <a:solidFill>
                  <a:srgbClr val="000000"/>
                </a:solidFill>
              </a:rPr>
              <a:t> `p2` ()</a:t>
            </a:r>
            <a:endParaRPr>
              <a:solidFill>
                <a:srgbClr val="000000"/>
              </a:solidFill>
            </a:endParaRP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BEGIN</a:t>
            </a: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	SELECT 'Hello World !';</a:t>
            </a: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2" name="Variables in mysq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Variables in mysql</a:t>
            </a:r>
          </a:p>
        </p:txBody>
      </p:sp>
      <p:sp>
        <p:nvSpPr>
          <p:cNvPr id="183" name="Local Vari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Variables</a:t>
            </a:r>
          </a:p>
          <a:p>
            <a:pPr/>
            <a:r>
              <a:t>Session Variables</a:t>
            </a:r>
          </a:p>
          <a:p>
            <a:pPr/>
            <a:r>
              <a:t>Global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6" name="defining local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defining local variables</a:t>
            </a:r>
          </a:p>
        </p:txBody>
      </p:sp>
      <p:sp>
        <p:nvSpPr>
          <p:cNvPr id="187" name="Should be defined explicitly at the start of the BEGIN/END block, along with their data typ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5150" indent="-565150" defTabSz="734694">
              <a:spcBef>
                <a:spcPts val="3400"/>
              </a:spcBef>
              <a:defRPr sz="4272"/>
            </a:pPr>
            <a:r>
              <a:t>Should be defined explicitly at the start of the</a:t>
            </a:r>
            <a:r>
              <a:rPr sz="4005"/>
              <a:t> </a:t>
            </a:r>
            <a:r>
              <a:rPr sz="3293">
                <a:latin typeface="Monaco"/>
                <a:ea typeface="Monaco"/>
                <a:cs typeface="Monaco"/>
                <a:sym typeface="Monaco"/>
              </a:rPr>
              <a:t>BEGIN/END</a:t>
            </a:r>
            <a:r>
              <a:rPr sz="3293"/>
              <a:t> </a:t>
            </a:r>
            <a:r>
              <a:t>block, along with their data types. </a:t>
            </a:r>
          </a:p>
          <a:p>
            <a:pPr marL="565150" indent="-565150" defTabSz="734694">
              <a:spcBef>
                <a:spcPts val="3400"/>
              </a:spcBef>
              <a:defRPr sz="4272"/>
            </a:pPr>
            <a:r>
              <a:t>Once you've declared a variable, you can use it anywhere within the block.</a:t>
            </a:r>
          </a:p>
          <a:p>
            <a:pPr marL="565150" indent="-565150" defTabSz="734694">
              <a:spcBef>
                <a:spcPts val="3400"/>
              </a:spcBef>
              <a:defRPr sz="4272"/>
            </a:pPr>
            <a:r>
              <a:t>Declare a variable using the following syntax:</a:t>
            </a:r>
          </a:p>
          <a:p>
            <a:pPr lvl="1" marL="0" indent="0" defTabSz="406908">
              <a:spcBef>
                <a:spcPts val="0"/>
              </a:spcBef>
              <a:buClrTx/>
              <a:buSzTx/>
              <a:buFontTx/>
              <a:buNone/>
              <a:defRPr sz="3559">
                <a:solidFill>
                  <a:srgbClr val="3A3A3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DECLARE </a:t>
            </a:r>
            <a:r>
              <a:rPr>
                <a:solidFill>
                  <a:schemeClr val="accent2"/>
                </a:solidFill>
              </a:rPr>
              <a:t>varname</a:t>
            </a:r>
            <a:r>
              <a:t> DATA-TYPE DEFAULT </a:t>
            </a:r>
            <a:r>
              <a:rPr>
                <a:solidFill>
                  <a:schemeClr val="accent2"/>
                </a:solidFill>
              </a:rPr>
              <a:t>defaultvalue</a:t>
            </a:r>
            <a:r>
              <a:t>;</a:t>
            </a:r>
          </a:p>
          <a:p>
            <a:pPr marL="0" indent="0" defTabSz="406908">
              <a:spcBef>
                <a:spcPts val="0"/>
              </a:spcBef>
              <a:buClrTx/>
              <a:buSzTx/>
              <a:buFontTx/>
              <a:buNone/>
              <a:defRPr sz="1602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65150" indent="-565150" defTabSz="734694">
              <a:spcBef>
                <a:spcPts val="3400"/>
              </a:spcBef>
              <a:buChar char="‣"/>
              <a:defRPr sz="4272"/>
            </a:pPr>
            <a:r>
              <a:t>Let's declare a few variables:</a:t>
            </a:r>
          </a:p>
          <a:p>
            <a:pPr marL="0" indent="0" defTabSz="734694">
              <a:spcBef>
                <a:spcPts val="3400"/>
              </a:spcBef>
              <a:buClrTx/>
              <a:buSzTx/>
              <a:buFontTx/>
              <a:buNone/>
              <a:defRPr sz="2937"/>
            </a:pPr>
            <a:r>
              <a:t>                                                            DECLARE </a:t>
            </a:r>
            <a:r>
              <a:rPr>
                <a:solidFill>
                  <a:schemeClr val="accent2"/>
                </a:solidFill>
              </a:rPr>
              <a:t>a, b </a:t>
            </a:r>
            <a:r>
              <a:t>INT DEFAULT </a:t>
            </a:r>
            <a:r>
              <a:rPr>
                <a:solidFill>
                  <a:schemeClr val="accent2"/>
                </a:solidFill>
              </a:rPr>
              <a:t>5</a:t>
            </a:r>
            <a:r>
              <a:t>;</a:t>
            </a:r>
            <a:br/>
            <a:r>
              <a:t>                                                            DECLARE </a:t>
            </a:r>
            <a:r>
              <a:rPr>
                <a:solidFill>
                  <a:schemeClr val="accent2"/>
                </a:solidFill>
              </a:rPr>
              <a:t>str</a:t>
            </a:r>
            <a:r>
              <a:t> VARCHAR(50);</a:t>
            </a:r>
            <a:br/>
            <a:r>
              <a:t>                                                            DECLARE </a:t>
            </a:r>
            <a:r>
              <a:rPr>
                <a:solidFill>
                  <a:schemeClr val="accent2"/>
                </a:solidFill>
              </a:rPr>
              <a:t>today</a:t>
            </a:r>
            <a:r>
              <a:t> TIMESTAMP DEFAULT </a:t>
            </a:r>
            <a:r>
              <a:rPr>
                <a:solidFill>
                  <a:schemeClr val="accent2"/>
                </a:solidFill>
              </a:rPr>
              <a:t>CURRENT_DATE</a:t>
            </a:r>
            <a:r>
              <a:t>;</a:t>
            </a:r>
            <a:br/>
            <a:r>
              <a:t>                                                            DECLARE </a:t>
            </a:r>
            <a:r>
              <a:rPr>
                <a:solidFill>
                  <a:schemeClr val="accent2"/>
                </a:solidFill>
              </a:rPr>
              <a:t>v1, v2, v3</a:t>
            </a:r>
            <a:r>
              <a:t> TINYINT;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0" name="define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define parameters</a:t>
            </a:r>
          </a:p>
        </p:txBody>
      </p:sp>
      <p:sp>
        <p:nvSpPr>
          <p:cNvPr id="191" name="IN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Parameters</a:t>
            </a:r>
          </a:p>
          <a:p>
            <a:pPr/>
            <a:r>
              <a:t>OUT Parameters</a:t>
            </a:r>
          </a:p>
          <a:p>
            <a:pPr/>
            <a:r>
              <a:t>INOUT Parameters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4" name="Flow Control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Flow Control Structures</a:t>
            </a:r>
          </a:p>
        </p:txBody>
      </p:sp>
      <p:sp>
        <p:nvSpPr>
          <p:cNvPr id="195" name="Flow control structures are the heart of any programming langu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</a:p>
          <a:p>
            <a:pPr/>
            <a:r>
              <a:t>Flow control structures are the heart of any programming language</a:t>
            </a:r>
          </a:p>
          <a:p>
            <a:pPr/>
            <a:r>
              <a:t>These constructs help us to add application logic in MySQL</a:t>
            </a:r>
          </a:p>
          <a:p>
            <a:pPr/>
            <a:r>
              <a:t>MySQL supports the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 </a:t>
            </a:r>
            <a:r>
              <a:rPr sz="3100">
                <a:latin typeface="Monaco"/>
                <a:ea typeface="Monaco"/>
                <a:cs typeface="Monaco"/>
                <a:sym typeface="Monaco"/>
              </a:rPr>
              <a:t>IF, CASE, LOOP, WHILE</a:t>
            </a:r>
            <a:r>
              <a:t> and </a:t>
            </a:r>
            <a:r>
              <a:rPr sz="3100">
                <a:latin typeface="Monaco"/>
                <a:ea typeface="Monaco"/>
                <a:cs typeface="Monaco"/>
                <a:sym typeface="Monaco"/>
              </a:rPr>
              <a:t>REPEAT</a:t>
            </a:r>
            <a:r>
              <a:rPr sz="1400">
                <a:latin typeface="Monaco"/>
                <a:ea typeface="Monaco"/>
                <a:cs typeface="Monaco"/>
                <a:sym typeface="Monaco"/>
              </a:rPr>
              <a:t> </a:t>
            </a:r>
            <a:r>
              <a:t>constructs for flow control within stored programs.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. The ‘if’ statement"/>
          <p:cNvSpPr txBox="1"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a. The ‘if’ statement</a:t>
            </a:r>
          </a:p>
        </p:txBody>
      </p:sp>
      <p:sp>
        <p:nvSpPr>
          <p:cNvPr id="198" name="With the IF statement, we can handle tasks which involves conditions…"/>
          <p:cNvSpPr txBox="1"/>
          <p:nvPr>
            <p:ph type="body" idx="1"/>
          </p:nvPr>
        </p:nvSpPr>
        <p:spPr>
          <a:xfrm>
            <a:off x="762000" y="1871376"/>
            <a:ext cx="22860000" cy="1114461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defRPr sz="3300"/>
            </a:pPr>
            <a:r>
              <a:t>With the IF statement, we can handle tasks which involves conditions</a:t>
            </a:r>
          </a:p>
          <a:p>
            <a:pPr>
              <a:defRPr sz="3300"/>
            </a:pPr>
            <a:r>
              <a:t>We can perform specific tasks based on certain conditions</a:t>
            </a:r>
          </a:p>
          <a:p>
            <a:pPr/>
          </a:p>
          <a:p>
            <a:pPr lvl="3" marL="0" marR="212090" indent="0" defTabSz="457200">
              <a:spcBef>
                <a:spcPts val="0"/>
              </a:spcBef>
              <a:buClrTx/>
              <a:buSzTx/>
              <a:buFontTx/>
              <a:buNone/>
              <a:defRPr sz="39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 </a:t>
            </a:r>
            <a:r>
              <a:rPr sz="3300"/>
              <a:t>  </a:t>
            </a:r>
            <a:endParaRPr sz="3300">
              <a:solidFill>
                <a:schemeClr val="accent1"/>
              </a:solidFill>
            </a:endParaRPr>
          </a:p>
          <a:p>
            <a:pPr lvl="3" marL="0" marR="212090" indent="0" defTabSz="457200">
              <a:spcBef>
                <a:spcPts val="0"/>
              </a:spcBef>
              <a:buClrTx/>
              <a:buSzTx/>
              <a:buFontTx/>
              <a:buNone/>
              <a:defRPr sz="39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300">
              <a:solidFill>
                <a:schemeClr val="accent1"/>
              </a:solidFill>
            </a:endParaRPr>
          </a:p>
          <a:p>
            <a:pPr lvl="3" marL="0" marR="212090" indent="0" defTabSz="457200">
              <a:spcBef>
                <a:spcPts val="0"/>
              </a:spcBef>
              <a:buClrTx/>
              <a:buSzTx/>
              <a:buFontTx/>
              <a:buNone/>
              <a:defRPr sz="39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300">
                <a:solidFill>
                  <a:schemeClr val="accent1"/>
                </a:solidFill>
              </a:rPr>
              <a:t>            </a:t>
            </a:r>
            <a:r>
              <a:rPr sz="2700">
                <a:solidFill>
                  <a:schemeClr val="accent1"/>
                </a:solidFill>
              </a:rPr>
              <a:t>IF</a:t>
            </a:r>
            <a:r>
              <a:rPr sz="2700"/>
              <a:t> </a:t>
            </a:r>
            <a:r>
              <a:rPr sz="3300">
                <a:solidFill>
                  <a:srgbClr val="222222"/>
                </a:solidFill>
              </a:rPr>
              <a:t>&lt;condition&gt;</a:t>
            </a:r>
            <a:r>
              <a:rPr sz="3300"/>
              <a:t> </a:t>
            </a:r>
            <a:r>
              <a:rPr sz="2700">
                <a:solidFill>
                  <a:schemeClr val="accent1"/>
                </a:solidFill>
              </a:rPr>
              <a:t>THEN</a:t>
            </a:r>
            <a:endParaRPr sz="3300"/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33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             </a:t>
            </a:r>
            <a:r>
              <a:rPr>
                <a:solidFill>
                  <a:srgbClr val="222222"/>
                </a:solidFill>
              </a:rPr>
              <a:t>statements</a:t>
            </a:r>
          </a:p>
          <a:p>
            <a:pPr marL="0" marR="212090" indent="0" defTabSz="457200">
              <a:spcBef>
                <a:spcPts val="0"/>
              </a:spcBef>
              <a:buClrTx/>
              <a:buSzTx/>
              <a:buFontTx/>
              <a:buNone/>
              <a:defRPr sz="3300">
                <a:solidFill>
                  <a:srgbClr val="B4B4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</a:t>
            </a:r>
            <a:r>
              <a:rPr sz="2700">
                <a:solidFill>
                  <a:schemeClr val="accent1"/>
                </a:solidFill>
              </a:rPr>
              <a:t>END IF;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1416" y="3953944"/>
            <a:ext cx="7944080" cy="911615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II"/>
          <p:cNvSpPr txBox="1"/>
          <p:nvPr/>
        </p:nvSpPr>
        <p:spPr>
          <a:xfrm>
            <a:off x="14515302" y="6722197"/>
            <a:ext cx="982981" cy="609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  <a:r>
              <a:rPr>
                <a:solidFill>
                  <a:srgbClr val="FFFFFF"/>
                </a:solidFill>
              </a:rPr>
              <a:t>II  </a:t>
            </a:r>
            <a:r>
              <a:t>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