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a24556f145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a24556f145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few insights we saw were that BART summarization model tended to summarize pieces of dialoge much more </a:t>
            </a:r>
            <a:r>
              <a:rPr lang="en"/>
              <a:t>accurately</a:t>
            </a:r>
            <a:r>
              <a:rPr lang="en"/>
              <a:t> then the other models, which makes sense. We also saw that PEGASUS model would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24556f145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a24556f145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a24556f145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a24556f145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24556f145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24556f145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24556f145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24556f145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24556f145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24556f145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introducing the protagonist(s), the antagonist, the crime and crime scene, any significant evidence, and the resolution of the crime/a narrative that presents the case against the perpetrator.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24556f145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24556f14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a24556f145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a24556f145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a24556f145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a24556f145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a24556f145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a24556f145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specialized, opus models tended to </a:t>
            </a:r>
            <a:r>
              <a:rPr lang="en"/>
              <a:t>perform</a:t>
            </a:r>
            <a:r>
              <a:rPr lang="en"/>
              <a:t> better for our translation tasks. They often gave more accurate and clear answers after being translated back and forth. The multi-lingual model would often translate to french well, but would </a:t>
            </a:r>
            <a:r>
              <a:rPr lang="en"/>
              <a:t>experience</a:t>
            </a:r>
            <a:r>
              <a:rPr lang="en"/>
              <a:t> issues going back to english</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a24556f145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a24556f145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ChatPI</a:t>
            </a:r>
            <a:endParaRPr/>
          </a:p>
        </p:txBody>
      </p:sp>
      <p:sp>
        <p:nvSpPr>
          <p:cNvPr id="129" name="Google Shape;129;p13"/>
          <p:cNvSpPr txBox="1"/>
          <p:nvPr>
            <p:ph idx="1" type="subTitle"/>
          </p:nvPr>
        </p:nvSpPr>
        <p:spPr>
          <a:xfrm>
            <a:off x="1973925" y="29417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Andrei Cozma, Manan Patel, Tulsi Tailor, Zac Perry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819150" y="448725"/>
            <a:ext cx="7505700" cy="61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Summarization Pipeline</a:t>
            </a:r>
            <a:endParaRPr/>
          </a:p>
        </p:txBody>
      </p:sp>
      <p:sp>
        <p:nvSpPr>
          <p:cNvPr id="188" name="Google Shape;188;p22"/>
          <p:cNvSpPr txBox="1"/>
          <p:nvPr>
            <p:ph idx="1" type="body"/>
          </p:nvPr>
        </p:nvSpPr>
        <p:spPr>
          <a:xfrm>
            <a:off x="819150" y="1206500"/>
            <a:ext cx="7505700" cy="323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Purpose: </a:t>
            </a:r>
            <a:r>
              <a:rPr lang="en" sz="1400"/>
              <a:t>Condense novel sections into coherent summaries</a:t>
            </a:r>
            <a:endParaRPr sz="1400"/>
          </a:p>
          <a:p>
            <a:pPr indent="0" lvl="0" marL="0" rtl="0" algn="l">
              <a:spcBef>
                <a:spcPts val="1200"/>
              </a:spcBef>
              <a:spcAft>
                <a:spcPts val="0"/>
              </a:spcAft>
              <a:buNone/>
            </a:pPr>
            <a:r>
              <a:rPr b="1" lang="en" sz="1400"/>
              <a:t>Source: </a:t>
            </a:r>
            <a:r>
              <a:rPr lang="en" sz="1400"/>
              <a:t>300-word sections on key narrative elements</a:t>
            </a:r>
            <a:endParaRPr sz="1400"/>
          </a:p>
          <a:p>
            <a:pPr indent="0" lvl="0" marL="0" rtl="0" algn="l">
              <a:spcBef>
                <a:spcPts val="1200"/>
              </a:spcBef>
              <a:spcAft>
                <a:spcPts val="0"/>
              </a:spcAft>
              <a:buNone/>
            </a:pPr>
            <a:r>
              <a:rPr b="1" lang="en" sz="1400"/>
              <a:t>Model Selection:</a:t>
            </a:r>
            <a:endParaRPr b="1" sz="1400"/>
          </a:p>
          <a:p>
            <a:pPr indent="-317500" lvl="0" marL="457200" rtl="0" algn="l">
              <a:spcBef>
                <a:spcPts val="1200"/>
              </a:spcBef>
              <a:spcAft>
                <a:spcPts val="0"/>
              </a:spcAft>
              <a:buSzPts val="1400"/>
              <a:buChar char="●"/>
            </a:pPr>
            <a:r>
              <a:rPr i="1" lang="en" sz="1400"/>
              <a:t>DistilBART (</a:t>
            </a:r>
            <a:r>
              <a:rPr i="1" lang="en" sz="1400">
                <a:solidFill>
                  <a:srgbClr val="000000"/>
                </a:solidFill>
                <a:latin typeface="Times New Roman"/>
                <a:ea typeface="Times New Roman"/>
                <a:cs typeface="Times New Roman"/>
                <a:sym typeface="Times New Roman"/>
              </a:rPr>
              <a:t>distilbart-cnn-12-6</a:t>
            </a:r>
            <a:r>
              <a:rPr i="1" lang="en" sz="1400"/>
              <a:t>)</a:t>
            </a:r>
            <a:r>
              <a:rPr lang="en" sz="1400"/>
              <a:t>: Efficient, reduced size, trained on news articles</a:t>
            </a:r>
            <a:endParaRPr sz="1400"/>
          </a:p>
          <a:p>
            <a:pPr indent="-317500" lvl="0" marL="457200" rtl="0" algn="l">
              <a:spcBef>
                <a:spcPts val="0"/>
              </a:spcBef>
              <a:spcAft>
                <a:spcPts val="0"/>
              </a:spcAft>
              <a:buSzPts val="1400"/>
              <a:buChar char="●"/>
            </a:pPr>
            <a:r>
              <a:rPr i="1" lang="en" sz="1400"/>
              <a:t>BART Summarization (</a:t>
            </a:r>
            <a:r>
              <a:rPr i="1" lang="en" sz="1400">
                <a:solidFill>
                  <a:srgbClr val="000000"/>
                </a:solidFill>
                <a:latin typeface="Times New Roman"/>
                <a:ea typeface="Times New Roman"/>
                <a:cs typeface="Times New Roman"/>
                <a:sym typeface="Times New Roman"/>
              </a:rPr>
              <a:t>bart_summarisation</a:t>
            </a:r>
            <a:r>
              <a:rPr i="1" lang="en" sz="1400"/>
              <a:t>)</a:t>
            </a:r>
            <a:r>
              <a:rPr lang="en" sz="1400"/>
              <a:t>: Specifically designed for summarization, trained on dialogue datasets</a:t>
            </a:r>
            <a:endParaRPr sz="1400"/>
          </a:p>
          <a:p>
            <a:pPr indent="-317500" lvl="0" marL="457200" rtl="0" algn="l">
              <a:spcBef>
                <a:spcPts val="0"/>
              </a:spcBef>
              <a:spcAft>
                <a:spcPts val="0"/>
              </a:spcAft>
              <a:buSzPts val="1400"/>
              <a:buChar char="●"/>
            </a:pPr>
            <a:r>
              <a:rPr i="1" lang="en" sz="1400"/>
              <a:t>PEGASUS-X Large Book Summary (</a:t>
            </a:r>
            <a:r>
              <a:rPr i="1" lang="en" sz="1400">
                <a:solidFill>
                  <a:srgbClr val="000000"/>
                </a:solidFill>
                <a:latin typeface="Times New Roman"/>
                <a:ea typeface="Times New Roman"/>
                <a:cs typeface="Times New Roman"/>
                <a:sym typeface="Times New Roman"/>
              </a:rPr>
              <a:t>pegasus-x-large-book-summary</a:t>
            </a:r>
            <a:r>
              <a:rPr i="1" lang="en" sz="1400"/>
              <a:t>): </a:t>
            </a:r>
            <a:r>
              <a:rPr lang="en" sz="1400"/>
              <a:t>Large model </a:t>
            </a:r>
            <a:r>
              <a:rPr lang="en" sz="1400"/>
              <a:t>trained</a:t>
            </a:r>
            <a:r>
              <a:rPr lang="en" sz="1400"/>
              <a:t> on a variety of texts, including novels. Design for long-form texts</a:t>
            </a:r>
            <a:endParaRPr sz="1400"/>
          </a:p>
          <a:p>
            <a:pPr indent="0" lvl="0" marL="0" rtl="0" algn="l">
              <a:spcBef>
                <a:spcPts val="1200"/>
              </a:spcBef>
              <a:spcAft>
                <a:spcPts val="0"/>
              </a:spcAft>
              <a:buNone/>
            </a:pPr>
            <a:r>
              <a:rPr b="1" lang="en" sz="1400"/>
              <a:t>Evaluation &amp; Insights: </a:t>
            </a:r>
            <a:endParaRPr b="1" sz="1400"/>
          </a:p>
          <a:p>
            <a:pPr indent="-317500" lvl="0" marL="457200" rtl="0" algn="l">
              <a:spcBef>
                <a:spcPts val="1200"/>
              </a:spcBef>
              <a:spcAft>
                <a:spcPts val="0"/>
              </a:spcAft>
              <a:buSzPts val="1400"/>
              <a:buChar char="●"/>
            </a:pPr>
            <a:r>
              <a:rPr lang="en" sz="1400"/>
              <a:t>Conciseness and contextual accuracy of summarie</a:t>
            </a:r>
            <a:r>
              <a:rPr lang="en" sz="1400"/>
              <a:t>s</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819150" y="232125"/>
            <a:ext cx="6816600" cy="47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Summarization Results</a:t>
            </a:r>
            <a:endParaRPr/>
          </a:p>
        </p:txBody>
      </p:sp>
      <p:pic>
        <p:nvPicPr>
          <p:cNvPr id="194" name="Google Shape;194;p23"/>
          <p:cNvPicPr preferRelativeResize="0"/>
          <p:nvPr/>
        </p:nvPicPr>
        <p:blipFill>
          <a:blip r:embed="rId3">
            <a:alphaModFix/>
          </a:blip>
          <a:stretch>
            <a:fillRect/>
          </a:stretch>
        </p:blipFill>
        <p:spPr>
          <a:xfrm>
            <a:off x="369850" y="1072700"/>
            <a:ext cx="4369849" cy="2903925"/>
          </a:xfrm>
          <a:prstGeom prst="rect">
            <a:avLst/>
          </a:prstGeom>
          <a:noFill/>
          <a:ln>
            <a:noFill/>
          </a:ln>
        </p:spPr>
      </p:pic>
      <p:sp>
        <p:nvSpPr>
          <p:cNvPr id="195" name="Google Shape;195;p23"/>
          <p:cNvSpPr txBox="1"/>
          <p:nvPr>
            <p:ph idx="1" type="body"/>
          </p:nvPr>
        </p:nvSpPr>
        <p:spPr>
          <a:xfrm>
            <a:off x="4799900" y="408925"/>
            <a:ext cx="3813000" cy="10932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Spacy’s cosine similarity score yields the best result </a:t>
            </a:r>
            <a:r>
              <a:rPr lang="en" sz="1100">
                <a:solidFill>
                  <a:srgbClr val="000000"/>
                </a:solidFill>
                <a:latin typeface="Times New Roman"/>
                <a:ea typeface="Times New Roman"/>
                <a:cs typeface="Times New Roman"/>
                <a:sym typeface="Times New Roman"/>
              </a:rPr>
              <a:t>compared</a:t>
            </a:r>
            <a:r>
              <a:rPr lang="en" sz="1100">
                <a:solidFill>
                  <a:srgbClr val="000000"/>
                </a:solidFill>
                <a:latin typeface="Times New Roman"/>
                <a:ea typeface="Times New Roman"/>
                <a:cs typeface="Times New Roman"/>
                <a:sym typeface="Times New Roman"/>
              </a:rPr>
              <a:t> to other </a:t>
            </a:r>
            <a:r>
              <a:rPr lang="en" sz="1100">
                <a:solidFill>
                  <a:srgbClr val="000000"/>
                </a:solidFill>
                <a:latin typeface="Times New Roman"/>
                <a:ea typeface="Times New Roman"/>
                <a:cs typeface="Times New Roman"/>
                <a:sym typeface="Times New Roman"/>
              </a:rPr>
              <a:t>metrics</a:t>
            </a:r>
            <a:endParaRPr sz="1100">
              <a:solidFill>
                <a:srgbClr val="000000"/>
              </a:solidFill>
              <a:latin typeface="Times New Roman"/>
              <a:ea typeface="Times New Roman"/>
              <a:cs typeface="Times New Roman"/>
              <a:sym typeface="Times New Roman"/>
            </a:endParaRPr>
          </a:p>
          <a:p>
            <a:pPr indent="-298450" lvl="1" marL="914400" rtl="0" algn="l">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Removed stop words and </a:t>
            </a:r>
            <a:r>
              <a:rPr lang="en" sz="1100">
                <a:solidFill>
                  <a:srgbClr val="000000"/>
                </a:solidFill>
                <a:latin typeface="Times New Roman"/>
                <a:ea typeface="Times New Roman"/>
                <a:cs typeface="Times New Roman"/>
                <a:sym typeface="Times New Roman"/>
              </a:rPr>
              <a:t>punctuation</a:t>
            </a:r>
            <a:r>
              <a:rPr lang="en">
                <a:solidFill>
                  <a:srgbClr val="000000"/>
                </a:solidFill>
                <a:latin typeface="Times New Roman"/>
                <a:ea typeface="Times New Roman"/>
                <a:cs typeface="Times New Roman"/>
                <a:sym typeface="Times New Roman"/>
              </a:rPr>
              <a:t> to make it a viable metric for summarization task</a:t>
            </a:r>
            <a:endParaRPr/>
          </a:p>
        </p:txBody>
      </p:sp>
      <p:pic>
        <p:nvPicPr>
          <p:cNvPr id="196" name="Google Shape;196;p23"/>
          <p:cNvPicPr preferRelativeResize="0"/>
          <p:nvPr/>
        </p:nvPicPr>
        <p:blipFill>
          <a:blip r:embed="rId4">
            <a:alphaModFix/>
          </a:blip>
          <a:stretch>
            <a:fillRect/>
          </a:stretch>
        </p:blipFill>
        <p:spPr>
          <a:xfrm>
            <a:off x="3643325" y="1725425"/>
            <a:ext cx="5163976" cy="2573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Demo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741150" y="406200"/>
            <a:ext cx="7505700" cy="58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35" name="Google Shape;135;p14"/>
          <p:cNvSpPr txBox="1"/>
          <p:nvPr>
            <p:ph idx="1" type="body"/>
          </p:nvPr>
        </p:nvSpPr>
        <p:spPr>
          <a:xfrm>
            <a:off x="356550" y="1094700"/>
            <a:ext cx="8274900" cy="34443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rgbClr val="000000"/>
              </a:buClr>
              <a:buSzPts val="1500"/>
              <a:buChar char="●"/>
            </a:pPr>
            <a:r>
              <a:rPr lang="en" sz="1500">
                <a:solidFill>
                  <a:srgbClr val="000000"/>
                </a:solidFill>
              </a:rPr>
              <a:t>In this project, we will assess multiple NLP pipelines for various tasks using pre-trained models from Hugging Face</a:t>
            </a:r>
            <a:endParaRPr sz="1500">
              <a:solidFill>
                <a:srgbClr val="000000"/>
              </a:solidFill>
            </a:endParaRPr>
          </a:p>
          <a:p>
            <a:pPr indent="-323850" lvl="1" marL="914400" rtl="0" algn="l">
              <a:lnSpc>
                <a:spcPct val="150000"/>
              </a:lnSpc>
              <a:spcBef>
                <a:spcPts val="0"/>
              </a:spcBef>
              <a:spcAft>
                <a:spcPts val="0"/>
              </a:spcAft>
              <a:buClr>
                <a:srgbClr val="000000"/>
              </a:buClr>
              <a:buSzPts val="1500"/>
              <a:buChar char="○"/>
            </a:pPr>
            <a:r>
              <a:rPr lang="en" sz="1500">
                <a:solidFill>
                  <a:srgbClr val="000000"/>
                </a:solidFill>
              </a:rPr>
              <a:t>Question-Answering Pipeline</a:t>
            </a:r>
            <a:endParaRPr sz="1500">
              <a:solidFill>
                <a:srgbClr val="000000"/>
              </a:solidFill>
            </a:endParaRPr>
          </a:p>
          <a:p>
            <a:pPr indent="-323850" lvl="1" marL="914400" rtl="0" algn="l">
              <a:lnSpc>
                <a:spcPct val="150000"/>
              </a:lnSpc>
              <a:spcBef>
                <a:spcPts val="0"/>
              </a:spcBef>
              <a:spcAft>
                <a:spcPts val="0"/>
              </a:spcAft>
              <a:buClr>
                <a:srgbClr val="000000"/>
              </a:buClr>
              <a:buSzPts val="1500"/>
              <a:buChar char="○"/>
            </a:pPr>
            <a:r>
              <a:rPr lang="en" sz="1500">
                <a:solidFill>
                  <a:srgbClr val="000000"/>
                </a:solidFill>
              </a:rPr>
              <a:t>Translation Pipeline</a:t>
            </a:r>
            <a:endParaRPr sz="1500">
              <a:solidFill>
                <a:srgbClr val="000000"/>
              </a:solidFill>
            </a:endParaRPr>
          </a:p>
          <a:p>
            <a:pPr indent="-323850" lvl="1" marL="914400" rtl="0" algn="l">
              <a:lnSpc>
                <a:spcPct val="150000"/>
              </a:lnSpc>
              <a:spcBef>
                <a:spcPts val="0"/>
              </a:spcBef>
              <a:spcAft>
                <a:spcPts val="0"/>
              </a:spcAft>
              <a:buClr>
                <a:srgbClr val="000000"/>
              </a:buClr>
              <a:buSzPts val="1500"/>
              <a:buChar char="○"/>
            </a:pPr>
            <a:r>
              <a:rPr lang="en" sz="1500">
                <a:solidFill>
                  <a:srgbClr val="000000"/>
                </a:solidFill>
              </a:rPr>
              <a:t>Summarization Pipeline</a:t>
            </a:r>
            <a:endParaRPr sz="1500">
              <a:solidFill>
                <a:srgbClr val="000000"/>
              </a:solidFill>
            </a:endParaRPr>
          </a:p>
          <a:p>
            <a:pPr indent="-323850" lvl="0" marL="457200" rtl="0" algn="l">
              <a:lnSpc>
                <a:spcPct val="150000"/>
              </a:lnSpc>
              <a:spcBef>
                <a:spcPts val="0"/>
              </a:spcBef>
              <a:spcAft>
                <a:spcPts val="0"/>
              </a:spcAft>
              <a:buClr>
                <a:srgbClr val="000000"/>
              </a:buClr>
              <a:buSzPts val="1500"/>
              <a:buChar char="●"/>
            </a:pPr>
            <a:r>
              <a:rPr lang="en" sz="1500">
                <a:solidFill>
                  <a:srgbClr val="000000"/>
                </a:solidFill>
              </a:rPr>
              <a:t>We aim to evaluate each pipeline through a range of metrics to better understand their effectiveness and limitations in isolation</a:t>
            </a:r>
            <a:endParaRPr sz="1500">
              <a:solidFill>
                <a:srgbClr val="000000"/>
              </a:solidFill>
            </a:endParaRPr>
          </a:p>
          <a:p>
            <a:pPr indent="-323850" lvl="0" marL="457200" rtl="0" algn="l">
              <a:lnSpc>
                <a:spcPct val="150000"/>
              </a:lnSpc>
              <a:spcBef>
                <a:spcPts val="0"/>
              </a:spcBef>
              <a:spcAft>
                <a:spcPts val="0"/>
              </a:spcAft>
              <a:buClr>
                <a:srgbClr val="000000"/>
              </a:buClr>
              <a:buSzPts val="1500"/>
              <a:buChar char="●"/>
            </a:pPr>
            <a:r>
              <a:rPr lang="en" sz="1500">
                <a:solidFill>
                  <a:srgbClr val="000000"/>
                </a:solidFill>
              </a:rPr>
              <a:t>Each pipeline will be implemented into a simple chat interface to also measure their performance in a cohesive system</a:t>
            </a:r>
            <a:endParaRPr sz="15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416975"/>
            <a:ext cx="7505700" cy="58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Chat-Bot </a:t>
            </a:r>
            <a:r>
              <a:rPr lang="en"/>
              <a:t>Objective</a:t>
            </a:r>
            <a:endParaRPr/>
          </a:p>
        </p:txBody>
      </p:sp>
      <p:sp>
        <p:nvSpPr>
          <p:cNvPr id="141" name="Google Shape;141;p15"/>
          <p:cNvSpPr txBox="1"/>
          <p:nvPr>
            <p:ph idx="1" type="body"/>
          </p:nvPr>
        </p:nvSpPr>
        <p:spPr>
          <a:xfrm>
            <a:off x="819150" y="1040700"/>
            <a:ext cx="7505700" cy="3062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To implement a multi-lingual mini chatbot (ChatPI) that can take natural language queries about the plot of the novel, answer questions in two different languages, and summarize the key points about the plot sections.</a:t>
            </a:r>
            <a:endParaRPr sz="1400"/>
          </a:p>
          <a:p>
            <a:pPr indent="0" lvl="0" marL="0" rtl="0" algn="l">
              <a:lnSpc>
                <a:spcPct val="100000"/>
              </a:lnSpc>
              <a:spcBef>
                <a:spcPts val="1200"/>
              </a:spcBef>
              <a:spcAft>
                <a:spcPts val="0"/>
              </a:spcAft>
              <a:buNone/>
            </a:pPr>
            <a:r>
              <a:rPr lang="en" sz="1400"/>
              <a:t>The ChatPI will provide 3 functionalities:</a:t>
            </a:r>
            <a:endParaRPr sz="1400"/>
          </a:p>
          <a:p>
            <a:pPr indent="-317500" lvl="0" marL="457200" rtl="0" algn="l">
              <a:lnSpc>
                <a:spcPct val="100000"/>
              </a:lnSpc>
              <a:spcBef>
                <a:spcPts val="1200"/>
              </a:spcBef>
              <a:spcAft>
                <a:spcPts val="0"/>
              </a:spcAft>
              <a:buSzPts val="1400"/>
              <a:buAutoNum type="arabicPeriod"/>
            </a:pPr>
            <a:r>
              <a:rPr b="1" lang="en" sz="1400"/>
              <a:t>Question-Answering</a:t>
            </a:r>
            <a:endParaRPr b="1" sz="1400"/>
          </a:p>
          <a:p>
            <a:pPr indent="457200" lvl="0" marL="0" rtl="0" algn="l">
              <a:lnSpc>
                <a:spcPct val="100000"/>
              </a:lnSpc>
              <a:spcBef>
                <a:spcPts val="1200"/>
              </a:spcBef>
              <a:spcAft>
                <a:spcPts val="0"/>
              </a:spcAft>
              <a:buNone/>
            </a:pPr>
            <a:r>
              <a:rPr lang="en" sz="1400"/>
              <a:t>User picks a question and an answer is returned</a:t>
            </a:r>
            <a:endParaRPr sz="1400"/>
          </a:p>
          <a:p>
            <a:pPr indent="-317500" lvl="0" marL="457200" rtl="0" algn="l">
              <a:lnSpc>
                <a:spcPct val="100000"/>
              </a:lnSpc>
              <a:spcBef>
                <a:spcPts val="1200"/>
              </a:spcBef>
              <a:spcAft>
                <a:spcPts val="0"/>
              </a:spcAft>
              <a:buSzPts val="1400"/>
              <a:buAutoNum type="arabicPeriod"/>
            </a:pPr>
            <a:r>
              <a:rPr b="1" lang="en" sz="1400"/>
              <a:t>Translation from English to French and back</a:t>
            </a:r>
            <a:endParaRPr b="1" sz="1400"/>
          </a:p>
          <a:p>
            <a:pPr indent="0" lvl="0" marL="457200" rtl="0" algn="l">
              <a:lnSpc>
                <a:spcPct val="100000"/>
              </a:lnSpc>
              <a:spcBef>
                <a:spcPts val="1200"/>
              </a:spcBef>
              <a:spcAft>
                <a:spcPts val="0"/>
              </a:spcAft>
              <a:buNone/>
            </a:pPr>
            <a:r>
              <a:rPr lang="en" sz="1400"/>
              <a:t>User picks a question and both English and French answer is returned</a:t>
            </a:r>
            <a:endParaRPr sz="1400"/>
          </a:p>
          <a:p>
            <a:pPr indent="-317500" lvl="0" marL="457200" rtl="0" algn="l">
              <a:lnSpc>
                <a:spcPct val="100000"/>
              </a:lnSpc>
              <a:spcBef>
                <a:spcPts val="1200"/>
              </a:spcBef>
              <a:spcAft>
                <a:spcPts val="0"/>
              </a:spcAft>
              <a:buSzPts val="1400"/>
              <a:buAutoNum type="arabicPeriod"/>
            </a:pPr>
            <a:r>
              <a:rPr b="1" lang="en" sz="1400"/>
              <a:t>Summarization</a:t>
            </a:r>
            <a:endParaRPr b="1" sz="1400"/>
          </a:p>
          <a:p>
            <a:pPr indent="0" lvl="0" marL="457200" rtl="0" algn="l">
              <a:lnSpc>
                <a:spcPct val="100000"/>
              </a:lnSpc>
              <a:spcBef>
                <a:spcPts val="1200"/>
              </a:spcBef>
              <a:spcAft>
                <a:spcPts val="1200"/>
              </a:spcAft>
              <a:buNone/>
            </a:pPr>
            <a:r>
              <a:rPr lang="en" sz="1400"/>
              <a:t>User picks a section of text and summary of it is returned</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416975"/>
            <a:ext cx="7505700" cy="58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 &amp; Preparation</a:t>
            </a:r>
            <a:endParaRPr/>
          </a:p>
        </p:txBody>
      </p:sp>
      <p:sp>
        <p:nvSpPr>
          <p:cNvPr id="147" name="Google Shape;147;p16"/>
          <p:cNvSpPr txBox="1"/>
          <p:nvPr>
            <p:ph idx="1" type="body"/>
          </p:nvPr>
        </p:nvSpPr>
        <p:spPr>
          <a:xfrm>
            <a:off x="819150" y="1040700"/>
            <a:ext cx="7505700" cy="3062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t>Collected five different 300-word sections from “The Sign of the Four” crime novel</a:t>
            </a:r>
            <a:endParaRPr sz="1500"/>
          </a:p>
          <a:p>
            <a:pPr indent="-323850" lvl="0" marL="457200" rtl="0" algn="l">
              <a:lnSpc>
                <a:spcPct val="150000"/>
              </a:lnSpc>
              <a:spcBef>
                <a:spcPts val="1200"/>
              </a:spcBef>
              <a:spcAft>
                <a:spcPts val="0"/>
              </a:spcAft>
              <a:buSzPts val="1500"/>
              <a:buChar char="●"/>
            </a:pPr>
            <a:r>
              <a:rPr lang="en" sz="1500"/>
              <a:t>Covering: protagonist(s), antagonist, crime scene, significant evidence, resolution</a:t>
            </a:r>
            <a:endParaRPr sz="1500"/>
          </a:p>
          <a:p>
            <a:pPr indent="0" lvl="0" marL="0" rtl="0" algn="l">
              <a:lnSpc>
                <a:spcPct val="150000"/>
              </a:lnSpc>
              <a:spcBef>
                <a:spcPts val="1200"/>
              </a:spcBef>
              <a:spcAft>
                <a:spcPts val="0"/>
              </a:spcAft>
              <a:buNone/>
            </a:pPr>
            <a:r>
              <a:rPr lang="en" sz="1500"/>
              <a:t>Evaluation Data Creation</a:t>
            </a:r>
            <a:endParaRPr sz="1500"/>
          </a:p>
          <a:p>
            <a:pPr indent="-323850" lvl="0" marL="457200" rtl="0" algn="l">
              <a:lnSpc>
                <a:spcPct val="150000"/>
              </a:lnSpc>
              <a:spcBef>
                <a:spcPts val="1200"/>
              </a:spcBef>
              <a:spcAft>
                <a:spcPts val="0"/>
              </a:spcAft>
              <a:buSzPts val="1500"/>
              <a:buChar char="●"/>
            </a:pPr>
            <a:r>
              <a:rPr lang="en" sz="1500"/>
              <a:t>Created Quizzes: 9 questions per section asking about specific information &amp; details</a:t>
            </a:r>
            <a:endParaRPr sz="1500"/>
          </a:p>
          <a:p>
            <a:pPr indent="-323850" lvl="0" marL="457200" rtl="0" algn="l">
              <a:lnSpc>
                <a:spcPct val="150000"/>
              </a:lnSpc>
              <a:spcBef>
                <a:spcPts val="0"/>
              </a:spcBef>
              <a:spcAft>
                <a:spcPts val="0"/>
              </a:spcAft>
              <a:buSzPts val="1500"/>
              <a:buChar char="●"/>
            </a:pPr>
            <a:r>
              <a:rPr lang="en" sz="1500"/>
              <a:t>Corresponding answer key for evaluation scores</a:t>
            </a:r>
            <a:endParaRPr sz="1500"/>
          </a:p>
          <a:p>
            <a:pPr indent="0" lvl="0" marL="0" rtl="0" algn="l">
              <a:lnSpc>
                <a:spcPct val="150000"/>
              </a:lnSpc>
              <a:spcBef>
                <a:spcPts val="1200"/>
              </a:spcBef>
              <a:spcAft>
                <a:spcPts val="0"/>
              </a:spcAft>
              <a:buNone/>
            </a:pPr>
            <a:r>
              <a:rPr lang="en" sz="1500"/>
              <a:t>Picked top models for the 3 NLP pipelines:</a:t>
            </a:r>
            <a:endParaRPr sz="1500"/>
          </a:p>
          <a:p>
            <a:pPr indent="-323850" lvl="0" marL="457200" rtl="0" algn="l">
              <a:lnSpc>
                <a:spcPct val="150000"/>
              </a:lnSpc>
              <a:spcBef>
                <a:spcPts val="1200"/>
              </a:spcBef>
              <a:spcAft>
                <a:spcPts val="0"/>
              </a:spcAft>
              <a:buSzPts val="1500"/>
              <a:buChar char="●"/>
            </a:pPr>
            <a:r>
              <a:rPr lang="en" sz="1500"/>
              <a:t>Use of pre-trained models from Hugging Face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98525" y="432850"/>
            <a:ext cx="7505700" cy="58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Metrics</a:t>
            </a:r>
            <a:endParaRPr/>
          </a:p>
        </p:txBody>
      </p:sp>
      <p:sp>
        <p:nvSpPr>
          <p:cNvPr id="153" name="Google Shape;153;p17"/>
          <p:cNvSpPr txBox="1"/>
          <p:nvPr>
            <p:ph idx="1" type="body"/>
          </p:nvPr>
        </p:nvSpPr>
        <p:spPr>
          <a:xfrm>
            <a:off x="898525" y="1085850"/>
            <a:ext cx="7642200" cy="348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Cosine Similarity (Spacy)</a:t>
            </a:r>
            <a:r>
              <a:rPr lang="en" sz="1500"/>
              <a:t>:</a:t>
            </a:r>
            <a:endParaRPr sz="1500"/>
          </a:p>
          <a:p>
            <a:pPr indent="-323850" lvl="0" marL="457200" rtl="0" algn="l">
              <a:spcBef>
                <a:spcPts val="1200"/>
              </a:spcBef>
              <a:spcAft>
                <a:spcPts val="0"/>
              </a:spcAft>
              <a:buSzPts val="1500"/>
              <a:buChar char="●"/>
            </a:pPr>
            <a:r>
              <a:rPr lang="en" sz="1500"/>
              <a:t>Basic alignment assessment with semantic similarity (</a:t>
            </a:r>
            <a:r>
              <a:rPr lang="en" sz="1500"/>
              <a:t>"en_core_web_lg")</a:t>
            </a:r>
            <a:endParaRPr sz="1500"/>
          </a:p>
          <a:p>
            <a:pPr indent="-323850" lvl="0" marL="457200" rtl="0" algn="l">
              <a:spcBef>
                <a:spcPts val="0"/>
              </a:spcBef>
              <a:spcAft>
                <a:spcPts val="0"/>
              </a:spcAft>
              <a:buSzPts val="1500"/>
              <a:buChar char="●"/>
            </a:pPr>
            <a:r>
              <a:rPr lang="en" sz="1500"/>
              <a:t>Simple approach - uses average of word vectors.</a:t>
            </a:r>
            <a:endParaRPr sz="1500"/>
          </a:p>
          <a:p>
            <a:pPr indent="0" lvl="0" marL="0" rtl="0" algn="l">
              <a:spcBef>
                <a:spcPts val="1200"/>
              </a:spcBef>
              <a:spcAft>
                <a:spcPts val="0"/>
              </a:spcAft>
              <a:buNone/>
            </a:pPr>
            <a:r>
              <a:rPr b="1" lang="en" sz="1500"/>
              <a:t>BERTscore</a:t>
            </a:r>
            <a:r>
              <a:rPr lang="en" sz="1500"/>
              <a:t>:</a:t>
            </a:r>
            <a:endParaRPr sz="1500"/>
          </a:p>
          <a:p>
            <a:pPr indent="-323850" lvl="0" marL="457200" rtl="0" algn="l">
              <a:spcBef>
                <a:spcPts val="1200"/>
              </a:spcBef>
              <a:spcAft>
                <a:spcPts val="0"/>
              </a:spcAft>
              <a:buSzPts val="1500"/>
              <a:buChar char="●"/>
            </a:pPr>
            <a:r>
              <a:rPr lang="en" sz="1500"/>
              <a:t>Cosine similarity providing more </a:t>
            </a:r>
            <a:r>
              <a:rPr lang="en" sz="1500"/>
              <a:t>detailed token-level comparisons.</a:t>
            </a:r>
            <a:endParaRPr sz="1500"/>
          </a:p>
          <a:p>
            <a:pPr indent="-323850" lvl="0" marL="457200" rtl="0" algn="l">
              <a:spcBef>
                <a:spcPts val="0"/>
              </a:spcBef>
              <a:spcAft>
                <a:spcPts val="0"/>
              </a:spcAft>
              <a:buSzPts val="1500"/>
              <a:buChar char="●"/>
            </a:pPr>
            <a:r>
              <a:rPr lang="en" sz="1500"/>
              <a:t> "microsoft/deberta-xlarge-mnli" - highly rated for strong human judgment correlation.</a:t>
            </a:r>
            <a:endParaRPr sz="1500"/>
          </a:p>
          <a:p>
            <a:pPr indent="0" lvl="0" marL="0" rtl="0" algn="l">
              <a:spcBef>
                <a:spcPts val="1200"/>
              </a:spcBef>
              <a:spcAft>
                <a:spcPts val="0"/>
              </a:spcAft>
              <a:buNone/>
            </a:pPr>
            <a:r>
              <a:rPr b="1" lang="en" sz="1500"/>
              <a:t>Rouge Score</a:t>
            </a:r>
            <a:r>
              <a:rPr lang="en" sz="1500"/>
              <a:t>:</a:t>
            </a:r>
            <a:endParaRPr sz="1500"/>
          </a:p>
          <a:p>
            <a:pPr indent="-323850" lvl="0" marL="457200" rtl="0" algn="l">
              <a:spcBef>
                <a:spcPts val="1200"/>
              </a:spcBef>
              <a:spcAft>
                <a:spcPts val="0"/>
              </a:spcAft>
              <a:buSzPts val="1500"/>
              <a:buChar char="●"/>
            </a:pPr>
            <a:r>
              <a:rPr lang="en" sz="1500"/>
              <a:t>Focuses on overlap in n-grams and subsequences.</a:t>
            </a:r>
            <a:endParaRPr sz="1500"/>
          </a:p>
          <a:p>
            <a:pPr indent="-323850" lvl="0" marL="457200" rtl="0" algn="l">
              <a:spcBef>
                <a:spcPts val="0"/>
              </a:spcBef>
              <a:spcAft>
                <a:spcPts val="0"/>
              </a:spcAft>
              <a:buSzPts val="1500"/>
              <a:buChar char="●"/>
            </a:pPr>
            <a:r>
              <a:rPr lang="en" sz="1500"/>
              <a:t>Historically significant in </a:t>
            </a:r>
            <a:r>
              <a:rPr lang="en" sz="1500" u="sng"/>
              <a:t>summarization</a:t>
            </a:r>
            <a:r>
              <a:rPr lang="en" sz="1500"/>
              <a:t> and </a:t>
            </a:r>
            <a:r>
              <a:rPr lang="en" sz="1500" u="sng"/>
              <a:t>translation</a:t>
            </a:r>
            <a:r>
              <a:rPr lang="en" sz="1500"/>
              <a:t>.</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672500" y="520875"/>
            <a:ext cx="7505700" cy="64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Question-Answering Pipeline</a:t>
            </a:r>
            <a:endParaRPr/>
          </a:p>
        </p:txBody>
      </p:sp>
      <p:sp>
        <p:nvSpPr>
          <p:cNvPr id="159" name="Google Shape;159;p18"/>
          <p:cNvSpPr txBox="1"/>
          <p:nvPr>
            <p:ph idx="1" type="body"/>
          </p:nvPr>
        </p:nvSpPr>
        <p:spPr>
          <a:xfrm>
            <a:off x="819150" y="1303150"/>
            <a:ext cx="7505700" cy="313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Task: </a:t>
            </a:r>
            <a:r>
              <a:rPr lang="en" sz="1500"/>
              <a:t>Answer the quiz questions we created for evaluation</a:t>
            </a:r>
            <a:endParaRPr sz="1500"/>
          </a:p>
          <a:p>
            <a:pPr indent="0" lvl="0" marL="0" rtl="0" algn="l">
              <a:spcBef>
                <a:spcPts val="1200"/>
              </a:spcBef>
              <a:spcAft>
                <a:spcPts val="0"/>
              </a:spcAft>
              <a:buNone/>
            </a:pPr>
            <a:r>
              <a:rPr b="1" lang="en" sz="1500"/>
              <a:t>Source</a:t>
            </a:r>
            <a:r>
              <a:rPr b="1" lang="en" sz="1500"/>
              <a:t>: </a:t>
            </a:r>
            <a:r>
              <a:rPr lang="en" sz="1500"/>
              <a:t>Using the five 300-word sections from the novel</a:t>
            </a:r>
            <a:endParaRPr sz="1500"/>
          </a:p>
          <a:p>
            <a:pPr indent="0" lvl="0" marL="0" rtl="0" algn="l">
              <a:spcBef>
                <a:spcPts val="1200"/>
              </a:spcBef>
              <a:spcAft>
                <a:spcPts val="0"/>
              </a:spcAft>
              <a:buNone/>
            </a:pPr>
            <a:r>
              <a:rPr b="1" lang="en" sz="1500"/>
              <a:t>Method:</a:t>
            </a:r>
            <a:r>
              <a:rPr lang="en" sz="1500"/>
              <a:t> Quiz crafted for each section with specific questions</a:t>
            </a:r>
            <a:endParaRPr sz="1500"/>
          </a:p>
          <a:p>
            <a:pPr indent="0" lvl="0" marL="0" rtl="0" algn="l">
              <a:spcBef>
                <a:spcPts val="1200"/>
              </a:spcBef>
              <a:spcAft>
                <a:spcPts val="0"/>
              </a:spcAft>
              <a:buNone/>
            </a:pPr>
            <a:r>
              <a:rPr b="1" lang="en" sz="1500"/>
              <a:t>Models:</a:t>
            </a:r>
            <a:r>
              <a:rPr lang="en" sz="1500"/>
              <a:t> DistilBERT, RoBERTa, DeBERTa, ELECTRA</a:t>
            </a:r>
            <a:endParaRPr sz="1500"/>
          </a:p>
          <a:p>
            <a:pPr indent="0" lvl="0" marL="0" rtl="0" algn="l">
              <a:spcBef>
                <a:spcPts val="1200"/>
              </a:spcBef>
              <a:spcAft>
                <a:spcPts val="0"/>
              </a:spcAft>
              <a:buNone/>
            </a:pPr>
            <a:r>
              <a:rPr b="1" lang="en" sz="1500"/>
              <a:t>Evaluation: </a:t>
            </a:r>
            <a:r>
              <a:rPr lang="en" sz="1500"/>
              <a:t>Comparison of model answers with quiz key</a:t>
            </a:r>
            <a:endParaRPr sz="1500"/>
          </a:p>
          <a:p>
            <a:pPr indent="-323850" lvl="0" marL="457200" rtl="0" algn="l">
              <a:spcBef>
                <a:spcPts val="1200"/>
              </a:spcBef>
              <a:spcAft>
                <a:spcPts val="0"/>
              </a:spcAft>
              <a:buSzPts val="1500"/>
              <a:buChar char="●"/>
            </a:pPr>
            <a:r>
              <a:rPr lang="en" sz="1500"/>
              <a:t>Main Metrics: The 2 similarity scores</a:t>
            </a:r>
            <a:endParaRPr sz="1500"/>
          </a:p>
          <a:p>
            <a:pPr indent="0" lvl="0" marL="0" rtl="0" algn="l">
              <a:spcBef>
                <a:spcPts val="1200"/>
              </a:spcBef>
              <a:spcAft>
                <a:spcPts val="1200"/>
              </a:spcAft>
              <a:buNone/>
            </a:pPr>
            <a:r>
              <a:rPr lang="en" sz="1500"/>
              <a:t>Picked the best performing model to use for the chat-bot</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984150" y="337600"/>
            <a:ext cx="7340700" cy="66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Q/A Results</a:t>
            </a:r>
            <a:endParaRPr/>
          </a:p>
        </p:txBody>
      </p:sp>
      <p:sp>
        <p:nvSpPr>
          <p:cNvPr id="165" name="Google Shape;165;p19"/>
          <p:cNvSpPr txBox="1"/>
          <p:nvPr>
            <p:ph idx="1" type="body"/>
          </p:nvPr>
        </p:nvSpPr>
        <p:spPr>
          <a:xfrm>
            <a:off x="5627475" y="379000"/>
            <a:ext cx="3127200" cy="1045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i="1" lang="en"/>
              <a:t>deepset/deberta-v3-large-squad2 </a:t>
            </a:r>
            <a:r>
              <a:rPr lang="en"/>
              <a:t>performed very well </a:t>
            </a:r>
            <a:r>
              <a:rPr lang="en"/>
              <a:t>generally in answering the questions correctly</a:t>
            </a:r>
            <a:endParaRPr/>
          </a:p>
        </p:txBody>
      </p:sp>
      <p:pic>
        <p:nvPicPr>
          <p:cNvPr id="166" name="Google Shape;166;p19"/>
          <p:cNvPicPr preferRelativeResize="0"/>
          <p:nvPr/>
        </p:nvPicPr>
        <p:blipFill>
          <a:blip r:embed="rId3">
            <a:alphaModFix/>
          </a:blip>
          <a:stretch>
            <a:fillRect/>
          </a:stretch>
        </p:blipFill>
        <p:spPr>
          <a:xfrm>
            <a:off x="220475" y="1000000"/>
            <a:ext cx="4987175" cy="3401774"/>
          </a:xfrm>
          <a:prstGeom prst="rect">
            <a:avLst/>
          </a:prstGeom>
          <a:noFill/>
          <a:ln>
            <a:noFill/>
          </a:ln>
        </p:spPr>
      </p:pic>
      <p:pic>
        <p:nvPicPr>
          <p:cNvPr id="167" name="Google Shape;167;p19"/>
          <p:cNvPicPr preferRelativeResize="0"/>
          <p:nvPr/>
        </p:nvPicPr>
        <p:blipFill>
          <a:blip r:embed="rId4">
            <a:alphaModFix/>
          </a:blip>
          <a:stretch>
            <a:fillRect/>
          </a:stretch>
        </p:blipFill>
        <p:spPr>
          <a:xfrm>
            <a:off x="3794150" y="2154800"/>
            <a:ext cx="5055875" cy="2519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819150" y="401100"/>
            <a:ext cx="7505700" cy="81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Translation Pipeline</a:t>
            </a:r>
            <a:endParaRPr sz="2700"/>
          </a:p>
        </p:txBody>
      </p:sp>
      <p:sp>
        <p:nvSpPr>
          <p:cNvPr id="173" name="Google Shape;173;p20"/>
          <p:cNvSpPr txBox="1"/>
          <p:nvPr>
            <p:ph idx="1" type="body"/>
          </p:nvPr>
        </p:nvSpPr>
        <p:spPr>
          <a:xfrm>
            <a:off x="630625" y="1212850"/>
            <a:ext cx="5311200" cy="336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000000"/>
                </a:solidFill>
              </a:rPr>
              <a:t>Goal:</a:t>
            </a:r>
            <a:r>
              <a:rPr lang="en" sz="1500">
                <a:solidFill>
                  <a:srgbClr val="000000"/>
                </a:solidFill>
              </a:rPr>
              <a:t> Enable chatbot for English-French translations</a:t>
            </a:r>
            <a:endParaRPr sz="1500">
              <a:solidFill>
                <a:srgbClr val="000000"/>
              </a:solidFill>
            </a:endParaRPr>
          </a:p>
          <a:p>
            <a:pPr indent="0" lvl="0" marL="0" rtl="0" algn="l">
              <a:spcBef>
                <a:spcPts val="0"/>
              </a:spcBef>
              <a:spcAft>
                <a:spcPts val="0"/>
              </a:spcAft>
              <a:buNone/>
            </a:pPr>
            <a:r>
              <a:rPr b="1" lang="en" sz="1500">
                <a:solidFill>
                  <a:srgbClr val="000000"/>
                </a:solidFill>
              </a:rPr>
              <a:t>Model Selection:</a:t>
            </a:r>
            <a:endParaRPr b="1"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Specialized Models: “Helsinki-NLP/opus-mt-en-fr” &amp; fr-en</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Trained for specific language pairs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Multilingual Model: "facebook/m2m100_418M"</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trained on a diverse multi-lingual dataset</a:t>
            </a:r>
            <a:endParaRPr sz="1500">
              <a:solidFill>
                <a:srgbClr val="000000"/>
              </a:solidFill>
            </a:endParaRPr>
          </a:p>
          <a:p>
            <a:pPr indent="0" lvl="0" marL="0" rtl="0" algn="l">
              <a:spcBef>
                <a:spcPts val="0"/>
              </a:spcBef>
              <a:spcAft>
                <a:spcPts val="0"/>
              </a:spcAft>
              <a:buNone/>
            </a:pPr>
            <a:r>
              <a:rPr b="1" lang="en" sz="1500">
                <a:solidFill>
                  <a:srgbClr val="000000"/>
                </a:solidFill>
              </a:rPr>
              <a:t>Source:</a:t>
            </a:r>
            <a:r>
              <a:rPr lang="en" sz="1500">
                <a:solidFill>
                  <a:srgbClr val="000000"/>
                </a:solidFill>
              </a:rPr>
              <a:t> The answers provided by our best Q/A model</a:t>
            </a:r>
            <a:endParaRPr sz="1500">
              <a:solidFill>
                <a:srgbClr val="000000"/>
              </a:solidFill>
            </a:endParaRPr>
          </a:p>
          <a:p>
            <a:pPr indent="0" lvl="0" marL="0" rtl="0" algn="l">
              <a:spcBef>
                <a:spcPts val="0"/>
              </a:spcBef>
              <a:spcAft>
                <a:spcPts val="0"/>
              </a:spcAft>
              <a:buNone/>
            </a:pPr>
            <a:r>
              <a:rPr b="1" lang="en" sz="1500">
                <a:solidFill>
                  <a:srgbClr val="000000"/>
                </a:solidFill>
              </a:rPr>
              <a:t>Evaluation &amp; Insights:</a:t>
            </a:r>
            <a:endParaRPr b="1"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Effect of cyclical translation (English to French and back)</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Maintaining original text essence and nuances</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Multi-lingual vs. specialized model</a:t>
            </a:r>
            <a:endParaRPr sz="1500">
              <a:solidFill>
                <a:srgbClr val="000000"/>
              </a:solidFill>
            </a:endParaRPr>
          </a:p>
        </p:txBody>
      </p:sp>
      <p:pic>
        <p:nvPicPr>
          <p:cNvPr id="174" name="Google Shape;174;p20"/>
          <p:cNvPicPr preferRelativeResize="0"/>
          <p:nvPr/>
        </p:nvPicPr>
        <p:blipFill>
          <a:blip r:embed="rId3">
            <a:alphaModFix/>
          </a:blip>
          <a:stretch>
            <a:fillRect/>
          </a:stretch>
        </p:blipFill>
        <p:spPr>
          <a:xfrm>
            <a:off x="6111275" y="779375"/>
            <a:ext cx="2640975" cy="397652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326800" y="353250"/>
            <a:ext cx="7505700" cy="70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Translation Results</a:t>
            </a:r>
            <a:endParaRPr/>
          </a:p>
        </p:txBody>
      </p:sp>
      <p:sp>
        <p:nvSpPr>
          <p:cNvPr id="180" name="Google Shape;180;p21"/>
          <p:cNvSpPr txBox="1"/>
          <p:nvPr>
            <p:ph idx="1" type="body"/>
          </p:nvPr>
        </p:nvSpPr>
        <p:spPr>
          <a:xfrm>
            <a:off x="4799900" y="408925"/>
            <a:ext cx="3813000" cy="1093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Helsinki-NLP/opus-mt does perform better than Facebook/</a:t>
            </a:r>
            <a:r>
              <a:rPr i="1" lang="en">
                <a:solidFill>
                  <a:srgbClr val="000000"/>
                </a:solidFill>
              </a:rPr>
              <a:t>m2m100_418M</a:t>
            </a:r>
            <a:r>
              <a:rPr i="1" lang="en" sz="1500">
                <a:solidFill>
                  <a:srgbClr val="000000"/>
                </a:solidFill>
              </a:rPr>
              <a:t> </a:t>
            </a:r>
            <a:r>
              <a:rPr lang="en"/>
              <a:t>across all metrics we compared due to the fine tuning of the model for specific languages.</a:t>
            </a:r>
            <a:endParaRPr/>
          </a:p>
        </p:txBody>
      </p:sp>
      <p:pic>
        <p:nvPicPr>
          <p:cNvPr id="181" name="Google Shape;181;p21"/>
          <p:cNvPicPr preferRelativeResize="0"/>
          <p:nvPr/>
        </p:nvPicPr>
        <p:blipFill>
          <a:blip r:embed="rId3">
            <a:alphaModFix/>
          </a:blip>
          <a:stretch>
            <a:fillRect/>
          </a:stretch>
        </p:blipFill>
        <p:spPr>
          <a:xfrm>
            <a:off x="410600" y="1203050"/>
            <a:ext cx="3303125" cy="2737399"/>
          </a:xfrm>
          <a:prstGeom prst="rect">
            <a:avLst/>
          </a:prstGeom>
          <a:noFill/>
          <a:ln>
            <a:noFill/>
          </a:ln>
        </p:spPr>
      </p:pic>
      <p:pic>
        <p:nvPicPr>
          <p:cNvPr id="182" name="Google Shape;182;p21"/>
          <p:cNvPicPr preferRelativeResize="0"/>
          <p:nvPr/>
        </p:nvPicPr>
        <p:blipFill>
          <a:blip r:embed="rId4">
            <a:alphaModFix/>
          </a:blip>
          <a:stretch>
            <a:fillRect/>
          </a:stretch>
        </p:blipFill>
        <p:spPr>
          <a:xfrm>
            <a:off x="3309500" y="1785025"/>
            <a:ext cx="5577975" cy="2780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