
<file path=[Content_Types].xml><?xml version="1.0" encoding="utf-8"?>
<Types xmlns="http://schemas.openxmlformats.org/package/2006/content-types">
  <Default Extension="glb" ContentType="model/gltf.binary"/>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71" r:id="rId4"/>
    <p:sldId id="291" r:id="rId5"/>
    <p:sldId id="292" r:id="rId6"/>
    <p:sldId id="293" r:id="rId7"/>
    <p:sldId id="295" r:id="rId8"/>
    <p:sldId id="294" r:id="rId9"/>
    <p:sldId id="296" r:id="rId10"/>
    <p:sldId id="297" r:id="rId11"/>
    <p:sldId id="298" r:id="rId12"/>
    <p:sldId id="299" r:id="rId13"/>
    <p:sldId id="300" r:id="rId14"/>
    <p:sldId id="301" r:id="rId15"/>
    <p:sldId id="302" r:id="rId16"/>
    <p:sldId id="303" r:id="rId17"/>
    <p:sldId id="304" r:id="rId18"/>
    <p:sldId id="305" r:id="rId19"/>
    <p:sldId id="306" r:id="rId20"/>
    <p:sldId id="30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2E"/>
    <a:srgbClr val="00FF00"/>
    <a:srgbClr val="3366FF"/>
    <a:srgbClr val="0066FF"/>
    <a:srgbClr val="000054"/>
    <a:srgbClr val="000099"/>
    <a:srgbClr val="FFFF66"/>
    <a:srgbClr val="33CC33"/>
    <a:srgbClr val="789F31"/>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05" autoAdjust="0"/>
    <p:restoredTop sz="94660"/>
  </p:normalViewPr>
  <p:slideViewPr>
    <p:cSldViewPr snapToGrid="0">
      <p:cViewPr varScale="1">
        <p:scale>
          <a:sx n="67" d="100"/>
          <a:sy n="67" d="100"/>
        </p:scale>
        <p:origin x="81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0BBE1-F801-44EE-8C2C-28A9D4145E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8EBB09-D2C8-48DB-ADB2-F38B1EE255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63F3A34-D075-4BEA-9997-E4A6355FEB7B}"/>
              </a:ext>
            </a:extLst>
          </p:cNvPr>
          <p:cNvSpPr>
            <a:spLocks noGrp="1"/>
          </p:cNvSpPr>
          <p:nvPr>
            <p:ph type="dt" sz="half" idx="10"/>
          </p:nvPr>
        </p:nvSpPr>
        <p:spPr/>
        <p:txBody>
          <a:bodyPr/>
          <a:lstStyle/>
          <a:p>
            <a:fld id="{7EEF6687-153D-4561-8853-03F4FB225A9E}" type="datetimeFigureOut">
              <a:rPr lang="en-IN" smtClean="0"/>
              <a:t>18-09-2020</a:t>
            </a:fld>
            <a:endParaRPr lang="en-IN"/>
          </a:p>
        </p:txBody>
      </p:sp>
      <p:sp>
        <p:nvSpPr>
          <p:cNvPr id="5" name="Footer Placeholder 4">
            <a:extLst>
              <a:ext uri="{FF2B5EF4-FFF2-40B4-BE49-F238E27FC236}">
                <a16:creationId xmlns:a16="http://schemas.microsoft.com/office/drawing/2014/main" id="{8131E83A-D873-4701-B8CD-0F1709E17B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D37EB5-5056-4CA9-B70A-73F8F845BBDC}"/>
              </a:ext>
            </a:extLst>
          </p:cNvPr>
          <p:cNvSpPr>
            <a:spLocks noGrp="1"/>
          </p:cNvSpPr>
          <p:nvPr>
            <p:ph type="sldNum" sz="quarter" idx="12"/>
          </p:nvPr>
        </p:nvSpPr>
        <p:spPr/>
        <p:txBody>
          <a:bodyPr/>
          <a:lstStyle/>
          <a:p>
            <a:fld id="{71FF3AC7-68A8-4900-AB5B-4B155CC8C5BA}" type="slidenum">
              <a:rPr lang="en-IN" smtClean="0"/>
              <a:t>‹#›</a:t>
            </a:fld>
            <a:endParaRPr lang="en-IN"/>
          </a:p>
        </p:txBody>
      </p:sp>
    </p:spTree>
    <p:extLst>
      <p:ext uri="{BB962C8B-B14F-4D97-AF65-F5344CB8AC3E}">
        <p14:creationId xmlns:p14="http://schemas.microsoft.com/office/powerpoint/2010/main" val="2898797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84041-9029-4002-9903-74613F6E0D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B480D2-4789-4A5E-973F-4610C97638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F35031-76C2-4A27-8485-2D94BA71A4B1}"/>
              </a:ext>
            </a:extLst>
          </p:cNvPr>
          <p:cNvSpPr>
            <a:spLocks noGrp="1"/>
          </p:cNvSpPr>
          <p:nvPr>
            <p:ph type="dt" sz="half" idx="10"/>
          </p:nvPr>
        </p:nvSpPr>
        <p:spPr/>
        <p:txBody>
          <a:bodyPr/>
          <a:lstStyle/>
          <a:p>
            <a:fld id="{7EEF6687-153D-4561-8853-03F4FB225A9E}" type="datetimeFigureOut">
              <a:rPr lang="en-IN" smtClean="0"/>
              <a:t>18-09-2020</a:t>
            </a:fld>
            <a:endParaRPr lang="en-IN"/>
          </a:p>
        </p:txBody>
      </p:sp>
      <p:sp>
        <p:nvSpPr>
          <p:cNvPr id="5" name="Footer Placeholder 4">
            <a:extLst>
              <a:ext uri="{FF2B5EF4-FFF2-40B4-BE49-F238E27FC236}">
                <a16:creationId xmlns:a16="http://schemas.microsoft.com/office/drawing/2014/main" id="{10FF9DA5-7147-498B-AA2C-E112DFC592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206415-333D-4CF3-9F1C-361F1575892F}"/>
              </a:ext>
            </a:extLst>
          </p:cNvPr>
          <p:cNvSpPr>
            <a:spLocks noGrp="1"/>
          </p:cNvSpPr>
          <p:nvPr>
            <p:ph type="sldNum" sz="quarter" idx="12"/>
          </p:nvPr>
        </p:nvSpPr>
        <p:spPr/>
        <p:txBody>
          <a:bodyPr/>
          <a:lstStyle/>
          <a:p>
            <a:fld id="{71FF3AC7-68A8-4900-AB5B-4B155CC8C5BA}" type="slidenum">
              <a:rPr lang="en-IN" smtClean="0"/>
              <a:t>‹#›</a:t>
            </a:fld>
            <a:endParaRPr lang="en-IN"/>
          </a:p>
        </p:txBody>
      </p:sp>
    </p:spTree>
    <p:extLst>
      <p:ext uri="{BB962C8B-B14F-4D97-AF65-F5344CB8AC3E}">
        <p14:creationId xmlns:p14="http://schemas.microsoft.com/office/powerpoint/2010/main" val="4189571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2FF6FA-EE1D-4C6E-B7EB-E093327E73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46C424-7C64-4593-BCA1-E0E080033F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FAD689-1C36-436A-8636-C9689ACD8205}"/>
              </a:ext>
            </a:extLst>
          </p:cNvPr>
          <p:cNvSpPr>
            <a:spLocks noGrp="1"/>
          </p:cNvSpPr>
          <p:nvPr>
            <p:ph type="dt" sz="half" idx="10"/>
          </p:nvPr>
        </p:nvSpPr>
        <p:spPr/>
        <p:txBody>
          <a:bodyPr/>
          <a:lstStyle/>
          <a:p>
            <a:fld id="{7EEF6687-153D-4561-8853-03F4FB225A9E}" type="datetimeFigureOut">
              <a:rPr lang="en-IN" smtClean="0"/>
              <a:t>18-09-2020</a:t>
            </a:fld>
            <a:endParaRPr lang="en-IN"/>
          </a:p>
        </p:txBody>
      </p:sp>
      <p:sp>
        <p:nvSpPr>
          <p:cNvPr id="5" name="Footer Placeholder 4">
            <a:extLst>
              <a:ext uri="{FF2B5EF4-FFF2-40B4-BE49-F238E27FC236}">
                <a16:creationId xmlns:a16="http://schemas.microsoft.com/office/drawing/2014/main" id="{281F21AB-5790-4C14-8574-462E8DE6FE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4D185B-824F-4BCE-8E48-48AE37ACE02F}"/>
              </a:ext>
            </a:extLst>
          </p:cNvPr>
          <p:cNvSpPr>
            <a:spLocks noGrp="1"/>
          </p:cNvSpPr>
          <p:nvPr>
            <p:ph type="sldNum" sz="quarter" idx="12"/>
          </p:nvPr>
        </p:nvSpPr>
        <p:spPr/>
        <p:txBody>
          <a:bodyPr/>
          <a:lstStyle/>
          <a:p>
            <a:fld id="{71FF3AC7-68A8-4900-AB5B-4B155CC8C5BA}" type="slidenum">
              <a:rPr lang="en-IN" smtClean="0"/>
              <a:t>‹#›</a:t>
            </a:fld>
            <a:endParaRPr lang="en-IN"/>
          </a:p>
        </p:txBody>
      </p:sp>
    </p:spTree>
    <p:extLst>
      <p:ext uri="{BB962C8B-B14F-4D97-AF65-F5344CB8AC3E}">
        <p14:creationId xmlns:p14="http://schemas.microsoft.com/office/powerpoint/2010/main" val="639368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C760-F426-49A7-BC42-BA56A512AC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69CB9B2-51C7-4062-A7EE-DBF7CF3A80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4DFCB41-766F-4D58-9F76-2D38B23ABAAE}"/>
              </a:ext>
            </a:extLst>
          </p:cNvPr>
          <p:cNvSpPr>
            <a:spLocks noGrp="1"/>
          </p:cNvSpPr>
          <p:nvPr>
            <p:ph type="dt" sz="half" idx="10"/>
          </p:nvPr>
        </p:nvSpPr>
        <p:spPr/>
        <p:txBody>
          <a:bodyPr/>
          <a:lstStyle/>
          <a:p>
            <a:fld id="{26D7B77A-3DD2-4B89-AF80-6567EB50DA2F}" type="datetimeFigureOut">
              <a:rPr lang="en-IN" smtClean="0"/>
              <a:t>18-09-2020</a:t>
            </a:fld>
            <a:endParaRPr lang="en-IN"/>
          </a:p>
        </p:txBody>
      </p:sp>
      <p:sp>
        <p:nvSpPr>
          <p:cNvPr id="5" name="Footer Placeholder 4">
            <a:extLst>
              <a:ext uri="{FF2B5EF4-FFF2-40B4-BE49-F238E27FC236}">
                <a16:creationId xmlns:a16="http://schemas.microsoft.com/office/drawing/2014/main" id="{52288D59-BA55-45E0-ADC2-61111DB5AF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7DA8A1-BD07-4B4F-92E9-0DCEABEE9B9B}"/>
              </a:ext>
            </a:extLst>
          </p:cNvPr>
          <p:cNvSpPr>
            <a:spLocks noGrp="1"/>
          </p:cNvSpPr>
          <p:nvPr>
            <p:ph type="sldNum" sz="quarter" idx="12"/>
          </p:nvPr>
        </p:nvSpPr>
        <p:spPr/>
        <p:txBody>
          <a:bodyPr/>
          <a:lstStyle/>
          <a:p>
            <a:fld id="{24B0424A-7EC9-462B-BB37-C3B8C3378E50}" type="slidenum">
              <a:rPr lang="en-IN" smtClean="0"/>
              <a:t>‹#›</a:t>
            </a:fld>
            <a:endParaRPr lang="en-IN"/>
          </a:p>
        </p:txBody>
      </p:sp>
    </p:spTree>
    <p:extLst>
      <p:ext uri="{BB962C8B-B14F-4D97-AF65-F5344CB8AC3E}">
        <p14:creationId xmlns:p14="http://schemas.microsoft.com/office/powerpoint/2010/main" val="1917734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D6251-A581-4E19-8CEE-27F62ABF86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93E970-5205-467C-857C-9307882782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5511F3-A3CB-447C-AECE-C8D1A120383D}"/>
              </a:ext>
            </a:extLst>
          </p:cNvPr>
          <p:cNvSpPr>
            <a:spLocks noGrp="1"/>
          </p:cNvSpPr>
          <p:nvPr>
            <p:ph type="dt" sz="half" idx="10"/>
          </p:nvPr>
        </p:nvSpPr>
        <p:spPr/>
        <p:txBody>
          <a:bodyPr/>
          <a:lstStyle/>
          <a:p>
            <a:fld id="{26D7B77A-3DD2-4B89-AF80-6567EB50DA2F}" type="datetimeFigureOut">
              <a:rPr lang="en-IN" smtClean="0"/>
              <a:t>18-09-2020</a:t>
            </a:fld>
            <a:endParaRPr lang="en-IN"/>
          </a:p>
        </p:txBody>
      </p:sp>
      <p:sp>
        <p:nvSpPr>
          <p:cNvPr id="5" name="Footer Placeholder 4">
            <a:extLst>
              <a:ext uri="{FF2B5EF4-FFF2-40B4-BE49-F238E27FC236}">
                <a16:creationId xmlns:a16="http://schemas.microsoft.com/office/drawing/2014/main" id="{188F82F4-AA9F-42E0-98D8-7C778E7236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CEE37A-DAA4-4009-9566-078E143400E7}"/>
              </a:ext>
            </a:extLst>
          </p:cNvPr>
          <p:cNvSpPr>
            <a:spLocks noGrp="1"/>
          </p:cNvSpPr>
          <p:nvPr>
            <p:ph type="sldNum" sz="quarter" idx="12"/>
          </p:nvPr>
        </p:nvSpPr>
        <p:spPr/>
        <p:txBody>
          <a:bodyPr/>
          <a:lstStyle/>
          <a:p>
            <a:fld id="{24B0424A-7EC9-462B-BB37-C3B8C3378E50}" type="slidenum">
              <a:rPr lang="en-IN" smtClean="0"/>
              <a:t>‹#›</a:t>
            </a:fld>
            <a:endParaRPr lang="en-IN"/>
          </a:p>
        </p:txBody>
      </p:sp>
    </p:spTree>
    <p:extLst>
      <p:ext uri="{BB962C8B-B14F-4D97-AF65-F5344CB8AC3E}">
        <p14:creationId xmlns:p14="http://schemas.microsoft.com/office/powerpoint/2010/main" val="1411506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DE95D-2F8F-4DC3-BD51-05F1ED86A2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BC05D5-BE3C-4CEF-A560-B9EC363480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E1711C-4328-4D45-950B-0B56154CF406}"/>
              </a:ext>
            </a:extLst>
          </p:cNvPr>
          <p:cNvSpPr>
            <a:spLocks noGrp="1"/>
          </p:cNvSpPr>
          <p:nvPr>
            <p:ph type="dt" sz="half" idx="10"/>
          </p:nvPr>
        </p:nvSpPr>
        <p:spPr/>
        <p:txBody>
          <a:bodyPr/>
          <a:lstStyle/>
          <a:p>
            <a:fld id="{26D7B77A-3DD2-4B89-AF80-6567EB50DA2F}" type="datetimeFigureOut">
              <a:rPr lang="en-IN" smtClean="0"/>
              <a:t>18-09-2020</a:t>
            </a:fld>
            <a:endParaRPr lang="en-IN"/>
          </a:p>
        </p:txBody>
      </p:sp>
      <p:sp>
        <p:nvSpPr>
          <p:cNvPr id="5" name="Footer Placeholder 4">
            <a:extLst>
              <a:ext uri="{FF2B5EF4-FFF2-40B4-BE49-F238E27FC236}">
                <a16:creationId xmlns:a16="http://schemas.microsoft.com/office/drawing/2014/main" id="{951915DA-0A54-426C-B372-BC4C180E94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C03EE1-061A-431F-8F4B-670EE4F872C8}"/>
              </a:ext>
            </a:extLst>
          </p:cNvPr>
          <p:cNvSpPr>
            <a:spLocks noGrp="1"/>
          </p:cNvSpPr>
          <p:nvPr>
            <p:ph type="sldNum" sz="quarter" idx="12"/>
          </p:nvPr>
        </p:nvSpPr>
        <p:spPr/>
        <p:txBody>
          <a:bodyPr/>
          <a:lstStyle/>
          <a:p>
            <a:fld id="{24B0424A-7EC9-462B-BB37-C3B8C3378E50}" type="slidenum">
              <a:rPr lang="en-IN" smtClean="0"/>
              <a:t>‹#›</a:t>
            </a:fld>
            <a:endParaRPr lang="en-IN"/>
          </a:p>
        </p:txBody>
      </p:sp>
    </p:spTree>
    <p:extLst>
      <p:ext uri="{BB962C8B-B14F-4D97-AF65-F5344CB8AC3E}">
        <p14:creationId xmlns:p14="http://schemas.microsoft.com/office/powerpoint/2010/main" val="2401479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43998-2CAA-4EAD-BF52-F2F46998CB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4E7FCC-1034-4772-8D4C-DC32972467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2B7BEFF-623A-496B-AE2A-BFFDA76834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6DC38B-754F-4649-801A-050FC2B1A334}"/>
              </a:ext>
            </a:extLst>
          </p:cNvPr>
          <p:cNvSpPr>
            <a:spLocks noGrp="1"/>
          </p:cNvSpPr>
          <p:nvPr>
            <p:ph type="dt" sz="half" idx="10"/>
          </p:nvPr>
        </p:nvSpPr>
        <p:spPr/>
        <p:txBody>
          <a:bodyPr/>
          <a:lstStyle/>
          <a:p>
            <a:fld id="{26D7B77A-3DD2-4B89-AF80-6567EB50DA2F}" type="datetimeFigureOut">
              <a:rPr lang="en-IN" smtClean="0"/>
              <a:t>18-09-2020</a:t>
            </a:fld>
            <a:endParaRPr lang="en-IN"/>
          </a:p>
        </p:txBody>
      </p:sp>
      <p:sp>
        <p:nvSpPr>
          <p:cNvPr id="6" name="Footer Placeholder 5">
            <a:extLst>
              <a:ext uri="{FF2B5EF4-FFF2-40B4-BE49-F238E27FC236}">
                <a16:creationId xmlns:a16="http://schemas.microsoft.com/office/drawing/2014/main" id="{08F6AEB2-01E4-4CE1-BBC2-67D47EC990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86307F-C8BC-4680-BFEB-9E9C4D61ACB1}"/>
              </a:ext>
            </a:extLst>
          </p:cNvPr>
          <p:cNvSpPr>
            <a:spLocks noGrp="1"/>
          </p:cNvSpPr>
          <p:nvPr>
            <p:ph type="sldNum" sz="quarter" idx="12"/>
          </p:nvPr>
        </p:nvSpPr>
        <p:spPr/>
        <p:txBody>
          <a:bodyPr/>
          <a:lstStyle/>
          <a:p>
            <a:fld id="{24B0424A-7EC9-462B-BB37-C3B8C3378E50}" type="slidenum">
              <a:rPr lang="en-IN" smtClean="0"/>
              <a:t>‹#›</a:t>
            </a:fld>
            <a:endParaRPr lang="en-IN"/>
          </a:p>
        </p:txBody>
      </p:sp>
    </p:spTree>
    <p:extLst>
      <p:ext uri="{BB962C8B-B14F-4D97-AF65-F5344CB8AC3E}">
        <p14:creationId xmlns:p14="http://schemas.microsoft.com/office/powerpoint/2010/main" val="874288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8FE79-122D-4026-8D37-58B95037850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41ACFD-F271-4720-A4D2-BFC6E9B3A6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783A27-8607-424A-B0CD-ED166DC8D7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E3C28E-EBFA-4831-B84C-30F97911EB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F1D564-E99E-49CB-8A25-E7F67C207E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0AD990-365A-4ED7-BBC8-439B429A4DE6}"/>
              </a:ext>
            </a:extLst>
          </p:cNvPr>
          <p:cNvSpPr>
            <a:spLocks noGrp="1"/>
          </p:cNvSpPr>
          <p:nvPr>
            <p:ph type="dt" sz="half" idx="10"/>
          </p:nvPr>
        </p:nvSpPr>
        <p:spPr/>
        <p:txBody>
          <a:bodyPr/>
          <a:lstStyle/>
          <a:p>
            <a:fld id="{26D7B77A-3DD2-4B89-AF80-6567EB50DA2F}" type="datetimeFigureOut">
              <a:rPr lang="en-IN" smtClean="0"/>
              <a:t>18-09-2020</a:t>
            </a:fld>
            <a:endParaRPr lang="en-IN"/>
          </a:p>
        </p:txBody>
      </p:sp>
      <p:sp>
        <p:nvSpPr>
          <p:cNvPr id="8" name="Footer Placeholder 7">
            <a:extLst>
              <a:ext uri="{FF2B5EF4-FFF2-40B4-BE49-F238E27FC236}">
                <a16:creationId xmlns:a16="http://schemas.microsoft.com/office/drawing/2014/main" id="{73F6F01A-60C3-43C4-B4F5-485B3841A0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B493E42-2563-43D0-9E73-E72EA4E500E1}"/>
              </a:ext>
            </a:extLst>
          </p:cNvPr>
          <p:cNvSpPr>
            <a:spLocks noGrp="1"/>
          </p:cNvSpPr>
          <p:nvPr>
            <p:ph type="sldNum" sz="quarter" idx="12"/>
          </p:nvPr>
        </p:nvSpPr>
        <p:spPr/>
        <p:txBody>
          <a:bodyPr/>
          <a:lstStyle/>
          <a:p>
            <a:fld id="{24B0424A-7EC9-462B-BB37-C3B8C3378E50}" type="slidenum">
              <a:rPr lang="en-IN" smtClean="0"/>
              <a:t>‹#›</a:t>
            </a:fld>
            <a:endParaRPr lang="en-IN"/>
          </a:p>
        </p:txBody>
      </p:sp>
    </p:spTree>
    <p:extLst>
      <p:ext uri="{BB962C8B-B14F-4D97-AF65-F5344CB8AC3E}">
        <p14:creationId xmlns:p14="http://schemas.microsoft.com/office/powerpoint/2010/main" val="247259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74F56-C817-4BBB-9CEC-D5235BFC631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0A18ACC-B3F5-4314-835E-DD4976AEE277}"/>
              </a:ext>
            </a:extLst>
          </p:cNvPr>
          <p:cNvSpPr>
            <a:spLocks noGrp="1"/>
          </p:cNvSpPr>
          <p:nvPr>
            <p:ph type="dt" sz="half" idx="10"/>
          </p:nvPr>
        </p:nvSpPr>
        <p:spPr/>
        <p:txBody>
          <a:bodyPr/>
          <a:lstStyle/>
          <a:p>
            <a:fld id="{26D7B77A-3DD2-4B89-AF80-6567EB50DA2F}" type="datetimeFigureOut">
              <a:rPr lang="en-IN" smtClean="0"/>
              <a:t>18-09-2020</a:t>
            </a:fld>
            <a:endParaRPr lang="en-IN"/>
          </a:p>
        </p:txBody>
      </p:sp>
      <p:sp>
        <p:nvSpPr>
          <p:cNvPr id="4" name="Footer Placeholder 3">
            <a:extLst>
              <a:ext uri="{FF2B5EF4-FFF2-40B4-BE49-F238E27FC236}">
                <a16:creationId xmlns:a16="http://schemas.microsoft.com/office/drawing/2014/main" id="{33BDC008-246D-49B2-86D1-582B8B88A2D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5993E5-29BB-4C5C-A2E1-6357B078C29B}"/>
              </a:ext>
            </a:extLst>
          </p:cNvPr>
          <p:cNvSpPr>
            <a:spLocks noGrp="1"/>
          </p:cNvSpPr>
          <p:nvPr>
            <p:ph type="sldNum" sz="quarter" idx="12"/>
          </p:nvPr>
        </p:nvSpPr>
        <p:spPr/>
        <p:txBody>
          <a:bodyPr/>
          <a:lstStyle/>
          <a:p>
            <a:fld id="{24B0424A-7EC9-462B-BB37-C3B8C3378E50}" type="slidenum">
              <a:rPr lang="en-IN" smtClean="0"/>
              <a:t>‹#›</a:t>
            </a:fld>
            <a:endParaRPr lang="en-IN"/>
          </a:p>
        </p:txBody>
      </p:sp>
    </p:spTree>
    <p:extLst>
      <p:ext uri="{BB962C8B-B14F-4D97-AF65-F5344CB8AC3E}">
        <p14:creationId xmlns:p14="http://schemas.microsoft.com/office/powerpoint/2010/main" val="15425585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0E4F77-7397-41F4-8E79-8BD45953DCE8}"/>
              </a:ext>
            </a:extLst>
          </p:cNvPr>
          <p:cNvSpPr>
            <a:spLocks noGrp="1"/>
          </p:cNvSpPr>
          <p:nvPr>
            <p:ph type="dt" sz="half" idx="10"/>
          </p:nvPr>
        </p:nvSpPr>
        <p:spPr/>
        <p:txBody>
          <a:bodyPr/>
          <a:lstStyle/>
          <a:p>
            <a:fld id="{26D7B77A-3DD2-4B89-AF80-6567EB50DA2F}" type="datetimeFigureOut">
              <a:rPr lang="en-IN" smtClean="0"/>
              <a:t>18-09-2020</a:t>
            </a:fld>
            <a:endParaRPr lang="en-IN"/>
          </a:p>
        </p:txBody>
      </p:sp>
      <p:sp>
        <p:nvSpPr>
          <p:cNvPr id="3" name="Footer Placeholder 2">
            <a:extLst>
              <a:ext uri="{FF2B5EF4-FFF2-40B4-BE49-F238E27FC236}">
                <a16:creationId xmlns:a16="http://schemas.microsoft.com/office/drawing/2014/main" id="{C7934CFB-0F24-49F3-AE6D-2A73101259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BF5C768-AF41-4DB3-901D-876202EE4075}"/>
              </a:ext>
            </a:extLst>
          </p:cNvPr>
          <p:cNvSpPr>
            <a:spLocks noGrp="1"/>
          </p:cNvSpPr>
          <p:nvPr>
            <p:ph type="sldNum" sz="quarter" idx="12"/>
          </p:nvPr>
        </p:nvSpPr>
        <p:spPr/>
        <p:txBody>
          <a:bodyPr/>
          <a:lstStyle/>
          <a:p>
            <a:fld id="{24B0424A-7EC9-462B-BB37-C3B8C3378E50}" type="slidenum">
              <a:rPr lang="en-IN" smtClean="0"/>
              <a:t>‹#›</a:t>
            </a:fld>
            <a:endParaRPr lang="en-IN"/>
          </a:p>
        </p:txBody>
      </p:sp>
    </p:spTree>
    <p:extLst>
      <p:ext uri="{BB962C8B-B14F-4D97-AF65-F5344CB8AC3E}">
        <p14:creationId xmlns:p14="http://schemas.microsoft.com/office/powerpoint/2010/main" val="8883198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6D295-17AD-48A6-8C11-BF45592D42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3D7E72-0B78-4EEF-8E0E-D473749858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A18083-9717-49BC-A962-E802EC7482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3B63B6-794B-410B-A28A-CEDF55159C6C}"/>
              </a:ext>
            </a:extLst>
          </p:cNvPr>
          <p:cNvSpPr>
            <a:spLocks noGrp="1"/>
          </p:cNvSpPr>
          <p:nvPr>
            <p:ph type="dt" sz="half" idx="10"/>
          </p:nvPr>
        </p:nvSpPr>
        <p:spPr/>
        <p:txBody>
          <a:bodyPr/>
          <a:lstStyle/>
          <a:p>
            <a:fld id="{26D7B77A-3DD2-4B89-AF80-6567EB50DA2F}" type="datetimeFigureOut">
              <a:rPr lang="en-IN" smtClean="0"/>
              <a:t>18-09-2020</a:t>
            </a:fld>
            <a:endParaRPr lang="en-IN"/>
          </a:p>
        </p:txBody>
      </p:sp>
      <p:sp>
        <p:nvSpPr>
          <p:cNvPr id="6" name="Footer Placeholder 5">
            <a:extLst>
              <a:ext uri="{FF2B5EF4-FFF2-40B4-BE49-F238E27FC236}">
                <a16:creationId xmlns:a16="http://schemas.microsoft.com/office/drawing/2014/main" id="{ACA90E96-5DCF-48F8-9B9F-EB9659B3B3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297ACC-C478-4A83-A042-F7DA18238633}"/>
              </a:ext>
            </a:extLst>
          </p:cNvPr>
          <p:cNvSpPr>
            <a:spLocks noGrp="1"/>
          </p:cNvSpPr>
          <p:nvPr>
            <p:ph type="sldNum" sz="quarter" idx="12"/>
          </p:nvPr>
        </p:nvSpPr>
        <p:spPr/>
        <p:txBody>
          <a:bodyPr/>
          <a:lstStyle/>
          <a:p>
            <a:fld id="{24B0424A-7EC9-462B-BB37-C3B8C3378E50}" type="slidenum">
              <a:rPr lang="en-IN" smtClean="0"/>
              <a:t>‹#›</a:t>
            </a:fld>
            <a:endParaRPr lang="en-IN"/>
          </a:p>
        </p:txBody>
      </p:sp>
    </p:spTree>
    <p:extLst>
      <p:ext uri="{BB962C8B-B14F-4D97-AF65-F5344CB8AC3E}">
        <p14:creationId xmlns:p14="http://schemas.microsoft.com/office/powerpoint/2010/main" val="3870250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ADDC7-196B-4CE5-81F8-383024DCB2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D0CF5F-26B0-4FC9-8D71-7EA6D212EC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258230-7715-4511-8DF7-9CD9644824AA}"/>
              </a:ext>
            </a:extLst>
          </p:cNvPr>
          <p:cNvSpPr>
            <a:spLocks noGrp="1"/>
          </p:cNvSpPr>
          <p:nvPr>
            <p:ph type="dt" sz="half" idx="10"/>
          </p:nvPr>
        </p:nvSpPr>
        <p:spPr/>
        <p:txBody>
          <a:bodyPr/>
          <a:lstStyle/>
          <a:p>
            <a:fld id="{7EEF6687-153D-4561-8853-03F4FB225A9E}" type="datetimeFigureOut">
              <a:rPr lang="en-IN" smtClean="0"/>
              <a:t>18-09-2020</a:t>
            </a:fld>
            <a:endParaRPr lang="en-IN"/>
          </a:p>
        </p:txBody>
      </p:sp>
      <p:sp>
        <p:nvSpPr>
          <p:cNvPr id="5" name="Footer Placeholder 4">
            <a:extLst>
              <a:ext uri="{FF2B5EF4-FFF2-40B4-BE49-F238E27FC236}">
                <a16:creationId xmlns:a16="http://schemas.microsoft.com/office/drawing/2014/main" id="{2F3498A5-C375-428E-9D2D-27CC50DECE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159E48-0AA0-45E2-81FB-02767642E6F4}"/>
              </a:ext>
            </a:extLst>
          </p:cNvPr>
          <p:cNvSpPr>
            <a:spLocks noGrp="1"/>
          </p:cNvSpPr>
          <p:nvPr>
            <p:ph type="sldNum" sz="quarter" idx="12"/>
          </p:nvPr>
        </p:nvSpPr>
        <p:spPr/>
        <p:txBody>
          <a:bodyPr/>
          <a:lstStyle/>
          <a:p>
            <a:fld id="{71FF3AC7-68A8-4900-AB5B-4B155CC8C5BA}" type="slidenum">
              <a:rPr lang="en-IN" smtClean="0"/>
              <a:t>‹#›</a:t>
            </a:fld>
            <a:endParaRPr lang="en-IN"/>
          </a:p>
        </p:txBody>
      </p:sp>
    </p:spTree>
    <p:extLst>
      <p:ext uri="{BB962C8B-B14F-4D97-AF65-F5344CB8AC3E}">
        <p14:creationId xmlns:p14="http://schemas.microsoft.com/office/powerpoint/2010/main" val="18903011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EDE96-B75C-43C3-8F53-6965F80208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0F96F5-2168-4522-9EED-2A43B5748F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0944B23-4024-4FA2-B0A1-F97E49AF1E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4E24F4-9151-4A47-9F57-3D9D4ECB1E69}"/>
              </a:ext>
            </a:extLst>
          </p:cNvPr>
          <p:cNvSpPr>
            <a:spLocks noGrp="1"/>
          </p:cNvSpPr>
          <p:nvPr>
            <p:ph type="dt" sz="half" idx="10"/>
          </p:nvPr>
        </p:nvSpPr>
        <p:spPr/>
        <p:txBody>
          <a:bodyPr/>
          <a:lstStyle/>
          <a:p>
            <a:fld id="{26D7B77A-3DD2-4B89-AF80-6567EB50DA2F}" type="datetimeFigureOut">
              <a:rPr lang="en-IN" smtClean="0"/>
              <a:t>18-09-2020</a:t>
            </a:fld>
            <a:endParaRPr lang="en-IN"/>
          </a:p>
        </p:txBody>
      </p:sp>
      <p:sp>
        <p:nvSpPr>
          <p:cNvPr id="6" name="Footer Placeholder 5">
            <a:extLst>
              <a:ext uri="{FF2B5EF4-FFF2-40B4-BE49-F238E27FC236}">
                <a16:creationId xmlns:a16="http://schemas.microsoft.com/office/drawing/2014/main" id="{E8385AA2-9871-4FEE-A994-EA4041A361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8A9A1B-23EE-4CCC-83D8-CAF2BEF4DB4C}"/>
              </a:ext>
            </a:extLst>
          </p:cNvPr>
          <p:cNvSpPr>
            <a:spLocks noGrp="1"/>
          </p:cNvSpPr>
          <p:nvPr>
            <p:ph type="sldNum" sz="quarter" idx="12"/>
          </p:nvPr>
        </p:nvSpPr>
        <p:spPr/>
        <p:txBody>
          <a:bodyPr/>
          <a:lstStyle/>
          <a:p>
            <a:fld id="{24B0424A-7EC9-462B-BB37-C3B8C3378E50}" type="slidenum">
              <a:rPr lang="en-IN" smtClean="0"/>
              <a:t>‹#›</a:t>
            </a:fld>
            <a:endParaRPr lang="en-IN"/>
          </a:p>
        </p:txBody>
      </p:sp>
    </p:spTree>
    <p:extLst>
      <p:ext uri="{BB962C8B-B14F-4D97-AF65-F5344CB8AC3E}">
        <p14:creationId xmlns:p14="http://schemas.microsoft.com/office/powerpoint/2010/main" val="5056181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A089A-61EE-4989-B67A-92D0E47F766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162040-EA81-4898-8692-3ADEE4CE8D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0D16AA-6A70-4009-953E-EFAC68DAB6D3}"/>
              </a:ext>
            </a:extLst>
          </p:cNvPr>
          <p:cNvSpPr>
            <a:spLocks noGrp="1"/>
          </p:cNvSpPr>
          <p:nvPr>
            <p:ph type="dt" sz="half" idx="10"/>
          </p:nvPr>
        </p:nvSpPr>
        <p:spPr/>
        <p:txBody>
          <a:bodyPr/>
          <a:lstStyle/>
          <a:p>
            <a:fld id="{26D7B77A-3DD2-4B89-AF80-6567EB50DA2F}" type="datetimeFigureOut">
              <a:rPr lang="en-IN" smtClean="0"/>
              <a:t>18-09-2020</a:t>
            </a:fld>
            <a:endParaRPr lang="en-IN"/>
          </a:p>
        </p:txBody>
      </p:sp>
      <p:sp>
        <p:nvSpPr>
          <p:cNvPr id="5" name="Footer Placeholder 4">
            <a:extLst>
              <a:ext uri="{FF2B5EF4-FFF2-40B4-BE49-F238E27FC236}">
                <a16:creationId xmlns:a16="http://schemas.microsoft.com/office/drawing/2014/main" id="{A7D0859B-9785-4AFE-A45E-A671C6D908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27D341-89B6-4104-B194-31F8DACDBAD2}"/>
              </a:ext>
            </a:extLst>
          </p:cNvPr>
          <p:cNvSpPr>
            <a:spLocks noGrp="1"/>
          </p:cNvSpPr>
          <p:nvPr>
            <p:ph type="sldNum" sz="quarter" idx="12"/>
          </p:nvPr>
        </p:nvSpPr>
        <p:spPr/>
        <p:txBody>
          <a:bodyPr/>
          <a:lstStyle/>
          <a:p>
            <a:fld id="{24B0424A-7EC9-462B-BB37-C3B8C3378E50}" type="slidenum">
              <a:rPr lang="en-IN" smtClean="0"/>
              <a:t>‹#›</a:t>
            </a:fld>
            <a:endParaRPr lang="en-IN"/>
          </a:p>
        </p:txBody>
      </p:sp>
    </p:spTree>
    <p:extLst>
      <p:ext uri="{BB962C8B-B14F-4D97-AF65-F5344CB8AC3E}">
        <p14:creationId xmlns:p14="http://schemas.microsoft.com/office/powerpoint/2010/main" val="911706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99C852-BA70-4768-B876-23AF53815C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28A80A-A8CC-40C3-8B05-73FDDEC1B7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EEE7B5-EE93-49D2-B75C-D5F5FA611DFA}"/>
              </a:ext>
            </a:extLst>
          </p:cNvPr>
          <p:cNvSpPr>
            <a:spLocks noGrp="1"/>
          </p:cNvSpPr>
          <p:nvPr>
            <p:ph type="dt" sz="half" idx="10"/>
          </p:nvPr>
        </p:nvSpPr>
        <p:spPr/>
        <p:txBody>
          <a:bodyPr/>
          <a:lstStyle/>
          <a:p>
            <a:fld id="{26D7B77A-3DD2-4B89-AF80-6567EB50DA2F}" type="datetimeFigureOut">
              <a:rPr lang="en-IN" smtClean="0"/>
              <a:t>18-09-2020</a:t>
            </a:fld>
            <a:endParaRPr lang="en-IN"/>
          </a:p>
        </p:txBody>
      </p:sp>
      <p:sp>
        <p:nvSpPr>
          <p:cNvPr id="5" name="Footer Placeholder 4">
            <a:extLst>
              <a:ext uri="{FF2B5EF4-FFF2-40B4-BE49-F238E27FC236}">
                <a16:creationId xmlns:a16="http://schemas.microsoft.com/office/drawing/2014/main" id="{96EFF516-85D0-45BE-A454-A304DD2656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4B9514-F0E1-483F-9B42-E2A3F7B2704B}"/>
              </a:ext>
            </a:extLst>
          </p:cNvPr>
          <p:cNvSpPr>
            <a:spLocks noGrp="1"/>
          </p:cNvSpPr>
          <p:nvPr>
            <p:ph type="sldNum" sz="quarter" idx="12"/>
          </p:nvPr>
        </p:nvSpPr>
        <p:spPr/>
        <p:txBody>
          <a:bodyPr/>
          <a:lstStyle/>
          <a:p>
            <a:fld id="{24B0424A-7EC9-462B-BB37-C3B8C3378E50}" type="slidenum">
              <a:rPr lang="en-IN" smtClean="0"/>
              <a:t>‹#›</a:t>
            </a:fld>
            <a:endParaRPr lang="en-IN"/>
          </a:p>
        </p:txBody>
      </p:sp>
    </p:spTree>
    <p:extLst>
      <p:ext uri="{BB962C8B-B14F-4D97-AF65-F5344CB8AC3E}">
        <p14:creationId xmlns:p14="http://schemas.microsoft.com/office/powerpoint/2010/main" val="2586500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669A9-3F55-4FBB-8B4C-216BC65C3A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EAD441-1F47-42D0-B31C-5460970F42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0F3F05-74C7-4486-A5BC-D9A91F18D2A5}"/>
              </a:ext>
            </a:extLst>
          </p:cNvPr>
          <p:cNvSpPr>
            <a:spLocks noGrp="1"/>
          </p:cNvSpPr>
          <p:nvPr>
            <p:ph type="dt" sz="half" idx="10"/>
          </p:nvPr>
        </p:nvSpPr>
        <p:spPr/>
        <p:txBody>
          <a:bodyPr/>
          <a:lstStyle/>
          <a:p>
            <a:fld id="{7EEF6687-153D-4561-8853-03F4FB225A9E}" type="datetimeFigureOut">
              <a:rPr lang="en-IN" smtClean="0"/>
              <a:t>18-09-2020</a:t>
            </a:fld>
            <a:endParaRPr lang="en-IN"/>
          </a:p>
        </p:txBody>
      </p:sp>
      <p:sp>
        <p:nvSpPr>
          <p:cNvPr id="5" name="Footer Placeholder 4">
            <a:extLst>
              <a:ext uri="{FF2B5EF4-FFF2-40B4-BE49-F238E27FC236}">
                <a16:creationId xmlns:a16="http://schemas.microsoft.com/office/drawing/2014/main" id="{5CFA543D-72AD-4F99-8FE3-A8B1A5C321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5102F2-371A-4A74-AFF3-8A8BDEF69592}"/>
              </a:ext>
            </a:extLst>
          </p:cNvPr>
          <p:cNvSpPr>
            <a:spLocks noGrp="1"/>
          </p:cNvSpPr>
          <p:nvPr>
            <p:ph type="sldNum" sz="quarter" idx="12"/>
          </p:nvPr>
        </p:nvSpPr>
        <p:spPr/>
        <p:txBody>
          <a:bodyPr/>
          <a:lstStyle/>
          <a:p>
            <a:fld id="{71FF3AC7-68A8-4900-AB5B-4B155CC8C5BA}" type="slidenum">
              <a:rPr lang="en-IN" smtClean="0"/>
              <a:t>‹#›</a:t>
            </a:fld>
            <a:endParaRPr lang="en-IN"/>
          </a:p>
        </p:txBody>
      </p:sp>
    </p:spTree>
    <p:extLst>
      <p:ext uri="{BB962C8B-B14F-4D97-AF65-F5344CB8AC3E}">
        <p14:creationId xmlns:p14="http://schemas.microsoft.com/office/powerpoint/2010/main" val="2379148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C006B-8386-40B6-A154-93E0572D51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0AC48E-C442-414D-B246-1187123D57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2687C4-9EC0-4B62-B4A4-7C53E4E785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FD59D5A-D43C-42C9-9E79-3F04065C1ED6}"/>
              </a:ext>
            </a:extLst>
          </p:cNvPr>
          <p:cNvSpPr>
            <a:spLocks noGrp="1"/>
          </p:cNvSpPr>
          <p:nvPr>
            <p:ph type="dt" sz="half" idx="10"/>
          </p:nvPr>
        </p:nvSpPr>
        <p:spPr/>
        <p:txBody>
          <a:bodyPr/>
          <a:lstStyle/>
          <a:p>
            <a:fld id="{7EEF6687-153D-4561-8853-03F4FB225A9E}" type="datetimeFigureOut">
              <a:rPr lang="en-IN" smtClean="0"/>
              <a:t>18-09-2020</a:t>
            </a:fld>
            <a:endParaRPr lang="en-IN"/>
          </a:p>
        </p:txBody>
      </p:sp>
      <p:sp>
        <p:nvSpPr>
          <p:cNvPr id="6" name="Footer Placeholder 5">
            <a:extLst>
              <a:ext uri="{FF2B5EF4-FFF2-40B4-BE49-F238E27FC236}">
                <a16:creationId xmlns:a16="http://schemas.microsoft.com/office/drawing/2014/main" id="{9DEB86DF-2E7D-45A5-B75E-B72764A834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A294B0-C725-47B8-873E-745E03A781E0}"/>
              </a:ext>
            </a:extLst>
          </p:cNvPr>
          <p:cNvSpPr>
            <a:spLocks noGrp="1"/>
          </p:cNvSpPr>
          <p:nvPr>
            <p:ph type="sldNum" sz="quarter" idx="12"/>
          </p:nvPr>
        </p:nvSpPr>
        <p:spPr/>
        <p:txBody>
          <a:bodyPr/>
          <a:lstStyle/>
          <a:p>
            <a:fld id="{71FF3AC7-68A8-4900-AB5B-4B155CC8C5BA}" type="slidenum">
              <a:rPr lang="en-IN" smtClean="0"/>
              <a:t>‹#›</a:t>
            </a:fld>
            <a:endParaRPr lang="en-IN"/>
          </a:p>
        </p:txBody>
      </p:sp>
    </p:spTree>
    <p:extLst>
      <p:ext uri="{BB962C8B-B14F-4D97-AF65-F5344CB8AC3E}">
        <p14:creationId xmlns:p14="http://schemas.microsoft.com/office/powerpoint/2010/main" val="259763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B9591-D51B-4660-89A4-25594822B26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5F0AC3-2907-4DD1-BC0F-09A11B2456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EF31DA-3141-40B7-A93B-C1A1230316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5ACF75-13AC-4C2C-83E0-7BC066361F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0A445-A5FD-4B87-AA58-391547193E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4719CC-0BD1-409B-A36E-36F260CD9F6B}"/>
              </a:ext>
            </a:extLst>
          </p:cNvPr>
          <p:cNvSpPr>
            <a:spLocks noGrp="1"/>
          </p:cNvSpPr>
          <p:nvPr>
            <p:ph type="dt" sz="half" idx="10"/>
          </p:nvPr>
        </p:nvSpPr>
        <p:spPr/>
        <p:txBody>
          <a:bodyPr/>
          <a:lstStyle/>
          <a:p>
            <a:fld id="{7EEF6687-153D-4561-8853-03F4FB225A9E}" type="datetimeFigureOut">
              <a:rPr lang="en-IN" smtClean="0"/>
              <a:t>18-09-2020</a:t>
            </a:fld>
            <a:endParaRPr lang="en-IN"/>
          </a:p>
        </p:txBody>
      </p:sp>
      <p:sp>
        <p:nvSpPr>
          <p:cNvPr id="8" name="Footer Placeholder 7">
            <a:extLst>
              <a:ext uri="{FF2B5EF4-FFF2-40B4-BE49-F238E27FC236}">
                <a16:creationId xmlns:a16="http://schemas.microsoft.com/office/drawing/2014/main" id="{BF6DE6B6-1D8E-4021-841D-6E56C81000B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65B32E1-EEAC-4FF9-B31B-D9FE0B7E2327}"/>
              </a:ext>
            </a:extLst>
          </p:cNvPr>
          <p:cNvSpPr>
            <a:spLocks noGrp="1"/>
          </p:cNvSpPr>
          <p:nvPr>
            <p:ph type="sldNum" sz="quarter" idx="12"/>
          </p:nvPr>
        </p:nvSpPr>
        <p:spPr/>
        <p:txBody>
          <a:bodyPr/>
          <a:lstStyle/>
          <a:p>
            <a:fld id="{71FF3AC7-68A8-4900-AB5B-4B155CC8C5BA}" type="slidenum">
              <a:rPr lang="en-IN" smtClean="0"/>
              <a:t>‹#›</a:t>
            </a:fld>
            <a:endParaRPr lang="en-IN"/>
          </a:p>
        </p:txBody>
      </p:sp>
    </p:spTree>
    <p:extLst>
      <p:ext uri="{BB962C8B-B14F-4D97-AF65-F5344CB8AC3E}">
        <p14:creationId xmlns:p14="http://schemas.microsoft.com/office/powerpoint/2010/main" val="2170304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45BC-BFCD-4CCF-9ABF-0D614A584BE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9F9503-42AE-4153-905B-8B17B36CE4E8}"/>
              </a:ext>
            </a:extLst>
          </p:cNvPr>
          <p:cNvSpPr>
            <a:spLocks noGrp="1"/>
          </p:cNvSpPr>
          <p:nvPr>
            <p:ph type="dt" sz="half" idx="10"/>
          </p:nvPr>
        </p:nvSpPr>
        <p:spPr/>
        <p:txBody>
          <a:bodyPr/>
          <a:lstStyle/>
          <a:p>
            <a:fld id="{7EEF6687-153D-4561-8853-03F4FB225A9E}" type="datetimeFigureOut">
              <a:rPr lang="en-IN" smtClean="0"/>
              <a:t>18-09-2020</a:t>
            </a:fld>
            <a:endParaRPr lang="en-IN"/>
          </a:p>
        </p:txBody>
      </p:sp>
      <p:sp>
        <p:nvSpPr>
          <p:cNvPr id="4" name="Footer Placeholder 3">
            <a:extLst>
              <a:ext uri="{FF2B5EF4-FFF2-40B4-BE49-F238E27FC236}">
                <a16:creationId xmlns:a16="http://schemas.microsoft.com/office/drawing/2014/main" id="{94D68FE8-29FF-41E1-ADED-00B9839C038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4135CE-1B34-4256-9538-9F16CCB565FA}"/>
              </a:ext>
            </a:extLst>
          </p:cNvPr>
          <p:cNvSpPr>
            <a:spLocks noGrp="1"/>
          </p:cNvSpPr>
          <p:nvPr>
            <p:ph type="sldNum" sz="quarter" idx="12"/>
          </p:nvPr>
        </p:nvSpPr>
        <p:spPr/>
        <p:txBody>
          <a:bodyPr/>
          <a:lstStyle/>
          <a:p>
            <a:fld id="{71FF3AC7-68A8-4900-AB5B-4B155CC8C5BA}" type="slidenum">
              <a:rPr lang="en-IN" smtClean="0"/>
              <a:t>‹#›</a:t>
            </a:fld>
            <a:endParaRPr lang="en-IN"/>
          </a:p>
        </p:txBody>
      </p:sp>
    </p:spTree>
    <p:extLst>
      <p:ext uri="{BB962C8B-B14F-4D97-AF65-F5344CB8AC3E}">
        <p14:creationId xmlns:p14="http://schemas.microsoft.com/office/powerpoint/2010/main" val="240894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BC664F-B482-4C81-97FA-3EB852B217C3}"/>
              </a:ext>
            </a:extLst>
          </p:cNvPr>
          <p:cNvSpPr>
            <a:spLocks noGrp="1"/>
          </p:cNvSpPr>
          <p:nvPr>
            <p:ph type="dt" sz="half" idx="10"/>
          </p:nvPr>
        </p:nvSpPr>
        <p:spPr/>
        <p:txBody>
          <a:bodyPr/>
          <a:lstStyle/>
          <a:p>
            <a:fld id="{7EEF6687-153D-4561-8853-03F4FB225A9E}" type="datetimeFigureOut">
              <a:rPr lang="en-IN" smtClean="0"/>
              <a:t>18-09-2020</a:t>
            </a:fld>
            <a:endParaRPr lang="en-IN"/>
          </a:p>
        </p:txBody>
      </p:sp>
      <p:sp>
        <p:nvSpPr>
          <p:cNvPr id="3" name="Footer Placeholder 2">
            <a:extLst>
              <a:ext uri="{FF2B5EF4-FFF2-40B4-BE49-F238E27FC236}">
                <a16:creationId xmlns:a16="http://schemas.microsoft.com/office/drawing/2014/main" id="{F53E9E71-A65B-46C8-B1C5-307AA96559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157B442-2B09-4978-9B66-0C716235064C}"/>
              </a:ext>
            </a:extLst>
          </p:cNvPr>
          <p:cNvSpPr>
            <a:spLocks noGrp="1"/>
          </p:cNvSpPr>
          <p:nvPr>
            <p:ph type="sldNum" sz="quarter" idx="12"/>
          </p:nvPr>
        </p:nvSpPr>
        <p:spPr/>
        <p:txBody>
          <a:bodyPr/>
          <a:lstStyle/>
          <a:p>
            <a:fld id="{71FF3AC7-68A8-4900-AB5B-4B155CC8C5BA}" type="slidenum">
              <a:rPr lang="en-IN" smtClean="0"/>
              <a:t>‹#›</a:t>
            </a:fld>
            <a:endParaRPr lang="en-IN"/>
          </a:p>
        </p:txBody>
      </p:sp>
    </p:spTree>
    <p:extLst>
      <p:ext uri="{BB962C8B-B14F-4D97-AF65-F5344CB8AC3E}">
        <p14:creationId xmlns:p14="http://schemas.microsoft.com/office/powerpoint/2010/main" val="381582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BA87-69B8-43AD-800E-512F94B443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ABEF1F-EC9B-4891-AFDA-197A45396D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6A67B2-6358-4C6B-9884-B476A3507F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7889D9-BCB0-410C-828D-E02B10B56D7D}"/>
              </a:ext>
            </a:extLst>
          </p:cNvPr>
          <p:cNvSpPr>
            <a:spLocks noGrp="1"/>
          </p:cNvSpPr>
          <p:nvPr>
            <p:ph type="dt" sz="half" idx="10"/>
          </p:nvPr>
        </p:nvSpPr>
        <p:spPr/>
        <p:txBody>
          <a:bodyPr/>
          <a:lstStyle/>
          <a:p>
            <a:fld id="{7EEF6687-153D-4561-8853-03F4FB225A9E}" type="datetimeFigureOut">
              <a:rPr lang="en-IN" smtClean="0"/>
              <a:t>18-09-2020</a:t>
            </a:fld>
            <a:endParaRPr lang="en-IN"/>
          </a:p>
        </p:txBody>
      </p:sp>
      <p:sp>
        <p:nvSpPr>
          <p:cNvPr id="6" name="Footer Placeholder 5">
            <a:extLst>
              <a:ext uri="{FF2B5EF4-FFF2-40B4-BE49-F238E27FC236}">
                <a16:creationId xmlns:a16="http://schemas.microsoft.com/office/drawing/2014/main" id="{FBD59312-65DF-4CE4-884E-8DDAE1816B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0A8B1C-609E-4FDA-A7E1-86FEAF42AAA7}"/>
              </a:ext>
            </a:extLst>
          </p:cNvPr>
          <p:cNvSpPr>
            <a:spLocks noGrp="1"/>
          </p:cNvSpPr>
          <p:nvPr>
            <p:ph type="sldNum" sz="quarter" idx="12"/>
          </p:nvPr>
        </p:nvSpPr>
        <p:spPr/>
        <p:txBody>
          <a:bodyPr/>
          <a:lstStyle/>
          <a:p>
            <a:fld id="{71FF3AC7-68A8-4900-AB5B-4B155CC8C5BA}" type="slidenum">
              <a:rPr lang="en-IN" smtClean="0"/>
              <a:t>‹#›</a:t>
            </a:fld>
            <a:endParaRPr lang="en-IN"/>
          </a:p>
        </p:txBody>
      </p:sp>
    </p:spTree>
    <p:extLst>
      <p:ext uri="{BB962C8B-B14F-4D97-AF65-F5344CB8AC3E}">
        <p14:creationId xmlns:p14="http://schemas.microsoft.com/office/powerpoint/2010/main" val="3813967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A0C64-DFE3-49A0-BA5E-7D22A91B03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AAAC24F-5860-412B-9155-5B2A94EE6A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996B93B-F93B-403F-80B4-E69648D4B3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89EEAD-893A-4785-9578-3F42C8E8E707}"/>
              </a:ext>
            </a:extLst>
          </p:cNvPr>
          <p:cNvSpPr>
            <a:spLocks noGrp="1"/>
          </p:cNvSpPr>
          <p:nvPr>
            <p:ph type="dt" sz="half" idx="10"/>
          </p:nvPr>
        </p:nvSpPr>
        <p:spPr/>
        <p:txBody>
          <a:bodyPr/>
          <a:lstStyle/>
          <a:p>
            <a:fld id="{7EEF6687-153D-4561-8853-03F4FB225A9E}" type="datetimeFigureOut">
              <a:rPr lang="en-IN" smtClean="0"/>
              <a:t>18-09-2020</a:t>
            </a:fld>
            <a:endParaRPr lang="en-IN"/>
          </a:p>
        </p:txBody>
      </p:sp>
      <p:sp>
        <p:nvSpPr>
          <p:cNvPr id="6" name="Footer Placeholder 5">
            <a:extLst>
              <a:ext uri="{FF2B5EF4-FFF2-40B4-BE49-F238E27FC236}">
                <a16:creationId xmlns:a16="http://schemas.microsoft.com/office/drawing/2014/main" id="{0B169504-5C8F-4063-AF18-C4A0697A52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AA362B-A3B8-423E-B07A-D5DCDE1131FE}"/>
              </a:ext>
            </a:extLst>
          </p:cNvPr>
          <p:cNvSpPr>
            <a:spLocks noGrp="1"/>
          </p:cNvSpPr>
          <p:nvPr>
            <p:ph type="sldNum" sz="quarter" idx="12"/>
          </p:nvPr>
        </p:nvSpPr>
        <p:spPr/>
        <p:txBody>
          <a:bodyPr/>
          <a:lstStyle/>
          <a:p>
            <a:fld id="{71FF3AC7-68A8-4900-AB5B-4B155CC8C5BA}" type="slidenum">
              <a:rPr lang="en-IN" smtClean="0"/>
              <a:t>‹#›</a:t>
            </a:fld>
            <a:endParaRPr lang="en-IN"/>
          </a:p>
        </p:txBody>
      </p:sp>
    </p:spTree>
    <p:extLst>
      <p:ext uri="{BB962C8B-B14F-4D97-AF65-F5344CB8AC3E}">
        <p14:creationId xmlns:p14="http://schemas.microsoft.com/office/powerpoint/2010/main" val="1212332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95000"/>
            <a:lumOff val="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DA9DE9-206D-4981-B279-D527F4F938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AB5059-E2BF-4339-9492-C76CDB0FB0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3760F0-8CDB-40BC-BE68-C895BC615A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EF6687-153D-4561-8853-03F4FB225A9E}" type="datetimeFigureOut">
              <a:rPr lang="en-IN" smtClean="0"/>
              <a:t>18-09-2020</a:t>
            </a:fld>
            <a:endParaRPr lang="en-IN"/>
          </a:p>
        </p:txBody>
      </p:sp>
      <p:sp>
        <p:nvSpPr>
          <p:cNvPr id="5" name="Footer Placeholder 4">
            <a:extLst>
              <a:ext uri="{FF2B5EF4-FFF2-40B4-BE49-F238E27FC236}">
                <a16:creationId xmlns:a16="http://schemas.microsoft.com/office/drawing/2014/main" id="{5FAD0495-1BBD-4862-B53B-A9C95E56E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529448E-B7E4-4486-8AF9-8665B7C871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FF3AC7-68A8-4900-AB5B-4B155CC8C5BA}" type="slidenum">
              <a:rPr lang="en-IN" smtClean="0"/>
              <a:t>‹#›</a:t>
            </a:fld>
            <a:endParaRPr lang="en-IN"/>
          </a:p>
        </p:txBody>
      </p:sp>
    </p:spTree>
    <p:extLst>
      <p:ext uri="{BB962C8B-B14F-4D97-AF65-F5344CB8AC3E}">
        <p14:creationId xmlns:p14="http://schemas.microsoft.com/office/powerpoint/2010/main" val="3472946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2">
            <a:lumMod val="95000"/>
            <a:lumOff val="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C1769F-2EA2-4AB5-83EF-484B2A71F8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A52A33-BBE0-4A58-A155-A0F06B9256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8CC7B9-31CC-45FD-A580-FF483EC4E4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D7B77A-3DD2-4B89-AF80-6567EB50DA2F}" type="datetimeFigureOut">
              <a:rPr lang="en-IN" smtClean="0"/>
              <a:t>18-09-2020</a:t>
            </a:fld>
            <a:endParaRPr lang="en-IN"/>
          </a:p>
        </p:txBody>
      </p:sp>
      <p:sp>
        <p:nvSpPr>
          <p:cNvPr id="5" name="Footer Placeholder 4">
            <a:extLst>
              <a:ext uri="{FF2B5EF4-FFF2-40B4-BE49-F238E27FC236}">
                <a16:creationId xmlns:a16="http://schemas.microsoft.com/office/drawing/2014/main" id="{2D9ED243-0D24-454E-8E96-BEE5DA6490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FC532BD-68F3-40FE-98E1-F9E62B6F09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B0424A-7EC9-462B-BB37-C3B8C3378E50}" type="slidenum">
              <a:rPr lang="en-IN" smtClean="0"/>
              <a:t>‹#›</a:t>
            </a:fld>
            <a:endParaRPr lang="en-IN"/>
          </a:p>
        </p:txBody>
      </p:sp>
    </p:spTree>
    <p:extLst>
      <p:ext uri="{BB962C8B-B14F-4D97-AF65-F5344CB8AC3E}">
        <p14:creationId xmlns:p14="http://schemas.microsoft.com/office/powerpoint/2010/main" val="2347700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7" Type="http://schemas.openxmlformats.org/officeDocument/2006/relationships/image" Target="../media/image360.png"/><Relationship Id="rId12"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13.xml"/><Relationship Id="rId11" Type="http://schemas.openxmlformats.org/officeDocument/2006/relationships/image" Target="../media/image20.png"/><Relationship Id="rId10" Type="http://schemas.openxmlformats.org/officeDocument/2006/relationships/image" Target="../media/image19.png"/><Relationship Id="rId9" Type="http://schemas.openxmlformats.org/officeDocument/2006/relationships/image" Target="../media/image18.png"/><Relationship Id="rId1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image" Target="../media/image360.png"/><Relationship Id="rId3" Type="http://schemas.openxmlformats.org/officeDocument/2006/relationships/image" Target="../media/image15.png"/><Relationship Id="rId7" Type="http://schemas.openxmlformats.org/officeDocument/2006/relationships/image" Target="../media/image26.png"/><Relationship Id="rId12" Type="http://schemas.openxmlformats.org/officeDocument/2006/relationships/image" Target="../media/image30.png"/><Relationship Id="rId2"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image" Target="../media/image25.png"/><Relationship Id="rId11" Type="http://schemas.openxmlformats.org/officeDocument/2006/relationships/image" Target="../media/image29.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16.png"/><Relationship Id="rId9" Type="http://schemas.openxmlformats.org/officeDocument/2006/relationships/image" Target="../media/image27.png"/></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31.png"/><Relationship Id="rId7" Type="http://schemas.openxmlformats.org/officeDocument/2006/relationships/image" Target="../media/image360.png"/><Relationship Id="rId12" Type="http://schemas.openxmlformats.org/officeDocument/2006/relationships/image" Target="../media/image37.png"/><Relationship Id="rId2" Type="http://schemas.openxmlformats.org/officeDocument/2006/relationships/image" Target="../media/image2.jpeg"/><Relationship Id="rId16" Type="http://schemas.openxmlformats.org/officeDocument/2006/relationships/image" Target="../media/image41.png"/><Relationship Id="rId1" Type="http://schemas.openxmlformats.org/officeDocument/2006/relationships/slideLayout" Target="../slideLayouts/slideLayout13.xml"/><Relationship Id="rId11" Type="http://schemas.openxmlformats.org/officeDocument/2006/relationships/image" Target="../media/image36.png"/><Relationship Id="rId15" Type="http://schemas.openxmlformats.org/officeDocument/2006/relationships/image" Target="../media/image40.png"/><Relationship Id="rId10" Type="http://schemas.openxmlformats.org/officeDocument/2006/relationships/image" Target="../media/image35.png"/><Relationship Id="rId4" Type="http://schemas.openxmlformats.org/officeDocument/2006/relationships/image" Target="../media/image32.png"/><Relationship Id="rId9" Type="http://schemas.openxmlformats.org/officeDocument/2006/relationships/image" Target="../media/image34.png"/><Relationship Id="rId14" Type="http://schemas.openxmlformats.org/officeDocument/2006/relationships/image" Target="../media/image39.png"/></Relationships>
</file>

<file path=ppt/slides/_rels/slide14.xml.rels><?xml version="1.0" encoding="UTF-8" standalone="yes"?>
<Relationships xmlns="http://schemas.openxmlformats.org/package/2006/relationships"><Relationship Id="rId13" Type="http://schemas.microsoft.com/office/2017/06/relationships/model3d" Target="../media/model3d1.glb"/><Relationship Id="rId3" Type="http://schemas.openxmlformats.org/officeDocument/2006/relationships/image" Target="../media/image42.png"/><Relationship Id="rId12" Type="http://schemas.openxmlformats.org/officeDocument/2006/relationships/image" Target="../media/image49.png"/><Relationship Id="rId2" Type="http://schemas.openxmlformats.org/officeDocument/2006/relationships/image" Target="../media/image2.jpeg"/><Relationship Id="rId16" Type="http://schemas.openxmlformats.org/officeDocument/2006/relationships/image" Target="../media/image45.png"/><Relationship Id="rId1" Type="http://schemas.openxmlformats.org/officeDocument/2006/relationships/slideLayout" Target="../slideLayouts/slideLayout13.xml"/><Relationship Id="rId11" Type="http://schemas.openxmlformats.org/officeDocument/2006/relationships/image" Target="../media/image48.png"/><Relationship Id="rId15" Type="http://schemas.microsoft.com/office/2017/06/relationships/model3d" Target="../media/model3d2.glb"/><Relationship Id="rId10" Type="http://schemas.openxmlformats.org/officeDocument/2006/relationships/image" Target="../media/image47.png"/><Relationship Id="rId4" Type="http://schemas.openxmlformats.org/officeDocument/2006/relationships/image" Target="../media/image43.png"/><Relationship Id="rId9" Type="http://schemas.openxmlformats.org/officeDocument/2006/relationships/image" Target="../media/image46.png"/><Relationship Id="rId14" Type="http://schemas.openxmlformats.org/officeDocument/2006/relationships/image" Target="../media/image44.png"/></Relationships>
</file>

<file path=ppt/slides/_rels/slide15.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54.png"/><Relationship Id="rId7" Type="http://schemas.openxmlformats.org/officeDocument/2006/relationships/image" Target="../media/image360.png"/><Relationship Id="rId12" Type="http://schemas.openxmlformats.org/officeDocument/2006/relationships/image" Target="../media/image53.png"/><Relationship Id="rId2" Type="http://schemas.openxmlformats.org/officeDocument/2006/relationships/image" Target="../media/image2.jpeg"/><Relationship Id="rId1" Type="http://schemas.openxmlformats.org/officeDocument/2006/relationships/slideLayout" Target="../slideLayouts/slideLayout13.xml"/><Relationship Id="rId11" Type="http://schemas.openxmlformats.org/officeDocument/2006/relationships/image" Target="../media/image52.png"/><Relationship Id="rId10" Type="http://schemas.openxmlformats.org/officeDocument/2006/relationships/image" Target="../media/image51.png"/><Relationship Id="rId9" Type="http://schemas.openxmlformats.org/officeDocument/2006/relationships/image" Target="../media/image50.png"/></Relationships>
</file>

<file path=ppt/slides/_rels/slide1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17.xml.rels><?xml version="1.0" encoding="UTF-8" standalone="yes"?>
<Relationships xmlns="http://schemas.openxmlformats.org/package/2006/relationships"><Relationship Id="rId3" Type="http://schemas.openxmlformats.org/officeDocument/2006/relationships/image" Target="../media/image580.png"/><Relationship Id="rId2" Type="http://schemas.openxmlformats.org/officeDocument/2006/relationships/image" Target="../media/image2.jpeg"/><Relationship Id="rId1" Type="http://schemas.openxmlformats.org/officeDocument/2006/relationships/slideLayout" Target="../slideLayouts/slideLayout13.xml"/><Relationship Id="rId5" Type="http://schemas.openxmlformats.org/officeDocument/2006/relationships/image" Target="../media/image60.png"/><Relationship Id="rId4" Type="http://schemas.openxmlformats.org/officeDocument/2006/relationships/image" Target="../media/image59.png"/></Relationships>
</file>

<file path=ppt/slides/_rels/slide1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2.jpeg"/><Relationship Id="rId1" Type="http://schemas.openxmlformats.org/officeDocument/2006/relationships/slideLayout" Target="../slideLayouts/slideLayout13.xml"/><Relationship Id="rId4" Type="http://schemas.openxmlformats.org/officeDocument/2006/relationships/image" Target="../media/image62.svg"/></Relationships>
</file>

<file path=ppt/slides/_rels/slide1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hyperlink" Target="https://en.wikipedia.org/wiki/Siemens_Velaro" TargetMode="External"/><Relationship Id="rId5" Type="http://schemas.openxmlformats.org/officeDocument/2006/relationships/image" Target="../media/image65.jpg"/><Relationship Id="rId4" Type="http://schemas.openxmlformats.org/officeDocument/2006/relationships/image" Target="../media/image64.sv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17/06/relationships/model3d" Target="../media/model3d1.glb"/><Relationship Id="rId7" Type="http://schemas.openxmlformats.org/officeDocument/2006/relationships/image" Target="../media/image360.png"/><Relationship Id="rId2" Type="http://schemas.openxmlformats.org/officeDocument/2006/relationships/image" Target="../media/image2.jpeg"/><Relationship Id="rId1" Type="http://schemas.openxmlformats.org/officeDocument/2006/relationships/slideLayout" Target="../slideLayouts/slideLayout13.xml"/><Relationship Id="rId11" Type="http://schemas.openxmlformats.org/officeDocument/2006/relationships/image" Target="../media/image4.png"/><Relationship Id="rId10" Type="http://schemas.microsoft.com/office/2017/06/relationships/model3d" Target="../media/model3d2.glb"/><Relationship Id="rId4" Type="http://schemas.openxmlformats.org/officeDocument/2006/relationships/image" Target="../media/image3.png"/><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7" Type="http://schemas.openxmlformats.org/officeDocument/2006/relationships/image" Target="../media/image360.png"/><Relationship Id="rId2" Type="http://schemas.openxmlformats.org/officeDocument/2006/relationships/image" Target="../media/image2.jpeg"/><Relationship Id="rId1" Type="http://schemas.openxmlformats.org/officeDocument/2006/relationships/slideLayout" Target="../slideLayouts/slideLayout13.xml"/><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8.png"/><Relationship Id="rId7" Type="http://schemas.openxmlformats.org/officeDocument/2006/relationships/image" Target="../media/image360.png"/><Relationship Id="rId12" Type="http://schemas.microsoft.com/office/2017/06/relationships/model3d" Target="../media/model3d4.glb"/><Relationship Id="rId2" Type="http://schemas.openxmlformats.org/officeDocument/2006/relationships/image" Target="../media/image2.jpeg"/><Relationship Id="rId1" Type="http://schemas.openxmlformats.org/officeDocument/2006/relationships/slideLayout" Target="../slideLayouts/slideLayout13.xml"/><Relationship Id="rId11" Type="http://schemas.openxmlformats.org/officeDocument/2006/relationships/image" Target="../media/image7.png"/><Relationship Id="rId10" Type="http://schemas.microsoft.com/office/2017/06/relationships/model3d" Target="../media/model3d3.glb"/><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Masaisai - Wikipedia">
            <a:extLst>
              <a:ext uri="{FF2B5EF4-FFF2-40B4-BE49-F238E27FC236}">
                <a16:creationId xmlns:a16="http://schemas.microsoft.com/office/drawing/2014/main" id="{21A9FBFD-E18F-4093-AA9A-DDDD4315C7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559" b="4623"/>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9E1FB521-D3DC-49BB-B870-7C2DD170EB1C}"/>
              </a:ext>
            </a:extLst>
          </p:cNvPr>
          <p:cNvSpPr/>
          <p:nvPr/>
        </p:nvSpPr>
        <p:spPr>
          <a:xfrm>
            <a:off x="0" y="0"/>
            <a:ext cx="12192000" cy="6857990"/>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TextBox 23">
            <a:extLst>
              <a:ext uri="{FF2B5EF4-FFF2-40B4-BE49-F238E27FC236}">
                <a16:creationId xmlns:a16="http://schemas.microsoft.com/office/drawing/2014/main" id="{55C62140-199E-4968-8134-E266491AF2A5}"/>
              </a:ext>
            </a:extLst>
          </p:cNvPr>
          <p:cNvSpPr txBox="1"/>
          <p:nvPr/>
        </p:nvSpPr>
        <p:spPr>
          <a:xfrm>
            <a:off x="6406670" y="5815028"/>
            <a:ext cx="5639684" cy="954107"/>
          </a:xfrm>
          <a:prstGeom prst="rect">
            <a:avLst/>
          </a:prstGeom>
          <a:noFill/>
        </p:spPr>
        <p:txBody>
          <a:bodyPr wrap="none" rtlCol="0">
            <a:spAutoFit/>
          </a:bodyPr>
          <a:lstStyle/>
          <a:p>
            <a:pPr algn="r"/>
            <a:r>
              <a:rPr lang="en-US" sz="2800" b="1" dirty="0">
                <a:solidFill>
                  <a:schemeClr val="bg1"/>
                </a:solidFill>
                <a:latin typeface="Book Antiqua" panose="02040602050305030304" pitchFamily="18" charset="0"/>
              </a:rPr>
              <a:t>Dr. Sourav </a:t>
            </a:r>
            <a:r>
              <a:rPr lang="en-US" sz="2800" b="1" dirty="0" err="1">
                <a:solidFill>
                  <a:schemeClr val="bg1"/>
                </a:solidFill>
                <a:latin typeface="Book Antiqua" panose="02040602050305030304" pitchFamily="18" charset="0"/>
              </a:rPr>
              <a:t>Marik</a:t>
            </a:r>
            <a:endParaRPr lang="en-US" sz="2800" b="1" dirty="0">
              <a:solidFill>
                <a:schemeClr val="bg1"/>
              </a:solidFill>
              <a:latin typeface="Book Antiqua" panose="02040602050305030304" pitchFamily="18" charset="0"/>
            </a:endParaRPr>
          </a:p>
          <a:p>
            <a:pPr algn="r"/>
            <a:r>
              <a:rPr lang="en-US" sz="2800" b="1" dirty="0">
                <a:solidFill>
                  <a:schemeClr val="bg1"/>
                </a:solidFill>
                <a:latin typeface="Book Antiqua" panose="02040602050305030304" pitchFamily="18" charset="0"/>
              </a:rPr>
              <a:t>Assistant Professor, TIET, Patiala</a:t>
            </a:r>
            <a:endParaRPr lang="en-IN" sz="2800" b="1" dirty="0">
              <a:solidFill>
                <a:schemeClr val="bg1"/>
              </a:solidFill>
              <a:latin typeface="Book Antiqua" panose="02040602050305030304" pitchFamily="18" charset="0"/>
            </a:endParaRPr>
          </a:p>
        </p:txBody>
      </p:sp>
      <p:sp>
        <p:nvSpPr>
          <p:cNvPr id="25" name="TextBox 24">
            <a:extLst>
              <a:ext uri="{FF2B5EF4-FFF2-40B4-BE49-F238E27FC236}">
                <a16:creationId xmlns:a16="http://schemas.microsoft.com/office/drawing/2014/main" id="{CFC75105-6B5F-4411-94C4-4F5FDA51332C}"/>
              </a:ext>
            </a:extLst>
          </p:cNvPr>
          <p:cNvSpPr txBox="1"/>
          <p:nvPr/>
        </p:nvSpPr>
        <p:spPr>
          <a:xfrm>
            <a:off x="4710465" y="4484024"/>
            <a:ext cx="7481535" cy="707886"/>
          </a:xfrm>
          <a:prstGeom prst="rect">
            <a:avLst/>
          </a:prstGeom>
          <a:noFill/>
        </p:spPr>
        <p:txBody>
          <a:bodyPr wrap="none" rtlCol="0">
            <a:spAutoFit/>
          </a:bodyPr>
          <a:lstStyle/>
          <a:p>
            <a:r>
              <a:rPr lang="en-US" sz="4000" b="1" dirty="0">
                <a:solidFill>
                  <a:schemeClr val="bg1"/>
                </a:solidFill>
                <a:latin typeface="Book Antiqua" panose="02040602050305030304" pitchFamily="18" charset="0"/>
              </a:rPr>
              <a:t>Oscillations and Waves (Part 4)</a:t>
            </a:r>
          </a:p>
        </p:txBody>
      </p:sp>
      <p:cxnSp>
        <p:nvCxnSpPr>
          <p:cNvPr id="26" name="Straight Connector 25">
            <a:extLst>
              <a:ext uri="{FF2B5EF4-FFF2-40B4-BE49-F238E27FC236}">
                <a16:creationId xmlns:a16="http://schemas.microsoft.com/office/drawing/2014/main" id="{D6186B00-EBD1-4C32-9FC3-6F9E44A21FFF}"/>
              </a:ext>
            </a:extLst>
          </p:cNvPr>
          <p:cNvCxnSpPr/>
          <p:nvPr/>
        </p:nvCxnSpPr>
        <p:spPr>
          <a:xfrm>
            <a:off x="4083490" y="5188717"/>
            <a:ext cx="79200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8F7DC44-D1E7-4DF6-B6CB-EE78B93A01B9}"/>
              </a:ext>
            </a:extLst>
          </p:cNvPr>
          <p:cNvSpPr/>
          <p:nvPr/>
        </p:nvSpPr>
        <p:spPr>
          <a:xfrm>
            <a:off x="5169552" y="5227444"/>
            <a:ext cx="6809874" cy="400110"/>
          </a:xfrm>
          <a:prstGeom prst="rect">
            <a:avLst/>
          </a:prstGeom>
        </p:spPr>
        <p:txBody>
          <a:bodyPr wrap="square">
            <a:spAutoFit/>
          </a:bodyPr>
          <a:lstStyle/>
          <a:p>
            <a:pPr algn="ctr"/>
            <a:r>
              <a:rPr lang="en-IN" sz="2000" i="1" dirty="0">
                <a:solidFill>
                  <a:schemeClr val="bg1"/>
                </a:solidFill>
                <a:latin typeface="Book Antiqua" panose="02040602050305030304" pitchFamily="18" charset="0"/>
                <a:cs typeface="Arial" panose="020B0604020202020204" pitchFamily="34" charset="0"/>
              </a:rPr>
              <a:t>Damped Oscillations and Forced Oscillations</a:t>
            </a:r>
          </a:p>
        </p:txBody>
      </p:sp>
    </p:spTree>
    <p:extLst>
      <p:ext uri="{BB962C8B-B14F-4D97-AF65-F5344CB8AC3E}">
        <p14:creationId xmlns:p14="http://schemas.microsoft.com/office/powerpoint/2010/main" val="987680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773A85-8DEF-4F54-BB3F-130F4CCA3445}"/>
              </a:ext>
            </a:extLst>
          </p:cNvPr>
          <p:cNvSpPr txBox="1"/>
          <p:nvPr/>
        </p:nvSpPr>
        <p:spPr>
          <a:xfrm>
            <a:off x="0" y="14285"/>
            <a:ext cx="121920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Damped harmonic motion</a:t>
            </a:r>
          </a:p>
        </p:txBody>
      </p:sp>
      <p:cxnSp>
        <p:nvCxnSpPr>
          <p:cNvPr id="3" name="Straight Connector 2">
            <a:extLst>
              <a:ext uri="{FF2B5EF4-FFF2-40B4-BE49-F238E27FC236}">
                <a16:creationId xmlns:a16="http://schemas.microsoft.com/office/drawing/2014/main" id="{38C57A4C-DC9C-45E2-91F0-57849EB38663}"/>
              </a:ext>
            </a:extLst>
          </p:cNvPr>
          <p:cNvCxnSpPr>
            <a:cxnSpLocks/>
          </p:cNvCxnSpPr>
          <p:nvPr/>
        </p:nvCxnSpPr>
        <p:spPr>
          <a:xfrm>
            <a:off x="972000" y="728663"/>
            <a:ext cx="11220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052" name="Picture 4" descr="Structure of Post Graduate (M.E. Structural Engineering)">
            <a:extLst>
              <a:ext uri="{FF2B5EF4-FFF2-40B4-BE49-F238E27FC236}">
                <a16:creationId xmlns:a16="http://schemas.microsoft.com/office/drawing/2014/main" id="{4B84FC03-5C75-47E2-AAE0-6B355262B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2000" cy="96768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27E41E5-F552-49C8-9457-7D60A9F8CAF9}"/>
              </a:ext>
            </a:extLst>
          </p:cNvPr>
          <p:cNvSpPr/>
          <p:nvPr/>
        </p:nvSpPr>
        <p:spPr>
          <a:xfrm>
            <a:off x="0" y="967686"/>
            <a:ext cx="12192000" cy="1692771"/>
          </a:xfrm>
          <a:prstGeom prst="rect">
            <a:avLst/>
          </a:prstGeom>
        </p:spPr>
        <p:txBody>
          <a:bodyPr wrap="square">
            <a:spAutoFit/>
          </a:bodyPr>
          <a:lstStyle/>
          <a:p>
            <a:pPr algn="just"/>
            <a:r>
              <a:rPr lang="en-IN" sz="2600" dirty="0">
                <a:solidFill>
                  <a:schemeClr val="bg1"/>
                </a:solidFill>
                <a:latin typeface="Arial" panose="020B0604020202020204" pitchFamily="34" charset="0"/>
                <a:cs typeface="Arial" panose="020B0604020202020204" pitchFamily="34" charset="0"/>
              </a:rPr>
              <a:t>when the retarding force is small, the oscillatory character of the motion is preserved but the amplitude decreases in time, with the result that the motion ultimately ceases. Any system that behaves in this way is known as a </a:t>
            </a:r>
            <a:r>
              <a:rPr lang="en-IN" sz="2600" i="1" dirty="0">
                <a:solidFill>
                  <a:srgbClr val="00FF00"/>
                </a:solidFill>
                <a:latin typeface="Arial" panose="020B0604020202020204" pitchFamily="34" charset="0"/>
                <a:cs typeface="Arial" panose="020B0604020202020204" pitchFamily="34" charset="0"/>
              </a:rPr>
              <a:t>damped oscillator.</a:t>
            </a:r>
          </a:p>
        </p:txBody>
      </p:sp>
      <p:grpSp>
        <p:nvGrpSpPr>
          <p:cNvPr id="11" name="Group 10">
            <a:extLst>
              <a:ext uri="{FF2B5EF4-FFF2-40B4-BE49-F238E27FC236}">
                <a16:creationId xmlns:a16="http://schemas.microsoft.com/office/drawing/2014/main" id="{5990CE0B-FC6B-4ECB-8424-16486AB141DD}"/>
              </a:ext>
            </a:extLst>
          </p:cNvPr>
          <p:cNvGrpSpPr/>
          <p:nvPr/>
        </p:nvGrpSpPr>
        <p:grpSpPr>
          <a:xfrm>
            <a:off x="7476459" y="2269156"/>
            <a:ext cx="7030784" cy="4932117"/>
            <a:chOff x="4393400" y="2134840"/>
            <a:chExt cx="7030784" cy="4932117"/>
          </a:xfrm>
        </p:grpSpPr>
        <p:grpSp>
          <p:nvGrpSpPr>
            <p:cNvPr id="12" name="Group 11">
              <a:extLst>
                <a:ext uri="{FF2B5EF4-FFF2-40B4-BE49-F238E27FC236}">
                  <a16:creationId xmlns:a16="http://schemas.microsoft.com/office/drawing/2014/main" id="{612856DE-F044-43DF-A6B9-395B55F72C17}"/>
                </a:ext>
              </a:extLst>
            </p:cNvPr>
            <p:cNvGrpSpPr/>
            <p:nvPr/>
          </p:nvGrpSpPr>
          <p:grpSpPr>
            <a:xfrm>
              <a:off x="4393400" y="2134840"/>
              <a:ext cx="7030784" cy="4932117"/>
              <a:chOff x="5547278" y="1753063"/>
              <a:chExt cx="7030784" cy="4932117"/>
            </a:xfrm>
          </p:grpSpPr>
          <p:grpSp>
            <p:nvGrpSpPr>
              <p:cNvPr id="14" name="Group 13">
                <a:extLst>
                  <a:ext uri="{FF2B5EF4-FFF2-40B4-BE49-F238E27FC236}">
                    <a16:creationId xmlns:a16="http://schemas.microsoft.com/office/drawing/2014/main" id="{EE8155EB-85D3-4103-A013-66F5A41F1BD5}"/>
                  </a:ext>
                </a:extLst>
              </p:cNvPr>
              <p:cNvGrpSpPr/>
              <p:nvPr/>
            </p:nvGrpSpPr>
            <p:grpSpPr>
              <a:xfrm>
                <a:off x="5547279" y="1753063"/>
                <a:ext cx="7030783" cy="4122966"/>
                <a:chOff x="5547279" y="1753063"/>
                <a:chExt cx="7030783" cy="4122966"/>
              </a:xfrm>
            </p:grpSpPr>
            <p:grpSp>
              <p:nvGrpSpPr>
                <p:cNvPr id="17" name="Group 16">
                  <a:extLst>
                    <a:ext uri="{FF2B5EF4-FFF2-40B4-BE49-F238E27FC236}">
                      <a16:creationId xmlns:a16="http://schemas.microsoft.com/office/drawing/2014/main" id="{2420B786-7187-4561-96B6-224068E6365B}"/>
                    </a:ext>
                  </a:extLst>
                </p:cNvPr>
                <p:cNvGrpSpPr/>
                <p:nvPr/>
              </p:nvGrpSpPr>
              <p:grpSpPr>
                <a:xfrm>
                  <a:off x="5690773" y="2479451"/>
                  <a:ext cx="4506597" cy="3396578"/>
                  <a:chOff x="7668685" y="2581488"/>
                  <a:chExt cx="4506597" cy="3563548"/>
                </a:xfrm>
              </p:grpSpPr>
              <p:grpSp>
                <p:nvGrpSpPr>
                  <p:cNvPr id="25" name="Group 24">
                    <a:extLst>
                      <a:ext uri="{FF2B5EF4-FFF2-40B4-BE49-F238E27FC236}">
                        <a16:creationId xmlns:a16="http://schemas.microsoft.com/office/drawing/2014/main" id="{A6417F3E-0656-4960-90AB-D328DFDB894F}"/>
                      </a:ext>
                    </a:extLst>
                  </p:cNvPr>
                  <p:cNvGrpSpPr/>
                  <p:nvPr/>
                </p:nvGrpSpPr>
                <p:grpSpPr>
                  <a:xfrm>
                    <a:off x="7668685" y="2581488"/>
                    <a:ext cx="4485857" cy="3563548"/>
                    <a:chOff x="957212" y="3311461"/>
                    <a:chExt cx="4485857" cy="3563548"/>
                  </a:xfrm>
                </p:grpSpPr>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F34A6F42-57D9-49E6-BA7C-B5D42AB9AC4E}"/>
                            </a:ext>
                          </a:extLst>
                        </p:cNvPr>
                        <p:cNvSpPr/>
                        <p:nvPr/>
                      </p:nvSpPr>
                      <p:spPr>
                        <a:xfrm>
                          <a:off x="4423938" y="4044498"/>
                          <a:ext cx="41710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𝒕</m:t>
                                </m:r>
                              </m:oMath>
                            </m:oMathPara>
                          </a14:m>
                          <a:endParaRPr lang="en-IN" sz="2800" dirty="0"/>
                        </a:p>
                      </p:txBody>
                    </p:sp>
                  </mc:Choice>
                  <mc:Fallback xmlns="">
                    <p:sp>
                      <p:nvSpPr>
                        <p:cNvPr id="47" name="Rectangle 46">
                          <a:extLst>
                            <a:ext uri="{FF2B5EF4-FFF2-40B4-BE49-F238E27FC236}">
                              <a16:creationId xmlns:a16="http://schemas.microsoft.com/office/drawing/2014/main" id="{F152B36E-56AF-4AE9-88D4-39792C4B7AFA}"/>
                            </a:ext>
                          </a:extLst>
                        </p:cNvPr>
                        <p:cNvSpPr>
                          <a:spLocks noRot="1" noChangeAspect="1" noMove="1" noResize="1" noEditPoints="1" noAdjustHandles="1" noChangeArrowheads="1" noChangeShapeType="1" noTextEdit="1"/>
                        </p:cNvSpPr>
                        <p:nvPr/>
                      </p:nvSpPr>
                      <p:spPr>
                        <a:xfrm>
                          <a:off x="4423938" y="4044498"/>
                          <a:ext cx="417102" cy="523220"/>
                        </a:xfrm>
                        <a:prstGeom prst="rect">
                          <a:avLst/>
                        </a:prstGeom>
                        <a:blipFill>
                          <a:blip r:embed="rId7"/>
                          <a:stretch>
                            <a:fillRect/>
                          </a:stretch>
                        </a:blipFill>
                      </p:spPr>
                      <p:txBody>
                        <a:bodyPr/>
                        <a:lstStyle/>
                        <a:p>
                          <a:r>
                            <a:rPr lang="en-IN">
                              <a:noFill/>
                            </a:rPr>
                            <a:t> </a:t>
                          </a:r>
                        </a:p>
                      </p:txBody>
                    </p:sp>
                  </mc:Fallback>
                </mc:AlternateContent>
                <p:cxnSp>
                  <p:nvCxnSpPr>
                    <p:cNvPr id="29" name="Straight Arrow Connector 28">
                      <a:extLst>
                        <a:ext uri="{FF2B5EF4-FFF2-40B4-BE49-F238E27FC236}">
                          <a16:creationId xmlns:a16="http://schemas.microsoft.com/office/drawing/2014/main" id="{44716AA2-C555-44AD-9D4A-805FF3180397}"/>
                        </a:ext>
                      </a:extLst>
                    </p:cNvPr>
                    <p:cNvCxnSpPr>
                      <a:cxnSpLocks/>
                    </p:cNvCxnSpPr>
                    <p:nvPr/>
                  </p:nvCxnSpPr>
                  <p:spPr>
                    <a:xfrm flipH="1" flipV="1">
                      <a:off x="957212" y="3311461"/>
                      <a:ext cx="0" cy="3563548"/>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10913010-DE2B-45A5-94AC-EE2588E4A9D7}"/>
                        </a:ext>
                      </a:extLst>
                    </p:cNvPr>
                    <p:cNvSpPr/>
                    <p:nvPr/>
                  </p:nvSpPr>
                  <p:spPr>
                    <a:xfrm>
                      <a:off x="4010037" y="3312490"/>
                      <a:ext cx="1433032" cy="1856105"/>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6" name="Rectangle 25">
                    <a:extLst>
                      <a:ext uri="{FF2B5EF4-FFF2-40B4-BE49-F238E27FC236}">
                        <a16:creationId xmlns:a16="http://schemas.microsoft.com/office/drawing/2014/main" id="{A1BBA27D-0178-45F5-A875-E7A8234F7AE4}"/>
                      </a:ext>
                    </a:extLst>
                  </p:cNvPr>
                  <p:cNvSpPr/>
                  <p:nvPr/>
                </p:nvSpPr>
                <p:spPr>
                  <a:xfrm>
                    <a:off x="11492691" y="2801816"/>
                    <a:ext cx="682591" cy="1856105"/>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96A5E7ED-8291-43B9-A70C-C299EB582D29}"/>
                          </a:ext>
                        </a:extLst>
                      </p:cNvPr>
                      <p:cNvSpPr/>
                      <p:nvPr/>
                    </p:nvSpPr>
                    <p:spPr>
                      <a:xfrm>
                        <a:off x="11492691" y="3851539"/>
                        <a:ext cx="41710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𝒕</m:t>
                              </m:r>
                            </m:oMath>
                          </m:oMathPara>
                        </a14:m>
                        <a:endParaRPr lang="en-IN" sz="2800" dirty="0"/>
                      </a:p>
                    </p:txBody>
                  </p:sp>
                </mc:Choice>
                <mc:Fallback xmlns="">
                  <p:sp>
                    <p:nvSpPr>
                      <p:cNvPr id="27" name="Rectangle 26">
                        <a:extLst>
                          <a:ext uri="{FF2B5EF4-FFF2-40B4-BE49-F238E27FC236}">
                            <a16:creationId xmlns:a16="http://schemas.microsoft.com/office/drawing/2014/main" id="{96A5E7ED-8291-43B9-A70C-C299EB582D29}"/>
                          </a:ext>
                        </a:extLst>
                      </p:cNvPr>
                      <p:cNvSpPr>
                        <a:spLocks noRot="1" noChangeAspect="1" noMove="1" noResize="1" noEditPoints="1" noAdjustHandles="1" noChangeArrowheads="1" noChangeShapeType="1" noTextEdit="1"/>
                      </p:cNvSpPr>
                      <p:nvPr/>
                    </p:nvSpPr>
                    <p:spPr>
                      <a:xfrm>
                        <a:off x="11492691" y="3851539"/>
                        <a:ext cx="417101" cy="523220"/>
                      </a:xfrm>
                      <a:prstGeom prst="rect">
                        <a:avLst/>
                      </a:prstGeom>
                      <a:blipFill>
                        <a:blip r:embed="rId8"/>
                        <a:stretch>
                          <a:fillRect/>
                        </a:stretch>
                      </a:blipFill>
                    </p:spPr>
                    <p:txBody>
                      <a:bodyPr/>
                      <a:lstStyle/>
                      <a:p>
                        <a:r>
                          <a:rPr lang="en-IN">
                            <a:noFill/>
                          </a:rPr>
                          <a:t> </a:t>
                        </a:r>
                      </a:p>
                    </p:txBody>
                  </p:sp>
                </mc:Fallback>
              </mc:AlternateContent>
            </p:grpSp>
            <p:cxnSp>
              <p:nvCxnSpPr>
                <p:cNvPr id="20" name="Straight Arrow Connector 19">
                  <a:extLst>
                    <a:ext uri="{FF2B5EF4-FFF2-40B4-BE49-F238E27FC236}">
                      <a16:creationId xmlns:a16="http://schemas.microsoft.com/office/drawing/2014/main" id="{0978BB22-EAF2-4043-A0E8-BCC327760A82}"/>
                    </a:ext>
                  </a:extLst>
                </p:cNvPr>
                <p:cNvCxnSpPr>
                  <a:cxnSpLocks/>
                </p:cNvCxnSpPr>
                <p:nvPr/>
              </p:nvCxnSpPr>
              <p:spPr>
                <a:xfrm>
                  <a:off x="5690773" y="4205632"/>
                  <a:ext cx="4041050"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885D0DB-7BBF-4EBE-A818-8B3AE28C51C4}"/>
                    </a:ext>
                  </a:extLst>
                </p:cNvPr>
                <p:cNvSpPr/>
                <p:nvPr/>
              </p:nvSpPr>
              <p:spPr>
                <a:xfrm>
                  <a:off x="6516592" y="2401746"/>
                  <a:ext cx="1433032" cy="1769137"/>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Freeform: Shape 22">
                  <a:extLst>
                    <a:ext uri="{FF2B5EF4-FFF2-40B4-BE49-F238E27FC236}">
                      <a16:creationId xmlns:a16="http://schemas.microsoft.com/office/drawing/2014/main" id="{4C827C23-CBCF-41F7-B45B-EAC0290DF91B}"/>
                    </a:ext>
                  </a:extLst>
                </p:cNvPr>
                <p:cNvSpPr/>
                <p:nvPr/>
              </p:nvSpPr>
              <p:spPr>
                <a:xfrm>
                  <a:off x="5718626" y="3106057"/>
                  <a:ext cx="3410857" cy="1930408"/>
                </a:xfrm>
                <a:custGeom>
                  <a:avLst/>
                  <a:gdLst>
                    <a:gd name="connsiteX0" fmla="*/ 0 w 3410857"/>
                    <a:gd name="connsiteY0" fmla="*/ 0 h 1930408"/>
                    <a:gd name="connsiteX1" fmla="*/ 246743 w 3410857"/>
                    <a:gd name="connsiteY1" fmla="*/ 1117600 h 1930408"/>
                    <a:gd name="connsiteX2" fmla="*/ 609600 w 3410857"/>
                    <a:gd name="connsiteY2" fmla="*/ 1930400 h 1930408"/>
                    <a:gd name="connsiteX3" fmla="*/ 986972 w 3410857"/>
                    <a:gd name="connsiteY3" fmla="*/ 1103086 h 1930408"/>
                    <a:gd name="connsiteX4" fmla="*/ 1422400 w 3410857"/>
                    <a:gd name="connsiteY4" fmla="*/ 551543 h 1930408"/>
                    <a:gd name="connsiteX5" fmla="*/ 2002972 w 3410857"/>
                    <a:gd name="connsiteY5" fmla="*/ 1132114 h 1930408"/>
                    <a:gd name="connsiteX6" fmla="*/ 2365829 w 3410857"/>
                    <a:gd name="connsiteY6" fmla="*/ 1553029 h 1930408"/>
                    <a:gd name="connsiteX7" fmla="*/ 2641600 w 3410857"/>
                    <a:gd name="connsiteY7" fmla="*/ 1088572 h 1930408"/>
                    <a:gd name="connsiteX8" fmla="*/ 2989943 w 3410857"/>
                    <a:gd name="connsiteY8" fmla="*/ 696686 h 1930408"/>
                    <a:gd name="connsiteX9" fmla="*/ 3410857 w 3410857"/>
                    <a:gd name="connsiteY9" fmla="*/ 1117600 h 1930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10857" h="1930408">
                      <a:moveTo>
                        <a:pt x="0" y="0"/>
                      </a:moveTo>
                      <a:cubicBezTo>
                        <a:pt x="72571" y="397933"/>
                        <a:pt x="145143" y="795867"/>
                        <a:pt x="246743" y="1117600"/>
                      </a:cubicBezTo>
                      <a:cubicBezTo>
                        <a:pt x="348343" y="1439333"/>
                        <a:pt x="486229" y="1932819"/>
                        <a:pt x="609600" y="1930400"/>
                      </a:cubicBezTo>
                      <a:cubicBezTo>
                        <a:pt x="732971" y="1927981"/>
                        <a:pt x="851505" y="1332895"/>
                        <a:pt x="986972" y="1103086"/>
                      </a:cubicBezTo>
                      <a:cubicBezTo>
                        <a:pt x="1122439" y="873277"/>
                        <a:pt x="1253067" y="546705"/>
                        <a:pt x="1422400" y="551543"/>
                      </a:cubicBezTo>
                      <a:cubicBezTo>
                        <a:pt x="1591733" y="556381"/>
                        <a:pt x="1845734" y="965200"/>
                        <a:pt x="2002972" y="1132114"/>
                      </a:cubicBezTo>
                      <a:cubicBezTo>
                        <a:pt x="2160210" y="1299028"/>
                        <a:pt x="2259391" y="1560286"/>
                        <a:pt x="2365829" y="1553029"/>
                      </a:cubicBezTo>
                      <a:cubicBezTo>
                        <a:pt x="2472267" y="1545772"/>
                        <a:pt x="2537581" y="1231296"/>
                        <a:pt x="2641600" y="1088572"/>
                      </a:cubicBezTo>
                      <a:cubicBezTo>
                        <a:pt x="2745619" y="945848"/>
                        <a:pt x="2861734" y="691848"/>
                        <a:pt x="2989943" y="696686"/>
                      </a:cubicBezTo>
                      <a:cubicBezTo>
                        <a:pt x="3118152" y="701524"/>
                        <a:pt x="3264504" y="909562"/>
                        <a:pt x="3410857" y="1117600"/>
                      </a:cubicBezTo>
                    </a:path>
                  </a:pathLst>
                </a:cu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c 23">
                  <a:extLst>
                    <a:ext uri="{FF2B5EF4-FFF2-40B4-BE49-F238E27FC236}">
                      <a16:creationId xmlns:a16="http://schemas.microsoft.com/office/drawing/2014/main" id="{6B87A27A-6DB4-47DC-9B24-2B0F5AB4B185}"/>
                    </a:ext>
                  </a:extLst>
                </p:cNvPr>
                <p:cNvSpPr/>
                <p:nvPr/>
              </p:nvSpPr>
              <p:spPr>
                <a:xfrm flipH="1" flipV="1">
                  <a:off x="5547279" y="1753063"/>
                  <a:ext cx="7030783" cy="2067475"/>
                </a:xfrm>
                <a:prstGeom prst="arc">
                  <a:avLst>
                    <a:gd name="adj1" fmla="val 15325636"/>
                    <a:gd name="adj2" fmla="val 21307517"/>
                  </a:avLst>
                </a:prstGeom>
                <a:ln w="38100">
                  <a:solidFill>
                    <a:srgbClr val="00FF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grpSp>
          <p:sp>
            <p:nvSpPr>
              <p:cNvPr id="15" name="Arc 14">
                <a:extLst>
                  <a:ext uri="{FF2B5EF4-FFF2-40B4-BE49-F238E27FC236}">
                    <a16:creationId xmlns:a16="http://schemas.microsoft.com/office/drawing/2014/main" id="{F678897F-0800-4CEB-AC57-44B4D9C4D056}"/>
                  </a:ext>
                </a:extLst>
              </p:cNvPr>
              <p:cNvSpPr/>
              <p:nvPr/>
            </p:nvSpPr>
            <p:spPr>
              <a:xfrm flipH="1">
                <a:off x="5547278" y="4617705"/>
                <a:ext cx="7030783" cy="2067475"/>
              </a:xfrm>
              <a:prstGeom prst="arc">
                <a:avLst>
                  <a:gd name="adj1" fmla="val 15325636"/>
                  <a:gd name="adj2" fmla="val 21307517"/>
                </a:avLst>
              </a:prstGeom>
              <a:ln w="38100">
                <a:solidFill>
                  <a:srgbClr val="00FF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gr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E1C0928D-F246-4243-9014-C77BF6C626F2}"/>
                    </a:ext>
                  </a:extLst>
                </p:cNvPr>
                <p:cNvSpPr/>
                <p:nvPr/>
              </p:nvSpPr>
              <p:spPr>
                <a:xfrm>
                  <a:off x="4554957" y="2384252"/>
                  <a:ext cx="47320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𝒙</m:t>
                        </m:r>
                      </m:oMath>
                    </m:oMathPara>
                  </a14:m>
                  <a:endParaRPr lang="en-IN" sz="2800" dirty="0"/>
                </a:p>
              </p:txBody>
            </p:sp>
          </mc:Choice>
          <mc:Fallback xmlns="">
            <p:sp>
              <p:nvSpPr>
                <p:cNvPr id="13" name="Rectangle 12">
                  <a:extLst>
                    <a:ext uri="{FF2B5EF4-FFF2-40B4-BE49-F238E27FC236}">
                      <a16:creationId xmlns:a16="http://schemas.microsoft.com/office/drawing/2014/main" id="{E1C0928D-F246-4243-9014-C77BF6C626F2}"/>
                    </a:ext>
                  </a:extLst>
                </p:cNvPr>
                <p:cNvSpPr>
                  <a:spLocks noRot="1" noChangeAspect="1" noMove="1" noResize="1" noEditPoints="1" noAdjustHandles="1" noChangeArrowheads="1" noChangeShapeType="1" noTextEdit="1"/>
                </p:cNvSpPr>
                <p:nvPr/>
              </p:nvSpPr>
              <p:spPr>
                <a:xfrm>
                  <a:off x="4554957" y="2384252"/>
                  <a:ext cx="473206" cy="523220"/>
                </a:xfrm>
                <a:prstGeom prst="rect">
                  <a:avLst/>
                </a:prstGeom>
                <a:blipFill>
                  <a:blip r:embed="rId9"/>
                  <a:stretch>
                    <a:fillRect/>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4893600-CAA2-44E0-823A-663DC6137235}"/>
                  </a:ext>
                </a:extLst>
              </p:cNvPr>
              <p:cNvSpPr/>
              <p:nvPr/>
            </p:nvSpPr>
            <p:spPr>
              <a:xfrm>
                <a:off x="9260071" y="3470637"/>
                <a:ext cx="1416222" cy="7368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800" b="1" i="1">
                          <a:solidFill>
                            <a:srgbClr val="00FF00"/>
                          </a:solidFill>
                          <a:latin typeface="Cambria Math" panose="02040503050406030204" pitchFamily="18" charset="0"/>
                        </a:rPr>
                        <m:t>𝑨</m:t>
                      </m:r>
                      <m:sSup>
                        <m:sSupPr>
                          <m:ctrlPr>
                            <a:rPr lang="en-IN" sz="2800" b="1" i="1">
                              <a:solidFill>
                                <a:srgbClr val="00FF00"/>
                              </a:solidFill>
                              <a:latin typeface="Cambria Math" panose="02040503050406030204" pitchFamily="18" charset="0"/>
                            </a:rPr>
                          </m:ctrlPr>
                        </m:sSupPr>
                        <m:e>
                          <m:r>
                            <a:rPr lang="en-IN" sz="2800" b="1">
                              <a:solidFill>
                                <a:srgbClr val="00FF00"/>
                              </a:solidFill>
                              <a:latin typeface="Cambria Math" panose="02040503050406030204" pitchFamily="18" charset="0"/>
                            </a:rPr>
                            <m:t>ⅇ</m:t>
                          </m:r>
                        </m:e>
                        <m:sup>
                          <m:r>
                            <a:rPr lang="en-IN" sz="2800" b="1">
                              <a:solidFill>
                                <a:srgbClr val="00FF00"/>
                              </a:solidFill>
                              <a:latin typeface="Cambria Math" panose="02040503050406030204" pitchFamily="18" charset="0"/>
                            </a:rPr>
                            <m:t>−</m:t>
                          </m:r>
                          <m:f>
                            <m:fPr>
                              <m:ctrlPr>
                                <a:rPr lang="en-IN" sz="2800" b="1" i="1">
                                  <a:solidFill>
                                    <a:srgbClr val="00FF00"/>
                                  </a:solidFill>
                                  <a:latin typeface="Cambria Math" panose="02040503050406030204" pitchFamily="18" charset="0"/>
                                </a:rPr>
                              </m:ctrlPr>
                            </m:fPr>
                            <m:num>
                              <m:r>
                                <a:rPr lang="en-IN" sz="2800" b="1" i="1">
                                  <a:solidFill>
                                    <a:srgbClr val="00FF00"/>
                                  </a:solidFill>
                                  <a:latin typeface="Cambria Math" panose="02040503050406030204" pitchFamily="18" charset="0"/>
                                </a:rPr>
                                <m:t>𝒃</m:t>
                              </m:r>
                            </m:num>
                            <m:den>
                              <m:r>
                                <a:rPr lang="en-IN" sz="2800" b="1">
                                  <a:solidFill>
                                    <a:srgbClr val="00FF00"/>
                                  </a:solidFill>
                                  <a:latin typeface="Cambria Math" panose="02040503050406030204" pitchFamily="18" charset="0"/>
                                </a:rPr>
                                <m:t>𝟐</m:t>
                              </m:r>
                              <m:r>
                                <a:rPr lang="en-IN" sz="2800" b="1" i="1">
                                  <a:solidFill>
                                    <a:srgbClr val="00FF00"/>
                                  </a:solidFill>
                                  <a:latin typeface="Cambria Math" panose="02040503050406030204" pitchFamily="18" charset="0"/>
                                </a:rPr>
                                <m:t>𝒎</m:t>
                              </m:r>
                            </m:den>
                          </m:f>
                          <m:r>
                            <a:rPr lang="en-IN" sz="2800" b="1" i="1">
                              <a:solidFill>
                                <a:srgbClr val="00FF00"/>
                              </a:solidFill>
                              <a:latin typeface="Cambria Math" panose="02040503050406030204" pitchFamily="18" charset="0"/>
                            </a:rPr>
                            <m:t>𝒕</m:t>
                          </m:r>
                        </m:sup>
                      </m:sSup>
                    </m:oMath>
                  </m:oMathPara>
                </a14:m>
                <a:endParaRPr lang="en-IN" sz="2800" dirty="0"/>
              </a:p>
            </p:txBody>
          </p:sp>
        </mc:Choice>
        <mc:Fallback xmlns="">
          <p:sp>
            <p:nvSpPr>
              <p:cNvPr id="2" name="Rectangle 1">
                <a:extLst>
                  <a:ext uri="{FF2B5EF4-FFF2-40B4-BE49-F238E27FC236}">
                    <a16:creationId xmlns:a16="http://schemas.microsoft.com/office/drawing/2014/main" id="{94893600-CAA2-44E0-823A-663DC6137235}"/>
                  </a:ext>
                </a:extLst>
              </p:cNvPr>
              <p:cNvSpPr>
                <a:spLocks noRot="1" noChangeAspect="1" noMove="1" noResize="1" noEditPoints="1" noAdjustHandles="1" noChangeArrowheads="1" noChangeShapeType="1" noTextEdit="1"/>
              </p:cNvSpPr>
              <p:nvPr/>
            </p:nvSpPr>
            <p:spPr>
              <a:xfrm>
                <a:off x="9260071" y="3470637"/>
                <a:ext cx="1416222" cy="736805"/>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8588D19C-68C8-48D2-AC56-5AA5AB8F7E16}"/>
                  </a:ext>
                </a:extLst>
              </p:cNvPr>
              <p:cNvSpPr/>
              <p:nvPr/>
            </p:nvSpPr>
            <p:spPr>
              <a:xfrm>
                <a:off x="7119713" y="3365479"/>
                <a:ext cx="50366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rgbClr val="FFFF00"/>
                          </a:solidFill>
                          <a:latin typeface="Cambria Math" panose="02040503050406030204" pitchFamily="18" charset="0"/>
                        </a:rPr>
                        <m:t>𝑨</m:t>
                      </m:r>
                    </m:oMath>
                  </m:oMathPara>
                </a14:m>
                <a:endParaRPr lang="en-IN" sz="2800" dirty="0">
                  <a:solidFill>
                    <a:srgbClr val="FFFF00"/>
                  </a:solidFill>
                </a:endParaRPr>
              </a:p>
            </p:txBody>
          </p:sp>
        </mc:Choice>
        <mc:Fallback xmlns="">
          <p:sp>
            <p:nvSpPr>
              <p:cNvPr id="31" name="Rectangle 30">
                <a:extLst>
                  <a:ext uri="{FF2B5EF4-FFF2-40B4-BE49-F238E27FC236}">
                    <a16:creationId xmlns:a16="http://schemas.microsoft.com/office/drawing/2014/main" id="{8588D19C-68C8-48D2-AC56-5AA5AB8F7E16}"/>
                  </a:ext>
                </a:extLst>
              </p:cNvPr>
              <p:cNvSpPr>
                <a:spLocks noRot="1" noChangeAspect="1" noMove="1" noResize="1" noEditPoints="1" noAdjustHandles="1" noChangeArrowheads="1" noChangeShapeType="1" noTextEdit="1"/>
              </p:cNvSpPr>
              <p:nvPr/>
            </p:nvSpPr>
            <p:spPr>
              <a:xfrm>
                <a:off x="7119713" y="3365479"/>
                <a:ext cx="503663" cy="523220"/>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656CC9BF-1B54-48FF-B489-CE2632238C6E}"/>
                  </a:ext>
                </a:extLst>
              </p:cNvPr>
              <p:cNvSpPr/>
              <p:nvPr/>
            </p:nvSpPr>
            <p:spPr>
              <a:xfrm>
                <a:off x="-1" y="5165229"/>
                <a:ext cx="7262511" cy="1713611"/>
              </a:xfrm>
              <a:prstGeom prst="rect">
                <a:avLst/>
              </a:prstGeom>
            </p:spPr>
            <p:txBody>
              <a:bodyPr wrap="square">
                <a:spAutoFit/>
              </a:bodyPr>
              <a:lstStyle/>
              <a:p>
                <a:pPr algn="just"/>
                <a14:m>
                  <m:oMath xmlns:m="http://schemas.openxmlformats.org/officeDocument/2006/math">
                    <m:sSub>
                      <m:sSubPr>
                        <m:ctrlPr>
                          <a:rPr lang="en-IN" sz="2800" b="1" i="1" smtClean="0">
                            <a:solidFill>
                              <a:schemeClr val="bg1"/>
                            </a:solidFill>
                            <a:latin typeface="Cambria Math" panose="02040503050406030204" pitchFamily="18" charset="0"/>
                          </a:rPr>
                        </m:ctrlPr>
                      </m:sSubPr>
                      <m:e>
                        <m:r>
                          <a:rPr lang="en-IN" sz="2800" b="1" i="1">
                            <a:solidFill>
                              <a:schemeClr val="bg1"/>
                            </a:solidFill>
                            <a:latin typeface="Cambria Math" panose="02040503050406030204" pitchFamily="18" charset="0"/>
                          </a:rPr>
                          <m:t>𝝎</m:t>
                        </m:r>
                      </m:e>
                      <m:sub>
                        <m:r>
                          <a:rPr lang="en-IN" sz="2800" b="1">
                            <a:solidFill>
                              <a:schemeClr val="bg1"/>
                            </a:solidFill>
                            <a:latin typeface="Cambria Math" panose="02040503050406030204" pitchFamily="18" charset="0"/>
                          </a:rPr>
                          <m:t>𝟎</m:t>
                        </m:r>
                      </m:sub>
                    </m:sSub>
                    <m:r>
                      <a:rPr lang="en-IN" sz="2800" b="1" i="1">
                        <a:solidFill>
                          <a:schemeClr val="bg1"/>
                        </a:solidFill>
                        <a:latin typeface="Cambria Math" panose="02040503050406030204" pitchFamily="18" charset="0"/>
                      </a:rPr>
                      <m:t> </m:t>
                    </m:r>
                  </m:oMath>
                </a14:m>
                <a:r>
                  <a:rPr lang="en-IN" sz="2600" dirty="0">
                    <a:solidFill>
                      <a:schemeClr val="bg1"/>
                    </a:solidFill>
                    <a:latin typeface="Arial" panose="020B0604020202020204" pitchFamily="34" charset="0"/>
                    <a:cs typeface="Arial" panose="020B0604020202020204" pitchFamily="34" charset="0"/>
                  </a:rPr>
                  <a:t>represents the angular frequency in the absence of a retarding force (the undamped oscillator) and is called the natural frequency of the system</a:t>
                </a:r>
              </a:p>
            </p:txBody>
          </p:sp>
        </mc:Choice>
        <mc:Fallback xmlns="">
          <p:sp>
            <p:nvSpPr>
              <p:cNvPr id="5" name="Rectangle 4">
                <a:extLst>
                  <a:ext uri="{FF2B5EF4-FFF2-40B4-BE49-F238E27FC236}">
                    <a16:creationId xmlns:a16="http://schemas.microsoft.com/office/drawing/2014/main" id="{656CC9BF-1B54-48FF-B489-CE2632238C6E}"/>
                  </a:ext>
                </a:extLst>
              </p:cNvPr>
              <p:cNvSpPr>
                <a:spLocks noRot="1" noChangeAspect="1" noMove="1" noResize="1" noEditPoints="1" noAdjustHandles="1" noChangeArrowheads="1" noChangeShapeType="1" noTextEdit="1"/>
              </p:cNvSpPr>
              <p:nvPr/>
            </p:nvSpPr>
            <p:spPr>
              <a:xfrm>
                <a:off x="-1" y="5165229"/>
                <a:ext cx="7262511" cy="1713611"/>
              </a:xfrm>
              <a:prstGeom prst="rect">
                <a:avLst/>
              </a:prstGeom>
              <a:blipFill>
                <a:blip r:embed="rId12"/>
                <a:stretch>
                  <a:fillRect l="-1511" t="-2491" r="-1511" b="-818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5CD1949B-F367-45E5-B7BA-7D3B5480C186}"/>
                  </a:ext>
                </a:extLst>
              </p:cNvPr>
              <p:cNvSpPr txBox="1"/>
              <p:nvPr/>
            </p:nvSpPr>
            <p:spPr>
              <a:xfrm>
                <a:off x="190235" y="3302893"/>
                <a:ext cx="3106300" cy="1273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1" i="1" smtClean="0">
                          <a:solidFill>
                            <a:srgbClr val="00FF00"/>
                          </a:solidFill>
                          <a:latin typeface="Cambria Math" panose="02040503050406030204" pitchFamily="18" charset="0"/>
                        </a:rPr>
                        <m:t>𝝎</m:t>
                      </m:r>
                      <m:r>
                        <a:rPr lang="en-IN" sz="2800" b="1" i="0">
                          <a:solidFill>
                            <a:srgbClr val="00FF00"/>
                          </a:solidFill>
                          <a:latin typeface="Cambria Math" panose="02040503050406030204" pitchFamily="18" charset="0"/>
                        </a:rPr>
                        <m:t>=</m:t>
                      </m:r>
                      <m:rad>
                        <m:radPr>
                          <m:degHide m:val="on"/>
                          <m:ctrlPr>
                            <a:rPr lang="en-IN" sz="2800" b="1" i="1">
                              <a:solidFill>
                                <a:srgbClr val="00FF00"/>
                              </a:solidFill>
                              <a:latin typeface="Cambria Math" panose="02040503050406030204" pitchFamily="18" charset="0"/>
                            </a:rPr>
                          </m:ctrlPr>
                        </m:radPr>
                        <m:deg/>
                        <m:e>
                          <m:sSubSup>
                            <m:sSubSupPr>
                              <m:ctrlPr>
                                <a:rPr lang="en-IN" sz="2800" b="1" i="1" smtClean="0">
                                  <a:solidFill>
                                    <a:srgbClr val="00FF00"/>
                                  </a:solidFill>
                                  <a:latin typeface="Cambria Math" panose="02040503050406030204" pitchFamily="18" charset="0"/>
                                </a:rPr>
                              </m:ctrlPr>
                            </m:sSubSupPr>
                            <m:e>
                              <m:r>
                                <a:rPr lang="en-IN" sz="2800" b="1" i="1">
                                  <a:solidFill>
                                    <a:srgbClr val="00FF00"/>
                                  </a:solidFill>
                                  <a:latin typeface="Cambria Math" panose="02040503050406030204" pitchFamily="18" charset="0"/>
                                </a:rPr>
                                <m:t>𝝎</m:t>
                              </m:r>
                            </m:e>
                            <m:sub>
                              <m:r>
                                <a:rPr lang="en-IN" sz="2800" b="1" i="1">
                                  <a:solidFill>
                                    <a:srgbClr val="00FF00"/>
                                  </a:solidFill>
                                  <a:latin typeface="Cambria Math" panose="02040503050406030204" pitchFamily="18" charset="0"/>
                                </a:rPr>
                                <m:t>𝟎</m:t>
                              </m:r>
                            </m:sub>
                            <m:sup>
                              <m:r>
                                <a:rPr lang="en-IN" sz="2800" b="1" i="1">
                                  <a:solidFill>
                                    <a:srgbClr val="00FF00"/>
                                  </a:solidFill>
                                  <a:latin typeface="Cambria Math" panose="02040503050406030204" pitchFamily="18" charset="0"/>
                                </a:rPr>
                                <m:t>𝟐</m:t>
                              </m:r>
                            </m:sup>
                          </m:sSubSup>
                          <m:r>
                            <a:rPr lang="en-IN" sz="2800" b="1" i="0">
                              <a:solidFill>
                                <a:srgbClr val="00FF00"/>
                              </a:solidFill>
                              <a:latin typeface="Cambria Math" panose="02040503050406030204" pitchFamily="18" charset="0"/>
                            </a:rPr>
                            <m:t>−</m:t>
                          </m:r>
                          <m:sSup>
                            <m:sSupPr>
                              <m:ctrlPr>
                                <a:rPr lang="en-IN" sz="2800" b="1" i="1">
                                  <a:solidFill>
                                    <a:srgbClr val="00FF00"/>
                                  </a:solidFill>
                                  <a:latin typeface="Cambria Math" panose="02040503050406030204" pitchFamily="18" charset="0"/>
                                </a:rPr>
                              </m:ctrlPr>
                            </m:sSupPr>
                            <m:e>
                              <m:d>
                                <m:dPr>
                                  <m:ctrlPr>
                                    <a:rPr lang="en-IN" sz="2800" b="1" i="1">
                                      <a:solidFill>
                                        <a:srgbClr val="00FF00"/>
                                      </a:solidFill>
                                      <a:latin typeface="Cambria Math" panose="02040503050406030204" pitchFamily="18" charset="0"/>
                                    </a:rPr>
                                  </m:ctrlPr>
                                </m:dPr>
                                <m:e>
                                  <m:f>
                                    <m:fPr>
                                      <m:ctrlPr>
                                        <a:rPr lang="en-IN" sz="2800" b="1" i="1">
                                          <a:solidFill>
                                            <a:srgbClr val="00FF00"/>
                                          </a:solidFill>
                                          <a:latin typeface="Cambria Math" panose="02040503050406030204" pitchFamily="18" charset="0"/>
                                        </a:rPr>
                                      </m:ctrlPr>
                                    </m:fPr>
                                    <m:num>
                                      <m:r>
                                        <a:rPr lang="en-IN" sz="2800" b="1" i="1">
                                          <a:solidFill>
                                            <a:srgbClr val="00FF00"/>
                                          </a:solidFill>
                                          <a:latin typeface="Cambria Math" panose="02040503050406030204" pitchFamily="18" charset="0"/>
                                        </a:rPr>
                                        <m:t>𝒃</m:t>
                                      </m:r>
                                    </m:num>
                                    <m:den>
                                      <m:r>
                                        <a:rPr lang="en-IN" sz="2800" b="1" i="0">
                                          <a:solidFill>
                                            <a:srgbClr val="00FF00"/>
                                          </a:solidFill>
                                          <a:latin typeface="Cambria Math" panose="02040503050406030204" pitchFamily="18" charset="0"/>
                                        </a:rPr>
                                        <m:t>𝟐</m:t>
                                      </m:r>
                                      <m:r>
                                        <a:rPr lang="en-IN" sz="2800" b="1" i="1">
                                          <a:solidFill>
                                            <a:srgbClr val="00FF00"/>
                                          </a:solidFill>
                                          <a:latin typeface="Cambria Math" panose="02040503050406030204" pitchFamily="18" charset="0"/>
                                        </a:rPr>
                                        <m:t>𝒎</m:t>
                                      </m:r>
                                    </m:den>
                                  </m:f>
                                </m:e>
                              </m:d>
                            </m:e>
                            <m:sup>
                              <m:r>
                                <a:rPr lang="en-IN" sz="2800" b="1" i="0">
                                  <a:solidFill>
                                    <a:srgbClr val="00FF00"/>
                                  </a:solidFill>
                                  <a:latin typeface="Cambria Math" panose="02040503050406030204" pitchFamily="18" charset="0"/>
                                </a:rPr>
                                <m:t>𝟐</m:t>
                              </m:r>
                            </m:sup>
                          </m:sSup>
                        </m:e>
                      </m:rad>
                    </m:oMath>
                  </m:oMathPara>
                </a14:m>
                <a:endParaRPr lang="en-IN" sz="2800" b="1" dirty="0"/>
              </a:p>
            </p:txBody>
          </p:sp>
        </mc:Choice>
        <mc:Fallback xmlns="">
          <p:sp>
            <p:nvSpPr>
              <p:cNvPr id="33" name="TextBox 32">
                <a:extLst>
                  <a:ext uri="{FF2B5EF4-FFF2-40B4-BE49-F238E27FC236}">
                    <a16:creationId xmlns:a16="http://schemas.microsoft.com/office/drawing/2014/main" id="{5CD1949B-F367-45E5-B7BA-7D3B5480C186}"/>
                  </a:ext>
                </a:extLst>
              </p:cNvPr>
              <p:cNvSpPr txBox="1">
                <a:spLocks noRot="1" noChangeAspect="1" noMove="1" noResize="1" noEditPoints="1" noAdjustHandles="1" noChangeArrowheads="1" noChangeShapeType="1" noTextEdit="1"/>
              </p:cNvSpPr>
              <p:nvPr/>
            </p:nvSpPr>
            <p:spPr>
              <a:xfrm>
                <a:off x="190235" y="3302893"/>
                <a:ext cx="3106300" cy="1273041"/>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4CF8A66-A04D-4B79-9FC5-727FB194CF3D}"/>
                  </a:ext>
                </a:extLst>
              </p:cNvPr>
              <p:cNvSpPr/>
              <p:nvPr/>
            </p:nvSpPr>
            <p:spPr>
              <a:xfrm>
                <a:off x="4390033" y="3233436"/>
                <a:ext cx="1800558" cy="13653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2800" b="1" i="1" smtClean="0">
                              <a:solidFill>
                                <a:srgbClr val="00FF00"/>
                              </a:solidFill>
                              <a:latin typeface="Cambria Math" panose="02040503050406030204" pitchFamily="18" charset="0"/>
                            </a:rPr>
                          </m:ctrlPr>
                        </m:sSubPr>
                        <m:e>
                          <m:r>
                            <a:rPr lang="en-IN" sz="2800" b="1" i="1">
                              <a:solidFill>
                                <a:srgbClr val="00FF00"/>
                              </a:solidFill>
                              <a:latin typeface="Cambria Math" panose="02040503050406030204" pitchFamily="18" charset="0"/>
                            </a:rPr>
                            <m:t>𝝎</m:t>
                          </m:r>
                        </m:e>
                        <m:sub>
                          <m:r>
                            <a:rPr lang="en-IN" sz="2800" b="1" i="0">
                              <a:solidFill>
                                <a:srgbClr val="00FF00"/>
                              </a:solidFill>
                              <a:latin typeface="Cambria Math" panose="02040503050406030204" pitchFamily="18" charset="0"/>
                            </a:rPr>
                            <m:t>𝟎</m:t>
                          </m:r>
                        </m:sub>
                      </m:sSub>
                      <m:r>
                        <a:rPr lang="en-IN" sz="2800" b="1" i="0">
                          <a:solidFill>
                            <a:srgbClr val="00FF00"/>
                          </a:solidFill>
                          <a:latin typeface="Cambria Math" panose="02040503050406030204" pitchFamily="18" charset="0"/>
                        </a:rPr>
                        <m:t>=</m:t>
                      </m:r>
                      <m:rad>
                        <m:radPr>
                          <m:degHide m:val="on"/>
                          <m:ctrlPr>
                            <a:rPr lang="en-IN" sz="2800" b="1" i="1">
                              <a:solidFill>
                                <a:srgbClr val="00FF00"/>
                              </a:solidFill>
                              <a:latin typeface="Cambria Math" panose="02040503050406030204" pitchFamily="18" charset="0"/>
                            </a:rPr>
                          </m:ctrlPr>
                        </m:radPr>
                        <m:deg/>
                        <m:e>
                          <m:f>
                            <m:fPr>
                              <m:ctrlPr>
                                <a:rPr lang="en-IN" sz="2800" b="1" i="1">
                                  <a:solidFill>
                                    <a:srgbClr val="00FF00"/>
                                  </a:solidFill>
                                  <a:latin typeface="Cambria Math" panose="02040503050406030204" pitchFamily="18" charset="0"/>
                                </a:rPr>
                              </m:ctrlPr>
                            </m:fPr>
                            <m:num>
                              <m:r>
                                <a:rPr lang="en-IN" sz="2800" b="1" i="1">
                                  <a:solidFill>
                                    <a:srgbClr val="00FF00"/>
                                  </a:solidFill>
                                  <a:latin typeface="Cambria Math" panose="02040503050406030204" pitchFamily="18" charset="0"/>
                                </a:rPr>
                                <m:t>𝒌</m:t>
                              </m:r>
                            </m:num>
                            <m:den>
                              <m:r>
                                <a:rPr lang="en-IN" sz="2800" b="1" i="1">
                                  <a:solidFill>
                                    <a:srgbClr val="00FF00"/>
                                  </a:solidFill>
                                  <a:latin typeface="Cambria Math" panose="02040503050406030204" pitchFamily="18" charset="0"/>
                                </a:rPr>
                                <m:t>𝒎</m:t>
                              </m:r>
                            </m:den>
                          </m:f>
                        </m:e>
                      </m:rad>
                    </m:oMath>
                  </m:oMathPara>
                </a14:m>
                <a:endParaRPr lang="en-IN" sz="2800" b="1" dirty="0"/>
              </a:p>
            </p:txBody>
          </p:sp>
        </mc:Choice>
        <mc:Fallback xmlns="">
          <p:sp>
            <p:nvSpPr>
              <p:cNvPr id="6" name="Rectangle 5">
                <a:extLst>
                  <a:ext uri="{FF2B5EF4-FFF2-40B4-BE49-F238E27FC236}">
                    <a16:creationId xmlns:a16="http://schemas.microsoft.com/office/drawing/2014/main" id="{F4CF8A66-A04D-4B79-9FC5-727FB194CF3D}"/>
                  </a:ext>
                </a:extLst>
              </p:cNvPr>
              <p:cNvSpPr>
                <a:spLocks noRot="1" noChangeAspect="1" noMove="1" noResize="1" noEditPoints="1" noAdjustHandles="1" noChangeArrowheads="1" noChangeShapeType="1" noTextEdit="1"/>
              </p:cNvSpPr>
              <p:nvPr/>
            </p:nvSpPr>
            <p:spPr>
              <a:xfrm>
                <a:off x="4390033" y="3233436"/>
                <a:ext cx="1800558" cy="1365374"/>
              </a:xfrm>
              <a:prstGeom prst="rect">
                <a:avLst/>
              </a:prstGeom>
              <a:blipFill>
                <a:blip r:embed="rId14"/>
                <a:stretch>
                  <a:fillRect/>
                </a:stretch>
              </a:blipFill>
            </p:spPr>
            <p:txBody>
              <a:bodyPr/>
              <a:lstStyle/>
              <a:p>
                <a:r>
                  <a:rPr lang="en-IN">
                    <a:noFill/>
                  </a:rPr>
                  <a:t> </a:t>
                </a:r>
              </a:p>
            </p:txBody>
          </p:sp>
        </mc:Fallback>
      </mc:AlternateContent>
      <p:sp>
        <p:nvSpPr>
          <p:cNvPr id="8" name="Rectangle 7">
            <a:extLst>
              <a:ext uri="{FF2B5EF4-FFF2-40B4-BE49-F238E27FC236}">
                <a16:creationId xmlns:a16="http://schemas.microsoft.com/office/drawing/2014/main" id="{B80D1C37-C38D-4E88-860D-816DFD2D5027}"/>
              </a:ext>
            </a:extLst>
          </p:cNvPr>
          <p:cNvSpPr/>
          <p:nvPr/>
        </p:nvSpPr>
        <p:spPr>
          <a:xfrm>
            <a:off x="7683332" y="6158857"/>
            <a:ext cx="4390946" cy="369332"/>
          </a:xfrm>
          <a:prstGeom prst="rect">
            <a:avLst/>
          </a:prstGeom>
        </p:spPr>
        <p:txBody>
          <a:bodyPr wrap="none">
            <a:spAutoFit/>
          </a:bodyPr>
          <a:lstStyle/>
          <a:p>
            <a:r>
              <a:rPr lang="en-IN" dirty="0">
                <a:solidFill>
                  <a:srgbClr val="00FF00"/>
                </a:solidFill>
                <a:latin typeface="Arial" panose="020B0604020202020204" pitchFamily="34" charset="0"/>
                <a:cs typeface="Arial" panose="020B0604020202020204" pitchFamily="34" charset="0"/>
              </a:rPr>
              <a:t>Amplitude decays exponentially with time</a:t>
            </a:r>
          </a:p>
        </p:txBody>
      </p:sp>
    </p:spTree>
    <p:extLst>
      <p:ext uri="{BB962C8B-B14F-4D97-AF65-F5344CB8AC3E}">
        <p14:creationId xmlns:p14="http://schemas.microsoft.com/office/powerpoint/2010/main" val="3142899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773A85-8DEF-4F54-BB3F-130F4CCA3445}"/>
              </a:ext>
            </a:extLst>
          </p:cNvPr>
          <p:cNvSpPr txBox="1"/>
          <p:nvPr/>
        </p:nvSpPr>
        <p:spPr>
          <a:xfrm>
            <a:off x="0" y="14285"/>
            <a:ext cx="121920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Forced Oscillations</a:t>
            </a:r>
          </a:p>
        </p:txBody>
      </p:sp>
      <p:cxnSp>
        <p:nvCxnSpPr>
          <p:cNvPr id="3" name="Straight Connector 2">
            <a:extLst>
              <a:ext uri="{FF2B5EF4-FFF2-40B4-BE49-F238E27FC236}">
                <a16:creationId xmlns:a16="http://schemas.microsoft.com/office/drawing/2014/main" id="{38C57A4C-DC9C-45E2-91F0-57849EB38663}"/>
              </a:ext>
            </a:extLst>
          </p:cNvPr>
          <p:cNvCxnSpPr>
            <a:cxnSpLocks/>
          </p:cNvCxnSpPr>
          <p:nvPr/>
        </p:nvCxnSpPr>
        <p:spPr>
          <a:xfrm>
            <a:off x="972000" y="728663"/>
            <a:ext cx="11220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052" name="Picture 4" descr="Structure of Post Graduate (M.E. Structural Engineering)">
            <a:extLst>
              <a:ext uri="{FF2B5EF4-FFF2-40B4-BE49-F238E27FC236}">
                <a16:creationId xmlns:a16="http://schemas.microsoft.com/office/drawing/2014/main" id="{4B84FC03-5C75-47E2-AAE0-6B355262B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2000" cy="96768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27E41E5-F552-49C8-9457-7D60A9F8CAF9}"/>
              </a:ext>
            </a:extLst>
          </p:cNvPr>
          <p:cNvSpPr/>
          <p:nvPr/>
        </p:nvSpPr>
        <p:spPr>
          <a:xfrm>
            <a:off x="0" y="967686"/>
            <a:ext cx="12192000" cy="1692771"/>
          </a:xfrm>
          <a:prstGeom prst="rect">
            <a:avLst/>
          </a:prstGeom>
        </p:spPr>
        <p:txBody>
          <a:bodyPr wrap="square">
            <a:spAutoFit/>
          </a:bodyPr>
          <a:lstStyle/>
          <a:p>
            <a:pPr algn="just"/>
            <a:r>
              <a:rPr lang="en-IN" sz="2600" dirty="0">
                <a:solidFill>
                  <a:schemeClr val="bg1"/>
                </a:solidFill>
                <a:latin typeface="Arial" panose="020B0604020202020204" pitchFamily="34" charset="0"/>
                <a:cs typeface="Arial" panose="020B0604020202020204" pitchFamily="34" charset="0"/>
              </a:rPr>
              <a:t>Forced vibrations occur when there is a periodic driving force. This force may or may not have the same period as the natural frequency of the system. If the frequency is the same as the natural frequency, the amplitude becomes quite large. This is called resonance.</a:t>
            </a:r>
            <a:endParaRPr lang="en-IN" sz="2600" i="1" dirty="0">
              <a:solidFill>
                <a:srgbClr val="00FF00"/>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F653D377-0E40-43D1-9C50-5C2CB3EDCBFA}"/>
              </a:ext>
            </a:extLst>
          </p:cNvPr>
          <p:cNvSpPr/>
          <p:nvPr/>
        </p:nvSpPr>
        <p:spPr>
          <a:xfrm>
            <a:off x="0" y="2850121"/>
            <a:ext cx="7358743" cy="3970318"/>
          </a:xfrm>
          <a:prstGeom prst="rect">
            <a:avLst/>
          </a:prstGeom>
        </p:spPr>
        <p:txBody>
          <a:bodyPr wrap="square">
            <a:spAutoFit/>
          </a:bodyPr>
          <a:lstStyle/>
          <a:p>
            <a:pPr algn="just"/>
            <a:r>
              <a:rPr lang="en-IN" sz="2800" dirty="0">
                <a:solidFill>
                  <a:schemeClr val="bg1"/>
                </a:solidFill>
                <a:latin typeface="Arial" panose="020B0604020202020204" pitchFamily="34" charset="0"/>
                <a:cs typeface="Arial" panose="020B0604020202020204" pitchFamily="34" charset="0"/>
              </a:rPr>
              <a:t>The sharpness of the resonant peak depends</a:t>
            </a:r>
          </a:p>
          <a:p>
            <a:pPr algn="just"/>
            <a:r>
              <a:rPr lang="en-IN" sz="2800" dirty="0">
                <a:solidFill>
                  <a:schemeClr val="bg1"/>
                </a:solidFill>
                <a:latin typeface="Arial" panose="020B0604020202020204" pitchFamily="34" charset="0"/>
                <a:cs typeface="Arial" panose="020B0604020202020204" pitchFamily="34" charset="0"/>
              </a:rPr>
              <a:t>on the damping. </a:t>
            </a:r>
            <a:r>
              <a:rPr lang="en-IN" sz="2800" dirty="0">
                <a:solidFill>
                  <a:srgbClr val="FF0000"/>
                </a:solidFill>
                <a:latin typeface="Arial" panose="020B0604020202020204" pitchFamily="34" charset="0"/>
                <a:cs typeface="Arial" panose="020B0604020202020204" pitchFamily="34" charset="0"/>
              </a:rPr>
              <a:t>If the damping is small, (A) it can be quite sharp;</a:t>
            </a:r>
          </a:p>
          <a:p>
            <a:pPr algn="just"/>
            <a:endParaRPr lang="en-IN" sz="2800" dirty="0">
              <a:solidFill>
                <a:srgbClr val="00FF00"/>
              </a:solidFill>
              <a:latin typeface="Arial" panose="020B0604020202020204" pitchFamily="34" charset="0"/>
              <a:cs typeface="Arial" panose="020B0604020202020204" pitchFamily="34" charset="0"/>
            </a:endParaRPr>
          </a:p>
          <a:p>
            <a:pPr algn="just"/>
            <a:r>
              <a:rPr lang="en-IN" sz="2800" dirty="0">
                <a:solidFill>
                  <a:srgbClr val="FFFF00"/>
                </a:solidFill>
                <a:latin typeface="Arial" panose="020B0604020202020204" pitchFamily="34" charset="0"/>
                <a:cs typeface="Arial" panose="020B0604020202020204" pitchFamily="34" charset="0"/>
              </a:rPr>
              <a:t>If the damping is larger, (B) It is less sharp.</a:t>
            </a:r>
          </a:p>
          <a:p>
            <a:pPr algn="just"/>
            <a:endParaRPr lang="en-IN" sz="2800" dirty="0">
              <a:solidFill>
                <a:schemeClr val="bg1"/>
              </a:solidFill>
              <a:latin typeface="Arial" panose="020B0604020202020204" pitchFamily="34" charset="0"/>
              <a:cs typeface="Arial" panose="020B0604020202020204" pitchFamily="34" charset="0"/>
            </a:endParaRPr>
          </a:p>
          <a:p>
            <a:pPr algn="just"/>
            <a:r>
              <a:rPr lang="en-IN" sz="2800" dirty="0">
                <a:solidFill>
                  <a:schemeClr val="bg1"/>
                </a:solidFill>
                <a:latin typeface="Arial" panose="020B0604020202020204" pitchFamily="34" charset="0"/>
                <a:cs typeface="Arial" panose="020B0604020202020204" pitchFamily="34" charset="0"/>
              </a:rPr>
              <a:t>Like damping, resonance can be wanted or unwanted. Musical instruments and TV/radio receivers depend on it.</a:t>
            </a:r>
          </a:p>
        </p:txBody>
      </p:sp>
      <p:cxnSp>
        <p:nvCxnSpPr>
          <p:cNvPr id="32" name="Straight Arrow Connector 31">
            <a:extLst>
              <a:ext uri="{FF2B5EF4-FFF2-40B4-BE49-F238E27FC236}">
                <a16:creationId xmlns:a16="http://schemas.microsoft.com/office/drawing/2014/main" id="{EE8A53F5-A3BC-460D-B8E1-D165FA57EEF5}"/>
              </a:ext>
            </a:extLst>
          </p:cNvPr>
          <p:cNvCxnSpPr>
            <a:cxnSpLocks/>
          </p:cNvCxnSpPr>
          <p:nvPr/>
        </p:nvCxnSpPr>
        <p:spPr>
          <a:xfrm>
            <a:off x="7656000" y="5867072"/>
            <a:ext cx="4536000" cy="0"/>
          </a:xfrm>
          <a:prstGeom prst="straightConnector1">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2548995-35F7-4CE4-BC9A-8CE0DC651853}"/>
              </a:ext>
            </a:extLst>
          </p:cNvPr>
          <p:cNvCxnSpPr>
            <a:cxnSpLocks/>
          </p:cNvCxnSpPr>
          <p:nvPr/>
        </p:nvCxnSpPr>
        <p:spPr>
          <a:xfrm flipV="1">
            <a:off x="8259939" y="2481943"/>
            <a:ext cx="0" cy="3905869"/>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BA4B22FB-EB13-4B4E-8E68-69FD731C4B16}"/>
              </a:ext>
            </a:extLst>
          </p:cNvPr>
          <p:cNvGrpSpPr/>
          <p:nvPr/>
        </p:nvGrpSpPr>
        <p:grpSpPr>
          <a:xfrm>
            <a:off x="7979282" y="3280129"/>
            <a:ext cx="4237323" cy="1886068"/>
            <a:chOff x="7993796" y="3628465"/>
            <a:chExt cx="4237323" cy="1886068"/>
          </a:xfrm>
        </p:grpSpPr>
        <p:sp>
          <p:nvSpPr>
            <p:cNvPr id="16" name="Arc 15">
              <a:extLst>
                <a:ext uri="{FF2B5EF4-FFF2-40B4-BE49-F238E27FC236}">
                  <a16:creationId xmlns:a16="http://schemas.microsoft.com/office/drawing/2014/main" id="{66680C9A-36F3-4E34-8482-E6582A018285}"/>
                </a:ext>
              </a:extLst>
            </p:cNvPr>
            <p:cNvSpPr/>
            <p:nvPr/>
          </p:nvSpPr>
          <p:spPr>
            <a:xfrm rot="5228590">
              <a:off x="8342145" y="3961517"/>
              <a:ext cx="1204667" cy="1901366"/>
            </a:xfrm>
            <a:prstGeom prst="arc">
              <a:avLst>
                <a:gd name="adj1" fmla="val 16401356"/>
                <a:gd name="adj2" fmla="val 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rgbClr val="FF0000"/>
                </a:solidFill>
              </a:endParaRPr>
            </a:p>
          </p:txBody>
        </p:sp>
        <p:sp>
          <p:nvSpPr>
            <p:cNvPr id="35" name="Arc 34">
              <a:extLst>
                <a:ext uri="{FF2B5EF4-FFF2-40B4-BE49-F238E27FC236}">
                  <a16:creationId xmlns:a16="http://schemas.microsoft.com/office/drawing/2014/main" id="{933E961F-9A8A-4A8E-AE99-CD04FF667E59}"/>
                </a:ext>
              </a:extLst>
            </p:cNvPr>
            <p:cNvSpPr/>
            <p:nvPr/>
          </p:nvSpPr>
          <p:spPr>
            <a:xfrm rot="5400000" flipV="1">
              <a:off x="10678102" y="3931594"/>
              <a:ext cx="1204667" cy="1901366"/>
            </a:xfrm>
            <a:prstGeom prst="arc">
              <a:avLst>
                <a:gd name="adj1" fmla="val 16401356"/>
                <a:gd name="adj2" fmla="val 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rgbClr val="FF0000"/>
                </a:solidFill>
              </a:endParaRPr>
            </a:p>
          </p:txBody>
        </p:sp>
        <p:sp>
          <p:nvSpPr>
            <p:cNvPr id="18" name="Freeform: Shape 17">
              <a:extLst>
                <a:ext uri="{FF2B5EF4-FFF2-40B4-BE49-F238E27FC236}">
                  <a16:creationId xmlns:a16="http://schemas.microsoft.com/office/drawing/2014/main" id="{0E839A00-2F9B-4715-842A-BC9D199C6B43}"/>
                </a:ext>
              </a:extLst>
            </p:cNvPr>
            <p:cNvSpPr/>
            <p:nvPr/>
          </p:nvSpPr>
          <p:spPr>
            <a:xfrm>
              <a:off x="9884229" y="3628465"/>
              <a:ext cx="445519" cy="1349935"/>
            </a:xfrm>
            <a:custGeom>
              <a:avLst/>
              <a:gdLst>
                <a:gd name="connsiteX0" fmla="*/ 0 w 377371"/>
                <a:gd name="connsiteY0" fmla="*/ 1291878 h 1349935"/>
                <a:gd name="connsiteX1" fmla="*/ 159657 w 377371"/>
                <a:gd name="connsiteY1" fmla="*/ 106 h 1349935"/>
                <a:gd name="connsiteX2" fmla="*/ 377371 w 377371"/>
                <a:gd name="connsiteY2" fmla="*/ 1349935 h 1349935"/>
              </a:gdLst>
              <a:ahLst/>
              <a:cxnLst>
                <a:cxn ang="0">
                  <a:pos x="connsiteX0" y="connsiteY0"/>
                </a:cxn>
                <a:cxn ang="0">
                  <a:pos x="connsiteX1" y="connsiteY1"/>
                </a:cxn>
                <a:cxn ang="0">
                  <a:pos x="connsiteX2" y="connsiteY2"/>
                </a:cxn>
              </a:cxnLst>
              <a:rect l="l" t="t" r="r" b="b"/>
              <a:pathLst>
                <a:path w="377371" h="1349935">
                  <a:moveTo>
                    <a:pt x="0" y="1291878"/>
                  </a:moveTo>
                  <a:cubicBezTo>
                    <a:pt x="48381" y="641154"/>
                    <a:pt x="96762" y="-9570"/>
                    <a:pt x="159657" y="106"/>
                  </a:cubicBezTo>
                  <a:cubicBezTo>
                    <a:pt x="222552" y="9782"/>
                    <a:pt x="299961" y="679858"/>
                    <a:pt x="377371" y="1349935"/>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grpSp>
      <p:sp>
        <p:nvSpPr>
          <p:cNvPr id="19" name="Freeform: Shape 18">
            <a:extLst>
              <a:ext uri="{FF2B5EF4-FFF2-40B4-BE49-F238E27FC236}">
                <a16:creationId xmlns:a16="http://schemas.microsoft.com/office/drawing/2014/main" id="{6A250808-D206-461F-8CEA-BE56EA55DED9}"/>
              </a:ext>
            </a:extLst>
          </p:cNvPr>
          <p:cNvSpPr/>
          <p:nvPr/>
        </p:nvSpPr>
        <p:spPr>
          <a:xfrm>
            <a:off x="8998857" y="4949385"/>
            <a:ext cx="2264229" cy="740216"/>
          </a:xfrm>
          <a:custGeom>
            <a:avLst/>
            <a:gdLst>
              <a:gd name="connsiteX0" fmla="*/ 0 w 2264229"/>
              <a:gd name="connsiteY0" fmla="*/ 580571 h 580571"/>
              <a:gd name="connsiteX1" fmla="*/ 1059543 w 2264229"/>
              <a:gd name="connsiteY1" fmla="*/ 0 h 580571"/>
              <a:gd name="connsiteX2" fmla="*/ 2264229 w 2264229"/>
              <a:gd name="connsiteY2" fmla="*/ 580571 h 580571"/>
            </a:gdLst>
            <a:ahLst/>
            <a:cxnLst>
              <a:cxn ang="0">
                <a:pos x="connsiteX0" y="connsiteY0"/>
              </a:cxn>
              <a:cxn ang="0">
                <a:pos x="connsiteX1" y="connsiteY1"/>
              </a:cxn>
              <a:cxn ang="0">
                <a:pos x="connsiteX2" y="connsiteY2"/>
              </a:cxn>
            </a:cxnLst>
            <a:rect l="l" t="t" r="r" b="b"/>
            <a:pathLst>
              <a:path w="2264229" h="580571">
                <a:moveTo>
                  <a:pt x="0" y="580571"/>
                </a:moveTo>
                <a:cubicBezTo>
                  <a:pt x="341086" y="290285"/>
                  <a:pt x="682172" y="0"/>
                  <a:pt x="1059543" y="0"/>
                </a:cubicBezTo>
                <a:cubicBezTo>
                  <a:pt x="1436914" y="0"/>
                  <a:pt x="1850571" y="290285"/>
                  <a:pt x="2264229" y="580571"/>
                </a:cubicBezTo>
              </a:path>
            </a:pathLst>
          </a:cu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8" name="Rectangle 2047">
            <a:extLst>
              <a:ext uri="{FF2B5EF4-FFF2-40B4-BE49-F238E27FC236}">
                <a16:creationId xmlns:a16="http://schemas.microsoft.com/office/drawing/2014/main" id="{65C615DD-200E-458D-A6FA-CC817DB69C49}"/>
              </a:ext>
            </a:extLst>
          </p:cNvPr>
          <p:cNvSpPr/>
          <p:nvPr/>
        </p:nvSpPr>
        <p:spPr>
          <a:xfrm>
            <a:off x="10130971" y="3081267"/>
            <a:ext cx="444352" cy="523220"/>
          </a:xfrm>
          <a:prstGeom prst="rect">
            <a:avLst/>
          </a:prstGeom>
        </p:spPr>
        <p:txBody>
          <a:bodyPr wrap="none">
            <a:spAutoFit/>
          </a:bodyPr>
          <a:lstStyle/>
          <a:p>
            <a:r>
              <a:rPr lang="en-IN" sz="2800" b="1" dirty="0">
                <a:solidFill>
                  <a:srgbClr val="FF0000"/>
                </a:solidFill>
                <a:latin typeface="Arial" panose="020B0604020202020204" pitchFamily="34" charset="0"/>
                <a:cs typeface="Arial" panose="020B0604020202020204" pitchFamily="34" charset="0"/>
              </a:rPr>
              <a:t>A</a:t>
            </a:r>
            <a:endParaRPr lang="en-IN" sz="2800" b="1" dirty="0"/>
          </a:p>
        </p:txBody>
      </p:sp>
      <p:sp>
        <p:nvSpPr>
          <p:cNvPr id="38" name="Rectangle 37">
            <a:extLst>
              <a:ext uri="{FF2B5EF4-FFF2-40B4-BE49-F238E27FC236}">
                <a16:creationId xmlns:a16="http://schemas.microsoft.com/office/drawing/2014/main" id="{17206A23-222D-4C5C-B371-39574ED40FAA}"/>
              </a:ext>
            </a:extLst>
          </p:cNvPr>
          <p:cNvSpPr/>
          <p:nvPr/>
        </p:nvSpPr>
        <p:spPr>
          <a:xfrm>
            <a:off x="9870882" y="4958973"/>
            <a:ext cx="444352" cy="523220"/>
          </a:xfrm>
          <a:prstGeom prst="rect">
            <a:avLst/>
          </a:prstGeom>
        </p:spPr>
        <p:txBody>
          <a:bodyPr wrap="none">
            <a:spAutoFit/>
          </a:bodyPr>
          <a:lstStyle/>
          <a:p>
            <a:r>
              <a:rPr lang="en-IN" sz="2800" b="1" dirty="0">
                <a:solidFill>
                  <a:srgbClr val="FFFF00"/>
                </a:solidFill>
                <a:latin typeface="Arial" panose="020B0604020202020204" pitchFamily="34" charset="0"/>
                <a:cs typeface="Arial" panose="020B0604020202020204" pitchFamily="34" charset="0"/>
              </a:rPr>
              <a:t>B</a:t>
            </a:r>
            <a:endParaRPr lang="en-IN" sz="2800" b="1" dirty="0">
              <a:solidFill>
                <a:srgbClr val="FFFF00"/>
              </a:solidFill>
            </a:endParaRPr>
          </a:p>
        </p:txBody>
      </p:sp>
      <p:sp>
        <p:nvSpPr>
          <p:cNvPr id="2050" name="Rectangle 2049">
            <a:extLst>
              <a:ext uri="{FF2B5EF4-FFF2-40B4-BE49-F238E27FC236}">
                <a16:creationId xmlns:a16="http://schemas.microsoft.com/office/drawing/2014/main" id="{34DB24D2-F07D-4267-B880-472964AB09AF}"/>
              </a:ext>
            </a:extLst>
          </p:cNvPr>
          <p:cNvSpPr/>
          <p:nvPr/>
        </p:nvSpPr>
        <p:spPr>
          <a:xfrm rot="16200000">
            <a:off x="6427292" y="3913406"/>
            <a:ext cx="3029120" cy="523220"/>
          </a:xfrm>
          <a:prstGeom prst="rect">
            <a:avLst/>
          </a:prstGeom>
        </p:spPr>
        <p:txBody>
          <a:bodyPr wrap="square">
            <a:spAutoFit/>
          </a:bodyPr>
          <a:lstStyle/>
          <a:p>
            <a:pPr algn="ctr"/>
            <a:r>
              <a:rPr lang="en-IN" sz="2800" b="1" dirty="0">
                <a:solidFill>
                  <a:schemeClr val="bg1"/>
                </a:solidFill>
                <a:latin typeface="Times New Roman" panose="02020603050405020304" pitchFamily="18" charset="0"/>
                <a:cs typeface="Times New Roman" panose="02020603050405020304" pitchFamily="18" charset="0"/>
              </a:rPr>
              <a:t>Amplitude</a:t>
            </a:r>
          </a:p>
        </p:txBody>
      </p:sp>
      <p:sp>
        <p:nvSpPr>
          <p:cNvPr id="41" name="Rectangle 40">
            <a:extLst>
              <a:ext uri="{FF2B5EF4-FFF2-40B4-BE49-F238E27FC236}">
                <a16:creationId xmlns:a16="http://schemas.microsoft.com/office/drawing/2014/main" id="{7B8C7498-8314-4DBF-95EB-9F514DD50DC8}"/>
              </a:ext>
            </a:extLst>
          </p:cNvPr>
          <p:cNvSpPr/>
          <p:nvPr/>
        </p:nvSpPr>
        <p:spPr>
          <a:xfrm>
            <a:off x="8612852" y="5874823"/>
            <a:ext cx="3480590" cy="523220"/>
          </a:xfrm>
          <a:prstGeom prst="rect">
            <a:avLst/>
          </a:prstGeom>
        </p:spPr>
        <p:txBody>
          <a:bodyPr wrap="square">
            <a:spAutoFit/>
          </a:bodyPr>
          <a:lstStyle/>
          <a:p>
            <a:pPr algn="ctr"/>
            <a:r>
              <a:rPr lang="en-IN" sz="2800" b="1" dirty="0">
                <a:solidFill>
                  <a:schemeClr val="bg1"/>
                </a:solidFill>
                <a:latin typeface="Times New Roman" panose="02020603050405020304" pitchFamily="18" charset="0"/>
                <a:cs typeface="Times New Roman" panose="02020603050405020304" pitchFamily="18" charset="0"/>
              </a:rPr>
              <a:t>External frequency</a:t>
            </a:r>
          </a:p>
        </p:txBody>
      </p:sp>
    </p:spTree>
    <p:extLst>
      <p:ext uri="{BB962C8B-B14F-4D97-AF65-F5344CB8AC3E}">
        <p14:creationId xmlns:p14="http://schemas.microsoft.com/office/powerpoint/2010/main" val="1273576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773A85-8DEF-4F54-BB3F-130F4CCA3445}"/>
              </a:ext>
            </a:extLst>
          </p:cNvPr>
          <p:cNvSpPr txBox="1"/>
          <p:nvPr/>
        </p:nvSpPr>
        <p:spPr>
          <a:xfrm>
            <a:off x="971998" y="14285"/>
            <a:ext cx="11220001" cy="707886"/>
          </a:xfrm>
          <a:prstGeom prst="rect">
            <a:avLst/>
          </a:prstGeom>
          <a:noFill/>
        </p:spPr>
        <p:txBody>
          <a:bodyPr wrap="square" rtlCol="0">
            <a:spAutoFit/>
          </a:bodyPr>
          <a:lstStyle/>
          <a:p>
            <a:pPr lvl="0" algn="ctr">
              <a:defRPr/>
            </a:pPr>
            <a:r>
              <a:rPr lang="en-US" sz="4000" b="1" dirty="0">
                <a:solidFill>
                  <a:srgbClr val="FFFF00"/>
                </a:solidFill>
                <a:latin typeface="Arial" panose="020B0604020202020204" pitchFamily="34" charset="0"/>
                <a:cs typeface="Arial" panose="020B0604020202020204" pitchFamily="34" charset="0"/>
              </a:rPr>
              <a:t>Example: electrical Oscillator- LCR circuit</a:t>
            </a:r>
            <a:endParaRPr kumimoji="0" lang="en-US" sz="40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endParaRPr>
          </a:p>
        </p:txBody>
      </p:sp>
      <p:cxnSp>
        <p:nvCxnSpPr>
          <p:cNvPr id="3" name="Straight Connector 2">
            <a:extLst>
              <a:ext uri="{FF2B5EF4-FFF2-40B4-BE49-F238E27FC236}">
                <a16:creationId xmlns:a16="http://schemas.microsoft.com/office/drawing/2014/main" id="{38C57A4C-DC9C-45E2-91F0-57849EB38663}"/>
              </a:ext>
            </a:extLst>
          </p:cNvPr>
          <p:cNvCxnSpPr>
            <a:cxnSpLocks/>
          </p:cNvCxnSpPr>
          <p:nvPr/>
        </p:nvCxnSpPr>
        <p:spPr>
          <a:xfrm>
            <a:off x="972000" y="728663"/>
            <a:ext cx="11220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052" name="Picture 4" descr="Structure of Post Graduate (M.E. Structural Engineering)">
            <a:extLst>
              <a:ext uri="{FF2B5EF4-FFF2-40B4-BE49-F238E27FC236}">
                <a16:creationId xmlns:a16="http://schemas.microsoft.com/office/drawing/2014/main" id="{4B84FC03-5C75-47E2-AAE0-6B355262B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2000" cy="967686"/>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E34BC2C4-5E57-4C57-BD27-BB7148075DE4}"/>
              </a:ext>
            </a:extLst>
          </p:cNvPr>
          <p:cNvGrpSpPr/>
          <p:nvPr/>
        </p:nvGrpSpPr>
        <p:grpSpPr>
          <a:xfrm>
            <a:off x="290983" y="945530"/>
            <a:ext cx="5219486" cy="2647992"/>
            <a:chOff x="158630" y="1799771"/>
            <a:chExt cx="5483117" cy="2958767"/>
          </a:xfrm>
        </p:grpSpPr>
        <p:cxnSp>
          <p:nvCxnSpPr>
            <p:cNvPr id="20" name="Straight Connector 19">
              <a:extLst>
                <a:ext uri="{FF2B5EF4-FFF2-40B4-BE49-F238E27FC236}">
                  <a16:creationId xmlns:a16="http://schemas.microsoft.com/office/drawing/2014/main" id="{9A97CE7B-E405-4A15-85AC-A41B7471D14D}"/>
                </a:ext>
              </a:extLst>
            </p:cNvPr>
            <p:cNvCxnSpPr>
              <a:cxnSpLocks/>
            </p:cNvCxnSpPr>
            <p:nvPr/>
          </p:nvCxnSpPr>
          <p:spPr>
            <a:xfrm>
              <a:off x="682171" y="2046514"/>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1B41B1E-BF3F-49A9-A5C5-431EEA8EAD45}"/>
                </a:ext>
              </a:extLst>
            </p:cNvPr>
            <p:cNvCxnSpPr>
              <a:cxnSpLocks/>
            </p:cNvCxnSpPr>
            <p:nvPr/>
          </p:nvCxnSpPr>
          <p:spPr>
            <a:xfrm flipV="1">
              <a:off x="2670628" y="1799771"/>
              <a:ext cx="573314" cy="24674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308518D-D270-47FE-AF8D-F18F5E45AA7C}"/>
                </a:ext>
              </a:extLst>
            </p:cNvPr>
            <p:cNvCxnSpPr>
              <a:cxnSpLocks/>
            </p:cNvCxnSpPr>
            <p:nvPr/>
          </p:nvCxnSpPr>
          <p:spPr>
            <a:xfrm>
              <a:off x="3243942" y="2039257"/>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4" name="Isosceles Triangle 23">
              <a:extLst>
                <a:ext uri="{FF2B5EF4-FFF2-40B4-BE49-F238E27FC236}">
                  <a16:creationId xmlns:a16="http://schemas.microsoft.com/office/drawing/2014/main" id="{F2D2CDD6-919E-485D-9FD1-B1541A18C294}"/>
                </a:ext>
              </a:extLst>
            </p:cNvPr>
            <p:cNvSpPr/>
            <p:nvPr/>
          </p:nvSpPr>
          <p:spPr>
            <a:xfrm rot="10800000" flipH="1">
              <a:off x="3202576" y="1814285"/>
              <a:ext cx="111760" cy="23223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Straight Connector 24">
              <a:extLst>
                <a:ext uri="{FF2B5EF4-FFF2-40B4-BE49-F238E27FC236}">
                  <a16:creationId xmlns:a16="http://schemas.microsoft.com/office/drawing/2014/main" id="{83E38738-7095-4D66-8DA2-0F84E62949C5}"/>
                </a:ext>
              </a:extLst>
            </p:cNvPr>
            <p:cNvCxnSpPr>
              <a:cxnSpLocks/>
            </p:cNvCxnSpPr>
            <p:nvPr/>
          </p:nvCxnSpPr>
          <p:spPr>
            <a:xfrm flipH="1" flipV="1">
              <a:off x="709023" y="2039257"/>
              <a:ext cx="1" cy="121194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E878694-3AA5-4D6E-B086-019C7A0F2644}"/>
                </a:ext>
              </a:extLst>
            </p:cNvPr>
            <p:cNvCxnSpPr>
              <a:cxnSpLocks/>
            </p:cNvCxnSpPr>
            <p:nvPr/>
          </p:nvCxnSpPr>
          <p:spPr>
            <a:xfrm flipH="1" flipV="1">
              <a:off x="709023" y="3381830"/>
              <a:ext cx="1" cy="121194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CFC4097-2071-4967-B881-9F9C5EAA4030}"/>
                </a:ext>
              </a:extLst>
            </p:cNvPr>
            <p:cNvCxnSpPr>
              <a:cxnSpLocks/>
            </p:cNvCxnSpPr>
            <p:nvPr/>
          </p:nvCxnSpPr>
          <p:spPr>
            <a:xfrm flipV="1">
              <a:off x="529023" y="3243942"/>
              <a:ext cx="360000" cy="1"/>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7C9EB5A-6DA1-4BD7-9CAF-40527EFD3455}"/>
                </a:ext>
              </a:extLst>
            </p:cNvPr>
            <p:cNvCxnSpPr>
              <a:cxnSpLocks/>
            </p:cNvCxnSpPr>
            <p:nvPr/>
          </p:nvCxnSpPr>
          <p:spPr>
            <a:xfrm flipV="1">
              <a:off x="524457" y="3381826"/>
              <a:ext cx="360000" cy="1"/>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CA473C1-3587-4DA7-8D04-BC3CFBE8B36E}"/>
                </a:ext>
              </a:extLst>
            </p:cNvPr>
            <p:cNvCxnSpPr>
              <a:cxnSpLocks/>
            </p:cNvCxnSpPr>
            <p:nvPr/>
          </p:nvCxnSpPr>
          <p:spPr>
            <a:xfrm>
              <a:off x="682171" y="4579254"/>
              <a:ext cx="1465943" cy="0"/>
            </a:xfrm>
            <a:prstGeom prst="line">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174EF7C-485F-4DE8-85FB-9090555C0336}"/>
                </a:ext>
              </a:extLst>
            </p:cNvPr>
            <p:cNvCxnSpPr>
              <a:cxnSpLocks/>
            </p:cNvCxnSpPr>
            <p:nvPr/>
          </p:nvCxnSpPr>
          <p:spPr>
            <a:xfrm flipV="1">
              <a:off x="3453501" y="4579254"/>
              <a:ext cx="1768948" cy="1434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BDB71E8-D5B9-43A1-A7FF-2144805F4AC2}"/>
                </a:ext>
              </a:extLst>
            </p:cNvPr>
            <p:cNvCxnSpPr>
              <a:cxnSpLocks/>
            </p:cNvCxnSpPr>
            <p:nvPr/>
          </p:nvCxnSpPr>
          <p:spPr>
            <a:xfrm flipV="1">
              <a:off x="5220441" y="2010229"/>
              <a:ext cx="0" cy="83819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8E451AC-19BF-4D86-9250-EC9BAEF104D7}"/>
                </a:ext>
              </a:extLst>
            </p:cNvPr>
            <p:cNvCxnSpPr>
              <a:cxnSpLocks/>
            </p:cNvCxnSpPr>
            <p:nvPr/>
          </p:nvCxnSpPr>
          <p:spPr>
            <a:xfrm flipV="1">
              <a:off x="5220441" y="3657600"/>
              <a:ext cx="0" cy="9360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56624B8-6D9E-4E9E-8BC7-DDAFDC3C8D15}"/>
                </a:ext>
              </a:extLst>
            </p:cNvPr>
            <p:cNvSpPr/>
            <p:nvPr/>
          </p:nvSpPr>
          <p:spPr>
            <a:xfrm>
              <a:off x="911309" y="3073393"/>
              <a:ext cx="407484" cy="461665"/>
            </a:xfrm>
            <a:prstGeom prst="rect">
              <a:avLst/>
            </a:prstGeom>
          </p:spPr>
          <p:txBody>
            <a:bodyPr wrap="none">
              <a:spAutoFit/>
            </a:bodyPr>
            <a:lstStyle/>
            <a:p>
              <a:r>
                <a:rPr lang="en-IN" sz="2400" b="1" dirty="0">
                  <a:solidFill>
                    <a:srgbClr val="0066FF"/>
                  </a:solidFill>
                  <a:latin typeface="Times New Roman" panose="02020603050405020304" pitchFamily="18" charset="0"/>
                  <a:cs typeface="Times New Roman" panose="02020603050405020304" pitchFamily="18" charset="0"/>
                </a:rPr>
                <a:t>C</a:t>
              </a:r>
            </a:p>
          </p:txBody>
        </p:sp>
        <p:sp>
          <p:nvSpPr>
            <p:cNvPr id="37" name="Rectangle 36">
              <a:extLst>
                <a:ext uri="{FF2B5EF4-FFF2-40B4-BE49-F238E27FC236}">
                  <a16:creationId xmlns:a16="http://schemas.microsoft.com/office/drawing/2014/main" id="{3A124AB3-1955-4170-A564-37BA2B223790}"/>
                </a:ext>
              </a:extLst>
            </p:cNvPr>
            <p:cNvSpPr/>
            <p:nvPr/>
          </p:nvSpPr>
          <p:spPr>
            <a:xfrm>
              <a:off x="158630" y="2649824"/>
              <a:ext cx="598241" cy="461665"/>
            </a:xfrm>
            <a:prstGeom prst="rect">
              <a:avLst/>
            </a:prstGeom>
          </p:spPr>
          <p:txBody>
            <a:bodyPr wrap="none">
              <a:spAutoFit/>
            </a:bodyPr>
            <a:lstStyle/>
            <a:p>
              <a:r>
                <a:rPr lang="en-IN" sz="2400" b="1" dirty="0">
                  <a:solidFill>
                    <a:schemeClr val="bg1"/>
                  </a:solidFill>
                  <a:latin typeface="Times New Roman" panose="02020603050405020304" pitchFamily="18" charset="0"/>
                  <a:cs typeface="Times New Roman" panose="02020603050405020304" pitchFamily="18" charset="0"/>
                </a:rPr>
                <a:t>+Q</a:t>
              </a:r>
            </a:p>
          </p:txBody>
        </p:sp>
        <p:sp>
          <p:nvSpPr>
            <p:cNvPr id="39" name="Rectangle 38">
              <a:extLst>
                <a:ext uri="{FF2B5EF4-FFF2-40B4-BE49-F238E27FC236}">
                  <a16:creationId xmlns:a16="http://schemas.microsoft.com/office/drawing/2014/main" id="{5C96E6A1-5A53-42E5-AED1-094EE72DFC26}"/>
                </a:ext>
              </a:extLst>
            </p:cNvPr>
            <p:cNvSpPr/>
            <p:nvPr/>
          </p:nvSpPr>
          <p:spPr>
            <a:xfrm>
              <a:off x="238196" y="3370105"/>
              <a:ext cx="526106" cy="461665"/>
            </a:xfrm>
            <a:prstGeom prst="rect">
              <a:avLst/>
            </a:prstGeom>
          </p:spPr>
          <p:txBody>
            <a:bodyPr wrap="none">
              <a:spAutoFit/>
            </a:bodyPr>
            <a:lstStyle/>
            <a:p>
              <a:r>
                <a:rPr lang="en-IN" sz="2400" b="1" dirty="0">
                  <a:solidFill>
                    <a:schemeClr val="bg1"/>
                  </a:solidFill>
                  <a:latin typeface="Times New Roman" panose="02020603050405020304" pitchFamily="18" charset="0"/>
                  <a:cs typeface="Times New Roman" panose="02020603050405020304" pitchFamily="18" charset="0"/>
                </a:rPr>
                <a:t>-Q</a:t>
              </a:r>
            </a:p>
          </p:txBody>
        </p:sp>
        <p:sp>
          <p:nvSpPr>
            <p:cNvPr id="40" name="Rectangle 39">
              <a:extLst>
                <a:ext uri="{FF2B5EF4-FFF2-40B4-BE49-F238E27FC236}">
                  <a16:creationId xmlns:a16="http://schemas.microsoft.com/office/drawing/2014/main" id="{E67186B6-B86C-4B9C-8C5A-780818D34A97}"/>
                </a:ext>
              </a:extLst>
            </p:cNvPr>
            <p:cNvSpPr/>
            <p:nvPr/>
          </p:nvSpPr>
          <p:spPr>
            <a:xfrm>
              <a:off x="2659840" y="3756968"/>
              <a:ext cx="407484" cy="461665"/>
            </a:xfrm>
            <a:prstGeom prst="rect">
              <a:avLst/>
            </a:prstGeom>
          </p:spPr>
          <p:txBody>
            <a:bodyPr wrap="none">
              <a:spAutoFit/>
            </a:bodyPr>
            <a:lstStyle/>
            <a:p>
              <a:r>
                <a:rPr lang="en-IN" sz="2400" b="1" dirty="0">
                  <a:solidFill>
                    <a:srgbClr val="00FF00"/>
                  </a:solidFill>
                  <a:latin typeface="Times New Roman" panose="02020603050405020304" pitchFamily="18" charset="0"/>
                  <a:cs typeface="Times New Roman" panose="02020603050405020304" pitchFamily="18" charset="0"/>
                </a:rPr>
                <a:t>R</a:t>
              </a:r>
            </a:p>
          </p:txBody>
        </p:sp>
        <p:grpSp>
          <p:nvGrpSpPr>
            <p:cNvPr id="42" name="Group 41">
              <a:extLst>
                <a:ext uri="{FF2B5EF4-FFF2-40B4-BE49-F238E27FC236}">
                  <a16:creationId xmlns:a16="http://schemas.microsoft.com/office/drawing/2014/main" id="{224C26CA-EBEE-4D45-87EE-71FC47F76EE4}"/>
                </a:ext>
              </a:extLst>
            </p:cNvPr>
            <p:cNvGrpSpPr/>
            <p:nvPr/>
          </p:nvGrpSpPr>
          <p:grpSpPr>
            <a:xfrm>
              <a:off x="4575572" y="2675786"/>
              <a:ext cx="1066175" cy="1244584"/>
              <a:chOff x="6572001" y="2872993"/>
              <a:chExt cx="1066175" cy="2155368"/>
            </a:xfrm>
          </p:grpSpPr>
          <p:sp>
            <p:nvSpPr>
              <p:cNvPr id="43" name="Arc 42">
                <a:extLst>
                  <a:ext uri="{FF2B5EF4-FFF2-40B4-BE49-F238E27FC236}">
                    <a16:creationId xmlns:a16="http://schemas.microsoft.com/office/drawing/2014/main" id="{AC7C2394-A92F-41F2-AB5D-4E4E93E16FCB}"/>
                  </a:ext>
                </a:extLst>
              </p:cNvPr>
              <p:cNvSpPr/>
              <p:nvPr/>
            </p:nvSpPr>
            <p:spPr>
              <a:xfrm>
                <a:off x="6751977" y="3429000"/>
                <a:ext cx="878114" cy="598705"/>
              </a:xfrm>
              <a:prstGeom prst="arc">
                <a:avLst>
                  <a:gd name="adj1" fmla="val 11660505"/>
                  <a:gd name="adj2" fmla="val 9767376"/>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44" name="Arc 43">
                <a:extLst>
                  <a:ext uri="{FF2B5EF4-FFF2-40B4-BE49-F238E27FC236}">
                    <a16:creationId xmlns:a16="http://schemas.microsoft.com/office/drawing/2014/main" id="{4E1FC630-3EA2-4EF5-9758-30CC32D20716}"/>
                  </a:ext>
                </a:extLst>
              </p:cNvPr>
              <p:cNvSpPr/>
              <p:nvPr/>
            </p:nvSpPr>
            <p:spPr>
              <a:xfrm>
                <a:off x="6760062" y="3177241"/>
                <a:ext cx="878114" cy="461665"/>
              </a:xfrm>
              <a:prstGeom prst="arc">
                <a:avLst>
                  <a:gd name="adj1" fmla="val 16200000"/>
                  <a:gd name="adj2" fmla="val 10618582"/>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5" name="Arc 44">
                <a:extLst>
                  <a:ext uri="{FF2B5EF4-FFF2-40B4-BE49-F238E27FC236}">
                    <a16:creationId xmlns:a16="http://schemas.microsoft.com/office/drawing/2014/main" id="{96E78FDD-DEE0-4618-900C-1B454437CA05}"/>
                  </a:ext>
                </a:extLst>
              </p:cNvPr>
              <p:cNvSpPr/>
              <p:nvPr/>
            </p:nvSpPr>
            <p:spPr>
              <a:xfrm>
                <a:off x="6743892" y="3814289"/>
                <a:ext cx="878114" cy="492443"/>
              </a:xfrm>
              <a:prstGeom prst="arc">
                <a:avLst>
                  <a:gd name="adj1" fmla="val 11660505"/>
                  <a:gd name="adj2" fmla="val 9767376"/>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6" name="Arc 45">
                <a:extLst>
                  <a:ext uri="{FF2B5EF4-FFF2-40B4-BE49-F238E27FC236}">
                    <a16:creationId xmlns:a16="http://schemas.microsoft.com/office/drawing/2014/main" id="{B125C9FE-F580-4756-B322-6EBBC7B27610}"/>
                  </a:ext>
                </a:extLst>
              </p:cNvPr>
              <p:cNvSpPr/>
              <p:nvPr/>
            </p:nvSpPr>
            <p:spPr>
              <a:xfrm>
                <a:off x="6760062" y="4168603"/>
                <a:ext cx="878114" cy="421535"/>
              </a:xfrm>
              <a:prstGeom prst="arc">
                <a:avLst>
                  <a:gd name="adj1" fmla="val 11660505"/>
                  <a:gd name="adj2" fmla="val 5955058"/>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7" name="Rectangle 46">
                <a:extLst>
                  <a:ext uri="{FF2B5EF4-FFF2-40B4-BE49-F238E27FC236}">
                    <a16:creationId xmlns:a16="http://schemas.microsoft.com/office/drawing/2014/main" id="{DB49F8AA-1B88-435F-B667-19A71BB11419}"/>
                  </a:ext>
                </a:extLst>
              </p:cNvPr>
              <p:cNvSpPr/>
              <p:nvPr/>
            </p:nvSpPr>
            <p:spPr>
              <a:xfrm>
                <a:off x="6572001" y="2872993"/>
                <a:ext cx="277219" cy="2155368"/>
              </a:xfrm>
              <a:prstGeom prst="rect">
                <a:avLst/>
              </a:prstGeom>
              <a:solidFill>
                <a:schemeClr val="tx2">
                  <a:lumMod val="95000"/>
                  <a:lumOff val="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8" name="Rectangle 47">
              <a:extLst>
                <a:ext uri="{FF2B5EF4-FFF2-40B4-BE49-F238E27FC236}">
                  <a16:creationId xmlns:a16="http://schemas.microsoft.com/office/drawing/2014/main" id="{6081EDC7-A4DB-4F1E-A739-DF9497683B6F}"/>
                </a:ext>
              </a:extLst>
            </p:cNvPr>
            <p:cNvSpPr/>
            <p:nvPr/>
          </p:nvSpPr>
          <p:spPr>
            <a:xfrm>
              <a:off x="4396311" y="2982963"/>
              <a:ext cx="423514" cy="523220"/>
            </a:xfrm>
            <a:prstGeom prst="rect">
              <a:avLst/>
            </a:prstGeom>
            <a:ln w="38100">
              <a:noFill/>
            </a:ln>
          </p:spPr>
          <p:txBody>
            <a:bodyPr wrap="none">
              <a:spAutoFit/>
            </a:bodyPr>
            <a:lstStyle/>
            <a:p>
              <a:r>
                <a:rPr lang="en-IN" sz="2800" b="1" dirty="0">
                  <a:solidFill>
                    <a:srgbClr val="FF0000"/>
                  </a:solidFill>
                  <a:latin typeface="Times New Roman" panose="02020603050405020304" pitchFamily="18" charset="0"/>
                  <a:cs typeface="Times New Roman" panose="02020603050405020304" pitchFamily="18" charset="0"/>
                </a:rPr>
                <a:t>L</a:t>
              </a:r>
            </a:p>
          </p:txBody>
        </p:sp>
        <p:grpSp>
          <p:nvGrpSpPr>
            <p:cNvPr id="50" name="Group 49">
              <a:extLst>
                <a:ext uri="{FF2B5EF4-FFF2-40B4-BE49-F238E27FC236}">
                  <a16:creationId xmlns:a16="http://schemas.microsoft.com/office/drawing/2014/main" id="{72FF15F8-343F-4F64-8319-E158696BA806}"/>
                </a:ext>
              </a:extLst>
            </p:cNvPr>
            <p:cNvGrpSpPr/>
            <p:nvPr/>
          </p:nvGrpSpPr>
          <p:grpSpPr>
            <a:xfrm>
              <a:off x="2106684" y="4283857"/>
              <a:ext cx="1347821" cy="474681"/>
              <a:chOff x="770091" y="1813871"/>
              <a:chExt cx="2468409" cy="756030"/>
            </a:xfrm>
          </p:grpSpPr>
          <p:cxnSp>
            <p:nvCxnSpPr>
              <p:cNvPr id="54" name="Straight Connector 53">
                <a:extLst>
                  <a:ext uri="{FF2B5EF4-FFF2-40B4-BE49-F238E27FC236}">
                    <a16:creationId xmlns:a16="http://schemas.microsoft.com/office/drawing/2014/main" id="{DC935276-22DE-454B-B3FD-4520E5ADF8C8}"/>
                  </a:ext>
                </a:extLst>
              </p:cNvPr>
              <p:cNvCxnSpPr>
                <a:cxnSpLocks/>
              </p:cNvCxnSpPr>
              <p:nvPr/>
            </p:nvCxnSpPr>
            <p:spPr>
              <a:xfrm flipV="1">
                <a:off x="770091" y="1832924"/>
                <a:ext cx="201907" cy="462601"/>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C143B66-3D57-4FB0-83E2-A09FD1129984}"/>
                  </a:ext>
                </a:extLst>
              </p:cNvPr>
              <p:cNvCxnSpPr>
                <a:cxnSpLocks/>
              </p:cNvCxnSpPr>
              <p:nvPr/>
            </p:nvCxnSpPr>
            <p:spPr>
              <a:xfrm>
                <a:off x="962473" y="1832922"/>
                <a:ext cx="357849" cy="736979"/>
              </a:xfrm>
              <a:prstGeom prst="line">
                <a:avLst/>
              </a:prstGeom>
              <a:ln w="57150" cmpd="thickThin">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E92D496-9172-4EA2-8BC5-18CA97E42748}"/>
                  </a:ext>
                </a:extLst>
              </p:cNvPr>
              <p:cNvCxnSpPr>
                <a:cxnSpLocks/>
              </p:cNvCxnSpPr>
              <p:nvPr/>
            </p:nvCxnSpPr>
            <p:spPr>
              <a:xfrm flipV="1">
                <a:off x="1297619" y="1823397"/>
                <a:ext cx="357849" cy="736979"/>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95963DB-83F6-4EF3-8654-F862D658AF3E}"/>
                  </a:ext>
                </a:extLst>
              </p:cNvPr>
              <p:cNvCxnSpPr>
                <a:cxnSpLocks/>
              </p:cNvCxnSpPr>
              <p:nvPr/>
            </p:nvCxnSpPr>
            <p:spPr>
              <a:xfrm>
                <a:off x="1645943" y="1823396"/>
                <a:ext cx="357849" cy="736979"/>
              </a:xfrm>
              <a:prstGeom prst="line">
                <a:avLst/>
              </a:prstGeom>
              <a:ln w="57150" cmpd="thickThin">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1BD3B64-EDF7-43E1-AC3F-2D92917E74ED}"/>
                  </a:ext>
                </a:extLst>
              </p:cNvPr>
              <p:cNvCxnSpPr>
                <a:cxnSpLocks/>
              </p:cNvCxnSpPr>
              <p:nvPr/>
            </p:nvCxnSpPr>
            <p:spPr>
              <a:xfrm flipV="1">
                <a:off x="1992944" y="1813872"/>
                <a:ext cx="357849" cy="736979"/>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B1A2CCD-C233-492D-9112-4AE546EEFF36}"/>
                  </a:ext>
                </a:extLst>
              </p:cNvPr>
              <p:cNvCxnSpPr>
                <a:cxnSpLocks/>
              </p:cNvCxnSpPr>
              <p:nvPr/>
            </p:nvCxnSpPr>
            <p:spPr>
              <a:xfrm>
                <a:off x="2341268" y="1813871"/>
                <a:ext cx="357849" cy="736979"/>
              </a:xfrm>
              <a:prstGeom prst="line">
                <a:avLst/>
              </a:prstGeom>
              <a:ln w="57150" cmpd="thickThin">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5A88ED8-5F8B-4C68-97E9-7573E22BD1CD}"/>
                  </a:ext>
                </a:extLst>
              </p:cNvPr>
              <p:cNvCxnSpPr>
                <a:cxnSpLocks/>
              </p:cNvCxnSpPr>
              <p:nvPr/>
            </p:nvCxnSpPr>
            <p:spPr>
              <a:xfrm flipV="1">
                <a:off x="2688269" y="1832922"/>
                <a:ext cx="357849" cy="736979"/>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6AC15C2-D77E-4A41-92B9-3300670A4F97}"/>
                  </a:ext>
                </a:extLst>
              </p:cNvPr>
              <p:cNvCxnSpPr>
                <a:cxnSpLocks/>
              </p:cNvCxnSpPr>
              <p:nvPr/>
            </p:nvCxnSpPr>
            <p:spPr>
              <a:xfrm>
                <a:off x="3036593" y="1832921"/>
                <a:ext cx="201907" cy="462604"/>
              </a:xfrm>
              <a:prstGeom prst="line">
                <a:avLst/>
              </a:prstGeom>
              <a:ln w="57150" cmpd="thickThin">
                <a:solidFill>
                  <a:srgbClr val="00FF00"/>
                </a:solidFill>
              </a:ln>
            </p:spPr>
            <p:style>
              <a:lnRef idx="1">
                <a:schemeClr val="accent1"/>
              </a:lnRef>
              <a:fillRef idx="0">
                <a:schemeClr val="accent1"/>
              </a:fillRef>
              <a:effectRef idx="0">
                <a:schemeClr val="accent1"/>
              </a:effectRef>
              <a:fontRef idx="minor">
                <a:schemeClr val="tx1"/>
              </a:fontRef>
            </p:style>
          </p:cxnSp>
        </p:grpSp>
      </p:grpSp>
      <p:grpSp>
        <p:nvGrpSpPr>
          <p:cNvPr id="2049" name="Group 2048">
            <a:extLst>
              <a:ext uri="{FF2B5EF4-FFF2-40B4-BE49-F238E27FC236}">
                <a16:creationId xmlns:a16="http://schemas.microsoft.com/office/drawing/2014/main" id="{43782564-D6A0-4C02-9F56-9F6B70EEB788}"/>
              </a:ext>
            </a:extLst>
          </p:cNvPr>
          <p:cNvGrpSpPr/>
          <p:nvPr/>
        </p:nvGrpSpPr>
        <p:grpSpPr>
          <a:xfrm>
            <a:off x="6148425" y="881118"/>
            <a:ext cx="5630277" cy="5888388"/>
            <a:chOff x="5522774" y="881118"/>
            <a:chExt cx="5630277" cy="5888388"/>
          </a:xfrm>
        </p:grpSpPr>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7224FB9A-5983-4E79-93E7-E1677758BEBF}"/>
                    </a:ext>
                  </a:extLst>
                </p:cNvPr>
                <p:cNvSpPr txBox="1"/>
                <p:nvPr/>
              </p:nvSpPr>
              <p:spPr>
                <a:xfrm>
                  <a:off x="7648217" y="881118"/>
                  <a:ext cx="2896370" cy="818429"/>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1" i="1" smtClean="0">
                            <a:solidFill>
                              <a:srgbClr val="FF0000"/>
                            </a:solidFill>
                            <a:latin typeface="Cambria Math" panose="02040503050406030204" pitchFamily="18" charset="0"/>
                          </a:rPr>
                          <m:t>𝑳</m:t>
                        </m:r>
                        <m:f>
                          <m:fPr>
                            <m:ctrlPr>
                              <a:rPr lang="en-IN" sz="2800" b="1" i="1">
                                <a:solidFill>
                                  <a:srgbClr val="FF0000"/>
                                </a:solidFill>
                                <a:latin typeface="Cambria Math" panose="02040503050406030204" pitchFamily="18" charset="0"/>
                              </a:rPr>
                            </m:ctrlPr>
                          </m:fPr>
                          <m:num>
                            <m:r>
                              <a:rPr lang="en-IN" sz="2800" b="1">
                                <a:solidFill>
                                  <a:srgbClr val="FF0000"/>
                                </a:solidFill>
                                <a:latin typeface="Cambria Math" panose="02040503050406030204" pitchFamily="18" charset="0"/>
                              </a:rPr>
                              <m:t>ⅆ</m:t>
                            </m:r>
                            <m:r>
                              <a:rPr lang="en-IN" sz="2800" b="1" i="1">
                                <a:solidFill>
                                  <a:srgbClr val="FF0000"/>
                                </a:solidFill>
                                <a:latin typeface="Cambria Math" panose="02040503050406030204" pitchFamily="18" charset="0"/>
                              </a:rPr>
                              <m:t>𝑰</m:t>
                            </m:r>
                          </m:num>
                          <m:den>
                            <m:r>
                              <a:rPr lang="en-IN" sz="2800" b="1">
                                <a:solidFill>
                                  <a:srgbClr val="FF0000"/>
                                </a:solidFill>
                                <a:latin typeface="Cambria Math" panose="02040503050406030204" pitchFamily="18" charset="0"/>
                              </a:rPr>
                              <m:t>ⅆ</m:t>
                            </m:r>
                            <m:r>
                              <a:rPr lang="en-IN" sz="2800" b="1" i="1">
                                <a:solidFill>
                                  <a:srgbClr val="FF0000"/>
                                </a:solidFill>
                                <a:latin typeface="Cambria Math" panose="02040503050406030204" pitchFamily="18" charset="0"/>
                              </a:rPr>
                              <m:t>𝒕</m:t>
                            </m:r>
                          </m:den>
                        </m:f>
                        <m:r>
                          <a:rPr lang="en-US" sz="2800" b="1" i="1" smtClean="0">
                            <a:solidFill>
                              <a:schemeClr val="bg1"/>
                            </a:solidFill>
                            <a:latin typeface="Cambria Math" panose="02040503050406030204" pitchFamily="18" charset="0"/>
                          </a:rPr>
                          <m:t>+</m:t>
                        </m:r>
                        <m:r>
                          <a:rPr lang="en-US" sz="2800" b="1">
                            <a:solidFill>
                              <a:srgbClr val="00FF00"/>
                            </a:solidFill>
                            <a:latin typeface="Cambria Math" panose="02040503050406030204" pitchFamily="18" charset="0"/>
                          </a:rPr>
                          <m:t>𝐈𝐑</m:t>
                        </m:r>
                        <m:r>
                          <a:rPr lang="en-IN" sz="2800" b="1">
                            <a:solidFill>
                              <a:schemeClr val="bg1"/>
                            </a:solidFill>
                            <a:latin typeface="Cambria Math" panose="02040503050406030204" pitchFamily="18" charset="0"/>
                          </a:rPr>
                          <m:t>+</m:t>
                        </m:r>
                        <m:f>
                          <m:fPr>
                            <m:ctrlPr>
                              <a:rPr lang="en-IN" sz="2800" b="1" i="1" smtClean="0">
                                <a:solidFill>
                                  <a:srgbClr val="0066FF"/>
                                </a:solidFill>
                                <a:latin typeface="Cambria Math" panose="02040503050406030204" pitchFamily="18" charset="0"/>
                              </a:rPr>
                            </m:ctrlPr>
                          </m:fPr>
                          <m:num>
                            <m:r>
                              <a:rPr lang="en-US" sz="2800" b="1" i="1" smtClean="0">
                                <a:solidFill>
                                  <a:srgbClr val="0066FF"/>
                                </a:solidFill>
                                <a:latin typeface="Cambria Math" panose="02040503050406030204" pitchFamily="18" charset="0"/>
                              </a:rPr>
                              <m:t>𝑸</m:t>
                            </m:r>
                          </m:num>
                          <m:den>
                            <m:r>
                              <a:rPr lang="en-IN" sz="2800" b="1" i="1">
                                <a:solidFill>
                                  <a:srgbClr val="0066FF"/>
                                </a:solidFill>
                                <a:latin typeface="Cambria Math" panose="02040503050406030204" pitchFamily="18" charset="0"/>
                              </a:rPr>
                              <m:t>𝒄</m:t>
                            </m:r>
                          </m:den>
                        </m:f>
                        <m:r>
                          <a:rPr lang="en-IN" sz="2800" b="1">
                            <a:solidFill>
                              <a:schemeClr val="bg1"/>
                            </a:solidFill>
                            <a:latin typeface="Cambria Math" panose="02040503050406030204" pitchFamily="18" charset="0"/>
                          </a:rPr>
                          <m:t>=</m:t>
                        </m:r>
                        <m:r>
                          <a:rPr lang="en-IN" sz="2800" b="1">
                            <a:solidFill>
                              <a:schemeClr val="bg1"/>
                            </a:solidFill>
                            <a:latin typeface="Cambria Math" panose="02040503050406030204" pitchFamily="18" charset="0"/>
                          </a:rPr>
                          <m:t>𝟎</m:t>
                        </m:r>
                      </m:oMath>
                    </m:oMathPara>
                  </a14:m>
                  <a:endParaRPr lang="en-IN" sz="2800" b="1" dirty="0"/>
                </a:p>
              </p:txBody>
            </p:sp>
          </mc:Choice>
          <mc:Fallback xmlns="">
            <p:sp>
              <p:nvSpPr>
                <p:cNvPr id="64" name="TextBox 63">
                  <a:extLst>
                    <a:ext uri="{FF2B5EF4-FFF2-40B4-BE49-F238E27FC236}">
                      <a16:creationId xmlns:a16="http://schemas.microsoft.com/office/drawing/2014/main" id="{7224FB9A-5983-4E79-93E7-E1677758BEBF}"/>
                    </a:ext>
                  </a:extLst>
                </p:cNvPr>
                <p:cNvSpPr txBox="1">
                  <a:spLocks noRot="1" noChangeAspect="1" noMove="1" noResize="1" noEditPoints="1" noAdjustHandles="1" noChangeArrowheads="1" noChangeShapeType="1" noTextEdit="1"/>
                </p:cNvSpPr>
                <p:nvPr/>
              </p:nvSpPr>
              <p:spPr>
                <a:xfrm>
                  <a:off x="7648217" y="881118"/>
                  <a:ext cx="2896370" cy="818429"/>
                </a:xfrm>
                <a:prstGeom prst="rect">
                  <a:avLst/>
                </a:prstGeom>
                <a:blipFill>
                  <a:blip r:embed="rId3"/>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20D66683-2898-44E2-A70D-F9B3110B1E6E}"/>
                    </a:ext>
                  </a:extLst>
                </p:cNvPr>
                <p:cNvSpPr txBox="1"/>
                <p:nvPr/>
              </p:nvSpPr>
              <p:spPr>
                <a:xfrm>
                  <a:off x="7454813" y="1923601"/>
                  <a:ext cx="3591432" cy="8756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1" i="1" smtClean="0">
                            <a:solidFill>
                              <a:srgbClr val="FF0000"/>
                            </a:solidFill>
                            <a:latin typeface="Cambria Math" panose="02040503050406030204" pitchFamily="18" charset="0"/>
                          </a:rPr>
                          <m:t>𝑳</m:t>
                        </m:r>
                        <m:f>
                          <m:fPr>
                            <m:ctrlPr>
                              <a:rPr lang="en-IN" sz="2800" b="1" i="1">
                                <a:solidFill>
                                  <a:srgbClr val="FF0000"/>
                                </a:solidFill>
                                <a:latin typeface="Cambria Math" panose="02040503050406030204" pitchFamily="18" charset="0"/>
                              </a:rPr>
                            </m:ctrlPr>
                          </m:fPr>
                          <m:num>
                            <m:sSup>
                              <m:sSupPr>
                                <m:ctrlPr>
                                  <a:rPr lang="en-IN" sz="2800" b="1" i="1">
                                    <a:solidFill>
                                      <a:srgbClr val="FF0000"/>
                                    </a:solidFill>
                                    <a:latin typeface="Cambria Math" panose="02040503050406030204" pitchFamily="18" charset="0"/>
                                  </a:rPr>
                                </m:ctrlPr>
                              </m:sSupPr>
                              <m:e>
                                <m:r>
                                  <a:rPr lang="en-IN" sz="2800" b="1" i="0">
                                    <a:solidFill>
                                      <a:srgbClr val="FF0000"/>
                                    </a:solidFill>
                                    <a:latin typeface="Cambria Math" panose="02040503050406030204" pitchFamily="18" charset="0"/>
                                  </a:rPr>
                                  <m:t>ⅆ</m:t>
                                </m:r>
                              </m:e>
                              <m:sup>
                                <m:r>
                                  <a:rPr lang="en-IN" sz="2800" b="1" i="0">
                                    <a:solidFill>
                                      <a:srgbClr val="FF0000"/>
                                    </a:solidFill>
                                    <a:latin typeface="Cambria Math" panose="02040503050406030204" pitchFamily="18" charset="0"/>
                                  </a:rPr>
                                  <m:t>𝟐</m:t>
                                </m:r>
                              </m:sup>
                            </m:sSup>
                            <m:r>
                              <a:rPr lang="en-IN" sz="2800" b="1" i="1">
                                <a:solidFill>
                                  <a:srgbClr val="FF0000"/>
                                </a:solidFill>
                                <a:latin typeface="Cambria Math" panose="02040503050406030204" pitchFamily="18" charset="0"/>
                              </a:rPr>
                              <m:t>𝑸</m:t>
                            </m:r>
                          </m:num>
                          <m:den>
                            <m:r>
                              <a:rPr lang="en-IN" sz="2800" b="1" i="0">
                                <a:solidFill>
                                  <a:srgbClr val="FF0000"/>
                                </a:solidFill>
                                <a:latin typeface="Cambria Math" panose="02040503050406030204" pitchFamily="18" charset="0"/>
                              </a:rPr>
                              <m:t>ⅆ</m:t>
                            </m:r>
                            <m:sSup>
                              <m:sSupPr>
                                <m:ctrlPr>
                                  <a:rPr lang="en-IN" sz="2800" b="1" i="1">
                                    <a:solidFill>
                                      <a:srgbClr val="FF0000"/>
                                    </a:solidFill>
                                    <a:latin typeface="Cambria Math" panose="02040503050406030204" pitchFamily="18" charset="0"/>
                                  </a:rPr>
                                </m:ctrlPr>
                              </m:sSupPr>
                              <m:e>
                                <m:r>
                                  <a:rPr lang="en-IN" sz="2800" b="1" i="1">
                                    <a:solidFill>
                                      <a:srgbClr val="FF0000"/>
                                    </a:solidFill>
                                    <a:latin typeface="Cambria Math" panose="02040503050406030204" pitchFamily="18" charset="0"/>
                                  </a:rPr>
                                  <m:t>𝒕</m:t>
                                </m:r>
                              </m:e>
                              <m:sup>
                                <m:r>
                                  <a:rPr lang="en-IN" sz="2800" b="1" i="0">
                                    <a:solidFill>
                                      <a:srgbClr val="FF0000"/>
                                    </a:solidFill>
                                    <a:latin typeface="Cambria Math" panose="02040503050406030204" pitchFamily="18" charset="0"/>
                                  </a:rPr>
                                  <m:t>𝟐</m:t>
                                </m:r>
                              </m:sup>
                            </m:sSup>
                          </m:den>
                        </m:f>
                        <m:r>
                          <a:rPr lang="en-IN" sz="2800" b="1">
                            <a:solidFill>
                              <a:schemeClr val="bg1"/>
                            </a:solidFill>
                            <a:latin typeface="Cambria Math" panose="02040503050406030204" pitchFamily="18" charset="0"/>
                          </a:rPr>
                          <m:t>+</m:t>
                        </m:r>
                        <m:r>
                          <a:rPr lang="en-US" sz="2800" b="1" i="1" smtClean="0">
                            <a:solidFill>
                              <a:srgbClr val="00FF00"/>
                            </a:solidFill>
                            <a:latin typeface="Cambria Math" panose="02040503050406030204" pitchFamily="18" charset="0"/>
                          </a:rPr>
                          <m:t>𝑹</m:t>
                        </m:r>
                        <m:f>
                          <m:fPr>
                            <m:ctrlPr>
                              <a:rPr lang="en-IN" sz="2800" b="1" i="1">
                                <a:solidFill>
                                  <a:srgbClr val="00FF00"/>
                                </a:solidFill>
                                <a:latin typeface="Cambria Math" panose="02040503050406030204" pitchFamily="18" charset="0"/>
                              </a:rPr>
                            </m:ctrlPr>
                          </m:fPr>
                          <m:num>
                            <m:r>
                              <a:rPr lang="en-IN" sz="2800" b="1">
                                <a:solidFill>
                                  <a:srgbClr val="00FF00"/>
                                </a:solidFill>
                                <a:latin typeface="Cambria Math" panose="02040503050406030204" pitchFamily="18" charset="0"/>
                              </a:rPr>
                              <m:t>ⅆ</m:t>
                            </m:r>
                            <m:r>
                              <a:rPr lang="en-US" sz="2800" b="1" i="1" smtClean="0">
                                <a:solidFill>
                                  <a:srgbClr val="00FF00"/>
                                </a:solidFill>
                                <a:latin typeface="Cambria Math" panose="02040503050406030204" pitchFamily="18" charset="0"/>
                              </a:rPr>
                              <m:t>𝑸</m:t>
                            </m:r>
                          </m:num>
                          <m:den>
                            <m:r>
                              <a:rPr lang="en-IN" sz="2800" b="1">
                                <a:solidFill>
                                  <a:srgbClr val="00FF00"/>
                                </a:solidFill>
                                <a:latin typeface="Cambria Math" panose="02040503050406030204" pitchFamily="18" charset="0"/>
                              </a:rPr>
                              <m:t>ⅆ</m:t>
                            </m:r>
                            <m:r>
                              <a:rPr lang="en-IN" sz="2800" b="1" i="1">
                                <a:solidFill>
                                  <a:srgbClr val="00FF00"/>
                                </a:solidFill>
                                <a:latin typeface="Cambria Math" panose="02040503050406030204" pitchFamily="18" charset="0"/>
                              </a:rPr>
                              <m:t>𝒕</m:t>
                            </m:r>
                          </m:den>
                        </m:f>
                        <m:r>
                          <a:rPr lang="en-IN" sz="2800" b="1">
                            <a:solidFill>
                              <a:schemeClr val="bg1"/>
                            </a:solidFill>
                            <a:latin typeface="Cambria Math" panose="02040503050406030204" pitchFamily="18" charset="0"/>
                          </a:rPr>
                          <m:t>+</m:t>
                        </m:r>
                        <m:f>
                          <m:fPr>
                            <m:ctrlPr>
                              <a:rPr lang="en-IN" sz="2800" b="1" i="1">
                                <a:solidFill>
                                  <a:srgbClr val="3366FF"/>
                                </a:solidFill>
                                <a:latin typeface="Cambria Math" panose="02040503050406030204" pitchFamily="18" charset="0"/>
                              </a:rPr>
                            </m:ctrlPr>
                          </m:fPr>
                          <m:num>
                            <m:r>
                              <a:rPr lang="en-US" sz="2800" b="1" i="1">
                                <a:solidFill>
                                  <a:srgbClr val="3366FF"/>
                                </a:solidFill>
                                <a:latin typeface="Cambria Math" panose="02040503050406030204" pitchFamily="18" charset="0"/>
                              </a:rPr>
                              <m:t>𝑸</m:t>
                            </m:r>
                          </m:num>
                          <m:den>
                            <m:r>
                              <a:rPr lang="en-IN" sz="2800" b="1" i="1">
                                <a:solidFill>
                                  <a:srgbClr val="3366FF"/>
                                </a:solidFill>
                                <a:latin typeface="Cambria Math" panose="02040503050406030204" pitchFamily="18" charset="0"/>
                              </a:rPr>
                              <m:t>𝒄</m:t>
                            </m:r>
                          </m:den>
                        </m:f>
                        <m:r>
                          <a:rPr lang="en-IN" sz="2800" b="1">
                            <a:solidFill>
                              <a:schemeClr val="bg1"/>
                            </a:solidFill>
                            <a:latin typeface="Cambria Math" panose="02040503050406030204" pitchFamily="18" charset="0"/>
                          </a:rPr>
                          <m:t>=</m:t>
                        </m:r>
                        <m:r>
                          <a:rPr lang="en-IN" sz="2800" b="1">
                            <a:solidFill>
                              <a:schemeClr val="bg1"/>
                            </a:solidFill>
                            <a:latin typeface="Cambria Math" panose="02040503050406030204" pitchFamily="18" charset="0"/>
                          </a:rPr>
                          <m:t>𝟎</m:t>
                        </m:r>
                      </m:oMath>
                    </m:oMathPara>
                  </a14:m>
                  <a:endParaRPr lang="en-IN" sz="2800" b="1" dirty="0">
                    <a:solidFill>
                      <a:schemeClr val="bg1"/>
                    </a:solidFill>
                  </a:endParaRPr>
                </a:p>
              </p:txBody>
            </p:sp>
          </mc:Choice>
          <mc:Fallback xmlns="">
            <p:sp>
              <p:nvSpPr>
                <p:cNvPr id="65" name="TextBox 64">
                  <a:extLst>
                    <a:ext uri="{FF2B5EF4-FFF2-40B4-BE49-F238E27FC236}">
                      <a16:creationId xmlns:a16="http://schemas.microsoft.com/office/drawing/2014/main" id="{20D66683-2898-44E2-A70D-F9B3110B1E6E}"/>
                    </a:ext>
                  </a:extLst>
                </p:cNvPr>
                <p:cNvSpPr txBox="1">
                  <a:spLocks noRot="1" noChangeAspect="1" noMove="1" noResize="1" noEditPoints="1" noAdjustHandles="1" noChangeArrowheads="1" noChangeShapeType="1" noTextEdit="1"/>
                </p:cNvSpPr>
                <p:nvPr/>
              </p:nvSpPr>
              <p:spPr>
                <a:xfrm>
                  <a:off x="7454813" y="1923601"/>
                  <a:ext cx="3591432" cy="875624"/>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22AE0BF7-DE71-4328-87B6-2C57811710A6}"/>
                    </a:ext>
                  </a:extLst>
                </p:cNvPr>
                <p:cNvSpPr txBox="1"/>
                <p:nvPr/>
              </p:nvSpPr>
              <p:spPr>
                <a:xfrm>
                  <a:off x="7554692" y="5496465"/>
                  <a:ext cx="2912529" cy="1273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1" i="1" smtClean="0">
                            <a:solidFill>
                              <a:srgbClr val="00FF00"/>
                            </a:solidFill>
                            <a:latin typeface="Cambria Math" panose="02040503050406030204" pitchFamily="18" charset="0"/>
                          </a:rPr>
                          <m:t>𝝎</m:t>
                        </m:r>
                        <m:r>
                          <a:rPr lang="en-IN" sz="2800" b="1" i="0">
                            <a:solidFill>
                              <a:srgbClr val="00FF00"/>
                            </a:solidFill>
                            <a:latin typeface="Cambria Math" panose="02040503050406030204" pitchFamily="18" charset="0"/>
                          </a:rPr>
                          <m:t>=</m:t>
                        </m:r>
                        <m:rad>
                          <m:radPr>
                            <m:degHide m:val="on"/>
                            <m:ctrlPr>
                              <a:rPr lang="en-IN" sz="2800" b="1" i="1">
                                <a:solidFill>
                                  <a:srgbClr val="00FF00"/>
                                </a:solidFill>
                                <a:latin typeface="Cambria Math" panose="02040503050406030204" pitchFamily="18" charset="0"/>
                              </a:rPr>
                            </m:ctrlPr>
                          </m:radPr>
                          <m:deg/>
                          <m:e>
                            <m:f>
                              <m:fPr>
                                <m:ctrlPr>
                                  <a:rPr lang="en-IN" sz="2800" b="1" i="1">
                                    <a:solidFill>
                                      <a:srgbClr val="00FF00"/>
                                    </a:solidFill>
                                    <a:latin typeface="Cambria Math" panose="02040503050406030204" pitchFamily="18" charset="0"/>
                                  </a:rPr>
                                </m:ctrlPr>
                              </m:fPr>
                              <m:num>
                                <m:r>
                                  <a:rPr lang="en-US" sz="2800" b="1" i="1" smtClean="0">
                                    <a:solidFill>
                                      <a:srgbClr val="00FF00"/>
                                    </a:solidFill>
                                    <a:latin typeface="Cambria Math" panose="02040503050406030204" pitchFamily="18" charset="0"/>
                                  </a:rPr>
                                  <m:t>𝟏</m:t>
                                </m:r>
                              </m:num>
                              <m:den>
                                <m:r>
                                  <a:rPr lang="en-US" sz="2800" b="1" i="1" smtClean="0">
                                    <a:solidFill>
                                      <a:srgbClr val="00FF00"/>
                                    </a:solidFill>
                                    <a:latin typeface="Cambria Math" panose="02040503050406030204" pitchFamily="18" charset="0"/>
                                  </a:rPr>
                                  <m:t>𝑳𝑪</m:t>
                                </m:r>
                              </m:den>
                            </m:f>
                            <m:r>
                              <a:rPr lang="en-IN" sz="2800" b="1" i="0">
                                <a:solidFill>
                                  <a:srgbClr val="00FF00"/>
                                </a:solidFill>
                                <a:latin typeface="Cambria Math" panose="02040503050406030204" pitchFamily="18" charset="0"/>
                              </a:rPr>
                              <m:t>−</m:t>
                            </m:r>
                            <m:sSup>
                              <m:sSupPr>
                                <m:ctrlPr>
                                  <a:rPr lang="en-IN" sz="2800" b="1" i="1">
                                    <a:solidFill>
                                      <a:srgbClr val="00FF00"/>
                                    </a:solidFill>
                                    <a:latin typeface="Cambria Math" panose="02040503050406030204" pitchFamily="18" charset="0"/>
                                  </a:rPr>
                                </m:ctrlPr>
                              </m:sSupPr>
                              <m:e>
                                <m:d>
                                  <m:dPr>
                                    <m:ctrlPr>
                                      <a:rPr lang="en-IN" sz="2800" b="1" i="1">
                                        <a:solidFill>
                                          <a:srgbClr val="00FF00"/>
                                        </a:solidFill>
                                        <a:latin typeface="Cambria Math" panose="02040503050406030204" pitchFamily="18" charset="0"/>
                                      </a:rPr>
                                    </m:ctrlPr>
                                  </m:dPr>
                                  <m:e>
                                    <m:f>
                                      <m:fPr>
                                        <m:ctrlPr>
                                          <a:rPr lang="en-IN" sz="2800" b="1" i="1">
                                            <a:solidFill>
                                              <a:srgbClr val="00FF00"/>
                                            </a:solidFill>
                                            <a:latin typeface="Cambria Math" panose="02040503050406030204" pitchFamily="18" charset="0"/>
                                          </a:rPr>
                                        </m:ctrlPr>
                                      </m:fPr>
                                      <m:num>
                                        <m:r>
                                          <a:rPr lang="en-US" sz="2800" b="1" i="1" smtClean="0">
                                            <a:solidFill>
                                              <a:srgbClr val="00FF00"/>
                                            </a:solidFill>
                                            <a:latin typeface="Cambria Math" panose="02040503050406030204" pitchFamily="18" charset="0"/>
                                          </a:rPr>
                                          <m:t>𝑹</m:t>
                                        </m:r>
                                      </m:num>
                                      <m:den>
                                        <m:r>
                                          <a:rPr lang="en-IN" sz="2800" b="1" i="0">
                                            <a:solidFill>
                                              <a:srgbClr val="00FF00"/>
                                            </a:solidFill>
                                            <a:latin typeface="Cambria Math" panose="02040503050406030204" pitchFamily="18" charset="0"/>
                                          </a:rPr>
                                          <m:t>𝟐</m:t>
                                        </m:r>
                                        <m:r>
                                          <a:rPr lang="en-US" sz="2800" b="1" i="1" smtClean="0">
                                            <a:solidFill>
                                              <a:srgbClr val="00FF00"/>
                                            </a:solidFill>
                                            <a:latin typeface="Cambria Math" panose="02040503050406030204" pitchFamily="18" charset="0"/>
                                          </a:rPr>
                                          <m:t>𝑳</m:t>
                                        </m:r>
                                      </m:den>
                                    </m:f>
                                  </m:e>
                                </m:d>
                              </m:e>
                              <m:sup>
                                <m:r>
                                  <a:rPr lang="en-IN" sz="2800" b="1" i="0">
                                    <a:solidFill>
                                      <a:srgbClr val="00FF00"/>
                                    </a:solidFill>
                                    <a:latin typeface="Cambria Math" panose="02040503050406030204" pitchFamily="18" charset="0"/>
                                  </a:rPr>
                                  <m:t>𝟐</m:t>
                                </m:r>
                              </m:sup>
                            </m:sSup>
                          </m:e>
                        </m:rad>
                      </m:oMath>
                    </m:oMathPara>
                  </a14:m>
                  <a:endParaRPr lang="en-IN" sz="2800" b="1" dirty="0"/>
                </a:p>
              </p:txBody>
            </p:sp>
          </mc:Choice>
          <mc:Fallback xmlns="">
            <p:sp>
              <p:nvSpPr>
                <p:cNvPr id="67" name="TextBox 66">
                  <a:extLst>
                    <a:ext uri="{FF2B5EF4-FFF2-40B4-BE49-F238E27FC236}">
                      <a16:creationId xmlns:a16="http://schemas.microsoft.com/office/drawing/2014/main" id="{22AE0BF7-DE71-4328-87B6-2C57811710A6}"/>
                    </a:ext>
                  </a:extLst>
                </p:cNvPr>
                <p:cNvSpPr txBox="1">
                  <a:spLocks noRot="1" noChangeAspect="1" noMove="1" noResize="1" noEditPoints="1" noAdjustHandles="1" noChangeArrowheads="1" noChangeShapeType="1" noTextEdit="1"/>
                </p:cNvSpPr>
                <p:nvPr/>
              </p:nvSpPr>
              <p:spPr>
                <a:xfrm>
                  <a:off x="7554692" y="5496465"/>
                  <a:ext cx="2912529" cy="1273041"/>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DDDD3592-F73D-47F8-8DB4-BE74FCFFE585}"/>
                    </a:ext>
                  </a:extLst>
                </p:cNvPr>
                <p:cNvSpPr txBox="1"/>
                <p:nvPr/>
              </p:nvSpPr>
              <p:spPr>
                <a:xfrm>
                  <a:off x="7390098" y="2938616"/>
                  <a:ext cx="3762953" cy="8756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𝒎</m:t>
                        </m:r>
                        <m:f>
                          <m:fPr>
                            <m:ctrlPr>
                              <a:rPr lang="en-IN" sz="2800" b="1" i="1">
                                <a:solidFill>
                                  <a:schemeClr val="bg1"/>
                                </a:solidFill>
                                <a:latin typeface="Cambria Math" panose="02040503050406030204" pitchFamily="18" charset="0"/>
                              </a:rPr>
                            </m:ctrlPr>
                          </m:fPr>
                          <m:num>
                            <m:sSup>
                              <m:sSupPr>
                                <m:ctrlPr>
                                  <a:rPr lang="en-IN" sz="2800" b="1" i="1">
                                    <a:solidFill>
                                      <a:schemeClr val="bg1"/>
                                    </a:solidFill>
                                    <a:latin typeface="Cambria Math" panose="02040503050406030204" pitchFamily="18" charset="0"/>
                                  </a:rPr>
                                </m:ctrlPr>
                              </m:sSupPr>
                              <m:e>
                                <m:r>
                                  <a:rPr lang="en-IN" sz="2800" b="1" i="1">
                                    <a:solidFill>
                                      <a:schemeClr val="bg1"/>
                                    </a:solidFill>
                                    <a:latin typeface="Cambria Math" panose="02040503050406030204" pitchFamily="18" charset="0"/>
                                  </a:rPr>
                                  <m:t>ⅆ</m:t>
                                </m:r>
                              </m:e>
                              <m:sup>
                                <m:r>
                                  <a:rPr lang="en-IN" sz="2800" b="1" i="1">
                                    <a:solidFill>
                                      <a:schemeClr val="bg1"/>
                                    </a:solidFill>
                                    <a:latin typeface="Cambria Math" panose="02040503050406030204" pitchFamily="18" charset="0"/>
                                  </a:rPr>
                                  <m:t>𝟐</m:t>
                                </m:r>
                              </m:sup>
                            </m:sSup>
                            <m:r>
                              <a:rPr lang="en-IN" sz="2800" b="1" i="1">
                                <a:solidFill>
                                  <a:schemeClr val="bg1"/>
                                </a:solidFill>
                                <a:latin typeface="Cambria Math" panose="02040503050406030204" pitchFamily="18" charset="0"/>
                              </a:rPr>
                              <m:t>𝒙</m:t>
                            </m:r>
                          </m:num>
                          <m:den>
                            <m:r>
                              <a:rPr lang="en-IN" sz="2800" b="1" i="1">
                                <a:solidFill>
                                  <a:schemeClr val="bg1"/>
                                </a:solidFill>
                                <a:latin typeface="Cambria Math" panose="02040503050406030204" pitchFamily="18" charset="0"/>
                              </a:rPr>
                              <m:t>ⅆ</m:t>
                            </m:r>
                            <m:sSup>
                              <m:sSupPr>
                                <m:ctrlPr>
                                  <a:rPr lang="en-IN" sz="2800" b="1" i="1">
                                    <a:solidFill>
                                      <a:schemeClr val="bg1"/>
                                    </a:solidFill>
                                    <a:latin typeface="Cambria Math" panose="02040503050406030204" pitchFamily="18" charset="0"/>
                                  </a:rPr>
                                </m:ctrlPr>
                              </m:sSupPr>
                              <m:e>
                                <m:r>
                                  <a:rPr lang="en-IN" sz="2800" b="1" i="1">
                                    <a:solidFill>
                                      <a:schemeClr val="bg1"/>
                                    </a:solidFill>
                                    <a:latin typeface="Cambria Math" panose="02040503050406030204" pitchFamily="18" charset="0"/>
                                  </a:rPr>
                                  <m:t>𝒕</m:t>
                                </m:r>
                              </m:e>
                              <m:sup>
                                <m:r>
                                  <a:rPr lang="en-IN" sz="2800" b="1" i="1">
                                    <a:solidFill>
                                      <a:schemeClr val="bg1"/>
                                    </a:solidFill>
                                    <a:latin typeface="Cambria Math" panose="02040503050406030204" pitchFamily="18" charset="0"/>
                                  </a:rPr>
                                  <m:t>𝟐</m:t>
                                </m:r>
                              </m:sup>
                            </m:sSup>
                          </m:den>
                        </m:f>
                        <m:r>
                          <a:rPr lang="en-US" sz="2800" b="1" i="1" smtClean="0">
                            <a:solidFill>
                              <a:schemeClr val="bg1"/>
                            </a:solidFill>
                            <a:latin typeface="Cambria Math" panose="02040503050406030204" pitchFamily="18" charset="0"/>
                          </a:rPr>
                          <m:t>+</m:t>
                        </m:r>
                        <m:r>
                          <a:rPr lang="en-US" sz="2800" b="1" i="1">
                            <a:solidFill>
                              <a:schemeClr val="bg1"/>
                            </a:solidFill>
                            <a:latin typeface="Cambria Math" panose="02040503050406030204" pitchFamily="18" charset="0"/>
                          </a:rPr>
                          <m:t>𝒃</m:t>
                        </m:r>
                        <m:f>
                          <m:fPr>
                            <m:ctrlPr>
                              <a:rPr lang="en-IN" sz="2800" b="1" i="1">
                                <a:solidFill>
                                  <a:schemeClr val="bg1"/>
                                </a:solidFill>
                                <a:latin typeface="Cambria Math" panose="02040503050406030204" pitchFamily="18" charset="0"/>
                              </a:rPr>
                            </m:ctrlPr>
                          </m:fPr>
                          <m:num>
                            <m:r>
                              <a:rPr lang="en-IN" sz="2800" b="1" i="1">
                                <a:solidFill>
                                  <a:schemeClr val="bg1"/>
                                </a:solidFill>
                                <a:latin typeface="Cambria Math" panose="02040503050406030204" pitchFamily="18" charset="0"/>
                              </a:rPr>
                              <m:t>ⅆ</m:t>
                            </m:r>
                            <m:r>
                              <a:rPr lang="en-US" sz="2800" b="1" i="1">
                                <a:solidFill>
                                  <a:schemeClr val="bg1"/>
                                </a:solidFill>
                                <a:latin typeface="Cambria Math" panose="02040503050406030204" pitchFamily="18" charset="0"/>
                              </a:rPr>
                              <m:t>𝒙</m:t>
                            </m:r>
                          </m:num>
                          <m:den>
                            <m:r>
                              <a:rPr lang="en-IN" sz="2800" b="1" i="1">
                                <a:solidFill>
                                  <a:schemeClr val="bg1"/>
                                </a:solidFill>
                                <a:latin typeface="Cambria Math" panose="02040503050406030204" pitchFamily="18" charset="0"/>
                              </a:rPr>
                              <m:t>ⅆ</m:t>
                            </m:r>
                            <m:r>
                              <a:rPr lang="en-IN" sz="2800" b="1" i="1">
                                <a:solidFill>
                                  <a:schemeClr val="bg1"/>
                                </a:solidFill>
                                <a:latin typeface="Cambria Math" panose="02040503050406030204" pitchFamily="18" charset="0"/>
                              </a:rPr>
                              <m:t>𝒕</m:t>
                            </m:r>
                          </m:den>
                        </m:f>
                        <m:r>
                          <a:rPr lang="en-US" sz="2800" b="1" i="1">
                            <a:solidFill>
                              <a:schemeClr val="bg1"/>
                            </a:solidFill>
                            <a:latin typeface="Cambria Math" panose="02040503050406030204" pitchFamily="18" charset="0"/>
                          </a:rPr>
                          <m:t>+</m:t>
                        </m:r>
                        <m:r>
                          <a:rPr lang="en-US" sz="2800" b="1" i="1">
                            <a:solidFill>
                              <a:schemeClr val="bg1"/>
                            </a:solidFill>
                            <a:latin typeface="Cambria Math" panose="02040503050406030204" pitchFamily="18" charset="0"/>
                          </a:rPr>
                          <m:t>𝒌𝒙</m:t>
                        </m:r>
                        <m:r>
                          <a:rPr lang="en-IN" sz="2800" b="1" i="1">
                            <a:solidFill>
                              <a:schemeClr val="bg1"/>
                            </a:solidFill>
                            <a:latin typeface="Cambria Math" panose="02040503050406030204" pitchFamily="18" charset="0"/>
                          </a:rPr>
                          <m:t>=</m:t>
                        </m:r>
                        <m:r>
                          <a:rPr lang="en-US" sz="2800" b="1" i="1" smtClean="0">
                            <a:solidFill>
                              <a:schemeClr val="bg1"/>
                            </a:solidFill>
                            <a:latin typeface="Cambria Math" panose="02040503050406030204" pitchFamily="18" charset="0"/>
                          </a:rPr>
                          <m:t>𝟎</m:t>
                        </m:r>
                      </m:oMath>
                    </m:oMathPara>
                  </a14:m>
                  <a:endParaRPr lang="en-IN" sz="2800" b="1" i="1" dirty="0">
                    <a:solidFill>
                      <a:schemeClr val="bg1"/>
                    </a:solidFill>
                  </a:endParaRPr>
                </a:p>
              </p:txBody>
            </p:sp>
          </mc:Choice>
          <mc:Fallback xmlns="">
            <p:sp>
              <p:nvSpPr>
                <p:cNvPr id="68" name="TextBox 67">
                  <a:extLst>
                    <a:ext uri="{FF2B5EF4-FFF2-40B4-BE49-F238E27FC236}">
                      <a16:creationId xmlns:a16="http://schemas.microsoft.com/office/drawing/2014/main" id="{DDDD3592-F73D-47F8-8DB4-BE74FCFFE585}"/>
                    </a:ext>
                  </a:extLst>
                </p:cNvPr>
                <p:cNvSpPr txBox="1">
                  <a:spLocks noRot="1" noChangeAspect="1" noMove="1" noResize="1" noEditPoints="1" noAdjustHandles="1" noChangeArrowheads="1" noChangeShapeType="1" noTextEdit="1"/>
                </p:cNvSpPr>
                <p:nvPr/>
              </p:nvSpPr>
              <p:spPr>
                <a:xfrm>
                  <a:off x="7390098" y="2938616"/>
                  <a:ext cx="3762953" cy="875624"/>
                </a:xfrm>
                <a:prstGeom prst="rect">
                  <a:avLst/>
                </a:prstGeom>
                <a:blipFill>
                  <a:blip r:embed="rId6"/>
                  <a:stretch>
                    <a:fillRect/>
                  </a:stretch>
                </a:blipFill>
              </p:spPr>
              <p:txBody>
                <a:bodyPr/>
                <a:lstStyle/>
                <a:p>
                  <a:r>
                    <a:rPr lang="en-IN">
                      <a:noFill/>
                    </a:rPr>
                    <a:t> </a:t>
                  </a:r>
                </a:p>
              </p:txBody>
            </p:sp>
          </mc:Fallback>
        </mc:AlternateContent>
        <p:sp>
          <p:nvSpPr>
            <p:cNvPr id="11" name="Rectangle 10">
              <a:extLst>
                <a:ext uri="{FF2B5EF4-FFF2-40B4-BE49-F238E27FC236}">
                  <a16:creationId xmlns:a16="http://schemas.microsoft.com/office/drawing/2014/main" id="{7B36C4AD-F410-496A-8151-EFBF34209FAC}"/>
                </a:ext>
              </a:extLst>
            </p:cNvPr>
            <p:cNvSpPr/>
            <p:nvPr/>
          </p:nvSpPr>
          <p:spPr>
            <a:xfrm>
              <a:off x="5522774" y="3265465"/>
              <a:ext cx="1744388" cy="461665"/>
            </a:xfrm>
            <a:prstGeom prst="rect">
              <a:avLst/>
            </a:prstGeom>
          </p:spPr>
          <p:txBody>
            <a:bodyPr wrap="none">
              <a:spAutoFit/>
            </a:bodyPr>
            <a:lstStyle/>
            <a:p>
              <a:r>
                <a:rPr lang="en-IN" sz="2400" dirty="0">
                  <a:solidFill>
                    <a:schemeClr val="bg1"/>
                  </a:solidFill>
                  <a:latin typeface="Arial" panose="020B0604020202020204" pitchFamily="34" charset="0"/>
                  <a:cs typeface="Arial" panose="020B0604020202020204" pitchFamily="34" charset="0"/>
                </a:rPr>
                <a:t>Mechanical</a:t>
              </a:r>
              <a:endParaRPr lang="en-IN" sz="2400" dirty="0"/>
            </a:p>
          </p:txBody>
        </p:sp>
        <p:grpSp>
          <p:nvGrpSpPr>
            <p:cNvPr id="13" name="Group 12">
              <a:extLst>
                <a:ext uri="{FF2B5EF4-FFF2-40B4-BE49-F238E27FC236}">
                  <a16:creationId xmlns:a16="http://schemas.microsoft.com/office/drawing/2014/main" id="{32B4225B-2C83-4CF2-B772-E3D0FF619E38}"/>
                </a:ext>
              </a:extLst>
            </p:cNvPr>
            <p:cNvGrpSpPr/>
            <p:nvPr/>
          </p:nvGrpSpPr>
          <p:grpSpPr>
            <a:xfrm>
              <a:off x="7381659" y="4479931"/>
              <a:ext cx="3737740" cy="749593"/>
              <a:chOff x="1115051" y="5491183"/>
              <a:chExt cx="3737740" cy="749593"/>
            </a:xfrm>
          </p:grpSpPr>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02AEC6A4-DE5A-4713-9771-6B0058CE6599}"/>
                      </a:ext>
                    </a:extLst>
                  </p:cNvPr>
                  <p:cNvSpPr txBox="1"/>
                  <p:nvPr/>
                </p:nvSpPr>
                <p:spPr>
                  <a:xfrm>
                    <a:off x="1267169" y="5513241"/>
                    <a:ext cx="3509038" cy="6338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1" smtClean="0">
                              <a:solidFill>
                                <a:srgbClr val="00FF00"/>
                              </a:solidFill>
                              <a:latin typeface="Cambria Math" panose="02040503050406030204" pitchFamily="18" charset="0"/>
                            </a:rPr>
                            <m:t>𝑸</m:t>
                          </m:r>
                          <m:r>
                            <a:rPr lang="en-IN" sz="2800" b="1" i="0">
                              <a:solidFill>
                                <a:srgbClr val="00FF00"/>
                              </a:solidFill>
                              <a:latin typeface="Cambria Math" panose="02040503050406030204" pitchFamily="18" charset="0"/>
                            </a:rPr>
                            <m:t>=</m:t>
                          </m:r>
                          <m:sSub>
                            <m:sSubPr>
                              <m:ctrlPr>
                                <a:rPr lang="en-IN" sz="2800" b="1" i="1">
                                  <a:solidFill>
                                    <a:srgbClr val="00FF00"/>
                                  </a:solidFill>
                                  <a:latin typeface="Cambria Math" panose="02040503050406030204" pitchFamily="18" charset="0"/>
                                  <a:ea typeface="Cambria Math" panose="02040503050406030204" pitchFamily="18" charset="0"/>
                                </a:rPr>
                              </m:ctrlPr>
                            </m:sSubPr>
                            <m:e>
                              <m:r>
                                <a:rPr lang="en-IN" sz="2800" b="1" i="1">
                                  <a:solidFill>
                                    <a:srgbClr val="00FF00"/>
                                  </a:solidFill>
                                  <a:latin typeface="Cambria Math" panose="02040503050406030204" pitchFamily="18" charset="0"/>
                                  <a:ea typeface="Cambria Math" panose="02040503050406030204" pitchFamily="18" charset="0"/>
                                </a:rPr>
                                <m:t>𝑸</m:t>
                              </m:r>
                            </m:e>
                            <m:sub>
                              <m:r>
                                <a:rPr lang="en-US" sz="2800" b="1" i="1">
                                  <a:solidFill>
                                    <a:srgbClr val="00FF00"/>
                                  </a:solidFill>
                                  <a:latin typeface="Cambria Math" panose="02040503050406030204" pitchFamily="18" charset="0"/>
                                  <a:ea typeface="Cambria Math" panose="02040503050406030204" pitchFamily="18" charset="0"/>
                                </a:rPr>
                                <m:t>𝒎</m:t>
                              </m:r>
                              <m:r>
                                <a:rPr lang="en-IN" sz="2800" b="1" i="1">
                                  <a:solidFill>
                                    <a:srgbClr val="00FF00"/>
                                  </a:solidFill>
                                  <a:latin typeface="Cambria Math" panose="02040503050406030204" pitchFamily="18" charset="0"/>
                                  <a:ea typeface="Cambria Math" panose="02040503050406030204" pitchFamily="18" charset="0"/>
                                </a:rPr>
                                <m:t>𝒂𝒙</m:t>
                              </m:r>
                            </m:sub>
                          </m:sSub>
                          <m:sSup>
                            <m:sSupPr>
                              <m:ctrlPr>
                                <a:rPr lang="en-IN" sz="2800" b="1" i="1">
                                  <a:solidFill>
                                    <a:srgbClr val="00FF00"/>
                                  </a:solidFill>
                                  <a:latin typeface="Cambria Math" panose="02040503050406030204" pitchFamily="18" charset="0"/>
                                </a:rPr>
                              </m:ctrlPr>
                            </m:sSupPr>
                            <m:e>
                              <m:r>
                                <a:rPr lang="en-IN" sz="2800" b="1" i="0">
                                  <a:solidFill>
                                    <a:srgbClr val="00FF00"/>
                                  </a:solidFill>
                                  <a:latin typeface="Cambria Math" panose="02040503050406030204" pitchFamily="18" charset="0"/>
                                </a:rPr>
                                <m:t>ⅇ</m:t>
                              </m:r>
                            </m:e>
                            <m:sup>
                              <m:r>
                                <a:rPr lang="en-IN" sz="2800" b="1" i="0">
                                  <a:solidFill>
                                    <a:srgbClr val="00FF00"/>
                                  </a:solidFill>
                                  <a:latin typeface="Cambria Math" panose="02040503050406030204" pitchFamily="18" charset="0"/>
                                </a:rPr>
                                <m:t>−</m:t>
                              </m:r>
                              <m:f>
                                <m:fPr>
                                  <m:ctrlPr>
                                    <a:rPr lang="en-IN" sz="2800" b="1" i="1">
                                      <a:solidFill>
                                        <a:srgbClr val="00FF00"/>
                                      </a:solidFill>
                                      <a:latin typeface="Cambria Math" panose="02040503050406030204" pitchFamily="18" charset="0"/>
                                    </a:rPr>
                                  </m:ctrlPr>
                                </m:fPr>
                                <m:num>
                                  <m:r>
                                    <a:rPr lang="en-US" sz="2800" b="1" i="1" smtClean="0">
                                      <a:solidFill>
                                        <a:srgbClr val="00FF00"/>
                                      </a:solidFill>
                                      <a:latin typeface="Cambria Math" panose="02040503050406030204" pitchFamily="18" charset="0"/>
                                    </a:rPr>
                                    <m:t>𝑹</m:t>
                                  </m:r>
                                </m:num>
                                <m:den>
                                  <m:r>
                                    <a:rPr lang="en-IN" sz="2800" b="1" i="0">
                                      <a:solidFill>
                                        <a:srgbClr val="00FF00"/>
                                      </a:solidFill>
                                      <a:latin typeface="Cambria Math" panose="02040503050406030204" pitchFamily="18" charset="0"/>
                                    </a:rPr>
                                    <m:t>𝟐</m:t>
                                  </m:r>
                                  <m:r>
                                    <a:rPr lang="en-US" sz="2800" b="1" i="1" smtClean="0">
                                      <a:solidFill>
                                        <a:srgbClr val="00FF00"/>
                                      </a:solidFill>
                                      <a:latin typeface="Cambria Math" panose="02040503050406030204" pitchFamily="18" charset="0"/>
                                    </a:rPr>
                                    <m:t>𝑳</m:t>
                                  </m:r>
                                </m:den>
                              </m:f>
                              <m:r>
                                <a:rPr lang="en-IN" sz="2800" b="1" i="1">
                                  <a:solidFill>
                                    <a:srgbClr val="00FF00"/>
                                  </a:solidFill>
                                  <a:latin typeface="Cambria Math" panose="02040503050406030204" pitchFamily="18" charset="0"/>
                                </a:rPr>
                                <m:t>𝒕</m:t>
                              </m:r>
                            </m:sup>
                          </m:sSup>
                          <m:r>
                            <a:rPr lang="en-IN" sz="2800" b="1" i="1">
                              <a:solidFill>
                                <a:srgbClr val="00FF00"/>
                              </a:solidFill>
                              <a:latin typeface="Cambria Math" panose="02040503050406030204" pitchFamily="18" charset="0"/>
                            </a:rPr>
                            <m:t>𝒄𝒐𝒔</m:t>
                          </m:r>
                          <m:r>
                            <a:rPr lang="en-US" sz="2800" b="1" i="1" smtClean="0">
                              <a:solidFill>
                                <a:srgbClr val="00FF00"/>
                              </a:solidFill>
                              <a:latin typeface="Cambria Math" panose="02040503050406030204" pitchFamily="18" charset="0"/>
                            </a:rPr>
                            <m:t> </m:t>
                          </m:r>
                          <m:r>
                            <a:rPr lang="en-IN" sz="2800" b="1" i="1" smtClean="0">
                              <a:solidFill>
                                <a:srgbClr val="00FF00"/>
                              </a:solidFill>
                              <a:latin typeface="Cambria Math" panose="02040503050406030204" pitchFamily="18" charset="0"/>
                              <a:sym typeface="Symbol" panose="05050102010706020507" pitchFamily="18" charset="2"/>
                            </a:rPr>
                            <m:t></m:t>
                          </m:r>
                          <m:r>
                            <a:rPr lang="en-US" sz="2800" b="1" i="1" smtClean="0">
                              <a:solidFill>
                                <a:srgbClr val="00FF00"/>
                              </a:solidFill>
                              <a:latin typeface="Cambria Math" panose="02040503050406030204" pitchFamily="18" charset="0"/>
                              <a:sym typeface="Symbol" panose="05050102010706020507" pitchFamily="18" charset="2"/>
                            </a:rPr>
                            <m:t>𝒕</m:t>
                          </m:r>
                        </m:oMath>
                      </m:oMathPara>
                    </a14:m>
                    <a:endParaRPr lang="en-IN" sz="2800" b="1" dirty="0">
                      <a:solidFill>
                        <a:srgbClr val="00FF00"/>
                      </a:solidFill>
                    </a:endParaRPr>
                  </a:p>
                </p:txBody>
              </p:sp>
            </mc:Choice>
            <mc:Fallback xmlns="">
              <p:sp>
                <p:nvSpPr>
                  <p:cNvPr id="66" name="TextBox 65">
                    <a:extLst>
                      <a:ext uri="{FF2B5EF4-FFF2-40B4-BE49-F238E27FC236}">
                        <a16:creationId xmlns:a16="http://schemas.microsoft.com/office/drawing/2014/main" id="{02AEC6A4-DE5A-4713-9771-6B0058CE6599}"/>
                      </a:ext>
                    </a:extLst>
                  </p:cNvPr>
                  <p:cNvSpPr txBox="1">
                    <a:spLocks noRot="1" noChangeAspect="1" noMove="1" noResize="1" noEditPoints="1" noAdjustHandles="1" noChangeArrowheads="1" noChangeShapeType="1" noTextEdit="1"/>
                  </p:cNvSpPr>
                  <p:nvPr/>
                </p:nvSpPr>
                <p:spPr>
                  <a:xfrm>
                    <a:off x="1267169" y="5513241"/>
                    <a:ext cx="3509038" cy="633891"/>
                  </a:xfrm>
                  <a:prstGeom prst="rect">
                    <a:avLst/>
                  </a:prstGeom>
                  <a:blipFill>
                    <a:blip r:embed="rId7"/>
                    <a:stretch>
                      <a:fillRect/>
                    </a:stretch>
                  </a:blipFill>
                </p:spPr>
                <p:txBody>
                  <a:bodyPr/>
                  <a:lstStyle/>
                  <a:p>
                    <a:r>
                      <a:rPr lang="en-IN">
                        <a:noFill/>
                      </a:rPr>
                      <a:t> </a:t>
                    </a:r>
                  </a:p>
                </p:txBody>
              </p:sp>
            </mc:Fallback>
          </mc:AlternateContent>
          <p:sp>
            <p:nvSpPr>
              <p:cNvPr id="12" name="Rectangle 11">
                <a:extLst>
                  <a:ext uri="{FF2B5EF4-FFF2-40B4-BE49-F238E27FC236}">
                    <a16:creationId xmlns:a16="http://schemas.microsoft.com/office/drawing/2014/main" id="{60191B0F-7E14-46C5-9C8C-E03A84C41C16}"/>
                  </a:ext>
                </a:extLst>
              </p:cNvPr>
              <p:cNvSpPr/>
              <p:nvPr/>
            </p:nvSpPr>
            <p:spPr>
              <a:xfrm>
                <a:off x="1115051" y="5491183"/>
                <a:ext cx="3737740" cy="749593"/>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70" name="Group 69">
            <a:extLst>
              <a:ext uri="{FF2B5EF4-FFF2-40B4-BE49-F238E27FC236}">
                <a16:creationId xmlns:a16="http://schemas.microsoft.com/office/drawing/2014/main" id="{DB1056D4-8732-4416-940D-D2AA589541ED}"/>
              </a:ext>
            </a:extLst>
          </p:cNvPr>
          <p:cNvGrpSpPr/>
          <p:nvPr/>
        </p:nvGrpSpPr>
        <p:grpSpPr>
          <a:xfrm>
            <a:off x="1290342" y="3501143"/>
            <a:ext cx="5958081" cy="3894216"/>
            <a:chOff x="4393400" y="2134840"/>
            <a:chExt cx="7030784" cy="4932117"/>
          </a:xfrm>
        </p:grpSpPr>
        <p:grpSp>
          <p:nvGrpSpPr>
            <p:cNvPr id="71" name="Group 70">
              <a:extLst>
                <a:ext uri="{FF2B5EF4-FFF2-40B4-BE49-F238E27FC236}">
                  <a16:creationId xmlns:a16="http://schemas.microsoft.com/office/drawing/2014/main" id="{BD4D19D2-65D7-4545-8EBF-DAEF7BAD432E}"/>
                </a:ext>
              </a:extLst>
            </p:cNvPr>
            <p:cNvGrpSpPr/>
            <p:nvPr/>
          </p:nvGrpSpPr>
          <p:grpSpPr>
            <a:xfrm>
              <a:off x="4393400" y="2134840"/>
              <a:ext cx="7030784" cy="4932117"/>
              <a:chOff x="5547278" y="1753063"/>
              <a:chExt cx="7030784" cy="4932117"/>
            </a:xfrm>
          </p:grpSpPr>
          <p:grpSp>
            <p:nvGrpSpPr>
              <p:cNvPr id="73" name="Group 72">
                <a:extLst>
                  <a:ext uri="{FF2B5EF4-FFF2-40B4-BE49-F238E27FC236}">
                    <a16:creationId xmlns:a16="http://schemas.microsoft.com/office/drawing/2014/main" id="{4487161F-27EE-4C55-A1F5-E8A4D692B4B2}"/>
                  </a:ext>
                </a:extLst>
              </p:cNvPr>
              <p:cNvGrpSpPr/>
              <p:nvPr/>
            </p:nvGrpSpPr>
            <p:grpSpPr>
              <a:xfrm>
                <a:off x="5547279" y="1753063"/>
                <a:ext cx="7030783" cy="4122966"/>
                <a:chOff x="5547279" y="1753063"/>
                <a:chExt cx="7030783" cy="4122966"/>
              </a:xfrm>
            </p:grpSpPr>
            <p:grpSp>
              <p:nvGrpSpPr>
                <p:cNvPr id="75" name="Group 74">
                  <a:extLst>
                    <a:ext uri="{FF2B5EF4-FFF2-40B4-BE49-F238E27FC236}">
                      <a16:creationId xmlns:a16="http://schemas.microsoft.com/office/drawing/2014/main" id="{CF3C5C3C-1968-4ABF-82B5-A3263C405F48}"/>
                    </a:ext>
                  </a:extLst>
                </p:cNvPr>
                <p:cNvGrpSpPr/>
                <p:nvPr/>
              </p:nvGrpSpPr>
              <p:grpSpPr>
                <a:xfrm>
                  <a:off x="5690773" y="2479451"/>
                  <a:ext cx="4506597" cy="3396578"/>
                  <a:chOff x="7668685" y="2581488"/>
                  <a:chExt cx="4506597" cy="3563548"/>
                </a:xfrm>
              </p:grpSpPr>
              <p:grpSp>
                <p:nvGrpSpPr>
                  <p:cNvPr id="80" name="Group 79">
                    <a:extLst>
                      <a:ext uri="{FF2B5EF4-FFF2-40B4-BE49-F238E27FC236}">
                        <a16:creationId xmlns:a16="http://schemas.microsoft.com/office/drawing/2014/main" id="{BFA620D2-F895-4CFB-82F5-75C95CF33E56}"/>
                      </a:ext>
                    </a:extLst>
                  </p:cNvPr>
                  <p:cNvGrpSpPr/>
                  <p:nvPr/>
                </p:nvGrpSpPr>
                <p:grpSpPr>
                  <a:xfrm>
                    <a:off x="7668685" y="2581488"/>
                    <a:ext cx="4485857" cy="3563548"/>
                    <a:chOff x="957212" y="3311461"/>
                    <a:chExt cx="4485857" cy="3563548"/>
                  </a:xfrm>
                </p:grpSpPr>
                <mc:AlternateContent xmlns:mc="http://schemas.openxmlformats.org/markup-compatibility/2006" xmlns:a14="http://schemas.microsoft.com/office/drawing/2010/main">
                  <mc:Choice Requires="a14">
                    <p:sp>
                      <p:nvSpPr>
                        <p:cNvPr id="83" name="Rectangle 82">
                          <a:extLst>
                            <a:ext uri="{FF2B5EF4-FFF2-40B4-BE49-F238E27FC236}">
                              <a16:creationId xmlns:a16="http://schemas.microsoft.com/office/drawing/2014/main" id="{52AC4777-E3AE-43B0-8A5E-B78042571E18}"/>
                            </a:ext>
                          </a:extLst>
                        </p:cNvPr>
                        <p:cNvSpPr/>
                        <p:nvPr/>
                      </p:nvSpPr>
                      <p:spPr>
                        <a:xfrm>
                          <a:off x="4423938" y="4044498"/>
                          <a:ext cx="41710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𝒕</m:t>
                                </m:r>
                              </m:oMath>
                            </m:oMathPara>
                          </a14:m>
                          <a:endParaRPr lang="en-IN" sz="2800" dirty="0"/>
                        </a:p>
                      </p:txBody>
                    </p:sp>
                  </mc:Choice>
                  <mc:Fallback xmlns="">
                    <p:sp>
                      <p:nvSpPr>
                        <p:cNvPr id="47" name="Rectangle 46">
                          <a:extLst>
                            <a:ext uri="{FF2B5EF4-FFF2-40B4-BE49-F238E27FC236}">
                              <a16:creationId xmlns:a16="http://schemas.microsoft.com/office/drawing/2014/main" id="{F152B36E-56AF-4AE9-88D4-39792C4B7AFA}"/>
                            </a:ext>
                          </a:extLst>
                        </p:cNvPr>
                        <p:cNvSpPr>
                          <a:spLocks noRot="1" noChangeAspect="1" noMove="1" noResize="1" noEditPoints="1" noAdjustHandles="1" noChangeArrowheads="1" noChangeShapeType="1" noTextEdit="1"/>
                        </p:cNvSpPr>
                        <p:nvPr/>
                      </p:nvSpPr>
                      <p:spPr>
                        <a:xfrm>
                          <a:off x="4423938" y="4044498"/>
                          <a:ext cx="417102" cy="523220"/>
                        </a:xfrm>
                        <a:prstGeom prst="rect">
                          <a:avLst/>
                        </a:prstGeom>
                        <a:blipFill>
                          <a:blip r:embed="rId8"/>
                          <a:stretch>
                            <a:fillRect/>
                          </a:stretch>
                        </a:blipFill>
                      </p:spPr>
                      <p:txBody>
                        <a:bodyPr/>
                        <a:lstStyle/>
                        <a:p>
                          <a:r>
                            <a:rPr lang="en-IN">
                              <a:noFill/>
                            </a:rPr>
                            <a:t> </a:t>
                          </a:r>
                        </a:p>
                      </p:txBody>
                    </p:sp>
                  </mc:Fallback>
                </mc:AlternateContent>
                <p:cxnSp>
                  <p:nvCxnSpPr>
                    <p:cNvPr id="84" name="Straight Arrow Connector 83">
                      <a:extLst>
                        <a:ext uri="{FF2B5EF4-FFF2-40B4-BE49-F238E27FC236}">
                          <a16:creationId xmlns:a16="http://schemas.microsoft.com/office/drawing/2014/main" id="{E8ED5CF0-EA1F-4B37-82F9-F2145A197A88}"/>
                        </a:ext>
                      </a:extLst>
                    </p:cNvPr>
                    <p:cNvCxnSpPr>
                      <a:cxnSpLocks/>
                    </p:cNvCxnSpPr>
                    <p:nvPr/>
                  </p:nvCxnSpPr>
                  <p:spPr>
                    <a:xfrm flipH="1" flipV="1">
                      <a:off x="957212" y="3311461"/>
                      <a:ext cx="0" cy="3563548"/>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A1A97D9E-96EF-4E28-BB98-614CE7454C19}"/>
                        </a:ext>
                      </a:extLst>
                    </p:cNvPr>
                    <p:cNvSpPr/>
                    <p:nvPr/>
                  </p:nvSpPr>
                  <p:spPr>
                    <a:xfrm>
                      <a:off x="4010037" y="3312490"/>
                      <a:ext cx="1433032" cy="1856105"/>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1" name="Rectangle 80">
                    <a:extLst>
                      <a:ext uri="{FF2B5EF4-FFF2-40B4-BE49-F238E27FC236}">
                        <a16:creationId xmlns:a16="http://schemas.microsoft.com/office/drawing/2014/main" id="{336F4ADA-55CE-4053-90CC-90D324C59D61}"/>
                      </a:ext>
                    </a:extLst>
                  </p:cNvPr>
                  <p:cNvSpPr/>
                  <p:nvPr/>
                </p:nvSpPr>
                <p:spPr>
                  <a:xfrm>
                    <a:off x="11492691" y="2801816"/>
                    <a:ext cx="682591" cy="1856105"/>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82" name="Rectangle 81">
                        <a:extLst>
                          <a:ext uri="{FF2B5EF4-FFF2-40B4-BE49-F238E27FC236}">
                            <a16:creationId xmlns:a16="http://schemas.microsoft.com/office/drawing/2014/main" id="{F4CF207A-B9F5-44DB-8D92-51FEA5124AC4}"/>
                          </a:ext>
                        </a:extLst>
                      </p:cNvPr>
                      <p:cNvSpPr/>
                      <p:nvPr/>
                    </p:nvSpPr>
                    <p:spPr>
                      <a:xfrm>
                        <a:off x="11632771" y="3818464"/>
                        <a:ext cx="417101" cy="5232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𝒕</m:t>
                              </m:r>
                            </m:oMath>
                          </m:oMathPara>
                        </a14:m>
                        <a:endParaRPr lang="en-IN" sz="2800" dirty="0"/>
                      </a:p>
                    </p:txBody>
                  </p:sp>
                </mc:Choice>
                <mc:Fallback xmlns="">
                  <p:sp>
                    <p:nvSpPr>
                      <p:cNvPr id="82" name="Rectangle 81">
                        <a:extLst>
                          <a:ext uri="{FF2B5EF4-FFF2-40B4-BE49-F238E27FC236}">
                            <a16:creationId xmlns:a16="http://schemas.microsoft.com/office/drawing/2014/main" id="{F4CF207A-B9F5-44DB-8D92-51FEA5124AC4}"/>
                          </a:ext>
                        </a:extLst>
                      </p:cNvPr>
                      <p:cNvSpPr>
                        <a:spLocks noRot="1" noChangeAspect="1" noMove="1" noResize="1" noEditPoints="1" noAdjustHandles="1" noChangeArrowheads="1" noChangeShapeType="1" noTextEdit="1"/>
                      </p:cNvSpPr>
                      <p:nvPr/>
                    </p:nvSpPr>
                    <p:spPr>
                      <a:xfrm>
                        <a:off x="11632771" y="3818464"/>
                        <a:ext cx="417101" cy="523219"/>
                      </a:xfrm>
                      <a:prstGeom prst="rect">
                        <a:avLst/>
                      </a:prstGeom>
                      <a:blipFill>
                        <a:blip r:embed="rId9"/>
                        <a:stretch>
                          <a:fillRect/>
                        </a:stretch>
                      </a:blipFill>
                    </p:spPr>
                    <p:txBody>
                      <a:bodyPr/>
                      <a:lstStyle/>
                      <a:p>
                        <a:r>
                          <a:rPr lang="en-IN">
                            <a:noFill/>
                          </a:rPr>
                          <a:t> </a:t>
                        </a:r>
                      </a:p>
                    </p:txBody>
                  </p:sp>
                </mc:Fallback>
              </mc:AlternateContent>
            </p:grpSp>
            <p:cxnSp>
              <p:nvCxnSpPr>
                <p:cNvPr id="76" name="Straight Arrow Connector 75">
                  <a:extLst>
                    <a:ext uri="{FF2B5EF4-FFF2-40B4-BE49-F238E27FC236}">
                      <a16:creationId xmlns:a16="http://schemas.microsoft.com/office/drawing/2014/main" id="{97B050F6-7084-4C2B-9C8D-E8E6678DB002}"/>
                    </a:ext>
                  </a:extLst>
                </p:cNvPr>
                <p:cNvCxnSpPr>
                  <a:cxnSpLocks/>
                </p:cNvCxnSpPr>
                <p:nvPr/>
              </p:nvCxnSpPr>
              <p:spPr>
                <a:xfrm>
                  <a:off x="5690773" y="4205632"/>
                  <a:ext cx="4041050"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2C5E9073-1EF0-4747-8A2C-4A68CC107F98}"/>
                    </a:ext>
                  </a:extLst>
                </p:cNvPr>
                <p:cNvSpPr/>
                <p:nvPr/>
              </p:nvSpPr>
              <p:spPr>
                <a:xfrm>
                  <a:off x="6516592" y="2401746"/>
                  <a:ext cx="1433032" cy="1769137"/>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8" name="Freeform: Shape 77">
                  <a:extLst>
                    <a:ext uri="{FF2B5EF4-FFF2-40B4-BE49-F238E27FC236}">
                      <a16:creationId xmlns:a16="http://schemas.microsoft.com/office/drawing/2014/main" id="{41656642-83BD-4801-B4C7-BD1548A16643}"/>
                    </a:ext>
                  </a:extLst>
                </p:cNvPr>
                <p:cNvSpPr/>
                <p:nvPr/>
              </p:nvSpPr>
              <p:spPr>
                <a:xfrm>
                  <a:off x="5718626" y="3106057"/>
                  <a:ext cx="3410857" cy="1930408"/>
                </a:xfrm>
                <a:custGeom>
                  <a:avLst/>
                  <a:gdLst>
                    <a:gd name="connsiteX0" fmla="*/ 0 w 3410857"/>
                    <a:gd name="connsiteY0" fmla="*/ 0 h 1930408"/>
                    <a:gd name="connsiteX1" fmla="*/ 246743 w 3410857"/>
                    <a:gd name="connsiteY1" fmla="*/ 1117600 h 1930408"/>
                    <a:gd name="connsiteX2" fmla="*/ 609600 w 3410857"/>
                    <a:gd name="connsiteY2" fmla="*/ 1930400 h 1930408"/>
                    <a:gd name="connsiteX3" fmla="*/ 986972 w 3410857"/>
                    <a:gd name="connsiteY3" fmla="*/ 1103086 h 1930408"/>
                    <a:gd name="connsiteX4" fmla="*/ 1422400 w 3410857"/>
                    <a:gd name="connsiteY4" fmla="*/ 551543 h 1930408"/>
                    <a:gd name="connsiteX5" fmla="*/ 2002972 w 3410857"/>
                    <a:gd name="connsiteY5" fmla="*/ 1132114 h 1930408"/>
                    <a:gd name="connsiteX6" fmla="*/ 2365829 w 3410857"/>
                    <a:gd name="connsiteY6" fmla="*/ 1553029 h 1930408"/>
                    <a:gd name="connsiteX7" fmla="*/ 2641600 w 3410857"/>
                    <a:gd name="connsiteY7" fmla="*/ 1088572 h 1930408"/>
                    <a:gd name="connsiteX8" fmla="*/ 2989943 w 3410857"/>
                    <a:gd name="connsiteY8" fmla="*/ 696686 h 1930408"/>
                    <a:gd name="connsiteX9" fmla="*/ 3410857 w 3410857"/>
                    <a:gd name="connsiteY9" fmla="*/ 1117600 h 1930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10857" h="1930408">
                      <a:moveTo>
                        <a:pt x="0" y="0"/>
                      </a:moveTo>
                      <a:cubicBezTo>
                        <a:pt x="72571" y="397933"/>
                        <a:pt x="145143" y="795867"/>
                        <a:pt x="246743" y="1117600"/>
                      </a:cubicBezTo>
                      <a:cubicBezTo>
                        <a:pt x="348343" y="1439333"/>
                        <a:pt x="486229" y="1932819"/>
                        <a:pt x="609600" y="1930400"/>
                      </a:cubicBezTo>
                      <a:cubicBezTo>
                        <a:pt x="732971" y="1927981"/>
                        <a:pt x="851505" y="1332895"/>
                        <a:pt x="986972" y="1103086"/>
                      </a:cubicBezTo>
                      <a:cubicBezTo>
                        <a:pt x="1122439" y="873277"/>
                        <a:pt x="1253067" y="546705"/>
                        <a:pt x="1422400" y="551543"/>
                      </a:cubicBezTo>
                      <a:cubicBezTo>
                        <a:pt x="1591733" y="556381"/>
                        <a:pt x="1845734" y="965200"/>
                        <a:pt x="2002972" y="1132114"/>
                      </a:cubicBezTo>
                      <a:cubicBezTo>
                        <a:pt x="2160210" y="1299028"/>
                        <a:pt x="2259391" y="1560286"/>
                        <a:pt x="2365829" y="1553029"/>
                      </a:cubicBezTo>
                      <a:cubicBezTo>
                        <a:pt x="2472267" y="1545772"/>
                        <a:pt x="2537581" y="1231296"/>
                        <a:pt x="2641600" y="1088572"/>
                      </a:cubicBezTo>
                      <a:cubicBezTo>
                        <a:pt x="2745619" y="945848"/>
                        <a:pt x="2861734" y="691848"/>
                        <a:pt x="2989943" y="696686"/>
                      </a:cubicBezTo>
                      <a:cubicBezTo>
                        <a:pt x="3118152" y="701524"/>
                        <a:pt x="3264504" y="909562"/>
                        <a:pt x="3410857" y="1117600"/>
                      </a:cubicBezTo>
                    </a:path>
                  </a:pathLst>
                </a:cu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Arc 78">
                  <a:extLst>
                    <a:ext uri="{FF2B5EF4-FFF2-40B4-BE49-F238E27FC236}">
                      <a16:creationId xmlns:a16="http://schemas.microsoft.com/office/drawing/2014/main" id="{E604772D-2C81-4E0B-BECF-05EFB79AE343}"/>
                    </a:ext>
                  </a:extLst>
                </p:cNvPr>
                <p:cNvSpPr/>
                <p:nvPr/>
              </p:nvSpPr>
              <p:spPr>
                <a:xfrm flipH="1" flipV="1">
                  <a:off x="5547279" y="1753063"/>
                  <a:ext cx="7030783" cy="2067475"/>
                </a:xfrm>
                <a:prstGeom prst="arc">
                  <a:avLst>
                    <a:gd name="adj1" fmla="val 15325636"/>
                    <a:gd name="adj2" fmla="val 21307517"/>
                  </a:avLst>
                </a:prstGeom>
                <a:ln w="38100">
                  <a:solidFill>
                    <a:srgbClr val="00FF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grpSp>
          <p:sp>
            <p:nvSpPr>
              <p:cNvPr id="74" name="Arc 73">
                <a:extLst>
                  <a:ext uri="{FF2B5EF4-FFF2-40B4-BE49-F238E27FC236}">
                    <a16:creationId xmlns:a16="http://schemas.microsoft.com/office/drawing/2014/main" id="{C913510B-3809-4906-84DE-C211D137829D}"/>
                  </a:ext>
                </a:extLst>
              </p:cNvPr>
              <p:cNvSpPr/>
              <p:nvPr/>
            </p:nvSpPr>
            <p:spPr>
              <a:xfrm flipH="1">
                <a:off x="5547278" y="4617705"/>
                <a:ext cx="7030783" cy="2067475"/>
              </a:xfrm>
              <a:prstGeom prst="arc">
                <a:avLst>
                  <a:gd name="adj1" fmla="val 15325636"/>
                  <a:gd name="adj2" fmla="val 21307517"/>
                </a:avLst>
              </a:prstGeom>
              <a:ln w="38100">
                <a:solidFill>
                  <a:srgbClr val="00FF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grpSp>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E25A20F3-C6E1-483E-8FD3-2FB4CBF1A3B1}"/>
                    </a:ext>
                  </a:extLst>
                </p:cNvPr>
                <p:cNvSpPr/>
                <p:nvPr/>
              </p:nvSpPr>
              <p:spPr>
                <a:xfrm>
                  <a:off x="4554957" y="2384251"/>
                  <a:ext cx="624610" cy="6626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𝑸</m:t>
                        </m:r>
                      </m:oMath>
                    </m:oMathPara>
                  </a14:m>
                  <a:endParaRPr lang="en-IN" sz="2800" dirty="0"/>
                </a:p>
              </p:txBody>
            </p:sp>
          </mc:Choice>
          <mc:Fallback xmlns="">
            <p:sp>
              <p:nvSpPr>
                <p:cNvPr id="72" name="Rectangle 71">
                  <a:extLst>
                    <a:ext uri="{FF2B5EF4-FFF2-40B4-BE49-F238E27FC236}">
                      <a16:creationId xmlns:a16="http://schemas.microsoft.com/office/drawing/2014/main" id="{E25A20F3-C6E1-483E-8FD3-2FB4CBF1A3B1}"/>
                    </a:ext>
                  </a:extLst>
                </p:cNvPr>
                <p:cNvSpPr>
                  <a:spLocks noRot="1" noChangeAspect="1" noMove="1" noResize="1" noEditPoints="1" noAdjustHandles="1" noChangeArrowheads="1" noChangeShapeType="1" noTextEdit="1"/>
                </p:cNvSpPr>
                <p:nvPr/>
              </p:nvSpPr>
              <p:spPr>
                <a:xfrm>
                  <a:off x="4554957" y="2384251"/>
                  <a:ext cx="624610" cy="662671"/>
                </a:xfrm>
                <a:prstGeom prst="rect">
                  <a:avLst/>
                </a:prstGeom>
                <a:blipFill>
                  <a:blip r:embed="rId10"/>
                  <a:stretch>
                    <a:fillRect/>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76709D62-EAD8-40BB-B931-93F862A2871D}"/>
                  </a:ext>
                </a:extLst>
              </p:cNvPr>
              <p:cNvSpPr/>
              <p:nvPr/>
            </p:nvSpPr>
            <p:spPr>
              <a:xfrm>
                <a:off x="2923482" y="4431810"/>
                <a:ext cx="954044" cy="6357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IN" sz="2400" b="1" i="1">
                              <a:solidFill>
                                <a:srgbClr val="00FF00"/>
                              </a:solidFill>
                              <a:latin typeface="Cambria Math" panose="02040503050406030204" pitchFamily="18" charset="0"/>
                            </a:rPr>
                          </m:ctrlPr>
                        </m:sSupPr>
                        <m:e>
                          <m:r>
                            <a:rPr lang="en-IN" sz="2400" b="1">
                              <a:solidFill>
                                <a:srgbClr val="00FF00"/>
                              </a:solidFill>
                              <a:latin typeface="Cambria Math" panose="02040503050406030204" pitchFamily="18" charset="0"/>
                            </a:rPr>
                            <m:t>ⅇ</m:t>
                          </m:r>
                        </m:e>
                        <m:sup>
                          <m:r>
                            <a:rPr lang="en-IN" sz="2400" b="1">
                              <a:solidFill>
                                <a:srgbClr val="00FF00"/>
                              </a:solidFill>
                              <a:latin typeface="Cambria Math" panose="02040503050406030204" pitchFamily="18" charset="0"/>
                            </a:rPr>
                            <m:t>−</m:t>
                          </m:r>
                          <m:f>
                            <m:fPr>
                              <m:ctrlPr>
                                <a:rPr lang="en-IN" sz="2400" b="1" i="1">
                                  <a:solidFill>
                                    <a:srgbClr val="00FF00"/>
                                  </a:solidFill>
                                  <a:latin typeface="Cambria Math" panose="02040503050406030204" pitchFamily="18" charset="0"/>
                                </a:rPr>
                              </m:ctrlPr>
                            </m:fPr>
                            <m:num>
                              <m:r>
                                <a:rPr lang="en-US" sz="2400" b="1" i="1">
                                  <a:solidFill>
                                    <a:srgbClr val="00FF00"/>
                                  </a:solidFill>
                                  <a:latin typeface="Cambria Math" panose="02040503050406030204" pitchFamily="18" charset="0"/>
                                </a:rPr>
                                <m:t>𝑹</m:t>
                              </m:r>
                            </m:num>
                            <m:den>
                              <m:r>
                                <a:rPr lang="en-IN" sz="2400" b="1">
                                  <a:solidFill>
                                    <a:srgbClr val="00FF00"/>
                                  </a:solidFill>
                                  <a:latin typeface="Cambria Math" panose="02040503050406030204" pitchFamily="18" charset="0"/>
                                </a:rPr>
                                <m:t>𝟐</m:t>
                              </m:r>
                              <m:r>
                                <a:rPr lang="en-US" sz="2400" b="1" i="1">
                                  <a:solidFill>
                                    <a:srgbClr val="00FF00"/>
                                  </a:solidFill>
                                  <a:latin typeface="Cambria Math" panose="02040503050406030204" pitchFamily="18" charset="0"/>
                                </a:rPr>
                                <m:t>𝑳</m:t>
                              </m:r>
                            </m:den>
                          </m:f>
                          <m:r>
                            <a:rPr lang="en-IN" sz="2400" b="1" i="1">
                              <a:solidFill>
                                <a:srgbClr val="00FF00"/>
                              </a:solidFill>
                              <a:latin typeface="Cambria Math" panose="02040503050406030204" pitchFamily="18" charset="0"/>
                            </a:rPr>
                            <m:t>𝒕</m:t>
                          </m:r>
                        </m:sup>
                      </m:sSup>
                    </m:oMath>
                  </m:oMathPara>
                </a14:m>
                <a:endParaRPr lang="en-IN" sz="2400" dirty="0"/>
              </a:p>
            </p:txBody>
          </p:sp>
        </mc:Choice>
        <mc:Fallback xmlns="">
          <p:sp>
            <p:nvSpPr>
              <p:cNvPr id="15" name="Rectangle 14">
                <a:extLst>
                  <a:ext uri="{FF2B5EF4-FFF2-40B4-BE49-F238E27FC236}">
                    <a16:creationId xmlns:a16="http://schemas.microsoft.com/office/drawing/2014/main" id="{76709D62-EAD8-40BB-B931-93F862A2871D}"/>
                  </a:ext>
                </a:extLst>
              </p:cNvPr>
              <p:cNvSpPr>
                <a:spLocks noRot="1" noChangeAspect="1" noMove="1" noResize="1" noEditPoints="1" noAdjustHandles="1" noChangeArrowheads="1" noChangeShapeType="1" noTextEdit="1"/>
              </p:cNvSpPr>
              <p:nvPr/>
            </p:nvSpPr>
            <p:spPr>
              <a:xfrm>
                <a:off x="2923482" y="4431810"/>
                <a:ext cx="954044" cy="635751"/>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FCC4FC0B-CE80-4755-B2D3-81A325B1E86A}"/>
                  </a:ext>
                </a:extLst>
              </p:cNvPr>
              <p:cNvSpPr/>
              <p:nvPr/>
            </p:nvSpPr>
            <p:spPr>
              <a:xfrm>
                <a:off x="517008" y="4266992"/>
                <a:ext cx="97007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2400" b="1" i="1" smtClean="0">
                              <a:solidFill>
                                <a:srgbClr val="FFFF00"/>
                              </a:solidFill>
                              <a:latin typeface="Cambria Math" panose="02040503050406030204" pitchFamily="18" charset="0"/>
                              <a:ea typeface="Cambria Math" panose="02040503050406030204" pitchFamily="18" charset="0"/>
                            </a:rPr>
                          </m:ctrlPr>
                        </m:sSubPr>
                        <m:e>
                          <m:r>
                            <a:rPr lang="en-IN" sz="2400" b="1" i="1">
                              <a:solidFill>
                                <a:srgbClr val="FFFF00"/>
                              </a:solidFill>
                              <a:latin typeface="Cambria Math" panose="02040503050406030204" pitchFamily="18" charset="0"/>
                              <a:ea typeface="Cambria Math" panose="02040503050406030204" pitchFamily="18" charset="0"/>
                            </a:rPr>
                            <m:t>𝑸</m:t>
                          </m:r>
                        </m:e>
                        <m:sub>
                          <m:r>
                            <a:rPr lang="en-US" sz="2400" b="1" i="1">
                              <a:solidFill>
                                <a:srgbClr val="FFFF00"/>
                              </a:solidFill>
                              <a:latin typeface="Cambria Math" panose="02040503050406030204" pitchFamily="18" charset="0"/>
                              <a:ea typeface="Cambria Math" panose="02040503050406030204" pitchFamily="18" charset="0"/>
                            </a:rPr>
                            <m:t>𝒎</m:t>
                          </m:r>
                          <m:r>
                            <a:rPr lang="en-IN" sz="2400" b="1" i="1">
                              <a:solidFill>
                                <a:srgbClr val="FFFF00"/>
                              </a:solidFill>
                              <a:latin typeface="Cambria Math" panose="02040503050406030204" pitchFamily="18" charset="0"/>
                              <a:ea typeface="Cambria Math" panose="02040503050406030204" pitchFamily="18" charset="0"/>
                            </a:rPr>
                            <m:t>𝒂𝒙</m:t>
                          </m:r>
                        </m:sub>
                      </m:sSub>
                    </m:oMath>
                  </m:oMathPara>
                </a14:m>
                <a:endParaRPr lang="en-IN" sz="2400" dirty="0"/>
              </a:p>
            </p:txBody>
          </p:sp>
        </mc:Choice>
        <mc:Fallback xmlns="">
          <p:sp>
            <p:nvSpPr>
              <p:cNvPr id="17" name="Rectangle 16">
                <a:extLst>
                  <a:ext uri="{FF2B5EF4-FFF2-40B4-BE49-F238E27FC236}">
                    <a16:creationId xmlns:a16="http://schemas.microsoft.com/office/drawing/2014/main" id="{FCC4FC0B-CE80-4755-B2D3-81A325B1E86A}"/>
                  </a:ext>
                </a:extLst>
              </p:cNvPr>
              <p:cNvSpPr>
                <a:spLocks noRot="1" noChangeAspect="1" noMove="1" noResize="1" noEditPoints="1" noAdjustHandles="1" noChangeArrowheads="1" noChangeShapeType="1" noTextEdit="1"/>
              </p:cNvSpPr>
              <p:nvPr/>
            </p:nvSpPr>
            <p:spPr>
              <a:xfrm>
                <a:off x="517008" y="4266992"/>
                <a:ext cx="970074" cy="461665"/>
              </a:xfrm>
              <a:prstGeom prst="rect">
                <a:avLst/>
              </a:prstGeom>
              <a:blipFill>
                <a:blip r:embed="rId12"/>
                <a:stretch>
                  <a:fillRect l="-629" b="-11842"/>
                </a:stretch>
              </a:blipFill>
            </p:spPr>
            <p:txBody>
              <a:bodyPr/>
              <a:lstStyle/>
              <a:p>
                <a:r>
                  <a:rPr lang="en-IN">
                    <a:noFill/>
                  </a:rPr>
                  <a:t> </a:t>
                </a:r>
              </a:p>
            </p:txBody>
          </p:sp>
        </mc:Fallback>
      </mc:AlternateContent>
    </p:spTree>
    <p:extLst>
      <p:ext uri="{BB962C8B-B14F-4D97-AF65-F5344CB8AC3E}">
        <p14:creationId xmlns:p14="http://schemas.microsoft.com/office/powerpoint/2010/main" val="1114551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773A85-8DEF-4F54-BB3F-130F4CCA3445}"/>
              </a:ext>
            </a:extLst>
          </p:cNvPr>
          <p:cNvSpPr txBox="1"/>
          <p:nvPr/>
        </p:nvSpPr>
        <p:spPr>
          <a:xfrm>
            <a:off x="971998" y="14285"/>
            <a:ext cx="11220001" cy="707886"/>
          </a:xfrm>
          <a:prstGeom prst="rect">
            <a:avLst/>
          </a:prstGeom>
          <a:noFill/>
        </p:spPr>
        <p:txBody>
          <a:bodyPr wrap="square" rtlCol="0">
            <a:spAutoFit/>
          </a:bodyPr>
          <a:lstStyle/>
          <a:p>
            <a:pPr lvl="0" algn="ctr">
              <a:defRPr/>
            </a:pPr>
            <a:r>
              <a:rPr lang="en-US" sz="4000" b="1" dirty="0">
                <a:solidFill>
                  <a:srgbClr val="FFFF00"/>
                </a:solidFill>
                <a:latin typeface="Arial" panose="020B0604020202020204" pitchFamily="34" charset="0"/>
                <a:cs typeface="Arial" panose="020B0604020202020204" pitchFamily="34" charset="0"/>
              </a:rPr>
              <a:t>Example: electrical Oscillator- LCR circuit</a:t>
            </a:r>
          </a:p>
        </p:txBody>
      </p:sp>
      <p:cxnSp>
        <p:nvCxnSpPr>
          <p:cNvPr id="3" name="Straight Connector 2">
            <a:extLst>
              <a:ext uri="{FF2B5EF4-FFF2-40B4-BE49-F238E27FC236}">
                <a16:creationId xmlns:a16="http://schemas.microsoft.com/office/drawing/2014/main" id="{38C57A4C-DC9C-45E2-91F0-57849EB38663}"/>
              </a:ext>
            </a:extLst>
          </p:cNvPr>
          <p:cNvCxnSpPr>
            <a:cxnSpLocks/>
          </p:cNvCxnSpPr>
          <p:nvPr/>
        </p:nvCxnSpPr>
        <p:spPr>
          <a:xfrm>
            <a:off x="972000" y="728663"/>
            <a:ext cx="11220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052" name="Picture 4" descr="Structure of Post Graduate (M.E. Structural Engineering)">
            <a:extLst>
              <a:ext uri="{FF2B5EF4-FFF2-40B4-BE49-F238E27FC236}">
                <a16:creationId xmlns:a16="http://schemas.microsoft.com/office/drawing/2014/main" id="{4B84FC03-5C75-47E2-AAE0-6B355262B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2000" cy="96768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22AE0BF7-DE71-4328-87B6-2C57811710A6}"/>
                  </a:ext>
                </a:extLst>
              </p:cNvPr>
              <p:cNvSpPr txBox="1"/>
              <p:nvPr/>
            </p:nvSpPr>
            <p:spPr>
              <a:xfrm>
                <a:off x="1806499" y="1844696"/>
                <a:ext cx="2912529" cy="1273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1" i="1" smtClean="0">
                          <a:solidFill>
                            <a:srgbClr val="00FF00"/>
                          </a:solidFill>
                          <a:latin typeface="Cambria Math" panose="02040503050406030204" pitchFamily="18" charset="0"/>
                        </a:rPr>
                        <m:t>𝝎</m:t>
                      </m:r>
                      <m:r>
                        <a:rPr lang="en-IN" sz="2800" b="1" i="0">
                          <a:solidFill>
                            <a:srgbClr val="00FF00"/>
                          </a:solidFill>
                          <a:latin typeface="Cambria Math" panose="02040503050406030204" pitchFamily="18" charset="0"/>
                        </a:rPr>
                        <m:t>=</m:t>
                      </m:r>
                      <m:rad>
                        <m:radPr>
                          <m:degHide m:val="on"/>
                          <m:ctrlPr>
                            <a:rPr lang="en-IN" sz="2800" b="1" i="1">
                              <a:solidFill>
                                <a:srgbClr val="00FF00"/>
                              </a:solidFill>
                              <a:latin typeface="Cambria Math" panose="02040503050406030204" pitchFamily="18" charset="0"/>
                            </a:rPr>
                          </m:ctrlPr>
                        </m:radPr>
                        <m:deg/>
                        <m:e>
                          <m:f>
                            <m:fPr>
                              <m:ctrlPr>
                                <a:rPr lang="en-IN" sz="2800" b="1" i="1">
                                  <a:solidFill>
                                    <a:srgbClr val="00FF00"/>
                                  </a:solidFill>
                                  <a:latin typeface="Cambria Math" panose="02040503050406030204" pitchFamily="18" charset="0"/>
                                </a:rPr>
                              </m:ctrlPr>
                            </m:fPr>
                            <m:num>
                              <m:r>
                                <a:rPr lang="en-US" sz="2800" b="1" i="1" smtClean="0">
                                  <a:solidFill>
                                    <a:srgbClr val="00FF00"/>
                                  </a:solidFill>
                                  <a:latin typeface="Cambria Math" panose="02040503050406030204" pitchFamily="18" charset="0"/>
                                </a:rPr>
                                <m:t>𝟏</m:t>
                              </m:r>
                            </m:num>
                            <m:den>
                              <m:r>
                                <a:rPr lang="en-US" sz="2800" b="1" i="1" smtClean="0">
                                  <a:solidFill>
                                    <a:srgbClr val="00FF00"/>
                                  </a:solidFill>
                                  <a:latin typeface="Cambria Math" panose="02040503050406030204" pitchFamily="18" charset="0"/>
                                </a:rPr>
                                <m:t>𝑳𝑪</m:t>
                              </m:r>
                            </m:den>
                          </m:f>
                          <m:r>
                            <a:rPr lang="en-IN" sz="2800" b="1" i="0">
                              <a:solidFill>
                                <a:srgbClr val="00FF00"/>
                              </a:solidFill>
                              <a:latin typeface="Cambria Math" panose="02040503050406030204" pitchFamily="18" charset="0"/>
                            </a:rPr>
                            <m:t>−</m:t>
                          </m:r>
                          <m:sSup>
                            <m:sSupPr>
                              <m:ctrlPr>
                                <a:rPr lang="en-IN" sz="2800" b="1" i="1">
                                  <a:solidFill>
                                    <a:srgbClr val="00FF00"/>
                                  </a:solidFill>
                                  <a:latin typeface="Cambria Math" panose="02040503050406030204" pitchFamily="18" charset="0"/>
                                </a:rPr>
                              </m:ctrlPr>
                            </m:sSupPr>
                            <m:e>
                              <m:d>
                                <m:dPr>
                                  <m:ctrlPr>
                                    <a:rPr lang="en-IN" sz="2800" b="1" i="1">
                                      <a:solidFill>
                                        <a:srgbClr val="00FF00"/>
                                      </a:solidFill>
                                      <a:latin typeface="Cambria Math" panose="02040503050406030204" pitchFamily="18" charset="0"/>
                                    </a:rPr>
                                  </m:ctrlPr>
                                </m:dPr>
                                <m:e>
                                  <m:f>
                                    <m:fPr>
                                      <m:ctrlPr>
                                        <a:rPr lang="en-IN" sz="2800" b="1" i="1">
                                          <a:solidFill>
                                            <a:srgbClr val="00FF00"/>
                                          </a:solidFill>
                                          <a:latin typeface="Cambria Math" panose="02040503050406030204" pitchFamily="18" charset="0"/>
                                        </a:rPr>
                                      </m:ctrlPr>
                                    </m:fPr>
                                    <m:num>
                                      <m:r>
                                        <a:rPr lang="en-US" sz="2800" b="1" i="1" smtClean="0">
                                          <a:solidFill>
                                            <a:srgbClr val="00FF00"/>
                                          </a:solidFill>
                                          <a:latin typeface="Cambria Math" panose="02040503050406030204" pitchFamily="18" charset="0"/>
                                        </a:rPr>
                                        <m:t>𝑹</m:t>
                                      </m:r>
                                    </m:num>
                                    <m:den>
                                      <m:r>
                                        <a:rPr lang="en-IN" sz="2800" b="1" i="0">
                                          <a:solidFill>
                                            <a:srgbClr val="00FF00"/>
                                          </a:solidFill>
                                          <a:latin typeface="Cambria Math" panose="02040503050406030204" pitchFamily="18" charset="0"/>
                                        </a:rPr>
                                        <m:t>𝟐</m:t>
                                      </m:r>
                                      <m:r>
                                        <a:rPr lang="en-US" sz="2800" b="1" i="1" smtClean="0">
                                          <a:solidFill>
                                            <a:srgbClr val="00FF00"/>
                                          </a:solidFill>
                                          <a:latin typeface="Cambria Math" panose="02040503050406030204" pitchFamily="18" charset="0"/>
                                        </a:rPr>
                                        <m:t>𝑳</m:t>
                                      </m:r>
                                    </m:den>
                                  </m:f>
                                </m:e>
                              </m:d>
                            </m:e>
                            <m:sup>
                              <m:r>
                                <a:rPr lang="en-IN" sz="2800" b="1" i="0">
                                  <a:solidFill>
                                    <a:srgbClr val="00FF00"/>
                                  </a:solidFill>
                                  <a:latin typeface="Cambria Math" panose="02040503050406030204" pitchFamily="18" charset="0"/>
                                </a:rPr>
                                <m:t>𝟐</m:t>
                              </m:r>
                            </m:sup>
                          </m:sSup>
                        </m:e>
                      </m:rad>
                    </m:oMath>
                  </m:oMathPara>
                </a14:m>
                <a:endParaRPr lang="en-IN" sz="2800" b="1" dirty="0"/>
              </a:p>
            </p:txBody>
          </p:sp>
        </mc:Choice>
        <mc:Fallback xmlns="">
          <p:sp>
            <p:nvSpPr>
              <p:cNvPr id="67" name="TextBox 66">
                <a:extLst>
                  <a:ext uri="{FF2B5EF4-FFF2-40B4-BE49-F238E27FC236}">
                    <a16:creationId xmlns:a16="http://schemas.microsoft.com/office/drawing/2014/main" id="{22AE0BF7-DE71-4328-87B6-2C57811710A6}"/>
                  </a:ext>
                </a:extLst>
              </p:cNvPr>
              <p:cNvSpPr txBox="1">
                <a:spLocks noRot="1" noChangeAspect="1" noMove="1" noResize="1" noEditPoints="1" noAdjustHandles="1" noChangeArrowheads="1" noChangeShapeType="1" noTextEdit="1"/>
              </p:cNvSpPr>
              <p:nvPr/>
            </p:nvSpPr>
            <p:spPr>
              <a:xfrm>
                <a:off x="1806499" y="1844696"/>
                <a:ext cx="2912529" cy="1273041"/>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02AEC6A4-DE5A-4713-9771-6B0058CE6599}"/>
                  </a:ext>
                </a:extLst>
              </p:cNvPr>
              <p:cNvSpPr txBox="1"/>
              <p:nvPr/>
            </p:nvSpPr>
            <p:spPr>
              <a:xfrm>
                <a:off x="1667173" y="967686"/>
                <a:ext cx="3509038" cy="6338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1" smtClean="0">
                          <a:solidFill>
                            <a:srgbClr val="00FF00"/>
                          </a:solidFill>
                          <a:latin typeface="Cambria Math" panose="02040503050406030204" pitchFamily="18" charset="0"/>
                        </a:rPr>
                        <m:t>𝑸</m:t>
                      </m:r>
                      <m:r>
                        <a:rPr lang="en-IN" sz="2800" b="1" i="0">
                          <a:solidFill>
                            <a:srgbClr val="00FF00"/>
                          </a:solidFill>
                          <a:latin typeface="Cambria Math" panose="02040503050406030204" pitchFamily="18" charset="0"/>
                        </a:rPr>
                        <m:t>=</m:t>
                      </m:r>
                      <m:sSub>
                        <m:sSubPr>
                          <m:ctrlPr>
                            <a:rPr lang="en-IN" sz="2800" b="1" i="1">
                              <a:solidFill>
                                <a:srgbClr val="00FF00"/>
                              </a:solidFill>
                              <a:latin typeface="Cambria Math" panose="02040503050406030204" pitchFamily="18" charset="0"/>
                              <a:ea typeface="Cambria Math" panose="02040503050406030204" pitchFamily="18" charset="0"/>
                            </a:rPr>
                          </m:ctrlPr>
                        </m:sSubPr>
                        <m:e>
                          <m:r>
                            <a:rPr lang="en-IN" sz="2800" b="1" i="1">
                              <a:solidFill>
                                <a:srgbClr val="00FF00"/>
                              </a:solidFill>
                              <a:latin typeface="Cambria Math" panose="02040503050406030204" pitchFamily="18" charset="0"/>
                              <a:ea typeface="Cambria Math" panose="02040503050406030204" pitchFamily="18" charset="0"/>
                            </a:rPr>
                            <m:t>𝑸</m:t>
                          </m:r>
                        </m:e>
                        <m:sub>
                          <m:r>
                            <a:rPr lang="en-US" sz="2800" b="1" i="1">
                              <a:solidFill>
                                <a:srgbClr val="00FF00"/>
                              </a:solidFill>
                              <a:latin typeface="Cambria Math" panose="02040503050406030204" pitchFamily="18" charset="0"/>
                              <a:ea typeface="Cambria Math" panose="02040503050406030204" pitchFamily="18" charset="0"/>
                            </a:rPr>
                            <m:t>𝒎</m:t>
                          </m:r>
                          <m:r>
                            <a:rPr lang="en-IN" sz="2800" b="1" i="1">
                              <a:solidFill>
                                <a:srgbClr val="00FF00"/>
                              </a:solidFill>
                              <a:latin typeface="Cambria Math" panose="02040503050406030204" pitchFamily="18" charset="0"/>
                              <a:ea typeface="Cambria Math" panose="02040503050406030204" pitchFamily="18" charset="0"/>
                            </a:rPr>
                            <m:t>𝒂𝒙</m:t>
                          </m:r>
                        </m:sub>
                      </m:sSub>
                      <m:sSup>
                        <m:sSupPr>
                          <m:ctrlPr>
                            <a:rPr lang="en-IN" sz="2800" b="1" i="1">
                              <a:solidFill>
                                <a:srgbClr val="00FF00"/>
                              </a:solidFill>
                              <a:latin typeface="Cambria Math" panose="02040503050406030204" pitchFamily="18" charset="0"/>
                            </a:rPr>
                          </m:ctrlPr>
                        </m:sSupPr>
                        <m:e>
                          <m:r>
                            <a:rPr lang="en-IN" sz="2800" b="1" i="0">
                              <a:solidFill>
                                <a:srgbClr val="00FF00"/>
                              </a:solidFill>
                              <a:latin typeface="Cambria Math" panose="02040503050406030204" pitchFamily="18" charset="0"/>
                            </a:rPr>
                            <m:t>ⅇ</m:t>
                          </m:r>
                        </m:e>
                        <m:sup>
                          <m:r>
                            <a:rPr lang="en-IN" sz="2800" b="1" i="0">
                              <a:solidFill>
                                <a:srgbClr val="00FF00"/>
                              </a:solidFill>
                              <a:latin typeface="Cambria Math" panose="02040503050406030204" pitchFamily="18" charset="0"/>
                            </a:rPr>
                            <m:t>−</m:t>
                          </m:r>
                          <m:f>
                            <m:fPr>
                              <m:ctrlPr>
                                <a:rPr lang="en-IN" sz="2800" b="1" i="1">
                                  <a:solidFill>
                                    <a:srgbClr val="00FF00"/>
                                  </a:solidFill>
                                  <a:latin typeface="Cambria Math" panose="02040503050406030204" pitchFamily="18" charset="0"/>
                                </a:rPr>
                              </m:ctrlPr>
                            </m:fPr>
                            <m:num>
                              <m:r>
                                <a:rPr lang="en-US" sz="2800" b="1" i="1" smtClean="0">
                                  <a:solidFill>
                                    <a:srgbClr val="00FF00"/>
                                  </a:solidFill>
                                  <a:latin typeface="Cambria Math" panose="02040503050406030204" pitchFamily="18" charset="0"/>
                                </a:rPr>
                                <m:t>𝑹</m:t>
                              </m:r>
                            </m:num>
                            <m:den>
                              <m:r>
                                <a:rPr lang="en-IN" sz="2800" b="1" i="0">
                                  <a:solidFill>
                                    <a:srgbClr val="00FF00"/>
                                  </a:solidFill>
                                  <a:latin typeface="Cambria Math" panose="02040503050406030204" pitchFamily="18" charset="0"/>
                                </a:rPr>
                                <m:t>𝟐</m:t>
                              </m:r>
                              <m:r>
                                <a:rPr lang="en-US" sz="2800" b="1" i="1" smtClean="0">
                                  <a:solidFill>
                                    <a:srgbClr val="00FF00"/>
                                  </a:solidFill>
                                  <a:latin typeface="Cambria Math" panose="02040503050406030204" pitchFamily="18" charset="0"/>
                                </a:rPr>
                                <m:t>𝑳</m:t>
                              </m:r>
                            </m:den>
                          </m:f>
                          <m:r>
                            <a:rPr lang="en-IN" sz="2800" b="1" i="1">
                              <a:solidFill>
                                <a:srgbClr val="00FF00"/>
                              </a:solidFill>
                              <a:latin typeface="Cambria Math" panose="02040503050406030204" pitchFamily="18" charset="0"/>
                            </a:rPr>
                            <m:t>𝒕</m:t>
                          </m:r>
                        </m:sup>
                      </m:sSup>
                      <m:r>
                        <a:rPr lang="en-IN" sz="2800" b="1" i="1">
                          <a:solidFill>
                            <a:srgbClr val="00FF00"/>
                          </a:solidFill>
                          <a:latin typeface="Cambria Math" panose="02040503050406030204" pitchFamily="18" charset="0"/>
                        </a:rPr>
                        <m:t>𝒄𝒐𝒔</m:t>
                      </m:r>
                      <m:r>
                        <a:rPr lang="en-US" sz="2800" b="1" i="1" smtClean="0">
                          <a:solidFill>
                            <a:srgbClr val="00FF00"/>
                          </a:solidFill>
                          <a:latin typeface="Cambria Math" panose="02040503050406030204" pitchFamily="18" charset="0"/>
                        </a:rPr>
                        <m:t> </m:t>
                      </m:r>
                      <m:r>
                        <a:rPr lang="en-IN" sz="2800" b="1" i="1" smtClean="0">
                          <a:solidFill>
                            <a:srgbClr val="00FF00"/>
                          </a:solidFill>
                          <a:latin typeface="Cambria Math" panose="02040503050406030204" pitchFamily="18" charset="0"/>
                          <a:sym typeface="Symbol" panose="05050102010706020507" pitchFamily="18" charset="2"/>
                        </a:rPr>
                        <m:t></m:t>
                      </m:r>
                      <m:r>
                        <a:rPr lang="en-US" sz="2800" b="1" i="1" smtClean="0">
                          <a:solidFill>
                            <a:srgbClr val="00FF00"/>
                          </a:solidFill>
                          <a:latin typeface="Cambria Math" panose="02040503050406030204" pitchFamily="18" charset="0"/>
                          <a:sym typeface="Symbol" panose="05050102010706020507" pitchFamily="18" charset="2"/>
                        </a:rPr>
                        <m:t>𝒕</m:t>
                      </m:r>
                    </m:oMath>
                  </m:oMathPara>
                </a14:m>
                <a:endParaRPr lang="en-IN" sz="2800" b="1" dirty="0">
                  <a:solidFill>
                    <a:srgbClr val="00FF00"/>
                  </a:solidFill>
                </a:endParaRPr>
              </a:p>
            </p:txBody>
          </p:sp>
        </mc:Choice>
        <mc:Fallback xmlns="">
          <p:sp>
            <p:nvSpPr>
              <p:cNvPr id="66" name="TextBox 65">
                <a:extLst>
                  <a:ext uri="{FF2B5EF4-FFF2-40B4-BE49-F238E27FC236}">
                    <a16:creationId xmlns:a16="http://schemas.microsoft.com/office/drawing/2014/main" id="{02AEC6A4-DE5A-4713-9771-6B0058CE6599}"/>
                  </a:ext>
                </a:extLst>
              </p:cNvPr>
              <p:cNvSpPr txBox="1">
                <a:spLocks noRot="1" noChangeAspect="1" noMove="1" noResize="1" noEditPoints="1" noAdjustHandles="1" noChangeArrowheads="1" noChangeShapeType="1" noTextEdit="1"/>
              </p:cNvSpPr>
              <p:nvPr/>
            </p:nvSpPr>
            <p:spPr>
              <a:xfrm>
                <a:off x="1667173" y="967686"/>
                <a:ext cx="3509038" cy="633891"/>
              </a:xfrm>
              <a:prstGeom prst="rect">
                <a:avLst/>
              </a:prstGeom>
              <a:blipFill>
                <a:blip r:embed="rId4"/>
                <a:stretch>
                  <a:fillRect/>
                </a:stretch>
              </a:blipFill>
            </p:spPr>
            <p:txBody>
              <a:bodyPr/>
              <a:lstStyle/>
              <a:p>
                <a:r>
                  <a:rPr lang="en-IN">
                    <a:noFill/>
                  </a:rPr>
                  <a:t> </a:t>
                </a:r>
              </a:p>
            </p:txBody>
          </p:sp>
        </mc:Fallback>
      </mc:AlternateContent>
      <p:grpSp>
        <p:nvGrpSpPr>
          <p:cNvPr id="49" name="Group 48">
            <a:extLst>
              <a:ext uri="{FF2B5EF4-FFF2-40B4-BE49-F238E27FC236}">
                <a16:creationId xmlns:a16="http://schemas.microsoft.com/office/drawing/2014/main" id="{E8BFE53A-786A-4C69-B688-221B0573CC7D}"/>
              </a:ext>
            </a:extLst>
          </p:cNvPr>
          <p:cNvGrpSpPr/>
          <p:nvPr/>
        </p:nvGrpSpPr>
        <p:grpSpPr>
          <a:xfrm>
            <a:off x="7589293" y="625915"/>
            <a:ext cx="5958081" cy="3894216"/>
            <a:chOff x="4393400" y="2134840"/>
            <a:chExt cx="7030784" cy="4932117"/>
          </a:xfrm>
        </p:grpSpPr>
        <p:grpSp>
          <p:nvGrpSpPr>
            <p:cNvPr id="51" name="Group 50">
              <a:extLst>
                <a:ext uri="{FF2B5EF4-FFF2-40B4-BE49-F238E27FC236}">
                  <a16:creationId xmlns:a16="http://schemas.microsoft.com/office/drawing/2014/main" id="{656A4D48-299D-4CA9-B1F8-071F21E908DC}"/>
                </a:ext>
              </a:extLst>
            </p:cNvPr>
            <p:cNvGrpSpPr/>
            <p:nvPr/>
          </p:nvGrpSpPr>
          <p:grpSpPr>
            <a:xfrm>
              <a:off x="4393400" y="2134840"/>
              <a:ext cx="7030784" cy="4932117"/>
              <a:chOff x="5547278" y="1753063"/>
              <a:chExt cx="7030784" cy="4932117"/>
            </a:xfrm>
          </p:grpSpPr>
          <p:grpSp>
            <p:nvGrpSpPr>
              <p:cNvPr id="53" name="Group 52">
                <a:extLst>
                  <a:ext uri="{FF2B5EF4-FFF2-40B4-BE49-F238E27FC236}">
                    <a16:creationId xmlns:a16="http://schemas.microsoft.com/office/drawing/2014/main" id="{438E2A91-C71C-4220-B57A-CC3E6E486F07}"/>
                  </a:ext>
                </a:extLst>
              </p:cNvPr>
              <p:cNvGrpSpPr/>
              <p:nvPr/>
            </p:nvGrpSpPr>
            <p:grpSpPr>
              <a:xfrm>
                <a:off x="5547279" y="1753063"/>
                <a:ext cx="7030783" cy="4122966"/>
                <a:chOff x="5547279" y="1753063"/>
                <a:chExt cx="7030783" cy="4122966"/>
              </a:xfrm>
            </p:grpSpPr>
            <p:grpSp>
              <p:nvGrpSpPr>
                <p:cNvPr id="63" name="Group 62">
                  <a:extLst>
                    <a:ext uri="{FF2B5EF4-FFF2-40B4-BE49-F238E27FC236}">
                      <a16:creationId xmlns:a16="http://schemas.microsoft.com/office/drawing/2014/main" id="{76AF8EFD-74EB-47A0-A062-FCBFE8701973}"/>
                    </a:ext>
                  </a:extLst>
                </p:cNvPr>
                <p:cNvGrpSpPr/>
                <p:nvPr/>
              </p:nvGrpSpPr>
              <p:grpSpPr>
                <a:xfrm>
                  <a:off x="5690773" y="2479451"/>
                  <a:ext cx="4609692" cy="3396578"/>
                  <a:chOff x="7668685" y="2581488"/>
                  <a:chExt cx="4609692" cy="3563548"/>
                </a:xfrm>
              </p:grpSpPr>
              <p:grpSp>
                <p:nvGrpSpPr>
                  <p:cNvPr id="73" name="Group 72">
                    <a:extLst>
                      <a:ext uri="{FF2B5EF4-FFF2-40B4-BE49-F238E27FC236}">
                        <a16:creationId xmlns:a16="http://schemas.microsoft.com/office/drawing/2014/main" id="{0C24BA89-100C-49FC-9879-C7A718C086DD}"/>
                      </a:ext>
                    </a:extLst>
                  </p:cNvPr>
                  <p:cNvGrpSpPr/>
                  <p:nvPr/>
                </p:nvGrpSpPr>
                <p:grpSpPr>
                  <a:xfrm>
                    <a:off x="7668685" y="2581488"/>
                    <a:ext cx="4485857" cy="3563548"/>
                    <a:chOff x="957212" y="3311461"/>
                    <a:chExt cx="4485857" cy="3563548"/>
                  </a:xfrm>
                </p:grpSpPr>
                <mc:AlternateContent xmlns:mc="http://schemas.openxmlformats.org/markup-compatibility/2006" xmlns:a14="http://schemas.microsoft.com/office/drawing/2010/main">
                  <mc:Choice Requires="a14">
                    <p:sp>
                      <p:nvSpPr>
                        <p:cNvPr id="76" name="Rectangle 75">
                          <a:extLst>
                            <a:ext uri="{FF2B5EF4-FFF2-40B4-BE49-F238E27FC236}">
                              <a16:creationId xmlns:a16="http://schemas.microsoft.com/office/drawing/2014/main" id="{B5EA3FF6-3588-4C29-AE80-8EC663524ACF}"/>
                            </a:ext>
                          </a:extLst>
                        </p:cNvPr>
                        <p:cNvSpPr/>
                        <p:nvPr/>
                      </p:nvSpPr>
                      <p:spPr>
                        <a:xfrm>
                          <a:off x="4423938" y="4044498"/>
                          <a:ext cx="41710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𝒕</m:t>
                                </m:r>
                              </m:oMath>
                            </m:oMathPara>
                          </a14:m>
                          <a:endParaRPr lang="en-IN" sz="2800" dirty="0"/>
                        </a:p>
                      </p:txBody>
                    </p:sp>
                  </mc:Choice>
                  <mc:Fallback xmlns="">
                    <p:sp>
                      <p:nvSpPr>
                        <p:cNvPr id="47" name="Rectangle 46">
                          <a:extLst>
                            <a:ext uri="{FF2B5EF4-FFF2-40B4-BE49-F238E27FC236}">
                              <a16:creationId xmlns:a16="http://schemas.microsoft.com/office/drawing/2014/main" id="{F152B36E-56AF-4AE9-88D4-39792C4B7AFA}"/>
                            </a:ext>
                          </a:extLst>
                        </p:cNvPr>
                        <p:cNvSpPr>
                          <a:spLocks noRot="1" noChangeAspect="1" noMove="1" noResize="1" noEditPoints="1" noAdjustHandles="1" noChangeArrowheads="1" noChangeShapeType="1" noTextEdit="1"/>
                        </p:cNvSpPr>
                        <p:nvPr/>
                      </p:nvSpPr>
                      <p:spPr>
                        <a:xfrm>
                          <a:off x="4423938" y="4044498"/>
                          <a:ext cx="417102" cy="523220"/>
                        </a:xfrm>
                        <a:prstGeom prst="rect">
                          <a:avLst/>
                        </a:prstGeom>
                        <a:blipFill>
                          <a:blip r:embed="rId7"/>
                          <a:stretch>
                            <a:fillRect/>
                          </a:stretch>
                        </a:blipFill>
                      </p:spPr>
                      <p:txBody>
                        <a:bodyPr/>
                        <a:lstStyle/>
                        <a:p>
                          <a:r>
                            <a:rPr lang="en-IN">
                              <a:noFill/>
                            </a:rPr>
                            <a:t> </a:t>
                          </a:r>
                        </a:p>
                      </p:txBody>
                    </p:sp>
                  </mc:Fallback>
                </mc:AlternateContent>
                <p:cxnSp>
                  <p:nvCxnSpPr>
                    <p:cNvPr id="77" name="Straight Arrow Connector 76">
                      <a:extLst>
                        <a:ext uri="{FF2B5EF4-FFF2-40B4-BE49-F238E27FC236}">
                          <a16:creationId xmlns:a16="http://schemas.microsoft.com/office/drawing/2014/main" id="{E968B85D-EC3C-4D08-8530-1A87785B08BE}"/>
                        </a:ext>
                      </a:extLst>
                    </p:cNvPr>
                    <p:cNvCxnSpPr>
                      <a:cxnSpLocks/>
                    </p:cNvCxnSpPr>
                    <p:nvPr/>
                  </p:nvCxnSpPr>
                  <p:spPr>
                    <a:xfrm flipH="1" flipV="1">
                      <a:off x="957212" y="3311461"/>
                      <a:ext cx="0" cy="3563548"/>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B8DC9607-FBE1-4074-89EF-F0E29823C885}"/>
                        </a:ext>
                      </a:extLst>
                    </p:cNvPr>
                    <p:cNvSpPr/>
                    <p:nvPr/>
                  </p:nvSpPr>
                  <p:spPr>
                    <a:xfrm>
                      <a:off x="4010037" y="3312490"/>
                      <a:ext cx="1433032" cy="1856105"/>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74" name="Rectangle 73">
                    <a:extLst>
                      <a:ext uri="{FF2B5EF4-FFF2-40B4-BE49-F238E27FC236}">
                        <a16:creationId xmlns:a16="http://schemas.microsoft.com/office/drawing/2014/main" id="{D10B4EC2-2C7B-4B4F-BE26-AD4F76ADE769}"/>
                      </a:ext>
                    </a:extLst>
                  </p:cNvPr>
                  <p:cNvSpPr/>
                  <p:nvPr/>
                </p:nvSpPr>
                <p:spPr>
                  <a:xfrm>
                    <a:off x="11492691" y="2801816"/>
                    <a:ext cx="682591" cy="1856105"/>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75" name="Rectangle 74">
                        <a:extLst>
                          <a:ext uri="{FF2B5EF4-FFF2-40B4-BE49-F238E27FC236}">
                            <a16:creationId xmlns:a16="http://schemas.microsoft.com/office/drawing/2014/main" id="{121505F8-9FB6-42BD-AF44-6D401B86B395}"/>
                          </a:ext>
                        </a:extLst>
                      </p:cNvPr>
                      <p:cNvSpPr/>
                      <p:nvPr/>
                    </p:nvSpPr>
                    <p:spPr>
                      <a:xfrm>
                        <a:off x="11861276" y="4025053"/>
                        <a:ext cx="417101" cy="5232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𝒕</m:t>
                              </m:r>
                            </m:oMath>
                          </m:oMathPara>
                        </a14:m>
                        <a:endParaRPr lang="en-IN" sz="2800" dirty="0"/>
                      </a:p>
                    </p:txBody>
                  </p:sp>
                </mc:Choice>
                <mc:Fallback xmlns="">
                  <p:sp>
                    <p:nvSpPr>
                      <p:cNvPr id="75" name="Rectangle 74">
                        <a:extLst>
                          <a:ext uri="{FF2B5EF4-FFF2-40B4-BE49-F238E27FC236}">
                            <a16:creationId xmlns:a16="http://schemas.microsoft.com/office/drawing/2014/main" id="{121505F8-9FB6-42BD-AF44-6D401B86B395}"/>
                          </a:ext>
                        </a:extLst>
                      </p:cNvPr>
                      <p:cNvSpPr>
                        <a:spLocks noRot="1" noChangeAspect="1" noMove="1" noResize="1" noEditPoints="1" noAdjustHandles="1" noChangeArrowheads="1" noChangeShapeType="1" noTextEdit="1"/>
                      </p:cNvSpPr>
                      <p:nvPr/>
                    </p:nvSpPr>
                    <p:spPr>
                      <a:xfrm>
                        <a:off x="11861276" y="4025053"/>
                        <a:ext cx="417101" cy="523219"/>
                      </a:xfrm>
                      <a:prstGeom prst="rect">
                        <a:avLst/>
                      </a:prstGeom>
                      <a:blipFill>
                        <a:blip r:embed="rId8"/>
                        <a:stretch>
                          <a:fillRect/>
                        </a:stretch>
                      </a:blipFill>
                    </p:spPr>
                    <p:txBody>
                      <a:bodyPr/>
                      <a:lstStyle/>
                      <a:p>
                        <a:r>
                          <a:rPr lang="en-IN">
                            <a:noFill/>
                          </a:rPr>
                          <a:t> </a:t>
                        </a:r>
                      </a:p>
                    </p:txBody>
                  </p:sp>
                </mc:Fallback>
              </mc:AlternateContent>
            </p:grpSp>
            <p:cxnSp>
              <p:nvCxnSpPr>
                <p:cNvPr id="69" name="Straight Arrow Connector 68">
                  <a:extLst>
                    <a:ext uri="{FF2B5EF4-FFF2-40B4-BE49-F238E27FC236}">
                      <a16:creationId xmlns:a16="http://schemas.microsoft.com/office/drawing/2014/main" id="{F0958C65-B370-4868-BA6F-81F43BE89E88}"/>
                    </a:ext>
                  </a:extLst>
                </p:cNvPr>
                <p:cNvCxnSpPr>
                  <a:cxnSpLocks/>
                </p:cNvCxnSpPr>
                <p:nvPr/>
              </p:nvCxnSpPr>
              <p:spPr>
                <a:xfrm>
                  <a:off x="5690773" y="4205632"/>
                  <a:ext cx="4041050"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1F18896C-072F-4EF0-9235-E8C9E7B77C75}"/>
                    </a:ext>
                  </a:extLst>
                </p:cNvPr>
                <p:cNvSpPr/>
                <p:nvPr/>
              </p:nvSpPr>
              <p:spPr>
                <a:xfrm>
                  <a:off x="6516592" y="2401746"/>
                  <a:ext cx="1433032" cy="1769137"/>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1" name="Freeform: Shape 70">
                  <a:extLst>
                    <a:ext uri="{FF2B5EF4-FFF2-40B4-BE49-F238E27FC236}">
                      <a16:creationId xmlns:a16="http://schemas.microsoft.com/office/drawing/2014/main" id="{E89191C9-44BC-4BA5-8EB8-A4B06B71045A}"/>
                    </a:ext>
                  </a:extLst>
                </p:cNvPr>
                <p:cNvSpPr/>
                <p:nvPr/>
              </p:nvSpPr>
              <p:spPr>
                <a:xfrm>
                  <a:off x="5718626" y="3106057"/>
                  <a:ext cx="3410857" cy="1930408"/>
                </a:xfrm>
                <a:custGeom>
                  <a:avLst/>
                  <a:gdLst>
                    <a:gd name="connsiteX0" fmla="*/ 0 w 3410857"/>
                    <a:gd name="connsiteY0" fmla="*/ 0 h 1930408"/>
                    <a:gd name="connsiteX1" fmla="*/ 246743 w 3410857"/>
                    <a:gd name="connsiteY1" fmla="*/ 1117600 h 1930408"/>
                    <a:gd name="connsiteX2" fmla="*/ 609600 w 3410857"/>
                    <a:gd name="connsiteY2" fmla="*/ 1930400 h 1930408"/>
                    <a:gd name="connsiteX3" fmla="*/ 986972 w 3410857"/>
                    <a:gd name="connsiteY3" fmla="*/ 1103086 h 1930408"/>
                    <a:gd name="connsiteX4" fmla="*/ 1422400 w 3410857"/>
                    <a:gd name="connsiteY4" fmla="*/ 551543 h 1930408"/>
                    <a:gd name="connsiteX5" fmla="*/ 2002972 w 3410857"/>
                    <a:gd name="connsiteY5" fmla="*/ 1132114 h 1930408"/>
                    <a:gd name="connsiteX6" fmla="*/ 2365829 w 3410857"/>
                    <a:gd name="connsiteY6" fmla="*/ 1553029 h 1930408"/>
                    <a:gd name="connsiteX7" fmla="*/ 2641600 w 3410857"/>
                    <a:gd name="connsiteY7" fmla="*/ 1088572 h 1930408"/>
                    <a:gd name="connsiteX8" fmla="*/ 2989943 w 3410857"/>
                    <a:gd name="connsiteY8" fmla="*/ 696686 h 1930408"/>
                    <a:gd name="connsiteX9" fmla="*/ 3410857 w 3410857"/>
                    <a:gd name="connsiteY9" fmla="*/ 1117600 h 1930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10857" h="1930408">
                      <a:moveTo>
                        <a:pt x="0" y="0"/>
                      </a:moveTo>
                      <a:cubicBezTo>
                        <a:pt x="72571" y="397933"/>
                        <a:pt x="145143" y="795867"/>
                        <a:pt x="246743" y="1117600"/>
                      </a:cubicBezTo>
                      <a:cubicBezTo>
                        <a:pt x="348343" y="1439333"/>
                        <a:pt x="486229" y="1932819"/>
                        <a:pt x="609600" y="1930400"/>
                      </a:cubicBezTo>
                      <a:cubicBezTo>
                        <a:pt x="732971" y="1927981"/>
                        <a:pt x="851505" y="1332895"/>
                        <a:pt x="986972" y="1103086"/>
                      </a:cubicBezTo>
                      <a:cubicBezTo>
                        <a:pt x="1122439" y="873277"/>
                        <a:pt x="1253067" y="546705"/>
                        <a:pt x="1422400" y="551543"/>
                      </a:cubicBezTo>
                      <a:cubicBezTo>
                        <a:pt x="1591733" y="556381"/>
                        <a:pt x="1845734" y="965200"/>
                        <a:pt x="2002972" y="1132114"/>
                      </a:cubicBezTo>
                      <a:cubicBezTo>
                        <a:pt x="2160210" y="1299028"/>
                        <a:pt x="2259391" y="1560286"/>
                        <a:pt x="2365829" y="1553029"/>
                      </a:cubicBezTo>
                      <a:cubicBezTo>
                        <a:pt x="2472267" y="1545772"/>
                        <a:pt x="2537581" y="1231296"/>
                        <a:pt x="2641600" y="1088572"/>
                      </a:cubicBezTo>
                      <a:cubicBezTo>
                        <a:pt x="2745619" y="945848"/>
                        <a:pt x="2861734" y="691848"/>
                        <a:pt x="2989943" y="696686"/>
                      </a:cubicBezTo>
                      <a:cubicBezTo>
                        <a:pt x="3118152" y="701524"/>
                        <a:pt x="3264504" y="909562"/>
                        <a:pt x="3410857" y="1117600"/>
                      </a:cubicBezTo>
                    </a:path>
                  </a:pathLst>
                </a:cu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Arc 71">
                  <a:extLst>
                    <a:ext uri="{FF2B5EF4-FFF2-40B4-BE49-F238E27FC236}">
                      <a16:creationId xmlns:a16="http://schemas.microsoft.com/office/drawing/2014/main" id="{F795A316-17EB-4D0D-BBBF-CC52498F52B7}"/>
                    </a:ext>
                  </a:extLst>
                </p:cNvPr>
                <p:cNvSpPr/>
                <p:nvPr/>
              </p:nvSpPr>
              <p:spPr>
                <a:xfrm flipH="1" flipV="1">
                  <a:off x="5547279" y="1753063"/>
                  <a:ext cx="7030783" cy="2067475"/>
                </a:xfrm>
                <a:prstGeom prst="arc">
                  <a:avLst>
                    <a:gd name="adj1" fmla="val 15325636"/>
                    <a:gd name="adj2" fmla="val 21307517"/>
                  </a:avLst>
                </a:prstGeom>
                <a:ln w="38100">
                  <a:solidFill>
                    <a:srgbClr val="00FF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grpSp>
          <p:sp>
            <p:nvSpPr>
              <p:cNvPr id="62" name="Arc 61">
                <a:extLst>
                  <a:ext uri="{FF2B5EF4-FFF2-40B4-BE49-F238E27FC236}">
                    <a16:creationId xmlns:a16="http://schemas.microsoft.com/office/drawing/2014/main" id="{47C6A2A7-57AA-4BFB-9E74-AE4AFC3C9361}"/>
                  </a:ext>
                </a:extLst>
              </p:cNvPr>
              <p:cNvSpPr/>
              <p:nvPr/>
            </p:nvSpPr>
            <p:spPr>
              <a:xfrm flipH="1">
                <a:off x="5547278" y="4617705"/>
                <a:ext cx="7030783" cy="2067475"/>
              </a:xfrm>
              <a:prstGeom prst="arc">
                <a:avLst>
                  <a:gd name="adj1" fmla="val 15325636"/>
                  <a:gd name="adj2" fmla="val 21307517"/>
                </a:avLst>
              </a:prstGeom>
              <a:ln w="38100">
                <a:solidFill>
                  <a:srgbClr val="00FF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grpSp>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B9402CE7-AF9F-4CF9-B7F0-43AF553425ED}"/>
                    </a:ext>
                  </a:extLst>
                </p:cNvPr>
                <p:cNvSpPr/>
                <p:nvPr/>
              </p:nvSpPr>
              <p:spPr>
                <a:xfrm>
                  <a:off x="4554957" y="2384251"/>
                  <a:ext cx="624610" cy="6626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𝑸</m:t>
                        </m:r>
                      </m:oMath>
                    </m:oMathPara>
                  </a14:m>
                  <a:endParaRPr lang="en-IN" sz="2800" dirty="0"/>
                </a:p>
              </p:txBody>
            </p:sp>
          </mc:Choice>
          <mc:Fallback xmlns="">
            <p:sp>
              <p:nvSpPr>
                <p:cNvPr id="52" name="Rectangle 51">
                  <a:extLst>
                    <a:ext uri="{FF2B5EF4-FFF2-40B4-BE49-F238E27FC236}">
                      <a16:creationId xmlns:a16="http://schemas.microsoft.com/office/drawing/2014/main" id="{B9402CE7-AF9F-4CF9-B7F0-43AF553425ED}"/>
                    </a:ext>
                  </a:extLst>
                </p:cNvPr>
                <p:cNvSpPr>
                  <a:spLocks noRot="1" noChangeAspect="1" noMove="1" noResize="1" noEditPoints="1" noAdjustHandles="1" noChangeArrowheads="1" noChangeShapeType="1" noTextEdit="1"/>
                </p:cNvSpPr>
                <p:nvPr/>
              </p:nvSpPr>
              <p:spPr>
                <a:xfrm>
                  <a:off x="4554957" y="2384251"/>
                  <a:ext cx="624610" cy="662671"/>
                </a:xfrm>
                <a:prstGeom prst="rect">
                  <a:avLst/>
                </a:prstGeom>
                <a:blipFill>
                  <a:blip r:embed="rId9"/>
                  <a:stretch>
                    <a:fillRect/>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80" name="Rectangle 79">
                <a:extLst>
                  <a:ext uri="{FF2B5EF4-FFF2-40B4-BE49-F238E27FC236}">
                    <a16:creationId xmlns:a16="http://schemas.microsoft.com/office/drawing/2014/main" id="{D7335631-FEAB-4464-B798-732EA346E529}"/>
                  </a:ext>
                </a:extLst>
              </p:cNvPr>
              <p:cNvSpPr/>
              <p:nvPr/>
            </p:nvSpPr>
            <p:spPr>
              <a:xfrm>
                <a:off x="6815959" y="1391764"/>
                <a:ext cx="97007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2400" b="1" i="1" smtClean="0">
                              <a:solidFill>
                                <a:srgbClr val="FFFF00"/>
                              </a:solidFill>
                              <a:latin typeface="Cambria Math" panose="02040503050406030204" pitchFamily="18" charset="0"/>
                              <a:ea typeface="Cambria Math" panose="02040503050406030204" pitchFamily="18" charset="0"/>
                            </a:rPr>
                          </m:ctrlPr>
                        </m:sSubPr>
                        <m:e>
                          <m:r>
                            <a:rPr lang="en-IN" sz="2400" b="1" i="1">
                              <a:solidFill>
                                <a:srgbClr val="FFFF00"/>
                              </a:solidFill>
                              <a:latin typeface="Cambria Math" panose="02040503050406030204" pitchFamily="18" charset="0"/>
                              <a:ea typeface="Cambria Math" panose="02040503050406030204" pitchFamily="18" charset="0"/>
                            </a:rPr>
                            <m:t>𝑸</m:t>
                          </m:r>
                        </m:e>
                        <m:sub>
                          <m:r>
                            <a:rPr lang="en-US" sz="2400" b="1" i="1">
                              <a:solidFill>
                                <a:srgbClr val="FFFF00"/>
                              </a:solidFill>
                              <a:latin typeface="Cambria Math" panose="02040503050406030204" pitchFamily="18" charset="0"/>
                              <a:ea typeface="Cambria Math" panose="02040503050406030204" pitchFamily="18" charset="0"/>
                            </a:rPr>
                            <m:t>𝒎</m:t>
                          </m:r>
                          <m:r>
                            <a:rPr lang="en-IN" sz="2400" b="1" i="1">
                              <a:solidFill>
                                <a:srgbClr val="FFFF00"/>
                              </a:solidFill>
                              <a:latin typeface="Cambria Math" panose="02040503050406030204" pitchFamily="18" charset="0"/>
                              <a:ea typeface="Cambria Math" panose="02040503050406030204" pitchFamily="18" charset="0"/>
                            </a:rPr>
                            <m:t>𝒂𝒙</m:t>
                          </m:r>
                        </m:sub>
                      </m:sSub>
                    </m:oMath>
                  </m:oMathPara>
                </a14:m>
                <a:endParaRPr lang="en-IN" sz="2400" dirty="0"/>
              </a:p>
            </p:txBody>
          </p:sp>
        </mc:Choice>
        <mc:Fallback xmlns="">
          <p:sp>
            <p:nvSpPr>
              <p:cNvPr id="80" name="Rectangle 79">
                <a:extLst>
                  <a:ext uri="{FF2B5EF4-FFF2-40B4-BE49-F238E27FC236}">
                    <a16:creationId xmlns:a16="http://schemas.microsoft.com/office/drawing/2014/main" id="{D7335631-FEAB-4464-B798-732EA346E529}"/>
                  </a:ext>
                </a:extLst>
              </p:cNvPr>
              <p:cNvSpPr>
                <a:spLocks noRot="1" noChangeAspect="1" noMove="1" noResize="1" noEditPoints="1" noAdjustHandles="1" noChangeArrowheads="1" noChangeShapeType="1" noTextEdit="1"/>
              </p:cNvSpPr>
              <p:nvPr/>
            </p:nvSpPr>
            <p:spPr>
              <a:xfrm>
                <a:off x="6815959" y="1391764"/>
                <a:ext cx="970074" cy="461665"/>
              </a:xfrm>
              <a:prstGeom prst="rect">
                <a:avLst/>
              </a:prstGeom>
              <a:blipFill>
                <a:blip r:embed="rId10"/>
                <a:stretch>
                  <a:fillRect l="-629" b="-13158"/>
                </a:stretch>
              </a:blipFill>
            </p:spPr>
            <p:txBody>
              <a:bodyPr/>
              <a:lstStyle/>
              <a:p>
                <a:r>
                  <a:rPr lang="en-IN">
                    <a:noFill/>
                  </a:rPr>
                  <a:t> </a:t>
                </a:r>
              </a:p>
            </p:txBody>
          </p:sp>
        </mc:Fallback>
      </mc:AlternateContent>
      <p:cxnSp>
        <p:nvCxnSpPr>
          <p:cNvPr id="81" name="Straight Arrow Connector 80">
            <a:extLst>
              <a:ext uri="{FF2B5EF4-FFF2-40B4-BE49-F238E27FC236}">
                <a16:creationId xmlns:a16="http://schemas.microsoft.com/office/drawing/2014/main" id="{8605DFD4-D461-4496-BDCF-D4CED27B4C71}"/>
              </a:ext>
            </a:extLst>
          </p:cNvPr>
          <p:cNvCxnSpPr>
            <a:cxnSpLocks/>
          </p:cNvCxnSpPr>
          <p:nvPr/>
        </p:nvCxnSpPr>
        <p:spPr>
          <a:xfrm flipH="1" flipV="1">
            <a:off x="7706879" y="4187364"/>
            <a:ext cx="4016" cy="2490174"/>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2" name="Rectangle 81">
                <a:extLst>
                  <a:ext uri="{FF2B5EF4-FFF2-40B4-BE49-F238E27FC236}">
                    <a16:creationId xmlns:a16="http://schemas.microsoft.com/office/drawing/2014/main" id="{936CE33D-6E6E-413D-B2A9-74A74B75668B}"/>
                  </a:ext>
                </a:extLst>
              </p:cNvPr>
              <p:cNvSpPr/>
              <p:nvPr/>
            </p:nvSpPr>
            <p:spPr>
              <a:xfrm>
                <a:off x="11259797" y="5614583"/>
                <a:ext cx="353463"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𝒕</m:t>
                      </m:r>
                    </m:oMath>
                  </m:oMathPara>
                </a14:m>
                <a:endParaRPr lang="en-IN" sz="2800" dirty="0"/>
              </a:p>
            </p:txBody>
          </p:sp>
        </mc:Choice>
        <mc:Fallback xmlns="">
          <p:sp>
            <p:nvSpPr>
              <p:cNvPr id="82" name="Rectangle 81">
                <a:extLst>
                  <a:ext uri="{FF2B5EF4-FFF2-40B4-BE49-F238E27FC236}">
                    <a16:creationId xmlns:a16="http://schemas.microsoft.com/office/drawing/2014/main" id="{936CE33D-6E6E-413D-B2A9-74A74B75668B}"/>
                  </a:ext>
                </a:extLst>
              </p:cNvPr>
              <p:cNvSpPr>
                <a:spLocks noRot="1" noChangeAspect="1" noMove="1" noResize="1" noEditPoints="1" noAdjustHandles="1" noChangeArrowheads="1" noChangeShapeType="1" noTextEdit="1"/>
              </p:cNvSpPr>
              <p:nvPr/>
            </p:nvSpPr>
            <p:spPr>
              <a:xfrm>
                <a:off x="11259797" y="5614583"/>
                <a:ext cx="353463" cy="523220"/>
              </a:xfrm>
              <a:prstGeom prst="rect">
                <a:avLst/>
              </a:prstGeom>
              <a:blipFill>
                <a:blip r:embed="rId11"/>
                <a:stretch>
                  <a:fillRect/>
                </a:stretch>
              </a:blipFill>
            </p:spPr>
            <p:txBody>
              <a:bodyPr/>
              <a:lstStyle/>
              <a:p>
                <a:r>
                  <a:rPr lang="en-IN">
                    <a:noFill/>
                  </a:rPr>
                  <a:t> </a:t>
                </a:r>
              </a:p>
            </p:txBody>
          </p:sp>
        </mc:Fallback>
      </mc:AlternateContent>
      <p:cxnSp>
        <p:nvCxnSpPr>
          <p:cNvPr id="83" name="Straight Arrow Connector 82">
            <a:extLst>
              <a:ext uri="{FF2B5EF4-FFF2-40B4-BE49-F238E27FC236}">
                <a16:creationId xmlns:a16="http://schemas.microsoft.com/office/drawing/2014/main" id="{941A2E96-CF87-4F19-986D-4D470B0866D9}"/>
              </a:ext>
            </a:extLst>
          </p:cNvPr>
          <p:cNvCxnSpPr>
            <a:cxnSpLocks/>
          </p:cNvCxnSpPr>
          <p:nvPr/>
        </p:nvCxnSpPr>
        <p:spPr>
          <a:xfrm>
            <a:off x="7706879" y="5891131"/>
            <a:ext cx="3424498"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Freeform: Shape 6">
            <a:extLst>
              <a:ext uri="{FF2B5EF4-FFF2-40B4-BE49-F238E27FC236}">
                <a16:creationId xmlns:a16="http://schemas.microsoft.com/office/drawing/2014/main" id="{A896D088-3702-4413-A8A2-A9390F88A61A}"/>
              </a:ext>
            </a:extLst>
          </p:cNvPr>
          <p:cNvSpPr/>
          <p:nvPr/>
        </p:nvSpPr>
        <p:spPr>
          <a:xfrm>
            <a:off x="7722338" y="4764495"/>
            <a:ext cx="1720516" cy="469245"/>
          </a:xfrm>
          <a:custGeom>
            <a:avLst/>
            <a:gdLst>
              <a:gd name="connsiteX0" fmla="*/ 0 w 1720516"/>
              <a:gd name="connsiteY0" fmla="*/ 469245 h 469245"/>
              <a:gd name="connsiteX1" fmla="*/ 433137 w 1720516"/>
              <a:gd name="connsiteY1" fmla="*/ 13 h 469245"/>
              <a:gd name="connsiteX2" fmla="*/ 1720516 w 1720516"/>
              <a:gd name="connsiteY2" fmla="*/ 457213 h 469245"/>
            </a:gdLst>
            <a:ahLst/>
            <a:cxnLst>
              <a:cxn ang="0">
                <a:pos x="connsiteX0" y="connsiteY0"/>
              </a:cxn>
              <a:cxn ang="0">
                <a:pos x="connsiteX1" y="connsiteY1"/>
              </a:cxn>
              <a:cxn ang="0">
                <a:pos x="connsiteX2" y="connsiteY2"/>
              </a:cxn>
            </a:cxnLst>
            <a:rect l="l" t="t" r="r" b="b"/>
            <a:pathLst>
              <a:path w="1720516" h="469245">
                <a:moveTo>
                  <a:pt x="0" y="469245"/>
                </a:moveTo>
                <a:cubicBezTo>
                  <a:pt x="73192" y="235631"/>
                  <a:pt x="146384" y="2018"/>
                  <a:pt x="433137" y="13"/>
                </a:cubicBezTo>
                <a:cubicBezTo>
                  <a:pt x="719890" y="-1992"/>
                  <a:pt x="1220203" y="227610"/>
                  <a:pt x="1720516" y="457213"/>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c 7">
            <a:extLst>
              <a:ext uri="{FF2B5EF4-FFF2-40B4-BE49-F238E27FC236}">
                <a16:creationId xmlns:a16="http://schemas.microsoft.com/office/drawing/2014/main" id="{983A6F9A-2974-4557-99F3-7DF9A999B3AC}"/>
              </a:ext>
            </a:extLst>
          </p:cNvPr>
          <p:cNvSpPr/>
          <p:nvPr/>
        </p:nvSpPr>
        <p:spPr>
          <a:xfrm rot="10800000">
            <a:off x="9859440" y="4362429"/>
            <a:ext cx="1720516" cy="1309868"/>
          </a:xfrm>
          <a:prstGeom prst="arc">
            <a:avLst>
              <a:gd name="adj1" fmla="val 16200000"/>
              <a:gd name="adj2" fmla="val 18821323"/>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DBF4BF20-0A26-4F17-89BF-43A52BCCD63B}"/>
              </a:ext>
            </a:extLst>
          </p:cNvPr>
          <p:cNvCxnSpPr>
            <a:cxnSpLocks/>
          </p:cNvCxnSpPr>
          <p:nvPr/>
        </p:nvCxnSpPr>
        <p:spPr>
          <a:xfrm>
            <a:off x="9274411" y="5153091"/>
            <a:ext cx="1023533" cy="43774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37649E9-5B15-48BD-B7EA-983C467F85DF}"/>
              </a:ext>
            </a:extLst>
          </p:cNvPr>
          <p:cNvCxnSpPr>
            <a:cxnSpLocks/>
          </p:cNvCxnSpPr>
          <p:nvPr/>
        </p:nvCxnSpPr>
        <p:spPr>
          <a:xfrm>
            <a:off x="7661568" y="4764495"/>
            <a:ext cx="593945"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Rectangle 84">
                <a:extLst>
                  <a:ext uri="{FF2B5EF4-FFF2-40B4-BE49-F238E27FC236}">
                    <a16:creationId xmlns:a16="http://schemas.microsoft.com/office/drawing/2014/main" id="{6861E541-2B1E-4134-86E4-0C54D8BB414A}"/>
                  </a:ext>
                </a:extLst>
              </p:cNvPr>
              <p:cNvSpPr/>
              <p:nvPr/>
            </p:nvSpPr>
            <p:spPr>
              <a:xfrm>
                <a:off x="6784769" y="4480524"/>
                <a:ext cx="97007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2400" b="1" i="1" smtClean="0">
                              <a:solidFill>
                                <a:srgbClr val="FFFF00"/>
                              </a:solidFill>
                              <a:latin typeface="Cambria Math" panose="02040503050406030204" pitchFamily="18" charset="0"/>
                              <a:ea typeface="Cambria Math" panose="02040503050406030204" pitchFamily="18" charset="0"/>
                            </a:rPr>
                          </m:ctrlPr>
                        </m:sSubPr>
                        <m:e>
                          <m:r>
                            <a:rPr lang="en-IN" sz="2400" b="1" i="1">
                              <a:solidFill>
                                <a:srgbClr val="FFFF00"/>
                              </a:solidFill>
                              <a:latin typeface="Cambria Math" panose="02040503050406030204" pitchFamily="18" charset="0"/>
                              <a:ea typeface="Cambria Math" panose="02040503050406030204" pitchFamily="18" charset="0"/>
                            </a:rPr>
                            <m:t>𝑸</m:t>
                          </m:r>
                        </m:e>
                        <m:sub>
                          <m:r>
                            <a:rPr lang="en-US" sz="2400" b="1" i="1">
                              <a:solidFill>
                                <a:srgbClr val="FFFF00"/>
                              </a:solidFill>
                              <a:latin typeface="Cambria Math" panose="02040503050406030204" pitchFamily="18" charset="0"/>
                              <a:ea typeface="Cambria Math" panose="02040503050406030204" pitchFamily="18" charset="0"/>
                            </a:rPr>
                            <m:t>𝒎</m:t>
                          </m:r>
                          <m:r>
                            <a:rPr lang="en-IN" sz="2400" b="1" i="1">
                              <a:solidFill>
                                <a:srgbClr val="FFFF00"/>
                              </a:solidFill>
                              <a:latin typeface="Cambria Math" panose="02040503050406030204" pitchFamily="18" charset="0"/>
                              <a:ea typeface="Cambria Math" panose="02040503050406030204" pitchFamily="18" charset="0"/>
                            </a:rPr>
                            <m:t>𝒂𝒙</m:t>
                          </m:r>
                        </m:sub>
                      </m:sSub>
                    </m:oMath>
                  </m:oMathPara>
                </a14:m>
                <a:endParaRPr lang="en-IN" sz="2400" dirty="0"/>
              </a:p>
            </p:txBody>
          </p:sp>
        </mc:Choice>
        <mc:Fallback xmlns="">
          <p:sp>
            <p:nvSpPr>
              <p:cNvPr id="85" name="Rectangle 84">
                <a:extLst>
                  <a:ext uri="{FF2B5EF4-FFF2-40B4-BE49-F238E27FC236}">
                    <a16:creationId xmlns:a16="http://schemas.microsoft.com/office/drawing/2014/main" id="{6861E541-2B1E-4134-86E4-0C54D8BB414A}"/>
                  </a:ext>
                </a:extLst>
              </p:cNvPr>
              <p:cNvSpPr>
                <a:spLocks noRot="1" noChangeAspect="1" noMove="1" noResize="1" noEditPoints="1" noAdjustHandles="1" noChangeArrowheads="1" noChangeShapeType="1" noTextEdit="1"/>
              </p:cNvSpPr>
              <p:nvPr/>
            </p:nvSpPr>
            <p:spPr>
              <a:xfrm>
                <a:off x="6784769" y="4480524"/>
                <a:ext cx="970074" cy="461665"/>
              </a:xfrm>
              <a:prstGeom prst="rect">
                <a:avLst/>
              </a:prstGeom>
              <a:blipFill>
                <a:blip r:embed="rId12"/>
                <a:stretch>
                  <a:fillRect l="-629" b="-1184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6" name="Rectangle 85">
                <a:extLst>
                  <a:ext uri="{FF2B5EF4-FFF2-40B4-BE49-F238E27FC236}">
                    <a16:creationId xmlns:a16="http://schemas.microsoft.com/office/drawing/2014/main" id="{AA9F64D4-1AAB-4FB8-8755-A03C0D18685B}"/>
                  </a:ext>
                </a:extLst>
              </p:cNvPr>
              <p:cNvSpPr/>
              <p:nvPr/>
            </p:nvSpPr>
            <p:spPr>
              <a:xfrm>
                <a:off x="7738233" y="3934312"/>
                <a:ext cx="52931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𝑸</m:t>
                      </m:r>
                    </m:oMath>
                  </m:oMathPara>
                </a14:m>
                <a:endParaRPr lang="en-IN" sz="2800" dirty="0"/>
              </a:p>
            </p:txBody>
          </p:sp>
        </mc:Choice>
        <mc:Fallback xmlns="">
          <p:sp>
            <p:nvSpPr>
              <p:cNvPr id="86" name="Rectangle 85">
                <a:extLst>
                  <a:ext uri="{FF2B5EF4-FFF2-40B4-BE49-F238E27FC236}">
                    <a16:creationId xmlns:a16="http://schemas.microsoft.com/office/drawing/2014/main" id="{AA9F64D4-1AAB-4FB8-8755-A03C0D18685B}"/>
                  </a:ext>
                </a:extLst>
              </p:cNvPr>
              <p:cNvSpPr>
                <a:spLocks noRot="1" noChangeAspect="1" noMove="1" noResize="1" noEditPoints="1" noAdjustHandles="1" noChangeArrowheads="1" noChangeShapeType="1" noTextEdit="1"/>
              </p:cNvSpPr>
              <p:nvPr/>
            </p:nvSpPr>
            <p:spPr>
              <a:xfrm>
                <a:off x="7738233" y="3934312"/>
                <a:ext cx="529312" cy="523220"/>
              </a:xfrm>
              <a:prstGeom prst="rect">
                <a:avLst/>
              </a:prstGeom>
              <a:blipFill>
                <a:blip r:embed="rId13"/>
                <a:stretch>
                  <a:fillRect/>
                </a:stretch>
              </a:blipFill>
            </p:spPr>
            <p:txBody>
              <a:bodyPr/>
              <a:lstStyle/>
              <a:p>
                <a:r>
                  <a:rPr lang="en-IN">
                    <a:noFill/>
                  </a:rPr>
                  <a:t> </a:t>
                </a:r>
              </a:p>
            </p:txBody>
          </p:sp>
        </mc:Fallback>
      </mc:AlternateContent>
      <p:sp>
        <p:nvSpPr>
          <p:cNvPr id="2048" name="Rectangle 2047">
            <a:extLst>
              <a:ext uri="{FF2B5EF4-FFF2-40B4-BE49-F238E27FC236}">
                <a16:creationId xmlns:a16="http://schemas.microsoft.com/office/drawing/2014/main" id="{965BE2A0-7286-4881-9CFE-3AED67763775}"/>
              </a:ext>
            </a:extLst>
          </p:cNvPr>
          <p:cNvSpPr/>
          <p:nvPr/>
        </p:nvSpPr>
        <p:spPr>
          <a:xfrm>
            <a:off x="8805914" y="1541179"/>
            <a:ext cx="1367682" cy="461665"/>
          </a:xfrm>
          <a:prstGeom prst="rect">
            <a:avLst/>
          </a:prstGeom>
        </p:spPr>
        <p:txBody>
          <a:bodyPr wrap="none">
            <a:spAutoFit/>
          </a:bodyPr>
          <a:lstStyle/>
          <a:p>
            <a:r>
              <a:rPr lang="en-IN" sz="2400" dirty="0">
                <a:solidFill>
                  <a:schemeClr val="bg1"/>
                </a:solidFill>
                <a:latin typeface="Arial" panose="020B0604020202020204" pitchFamily="34" charset="0"/>
                <a:cs typeface="Arial" panose="020B0604020202020204" pitchFamily="34" charset="0"/>
              </a:rPr>
              <a:t>damping</a:t>
            </a:r>
            <a:endParaRPr lang="en-IN" sz="2400" dirty="0"/>
          </a:p>
        </p:txBody>
      </p:sp>
      <p:sp>
        <p:nvSpPr>
          <p:cNvPr id="87" name="Rectangle 86">
            <a:extLst>
              <a:ext uri="{FF2B5EF4-FFF2-40B4-BE49-F238E27FC236}">
                <a16:creationId xmlns:a16="http://schemas.microsoft.com/office/drawing/2014/main" id="{83CAEADC-A75E-4467-AC00-E389526FC11C}"/>
              </a:ext>
            </a:extLst>
          </p:cNvPr>
          <p:cNvSpPr/>
          <p:nvPr/>
        </p:nvSpPr>
        <p:spPr>
          <a:xfrm>
            <a:off x="8851707" y="4049181"/>
            <a:ext cx="2119491" cy="461665"/>
          </a:xfrm>
          <a:prstGeom prst="rect">
            <a:avLst/>
          </a:prstGeom>
        </p:spPr>
        <p:txBody>
          <a:bodyPr wrap="none">
            <a:spAutoFit/>
          </a:bodyPr>
          <a:lstStyle/>
          <a:p>
            <a:r>
              <a:rPr lang="en-IN" sz="2400" dirty="0">
                <a:solidFill>
                  <a:schemeClr val="bg1"/>
                </a:solidFill>
                <a:latin typeface="Arial" panose="020B0604020202020204" pitchFamily="34" charset="0"/>
                <a:cs typeface="Arial" panose="020B0604020202020204" pitchFamily="34" charset="0"/>
              </a:rPr>
              <a:t>Over damping</a:t>
            </a:r>
            <a:endParaRPr lang="en-IN" sz="2400" dirty="0"/>
          </a:p>
        </p:txBody>
      </p:sp>
      <mc:AlternateContent xmlns:mc="http://schemas.openxmlformats.org/markup-compatibility/2006" xmlns:a14="http://schemas.microsoft.com/office/drawing/2010/main">
        <mc:Choice Requires="a14">
          <p:sp>
            <p:nvSpPr>
              <p:cNvPr id="2049" name="Rectangle 2048">
                <a:extLst>
                  <a:ext uri="{FF2B5EF4-FFF2-40B4-BE49-F238E27FC236}">
                    <a16:creationId xmlns:a16="http://schemas.microsoft.com/office/drawing/2014/main" id="{1359C94E-49BE-4E7F-A226-D51DFBAA62DB}"/>
                  </a:ext>
                </a:extLst>
              </p:cNvPr>
              <p:cNvSpPr/>
              <p:nvPr/>
            </p:nvSpPr>
            <p:spPr>
              <a:xfrm>
                <a:off x="40399" y="3375719"/>
                <a:ext cx="6765370" cy="3416320"/>
              </a:xfrm>
              <a:prstGeom prst="rect">
                <a:avLst/>
              </a:prstGeom>
            </p:spPr>
            <p:txBody>
              <a:bodyPr wrap="square">
                <a:spAutoFit/>
              </a:bodyPr>
              <a:lstStyle/>
              <a:p>
                <a:pPr algn="just"/>
                <a:r>
                  <a:rPr lang="en-IN" sz="2400" dirty="0">
                    <a:solidFill>
                      <a:schemeClr val="bg1"/>
                    </a:solidFill>
                    <a:latin typeface="Arial" panose="020B0604020202020204" pitchFamily="34" charset="0"/>
                    <a:cs typeface="Arial" panose="020B0604020202020204" pitchFamily="34" charset="0"/>
                  </a:rPr>
                  <a:t>There exists a critical resistance value above which no oscillations occur.</a:t>
                </a:r>
              </a:p>
              <a:p>
                <a:pPr algn="just"/>
                <a:endParaRPr lang="en-IN" sz="2400" dirty="0">
                  <a:solidFill>
                    <a:schemeClr val="bg1"/>
                  </a:solidFill>
                  <a:latin typeface="Arial" panose="020B0604020202020204" pitchFamily="34" charset="0"/>
                  <a:cs typeface="Arial" panose="020B0604020202020204" pitchFamily="34" charset="0"/>
                </a:endParaRPr>
              </a:p>
              <a:p>
                <a:pPr algn="just"/>
                <a:endParaRPr lang="en-IN" sz="2400" dirty="0">
                  <a:solidFill>
                    <a:schemeClr val="bg1"/>
                  </a:solidFill>
                  <a:latin typeface="Arial" panose="020B0604020202020204" pitchFamily="34" charset="0"/>
                  <a:cs typeface="Arial" panose="020B0604020202020204" pitchFamily="34" charset="0"/>
                </a:endParaRPr>
              </a:p>
              <a:p>
                <a:pPr algn="just"/>
                <a:endParaRPr lang="en-IN" sz="2400" dirty="0">
                  <a:solidFill>
                    <a:schemeClr val="bg1"/>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q"/>
                </a:pPr>
                <a:r>
                  <a:rPr lang="en-IN" sz="2400" dirty="0">
                    <a:solidFill>
                      <a:srgbClr val="FFFF00"/>
                    </a:solidFill>
                    <a:latin typeface="Arial" panose="020B0604020202020204" pitchFamily="34" charset="0"/>
                    <a:cs typeface="Arial" panose="020B0604020202020204" pitchFamily="34" charset="0"/>
                  </a:rPr>
                  <a:t>A system with R = </a:t>
                </a:r>
                <a14:m>
                  <m:oMath xmlns:m="http://schemas.openxmlformats.org/officeDocument/2006/math">
                    <m:sSub>
                      <m:sSubPr>
                        <m:ctrlPr>
                          <a:rPr lang="en-IN" sz="2400" b="1" i="1">
                            <a:solidFill>
                              <a:srgbClr val="FFFF00"/>
                            </a:solidFill>
                            <a:latin typeface="Cambria Math" panose="02040503050406030204" pitchFamily="18" charset="0"/>
                          </a:rPr>
                        </m:ctrlPr>
                      </m:sSubPr>
                      <m:e>
                        <m:r>
                          <a:rPr lang="en-IN" sz="2400" b="1" i="1">
                            <a:solidFill>
                              <a:srgbClr val="FFFF00"/>
                            </a:solidFill>
                            <a:latin typeface="Cambria Math" panose="02040503050406030204" pitchFamily="18" charset="0"/>
                          </a:rPr>
                          <m:t>𝑹</m:t>
                        </m:r>
                      </m:e>
                      <m:sub>
                        <m:r>
                          <a:rPr lang="en-IN" sz="2400" b="1" i="1">
                            <a:solidFill>
                              <a:srgbClr val="FFFF00"/>
                            </a:solidFill>
                            <a:latin typeface="Cambria Math" panose="02040503050406030204" pitchFamily="18" charset="0"/>
                          </a:rPr>
                          <m:t>𝑪</m:t>
                        </m:r>
                      </m:sub>
                    </m:sSub>
                  </m:oMath>
                </a14:m>
                <a:r>
                  <a:rPr lang="en-IN" sz="2400" dirty="0">
                    <a:solidFill>
                      <a:srgbClr val="FFFF00"/>
                    </a:solidFill>
                    <a:latin typeface="Arial" panose="020B0604020202020204" pitchFamily="34" charset="0"/>
                    <a:cs typeface="Arial" panose="020B0604020202020204" pitchFamily="34" charset="0"/>
                  </a:rPr>
                  <a:t> is said to be critically damped.</a:t>
                </a:r>
              </a:p>
              <a:p>
                <a:pPr marL="342900" indent="-342900" algn="just">
                  <a:buFont typeface="Wingdings" panose="05000000000000000000" pitchFamily="2" charset="2"/>
                  <a:buChar char="q"/>
                </a:pPr>
                <a:r>
                  <a:rPr lang="en-IN" sz="2400" dirty="0">
                    <a:solidFill>
                      <a:srgbClr val="FFFF00"/>
                    </a:solidFill>
                    <a:latin typeface="Arial" panose="020B0604020202020204" pitchFamily="34" charset="0"/>
                    <a:cs typeface="Arial" panose="020B0604020202020204" pitchFamily="34" charset="0"/>
                  </a:rPr>
                  <a:t>When R exceeds </a:t>
                </a:r>
                <a14:m>
                  <m:oMath xmlns:m="http://schemas.openxmlformats.org/officeDocument/2006/math">
                    <m:sSub>
                      <m:sSubPr>
                        <m:ctrlPr>
                          <a:rPr lang="en-IN" sz="2400" b="1" i="1">
                            <a:solidFill>
                              <a:srgbClr val="FFFF00"/>
                            </a:solidFill>
                            <a:latin typeface="Cambria Math" panose="02040503050406030204" pitchFamily="18" charset="0"/>
                          </a:rPr>
                        </m:ctrlPr>
                      </m:sSubPr>
                      <m:e>
                        <m:r>
                          <a:rPr lang="en-IN" sz="2400" b="1" i="1">
                            <a:solidFill>
                              <a:srgbClr val="FFFF00"/>
                            </a:solidFill>
                            <a:latin typeface="Cambria Math" panose="02040503050406030204" pitchFamily="18" charset="0"/>
                          </a:rPr>
                          <m:t>𝑹</m:t>
                        </m:r>
                      </m:e>
                      <m:sub>
                        <m:r>
                          <a:rPr lang="en-IN" sz="2400" b="1" i="1">
                            <a:solidFill>
                              <a:srgbClr val="FFFF00"/>
                            </a:solidFill>
                            <a:latin typeface="Cambria Math" panose="02040503050406030204" pitchFamily="18" charset="0"/>
                          </a:rPr>
                          <m:t>𝑪</m:t>
                        </m:r>
                      </m:sub>
                    </m:sSub>
                  </m:oMath>
                </a14:m>
                <a:r>
                  <a:rPr lang="en-IN" sz="2400" dirty="0">
                    <a:solidFill>
                      <a:srgbClr val="FFFF00"/>
                    </a:solidFill>
                    <a:latin typeface="Arial" panose="020B0604020202020204" pitchFamily="34" charset="0"/>
                    <a:cs typeface="Arial" panose="020B0604020202020204" pitchFamily="34" charset="0"/>
                  </a:rPr>
                  <a:t>, the system is said to be overdamped.</a:t>
                </a:r>
              </a:p>
            </p:txBody>
          </p:sp>
        </mc:Choice>
        <mc:Fallback xmlns="">
          <p:sp>
            <p:nvSpPr>
              <p:cNvPr id="2049" name="Rectangle 2048">
                <a:extLst>
                  <a:ext uri="{FF2B5EF4-FFF2-40B4-BE49-F238E27FC236}">
                    <a16:creationId xmlns:a16="http://schemas.microsoft.com/office/drawing/2014/main" id="{1359C94E-49BE-4E7F-A226-D51DFBAA62DB}"/>
                  </a:ext>
                </a:extLst>
              </p:cNvPr>
              <p:cNvSpPr>
                <a:spLocks noRot="1" noChangeAspect="1" noMove="1" noResize="1" noEditPoints="1" noAdjustHandles="1" noChangeArrowheads="1" noChangeShapeType="1" noTextEdit="1"/>
              </p:cNvSpPr>
              <p:nvPr/>
            </p:nvSpPr>
            <p:spPr>
              <a:xfrm>
                <a:off x="40399" y="3375719"/>
                <a:ext cx="6765370" cy="3416320"/>
              </a:xfrm>
              <a:prstGeom prst="rect">
                <a:avLst/>
              </a:prstGeom>
              <a:blipFill>
                <a:blip r:embed="rId14"/>
                <a:stretch>
                  <a:fillRect l="-1443" t="-1250" r="-1443" b="-33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50" name="TextBox 2049">
                <a:extLst>
                  <a:ext uri="{FF2B5EF4-FFF2-40B4-BE49-F238E27FC236}">
                    <a16:creationId xmlns:a16="http://schemas.microsoft.com/office/drawing/2014/main" id="{5D7ED53D-CF5A-4B22-81B3-9810DBC84DB6}"/>
                  </a:ext>
                </a:extLst>
              </p:cNvPr>
              <p:cNvSpPr txBox="1"/>
              <p:nvPr/>
            </p:nvSpPr>
            <p:spPr>
              <a:xfrm>
                <a:off x="1864245" y="4178653"/>
                <a:ext cx="1432123" cy="1091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1" i="1" smtClean="0">
                              <a:solidFill>
                                <a:schemeClr val="bg1"/>
                              </a:solidFill>
                              <a:latin typeface="Cambria Math" panose="02040503050406030204" pitchFamily="18" charset="0"/>
                            </a:rPr>
                          </m:ctrlPr>
                        </m:sSubPr>
                        <m:e>
                          <m:r>
                            <a:rPr lang="en-IN" sz="2400" b="1" i="1">
                              <a:solidFill>
                                <a:schemeClr val="bg1"/>
                              </a:solidFill>
                              <a:latin typeface="Cambria Math" panose="02040503050406030204" pitchFamily="18" charset="0"/>
                            </a:rPr>
                            <m:t>𝑹</m:t>
                          </m:r>
                        </m:e>
                        <m:sub>
                          <m:r>
                            <a:rPr lang="en-IN" sz="2400" b="1" i="1">
                              <a:solidFill>
                                <a:schemeClr val="bg1"/>
                              </a:solidFill>
                              <a:latin typeface="Cambria Math" panose="02040503050406030204" pitchFamily="18" charset="0"/>
                            </a:rPr>
                            <m:t>𝑪</m:t>
                          </m:r>
                        </m:sub>
                      </m:sSub>
                      <m:r>
                        <a:rPr lang="en-IN" sz="2400" b="1" i="0">
                          <a:solidFill>
                            <a:schemeClr val="bg1"/>
                          </a:solidFill>
                          <a:latin typeface="Cambria Math" panose="02040503050406030204" pitchFamily="18" charset="0"/>
                        </a:rPr>
                        <m:t>=</m:t>
                      </m:r>
                      <m:rad>
                        <m:radPr>
                          <m:degHide m:val="on"/>
                          <m:ctrlPr>
                            <a:rPr lang="en-IN" sz="2400" b="1" i="1">
                              <a:solidFill>
                                <a:schemeClr val="bg1"/>
                              </a:solidFill>
                              <a:latin typeface="Cambria Math" panose="02040503050406030204" pitchFamily="18" charset="0"/>
                            </a:rPr>
                          </m:ctrlPr>
                        </m:radPr>
                        <m:deg/>
                        <m:e>
                          <m:f>
                            <m:fPr>
                              <m:ctrlPr>
                                <a:rPr lang="en-IN" sz="2400" b="1" i="1">
                                  <a:solidFill>
                                    <a:schemeClr val="bg1"/>
                                  </a:solidFill>
                                  <a:latin typeface="Cambria Math" panose="02040503050406030204" pitchFamily="18" charset="0"/>
                                </a:rPr>
                              </m:ctrlPr>
                            </m:fPr>
                            <m:num>
                              <m:r>
                                <a:rPr lang="en-IN" sz="2400" b="1" i="0">
                                  <a:solidFill>
                                    <a:schemeClr val="bg1"/>
                                  </a:solidFill>
                                  <a:latin typeface="Cambria Math" panose="02040503050406030204" pitchFamily="18" charset="0"/>
                                </a:rPr>
                                <m:t>𝟒</m:t>
                              </m:r>
                              <m:r>
                                <a:rPr lang="en-IN" sz="2400" b="1" i="1">
                                  <a:solidFill>
                                    <a:schemeClr val="bg1"/>
                                  </a:solidFill>
                                  <a:latin typeface="Cambria Math" panose="02040503050406030204" pitchFamily="18" charset="0"/>
                                </a:rPr>
                                <m:t>𝑳</m:t>
                              </m:r>
                            </m:num>
                            <m:den>
                              <m:r>
                                <a:rPr lang="en-IN" sz="2400" b="1" i="1">
                                  <a:solidFill>
                                    <a:schemeClr val="bg1"/>
                                  </a:solidFill>
                                  <a:latin typeface="Cambria Math" panose="02040503050406030204" pitchFamily="18" charset="0"/>
                                </a:rPr>
                                <m:t>𝑪</m:t>
                              </m:r>
                            </m:den>
                          </m:f>
                        </m:e>
                      </m:rad>
                    </m:oMath>
                  </m:oMathPara>
                </a14:m>
                <a:endParaRPr lang="en-IN" sz="2400" b="1" dirty="0">
                  <a:solidFill>
                    <a:schemeClr val="bg1"/>
                  </a:solidFill>
                </a:endParaRPr>
              </a:p>
            </p:txBody>
          </p:sp>
        </mc:Choice>
        <mc:Fallback xmlns="">
          <p:sp>
            <p:nvSpPr>
              <p:cNvPr id="2050" name="TextBox 2049">
                <a:extLst>
                  <a:ext uri="{FF2B5EF4-FFF2-40B4-BE49-F238E27FC236}">
                    <a16:creationId xmlns:a16="http://schemas.microsoft.com/office/drawing/2014/main" id="{5D7ED53D-CF5A-4B22-81B3-9810DBC84DB6}"/>
                  </a:ext>
                </a:extLst>
              </p:cNvPr>
              <p:cNvSpPr txBox="1">
                <a:spLocks noRot="1" noChangeAspect="1" noMove="1" noResize="1" noEditPoints="1" noAdjustHandles="1" noChangeArrowheads="1" noChangeShapeType="1" noTextEdit="1"/>
              </p:cNvSpPr>
              <p:nvPr/>
            </p:nvSpPr>
            <p:spPr>
              <a:xfrm>
                <a:off x="1864245" y="4178653"/>
                <a:ext cx="1432123" cy="1091196"/>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11B92AFE-D43B-4839-9698-014A11BEF523}"/>
                  </a:ext>
                </a:extLst>
              </p:cNvPr>
              <p:cNvSpPr txBox="1"/>
              <p:nvPr/>
            </p:nvSpPr>
            <p:spPr>
              <a:xfrm>
                <a:off x="9977785" y="4608709"/>
                <a:ext cx="1432123" cy="1091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1" i="1" smtClean="0">
                              <a:solidFill>
                                <a:schemeClr val="bg1"/>
                              </a:solidFill>
                              <a:latin typeface="Cambria Math" panose="02040503050406030204" pitchFamily="18" charset="0"/>
                            </a:rPr>
                          </m:ctrlPr>
                        </m:sSubPr>
                        <m:e>
                          <m:r>
                            <a:rPr lang="en-IN" sz="2400" b="1" i="1">
                              <a:solidFill>
                                <a:schemeClr val="bg1"/>
                              </a:solidFill>
                              <a:latin typeface="Cambria Math" panose="02040503050406030204" pitchFamily="18" charset="0"/>
                            </a:rPr>
                            <m:t>𝑹</m:t>
                          </m:r>
                        </m:e>
                        <m:sub>
                          <m:r>
                            <a:rPr lang="en-IN" sz="2400" b="1" i="1">
                              <a:solidFill>
                                <a:schemeClr val="bg1"/>
                              </a:solidFill>
                              <a:latin typeface="Cambria Math" panose="02040503050406030204" pitchFamily="18" charset="0"/>
                            </a:rPr>
                            <m:t>𝑪</m:t>
                          </m:r>
                        </m:sub>
                      </m:sSub>
                      <m:r>
                        <a:rPr lang="en-IN" sz="2400" b="1" i="1" smtClean="0">
                          <a:solidFill>
                            <a:schemeClr val="bg1"/>
                          </a:solidFill>
                          <a:latin typeface="Cambria Math" panose="02040503050406030204" pitchFamily="18" charset="0"/>
                        </a:rPr>
                        <m:t>&gt;</m:t>
                      </m:r>
                      <m:rad>
                        <m:radPr>
                          <m:degHide m:val="on"/>
                          <m:ctrlPr>
                            <a:rPr lang="en-IN" sz="2400" b="1" i="1">
                              <a:solidFill>
                                <a:schemeClr val="bg1"/>
                              </a:solidFill>
                              <a:latin typeface="Cambria Math" panose="02040503050406030204" pitchFamily="18" charset="0"/>
                            </a:rPr>
                          </m:ctrlPr>
                        </m:radPr>
                        <m:deg/>
                        <m:e>
                          <m:f>
                            <m:fPr>
                              <m:ctrlPr>
                                <a:rPr lang="en-IN" sz="2400" b="1" i="1">
                                  <a:solidFill>
                                    <a:schemeClr val="bg1"/>
                                  </a:solidFill>
                                  <a:latin typeface="Cambria Math" panose="02040503050406030204" pitchFamily="18" charset="0"/>
                                </a:rPr>
                              </m:ctrlPr>
                            </m:fPr>
                            <m:num>
                              <m:r>
                                <a:rPr lang="en-IN" sz="2400" b="1" i="0">
                                  <a:solidFill>
                                    <a:schemeClr val="bg1"/>
                                  </a:solidFill>
                                  <a:latin typeface="Cambria Math" panose="02040503050406030204" pitchFamily="18" charset="0"/>
                                </a:rPr>
                                <m:t>𝟒</m:t>
                              </m:r>
                              <m:r>
                                <a:rPr lang="en-IN" sz="2400" b="1" i="1">
                                  <a:solidFill>
                                    <a:schemeClr val="bg1"/>
                                  </a:solidFill>
                                  <a:latin typeface="Cambria Math" panose="02040503050406030204" pitchFamily="18" charset="0"/>
                                </a:rPr>
                                <m:t>𝑳</m:t>
                              </m:r>
                            </m:num>
                            <m:den>
                              <m:r>
                                <a:rPr lang="en-IN" sz="2400" b="1" i="1">
                                  <a:solidFill>
                                    <a:schemeClr val="bg1"/>
                                  </a:solidFill>
                                  <a:latin typeface="Cambria Math" panose="02040503050406030204" pitchFamily="18" charset="0"/>
                                </a:rPr>
                                <m:t>𝑪</m:t>
                              </m:r>
                            </m:den>
                          </m:f>
                        </m:e>
                      </m:rad>
                    </m:oMath>
                  </m:oMathPara>
                </a14:m>
                <a:endParaRPr lang="en-IN" sz="2400" b="1" dirty="0">
                  <a:solidFill>
                    <a:schemeClr val="bg1"/>
                  </a:solidFill>
                </a:endParaRPr>
              </a:p>
            </p:txBody>
          </p:sp>
        </mc:Choice>
        <mc:Fallback xmlns="">
          <p:sp>
            <p:nvSpPr>
              <p:cNvPr id="88" name="TextBox 87">
                <a:extLst>
                  <a:ext uri="{FF2B5EF4-FFF2-40B4-BE49-F238E27FC236}">
                    <a16:creationId xmlns:a16="http://schemas.microsoft.com/office/drawing/2014/main" id="{11B92AFE-D43B-4839-9698-014A11BEF523}"/>
                  </a:ext>
                </a:extLst>
              </p:cNvPr>
              <p:cNvSpPr txBox="1">
                <a:spLocks noRot="1" noChangeAspect="1" noMove="1" noResize="1" noEditPoints="1" noAdjustHandles="1" noChangeArrowheads="1" noChangeShapeType="1" noTextEdit="1"/>
              </p:cNvSpPr>
              <p:nvPr/>
            </p:nvSpPr>
            <p:spPr>
              <a:xfrm>
                <a:off x="9977785" y="4608709"/>
                <a:ext cx="1432123" cy="1091196"/>
              </a:xfrm>
              <a:prstGeom prst="rect">
                <a:avLst/>
              </a:prstGeom>
              <a:blipFill>
                <a:blip r:embed="rId16"/>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732923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773A85-8DEF-4F54-BB3F-130F4CCA3445}"/>
              </a:ext>
            </a:extLst>
          </p:cNvPr>
          <p:cNvSpPr txBox="1"/>
          <p:nvPr/>
        </p:nvSpPr>
        <p:spPr>
          <a:xfrm>
            <a:off x="971998" y="14285"/>
            <a:ext cx="11220001" cy="707886"/>
          </a:xfrm>
          <a:prstGeom prst="rect">
            <a:avLst/>
          </a:prstGeom>
          <a:noFill/>
        </p:spPr>
        <p:txBody>
          <a:bodyPr wrap="square" rtlCol="0">
            <a:spAutoFit/>
          </a:bodyPr>
          <a:lstStyle/>
          <a:p>
            <a:pPr lvl="0" algn="ctr">
              <a:defRPr/>
            </a:pPr>
            <a:r>
              <a:rPr lang="en-US" sz="4000" b="1" dirty="0">
                <a:solidFill>
                  <a:srgbClr val="FFFF00"/>
                </a:solidFill>
                <a:latin typeface="Arial" panose="020B0604020202020204" pitchFamily="34" charset="0"/>
                <a:cs typeface="Arial" panose="020B0604020202020204" pitchFamily="34" charset="0"/>
              </a:rPr>
              <a:t>Electrical Oscillator- </a:t>
            </a:r>
            <a:r>
              <a:rPr lang="en-US" sz="4000" b="1" dirty="0">
                <a:solidFill>
                  <a:srgbClr val="00FF00"/>
                </a:solidFill>
                <a:latin typeface="Arial" panose="020B0604020202020204" pitchFamily="34" charset="0"/>
                <a:cs typeface="Arial" panose="020B0604020202020204" pitchFamily="34" charset="0"/>
              </a:rPr>
              <a:t>Mechanical Oscillator</a:t>
            </a:r>
            <a:endParaRPr kumimoji="0" lang="en-US" sz="4000" b="1" i="0" u="none" strike="noStrike" kern="1200" cap="none" spc="0" normalizeH="0" baseline="0" noProof="0" dirty="0">
              <a:ln>
                <a:noFill/>
              </a:ln>
              <a:solidFill>
                <a:srgbClr val="00FF00"/>
              </a:solidFill>
              <a:effectLst/>
              <a:uLnTx/>
              <a:uFillTx/>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38C57A4C-DC9C-45E2-91F0-57849EB38663}"/>
              </a:ext>
            </a:extLst>
          </p:cNvPr>
          <p:cNvCxnSpPr>
            <a:cxnSpLocks/>
          </p:cNvCxnSpPr>
          <p:nvPr/>
        </p:nvCxnSpPr>
        <p:spPr>
          <a:xfrm>
            <a:off x="972000" y="728663"/>
            <a:ext cx="11220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052" name="Picture 4" descr="Structure of Post Graduate (M.E. Structural Engineering)">
            <a:extLst>
              <a:ext uri="{FF2B5EF4-FFF2-40B4-BE49-F238E27FC236}">
                <a16:creationId xmlns:a16="http://schemas.microsoft.com/office/drawing/2014/main" id="{4B84FC03-5C75-47E2-AAE0-6B355262B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2000" cy="96768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AC31D3D6-CB70-4FEC-BC32-1404EFFB1CE0}"/>
                  </a:ext>
                </a:extLst>
              </p:cNvPr>
              <p:cNvSpPr txBox="1"/>
              <p:nvPr/>
            </p:nvSpPr>
            <p:spPr>
              <a:xfrm>
                <a:off x="728194" y="1112609"/>
                <a:ext cx="3591432" cy="8756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1" i="1" smtClean="0">
                          <a:solidFill>
                            <a:srgbClr val="FFFF00"/>
                          </a:solidFill>
                          <a:latin typeface="Cambria Math" panose="02040503050406030204" pitchFamily="18" charset="0"/>
                        </a:rPr>
                        <m:t>𝑳</m:t>
                      </m:r>
                      <m:f>
                        <m:fPr>
                          <m:ctrlPr>
                            <a:rPr lang="en-IN" sz="2800" b="1" i="1">
                              <a:solidFill>
                                <a:srgbClr val="FFFF00"/>
                              </a:solidFill>
                              <a:latin typeface="Cambria Math" panose="02040503050406030204" pitchFamily="18" charset="0"/>
                            </a:rPr>
                          </m:ctrlPr>
                        </m:fPr>
                        <m:num>
                          <m:sSup>
                            <m:sSupPr>
                              <m:ctrlPr>
                                <a:rPr lang="en-IN" sz="2800" b="1" i="1">
                                  <a:solidFill>
                                    <a:srgbClr val="FFFF00"/>
                                  </a:solidFill>
                                  <a:latin typeface="Cambria Math" panose="02040503050406030204" pitchFamily="18" charset="0"/>
                                </a:rPr>
                              </m:ctrlPr>
                            </m:sSupPr>
                            <m:e>
                              <m:r>
                                <a:rPr lang="en-IN" sz="2800" b="1" i="0">
                                  <a:solidFill>
                                    <a:srgbClr val="FFFF00"/>
                                  </a:solidFill>
                                  <a:latin typeface="Cambria Math" panose="02040503050406030204" pitchFamily="18" charset="0"/>
                                </a:rPr>
                                <m:t>ⅆ</m:t>
                              </m:r>
                            </m:e>
                            <m:sup>
                              <m:r>
                                <a:rPr lang="en-IN" sz="2800" b="1" i="0">
                                  <a:solidFill>
                                    <a:srgbClr val="FFFF00"/>
                                  </a:solidFill>
                                  <a:latin typeface="Cambria Math" panose="02040503050406030204" pitchFamily="18" charset="0"/>
                                </a:rPr>
                                <m:t>𝟐</m:t>
                              </m:r>
                            </m:sup>
                          </m:sSup>
                          <m:r>
                            <a:rPr lang="en-IN" sz="2800" b="1" i="1">
                              <a:solidFill>
                                <a:srgbClr val="FFFF00"/>
                              </a:solidFill>
                              <a:latin typeface="Cambria Math" panose="02040503050406030204" pitchFamily="18" charset="0"/>
                            </a:rPr>
                            <m:t>𝑸</m:t>
                          </m:r>
                        </m:num>
                        <m:den>
                          <m:r>
                            <a:rPr lang="en-IN" sz="2800" b="1" i="0">
                              <a:solidFill>
                                <a:srgbClr val="FFFF00"/>
                              </a:solidFill>
                              <a:latin typeface="Cambria Math" panose="02040503050406030204" pitchFamily="18" charset="0"/>
                            </a:rPr>
                            <m:t>ⅆ</m:t>
                          </m:r>
                          <m:sSup>
                            <m:sSupPr>
                              <m:ctrlPr>
                                <a:rPr lang="en-IN" sz="2800" b="1" i="1">
                                  <a:solidFill>
                                    <a:srgbClr val="FFFF00"/>
                                  </a:solidFill>
                                  <a:latin typeface="Cambria Math" panose="02040503050406030204" pitchFamily="18" charset="0"/>
                                </a:rPr>
                              </m:ctrlPr>
                            </m:sSupPr>
                            <m:e>
                              <m:r>
                                <a:rPr lang="en-IN" sz="2800" b="1" i="1">
                                  <a:solidFill>
                                    <a:srgbClr val="FFFF00"/>
                                  </a:solidFill>
                                  <a:latin typeface="Cambria Math" panose="02040503050406030204" pitchFamily="18" charset="0"/>
                                </a:rPr>
                                <m:t>𝒕</m:t>
                              </m:r>
                            </m:e>
                            <m:sup>
                              <m:r>
                                <a:rPr lang="en-IN" sz="2800" b="1" i="0">
                                  <a:solidFill>
                                    <a:srgbClr val="FFFF00"/>
                                  </a:solidFill>
                                  <a:latin typeface="Cambria Math" panose="02040503050406030204" pitchFamily="18" charset="0"/>
                                </a:rPr>
                                <m:t>𝟐</m:t>
                              </m:r>
                            </m:sup>
                          </m:sSup>
                        </m:den>
                      </m:f>
                      <m:r>
                        <a:rPr lang="en-IN" sz="2800" b="1">
                          <a:solidFill>
                            <a:srgbClr val="FFFF00"/>
                          </a:solidFill>
                          <a:latin typeface="Cambria Math" panose="02040503050406030204" pitchFamily="18" charset="0"/>
                        </a:rPr>
                        <m:t>+</m:t>
                      </m:r>
                      <m:r>
                        <a:rPr lang="en-US" sz="2800" b="1" i="1" smtClean="0">
                          <a:solidFill>
                            <a:srgbClr val="FFFF00"/>
                          </a:solidFill>
                          <a:latin typeface="Cambria Math" panose="02040503050406030204" pitchFamily="18" charset="0"/>
                        </a:rPr>
                        <m:t>𝑹</m:t>
                      </m:r>
                      <m:f>
                        <m:fPr>
                          <m:ctrlPr>
                            <a:rPr lang="en-IN" sz="2800" b="1" i="1">
                              <a:solidFill>
                                <a:srgbClr val="FFFF00"/>
                              </a:solidFill>
                              <a:latin typeface="Cambria Math" panose="02040503050406030204" pitchFamily="18" charset="0"/>
                            </a:rPr>
                          </m:ctrlPr>
                        </m:fPr>
                        <m:num>
                          <m:r>
                            <a:rPr lang="en-IN" sz="2800" b="1">
                              <a:solidFill>
                                <a:srgbClr val="FFFF00"/>
                              </a:solidFill>
                              <a:latin typeface="Cambria Math" panose="02040503050406030204" pitchFamily="18" charset="0"/>
                            </a:rPr>
                            <m:t>ⅆ</m:t>
                          </m:r>
                          <m:r>
                            <a:rPr lang="en-US" sz="2800" b="1" i="1" smtClean="0">
                              <a:solidFill>
                                <a:srgbClr val="FFFF00"/>
                              </a:solidFill>
                              <a:latin typeface="Cambria Math" panose="02040503050406030204" pitchFamily="18" charset="0"/>
                            </a:rPr>
                            <m:t>𝑸</m:t>
                          </m:r>
                        </m:num>
                        <m:den>
                          <m:r>
                            <a:rPr lang="en-IN" sz="2800" b="1">
                              <a:solidFill>
                                <a:srgbClr val="FFFF00"/>
                              </a:solidFill>
                              <a:latin typeface="Cambria Math" panose="02040503050406030204" pitchFamily="18" charset="0"/>
                            </a:rPr>
                            <m:t>ⅆ</m:t>
                          </m:r>
                          <m:r>
                            <a:rPr lang="en-IN" sz="2800" b="1" i="1">
                              <a:solidFill>
                                <a:srgbClr val="FFFF00"/>
                              </a:solidFill>
                              <a:latin typeface="Cambria Math" panose="02040503050406030204" pitchFamily="18" charset="0"/>
                            </a:rPr>
                            <m:t>𝒕</m:t>
                          </m:r>
                        </m:den>
                      </m:f>
                      <m:r>
                        <a:rPr lang="en-IN" sz="2800" b="1">
                          <a:solidFill>
                            <a:srgbClr val="FFFF00"/>
                          </a:solidFill>
                          <a:latin typeface="Cambria Math" panose="02040503050406030204" pitchFamily="18" charset="0"/>
                        </a:rPr>
                        <m:t>+</m:t>
                      </m:r>
                      <m:f>
                        <m:fPr>
                          <m:ctrlPr>
                            <a:rPr lang="en-IN" sz="2800" b="1" i="1">
                              <a:solidFill>
                                <a:srgbClr val="FFFF00"/>
                              </a:solidFill>
                              <a:latin typeface="Cambria Math" panose="02040503050406030204" pitchFamily="18" charset="0"/>
                            </a:rPr>
                          </m:ctrlPr>
                        </m:fPr>
                        <m:num>
                          <m:r>
                            <a:rPr lang="en-US" sz="2800" b="1" i="1">
                              <a:solidFill>
                                <a:srgbClr val="FFFF00"/>
                              </a:solidFill>
                              <a:latin typeface="Cambria Math" panose="02040503050406030204" pitchFamily="18" charset="0"/>
                            </a:rPr>
                            <m:t>𝑸</m:t>
                          </m:r>
                        </m:num>
                        <m:den>
                          <m:r>
                            <a:rPr lang="en-IN" sz="2800" b="1" i="1">
                              <a:solidFill>
                                <a:srgbClr val="FFFF00"/>
                              </a:solidFill>
                              <a:latin typeface="Cambria Math" panose="02040503050406030204" pitchFamily="18" charset="0"/>
                            </a:rPr>
                            <m:t>𝒄</m:t>
                          </m:r>
                        </m:den>
                      </m:f>
                      <m:r>
                        <a:rPr lang="en-IN" sz="2800" b="1">
                          <a:solidFill>
                            <a:srgbClr val="FFFF00"/>
                          </a:solidFill>
                          <a:latin typeface="Cambria Math" panose="02040503050406030204" pitchFamily="18" charset="0"/>
                        </a:rPr>
                        <m:t>=</m:t>
                      </m:r>
                      <m:r>
                        <a:rPr lang="en-IN" sz="2800" b="1">
                          <a:solidFill>
                            <a:srgbClr val="FFFF00"/>
                          </a:solidFill>
                          <a:latin typeface="Cambria Math" panose="02040503050406030204" pitchFamily="18" charset="0"/>
                        </a:rPr>
                        <m:t>𝟎</m:t>
                      </m:r>
                    </m:oMath>
                  </m:oMathPara>
                </a14:m>
                <a:endParaRPr lang="en-IN" sz="2800" b="1" dirty="0">
                  <a:solidFill>
                    <a:srgbClr val="FFFF00"/>
                  </a:solidFill>
                </a:endParaRPr>
              </a:p>
            </p:txBody>
          </p:sp>
        </mc:Choice>
        <mc:Fallback xmlns="">
          <p:sp>
            <p:nvSpPr>
              <p:cNvPr id="38" name="TextBox 37">
                <a:extLst>
                  <a:ext uri="{FF2B5EF4-FFF2-40B4-BE49-F238E27FC236}">
                    <a16:creationId xmlns:a16="http://schemas.microsoft.com/office/drawing/2014/main" id="{AC31D3D6-CB70-4FEC-BC32-1404EFFB1CE0}"/>
                  </a:ext>
                </a:extLst>
              </p:cNvPr>
              <p:cNvSpPr txBox="1">
                <a:spLocks noRot="1" noChangeAspect="1" noMove="1" noResize="1" noEditPoints="1" noAdjustHandles="1" noChangeArrowheads="1" noChangeShapeType="1" noTextEdit="1"/>
              </p:cNvSpPr>
              <p:nvPr/>
            </p:nvSpPr>
            <p:spPr>
              <a:xfrm>
                <a:off x="728194" y="1112609"/>
                <a:ext cx="3591432" cy="875624"/>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6787B41-A32A-4C0F-B1DA-F94CCE01070F}"/>
                  </a:ext>
                </a:extLst>
              </p:cNvPr>
              <p:cNvSpPr txBox="1"/>
              <p:nvPr/>
            </p:nvSpPr>
            <p:spPr>
              <a:xfrm>
                <a:off x="7700853" y="1112609"/>
                <a:ext cx="3762953" cy="8756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1" smtClean="0">
                          <a:solidFill>
                            <a:srgbClr val="00FF00"/>
                          </a:solidFill>
                          <a:latin typeface="Cambria Math" panose="02040503050406030204" pitchFamily="18" charset="0"/>
                        </a:rPr>
                        <m:t>𝒎</m:t>
                      </m:r>
                      <m:f>
                        <m:fPr>
                          <m:ctrlPr>
                            <a:rPr lang="en-IN" sz="2800" b="1" i="1">
                              <a:solidFill>
                                <a:srgbClr val="00FF00"/>
                              </a:solidFill>
                              <a:latin typeface="Cambria Math" panose="02040503050406030204" pitchFamily="18" charset="0"/>
                            </a:rPr>
                          </m:ctrlPr>
                        </m:fPr>
                        <m:num>
                          <m:sSup>
                            <m:sSupPr>
                              <m:ctrlPr>
                                <a:rPr lang="en-IN" sz="2800" b="1" i="1">
                                  <a:solidFill>
                                    <a:srgbClr val="00FF00"/>
                                  </a:solidFill>
                                  <a:latin typeface="Cambria Math" panose="02040503050406030204" pitchFamily="18" charset="0"/>
                                </a:rPr>
                              </m:ctrlPr>
                            </m:sSupPr>
                            <m:e>
                              <m:r>
                                <a:rPr lang="en-IN" sz="2800" b="1" i="1">
                                  <a:solidFill>
                                    <a:srgbClr val="00FF00"/>
                                  </a:solidFill>
                                  <a:latin typeface="Cambria Math" panose="02040503050406030204" pitchFamily="18" charset="0"/>
                                </a:rPr>
                                <m:t>ⅆ</m:t>
                              </m:r>
                            </m:e>
                            <m:sup>
                              <m:r>
                                <a:rPr lang="en-IN" sz="2800" b="1" i="1">
                                  <a:solidFill>
                                    <a:srgbClr val="00FF00"/>
                                  </a:solidFill>
                                  <a:latin typeface="Cambria Math" panose="02040503050406030204" pitchFamily="18" charset="0"/>
                                </a:rPr>
                                <m:t>𝟐</m:t>
                              </m:r>
                            </m:sup>
                          </m:sSup>
                          <m:r>
                            <a:rPr lang="en-IN" sz="2800" b="1" i="1">
                              <a:solidFill>
                                <a:srgbClr val="00FF00"/>
                              </a:solidFill>
                              <a:latin typeface="Cambria Math" panose="02040503050406030204" pitchFamily="18" charset="0"/>
                            </a:rPr>
                            <m:t>𝒙</m:t>
                          </m:r>
                        </m:num>
                        <m:den>
                          <m:r>
                            <a:rPr lang="en-IN" sz="2800" b="1" i="1">
                              <a:solidFill>
                                <a:srgbClr val="00FF00"/>
                              </a:solidFill>
                              <a:latin typeface="Cambria Math" panose="02040503050406030204" pitchFamily="18" charset="0"/>
                            </a:rPr>
                            <m:t>ⅆ</m:t>
                          </m:r>
                          <m:sSup>
                            <m:sSupPr>
                              <m:ctrlPr>
                                <a:rPr lang="en-IN" sz="2800" b="1" i="1">
                                  <a:solidFill>
                                    <a:srgbClr val="00FF00"/>
                                  </a:solidFill>
                                  <a:latin typeface="Cambria Math" panose="02040503050406030204" pitchFamily="18" charset="0"/>
                                </a:rPr>
                              </m:ctrlPr>
                            </m:sSupPr>
                            <m:e>
                              <m:r>
                                <a:rPr lang="en-IN" sz="2800" b="1" i="1">
                                  <a:solidFill>
                                    <a:srgbClr val="00FF00"/>
                                  </a:solidFill>
                                  <a:latin typeface="Cambria Math" panose="02040503050406030204" pitchFamily="18" charset="0"/>
                                </a:rPr>
                                <m:t>𝒕</m:t>
                              </m:r>
                            </m:e>
                            <m:sup>
                              <m:r>
                                <a:rPr lang="en-IN" sz="2800" b="1" i="1">
                                  <a:solidFill>
                                    <a:srgbClr val="00FF00"/>
                                  </a:solidFill>
                                  <a:latin typeface="Cambria Math" panose="02040503050406030204" pitchFamily="18" charset="0"/>
                                </a:rPr>
                                <m:t>𝟐</m:t>
                              </m:r>
                            </m:sup>
                          </m:sSup>
                        </m:den>
                      </m:f>
                      <m:r>
                        <a:rPr lang="en-US" sz="2800" b="1" i="1" smtClean="0">
                          <a:solidFill>
                            <a:srgbClr val="00FF00"/>
                          </a:solidFill>
                          <a:latin typeface="Cambria Math" panose="02040503050406030204" pitchFamily="18" charset="0"/>
                        </a:rPr>
                        <m:t>+</m:t>
                      </m:r>
                      <m:r>
                        <a:rPr lang="en-US" sz="2800" b="1" i="1">
                          <a:solidFill>
                            <a:srgbClr val="00FF00"/>
                          </a:solidFill>
                          <a:latin typeface="Cambria Math" panose="02040503050406030204" pitchFamily="18" charset="0"/>
                        </a:rPr>
                        <m:t>𝒃</m:t>
                      </m:r>
                      <m:f>
                        <m:fPr>
                          <m:ctrlPr>
                            <a:rPr lang="en-IN" sz="2800" b="1" i="1">
                              <a:solidFill>
                                <a:srgbClr val="00FF00"/>
                              </a:solidFill>
                              <a:latin typeface="Cambria Math" panose="02040503050406030204" pitchFamily="18" charset="0"/>
                            </a:rPr>
                          </m:ctrlPr>
                        </m:fPr>
                        <m:num>
                          <m:r>
                            <a:rPr lang="en-IN" sz="2800" b="1" i="1">
                              <a:solidFill>
                                <a:srgbClr val="00FF00"/>
                              </a:solidFill>
                              <a:latin typeface="Cambria Math" panose="02040503050406030204" pitchFamily="18" charset="0"/>
                            </a:rPr>
                            <m:t>ⅆ</m:t>
                          </m:r>
                          <m:r>
                            <a:rPr lang="en-US" sz="2800" b="1" i="1">
                              <a:solidFill>
                                <a:srgbClr val="00FF00"/>
                              </a:solidFill>
                              <a:latin typeface="Cambria Math" panose="02040503050406030204" pitchFamily="18" charset="0"/>
                            </a:rPr>
                            <m:t>𝒙</m:t>
                          </m:r>
                        </m:num>
                        <m:den>
                          <m:r>
                            <a:rPr lang="en-IN" sz="2800" b="1" i="1">
                              <a:solidFill>
                                <a:srgbClr val="00FF00"/>
                              </a:solidFill>
                              <a:latin typeface="Cambria Math" panose="02040503050406030204" pitchFamily="18" charset="0"/>
                            </a:rPr>
                            <m:t>ⅆ</m:t>
                          </m:r>
                          <m:r>
                            <a:rPr lang="en-IN" sz="2800" b="1" i="1">
                              <a:solidFill>
                                <a:srgbClr val="00FF00"/>
                              </a:solidFill>
                              <a:latin typeface="Cambria Math" panose="02040503050406030204" pitchFamily="18" charset="0"/>
                            </a:rPr>
                            <m:t>𝒕</m:t>
                          </m:r>
                        </m:den>
                      </m:f>
                      <m:r>
                        <a:rPr lang="en-US" sz="2800" b="1" i="1">
                          <a:solidFill>
                            <a:srgbClr val="00FF00"/>
                          </a:solidFill>
                          <a:latin typeface="Cambria Math" panose="02040503050406030204" pitchFamily="18" charset="0"/>
                        </a:rPr>
                        <m:t>+</m:t>
                      </m:r>
                      <m:r>
                        <a:rPr lang="en-US" sz="2800" b="1" i="1">
                          <a:solidFill>
                            <a:srgbClr val="00FF00"/>
                          </a:solidFill>
                          <a:latin typeface="Cambria Math" panose="02040503050406030204" pitchFamily="18" charset="0"/>
                        </a:rPr>
                        <m:t>𝒌𝒙</m:t>
                      </m:r>
                      <m:r>
                        <a:rPr lang="en-IN" sz="2800" b="1" i="1">
                          <a:solidFill>
                            <a:srgbClr val="00FF00"/>
                          </a:solidFill>
                          <a:latin typeface="Cambria Math" panose="02040503050406030204" pitchFamily="18" charset="0"/>
                        </a:rPr>
                        <m:t>=</m:t>
                      </m:r>
                      <m:r>
                        <a:rPr lang="en-US" sz="2800" b="1" i="1" smtClean="0">
                          <a:solidFill>
                            <a:srgbClr val="00FF00"/>
                          </a:solidFill>
                          <a:latin typeface="Cambria Math" panose="02040503050406030204" pitchFamily="18" charset="0"/>
                        </a:rPr>
                        <m:t>𝟎</m:t>
                      </m:r>
                    </m:oMath>
                  </m:oMathPara>
                </a14:m>
                <a:endParaRPr lang="en-IN" sz="2800" b="1" i="1" dirty="0">
                  <a:solidFill>
                    <a:srgbClr val="00FF00"/>
                  </a:solidFill>
                </a:endParaRPr>
              </a:p>
            </p:txBody>
          </p:sp>
        </mc:Choice>
        <mc:Fallback xmlns="">
          <p:sp>
            <p:nvSpPr>
              <p:cNvPr id="39" name="TextBox 38">
                <a:extLst>
                  <a:ext uri="{FF2B5EF4-FFF2-40B4-BE49-F238E27FC236}">
                    <a16:creationId xmlns:a16="http://schemas.microsoft.com/office/drawing/2014/main" id="{86787B41-A32A-4C0F-B1DA-F94CCE01070F}"/>
                  </a:ext>
                </a:extLst>
              </p:cNvPr>
              <p:cNvSpPr txBox="1">
                <a:spLocks noRot="1" noChangeAspect="1" noMove="1" noResize="1" noEditPoints="1" noAdjustHandles="1" noChangeArrowheads="1" noChangeShapeType="1" noTextEdit="1"/>
              </p:cNvSpPr>
              <p:nvPr/>
            </p:nvSpPr>
            <p:spPr>
              <a:xfrm>
                <a:off x="7700853" y="1112609"/>
                <a:ext cx="3762953" cy="875624"/>
              </a:xfrm>
              <a:prstGeom prst="rect">
                <a:avLst/>
              </a:prstGeom>
              <a:blipFill>
                <a:blip r:embed="rId4"/>
                <a:stretch>
                  <a:fillRect/>
                </a:stretch>
              </a:blipFill>
            </p:spPr>
            <p:txBody>
              <a:bodyPr/>
              <a:lstStyle/>
              <a:p>
                <a:r>
                  <a:rPr lang="en-IN">
                    <a:noFill/>
                  </a:rPr>
                  <a:t> </a:t>
                </a:r>
              </a:p>
            </p:txBody>
          </p:sp>
        </mc:Fallback>
      </mc:AlternateContent>
      <p:grpSp>
        <p:nvGrpSpPr>
          <p:cNvPr id="40" name="Group 39">
            <a:extLst>
              <a:ext uri="{FF2B5EF4-FFF2-40B4-BE49-F238E27FC236}">
                <a16:creationId xmlns:a16="http://schemas.microsoft.com/office/drawing/2014/main" id="{9660D090-A174-4629-8AEA-13F1E72A0EA6}"/>
              </a:ext>
            </a:extLst>
          </p:cNvPr>
          <p:cNvGrpSpPr/>
          <p:nvPr/>
        </p:nvGrpSpPr>
        <p:grpSpPr>
          <a:xfrm>
            <a:off x="728194" y="2313626"/>
            <a:ext cx="3511894" cy="1653511"/>
            <a:chOff x="524457" y="1799771"/>
            <a:chExt cx="5117290" cy="2958767"/>
          </a:xfrm>
        </p:grpSpPr>
        <p:cxnSp>
          <p:nvCxnSpPr>
            <p:cNvPr id="41" name="Straight Connector 40">
              <a:extLst>
                <a:ext uri="{FF2B5EF4-FFF2-40B4-BE49-F238E27FC236}">
                  <a16:creationId xmlns:a16="http://schemas.microsoft.com/office/drawing/2014/main" id="{E9721125-D56D-4255-A75C-0B5EB8B8FB6A}"/>
                </a:ext>
              </a:extLst>
            </p:cNvPr>
            <p:cNvCxnSpPr>
              <a:cxnSpLocks/>
            </p:cNvCxnSpPr>
            <p:nvPr/>
          </p:nvCxnSpPr>
          <p:spPr>
            <a:xfrm>
              <a:off x="682171" y="2046514"/>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F27BF0C-F399-4F92-A2B5-96E18E75678F}"/>
                </a:ext>
              </a:extLst>
            </p:cNvPr>
            <p:cNvCxnSpPr>
              <a:cxnSpLocks/>
            </p:cNvCxnSpPr>
            <p:nvPr/>
          </p:nvCxnSpPr>
          <p:spPr>
            <a:xfrm flipV="1">
              <a:off x="2670628" y="1799771"/>
              <a:ext cx="573314" cy="24674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4008557-227F-4FC0-B717-F11CE2E9611C}"/>
                </a:ext>
              </a:extLst>
            </p:cNvPr>
            <p:cNvCxnSpPr>
              <a:cxnSpLocks/>
            </p:cNvCxnSpPr>
            <p:nvPr/>
          </p:nvCxnSpPr>
          <p:spPr>
            <a:xfrm>
              <a:off x="3243942" y="2039257"/>
              <a:ext cx="200297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4" name="Isosceles Triangle 43">
              <a:extLst>
                <a:ext uri="{FF2B5EF4-FFF2-40B4-BE49-F238E27FC236}">
                  <a16:creationId xmlns:a16="http://schemas.microsoft.com/office/drawing/2014/main" id="{6C1A0257-B617-4F92-9D19-CE95A52277C3}"/>
                </a:ext>
              </a:extLst>
            </p:cNvPr>
            <p:cNvSpPr/>
            <p:nvPr/>
          </p:nvSpPr>
          <p:spPr>
            <a:xfrm rot="10800000" flipH="1">
              <a:off x="3202576" y="1814285"/>
              <a:ext cx="111760" cy="23223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5" name="Straight Connector 44">
              <a:extLst>
                <a:ext uri="{FF2B5EF4-FFF2-40B4-BE49-F238E27FC236}">
                  <a16:creationId xmlns:a16="http://schemas.microsoft.com/office/drawing/2014/main" id="{296DAAD1-5B80-4D9E-99D9-AF425A3C1BFD}"/>
                </a:ext>
              </a:extLst>
            </p:cNvPr>
            <p:cNvCxnSpPr>
              <a:cxnSpLocks/>
            </p:cNvCxnSpPr>
            <p:nvPr/>
          </p:nvCxnSpPr>
          <p:spPr>
            <a:xfrm flipH="1" flipV="1">
              <a:off x="709023" y="2039257"/>
              <a:ext cx="1" cy="121194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DD662CD-008F-4A73-ABF0-2CD7E88C8510}"/>
                </a:ext>
              </a:extLst>
            </p:cNvPr>
            <p:cNvCxnSpPr>
              <a:cxnSpLocks/>
            </p:cNvCxnSpPr>
            <p:nvPr/>
          </p:nvCxnSpPr>
          <p:spPr>
            <a:xfrm flipH="1" flipV="1">
              <a:off x="709023" y="3381830"/>
              <a:ext cx="1" cy="121194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B4B1451-DB0E-4D47-BB77-D04997D6FCCA}"/>
                </a:ext>
              </a:extLst>
            </p:cNvPr>
            <p:cNvCxnSpPr>
              <a:cxnSpLocks/>
            </p:cNvCxnSpPr>
            <p:nvPr/>
          </p:nvCxnSpPr>
          <p:spPr>
            <a:xfrm flipV="1">
              <a:off x="529023" y="3243942"/>
              <a:ext cx="360000" cy="1"/>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9C70C32-E51F-4218-AE22-470D818CBFF0}"/>
                </a:ext>
              </a:extLst>
            </p:cNvPr>
            <p:cNvCxnSpPr>
              <a:cxnSpLocks/>
            </p:cNvCxnSpPr>
            <p:nvPr/>
          </p:nvCxnSpPr>
          <p:spPr>
            <a:xfrm flipV="1">
              <a:off x="524457" y="3381826"/>
              <a:ext cx="360000" cy="1"/>
            </a:xfrm>
            <a:prstGeom prst="line">
              <a:avLst/>
            </a:prstGeom>
            <a:ln w="5715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273F325-6572-437E-8C20-66EF4F20F3B9}"/>
                </a:ext>
              </a:extLst>
            </p:cNvPr>
            <p:cNvCxnSpPr>
              <a:cxnSpLocks/>
            </p:cNvCxnSpPr>
            <p:nvPr/>
          </p:nvCxnSpPr>
          <p:spPr>
            <a:xfrm>
              <a:off x="682171" y="4579254"/>
              <a:ext cx="1465943" cy="0"/>
            </a:xfrm>
            <a:prstGeom prst="line">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74BCC5B-9930-476C-A43B-19AFA81975DA}"/>
                </a:ext>
              </a:extLst>
            </p:cNvPr>
            <p:cNvCxnSpPr>
              <a:cxnSpLocks/>
            </p:cNvCxnSpPr>
            <p:nvPr/>
          </p:nvCxnSpPr>
          <p:spPr>
            <a:xfrm flipV="1">
              <a:off x="3453501" y="4579254"/>
              <a:ext cx="1768948" cy="1434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A38B163-0E03-4392-9530-C58CC06CFE14}"/>
                </a:ext>
              </a:extLst>
            </p:cNvPr>
            <p:cNvCxnSpPr>
              <a:cxnSpLocks/>
            </p:cNvCxnSpPr>
            <p:nvPr/>
          </p:nvCxnSpPr>
          <p:spPr>
            <a:xfrm flipV="1">
              <a:off x="5220441" y="2010229"/>
              <a:ext cx="0" cy="83819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B013C7A-F830-4B27-A3BE-7DA87D931082}"/>
                </a:ext>
              </a:extLst>
            </p:cNvPr>
            <p:cNvCxnSpPr>
              <a:cxnSpLocks/>
            </p:cNvCxnSpPr>
            <p:nvPr/>
          </p:nvCxnSpPr>
          <p:spPr>
            <a:xfrm flipV="1">
              <a:off x="5220441" y="3657600"/>
              <a:ext cx="0" cy="9360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24DE721A-D8D3-4B90-AE2F-3397947BD676}"/>
                </a:ext>
              </a:extLst>
            </p:cNvPr>
            <p:cNvSpPr/>
            <p:nvPr/>
          </p:nvSpPr>
          <p:spPr>
            <a:xfrm>
              <a:off x="911309" y="2920162"/>
              <a:ext cx="407484" cy="461665"/>
            </a:xfrm>
            <a:prstGeom prst="rect">
              <a:avLst/>
            </a:prstGeom>
          </p:spPr>
          <p:txBody>
            <a:bodyPr wrap="none">
              <a:spAutoFit/>
            </a:bodyPr>
            <a:lstStyle/>
            <a:p>
              <a:r>
                <a:rPr lang="en-IN" sz="2400" b="1" dirty="0">
                  <a:solidFill>
                    <a:srgbClr val="0066FF"/>
                  </a:solidFill>
                  <a:latin typeface="Times New Roman" panose="02020603050405020304" pitchFamily="18" charset="0"/>
                  <a:cs typeface="Times New Roman" panose="02020603050405020304" pitchFamily="18" charset="0"/>
                </a:rPr>
                <a:t>C</a:t>
              </a:r>
            </a:p>
          </p:txBody>
        </p:sp>
        <p:sp>
          <p:nvSpPr>
            <p:cNvPr id="60" name="Rectangle 59">
              <a:extLst>
                <a:ext uri="{FF2B5EF4-FFF2-40B4-BE49-F238E27FC236}">
                  <a16:creationId xmlns:a16="http://schemas.microsoft.com/office/drawing/2014/main" id="{72C09DC4-F57D-4E3E-B4FB-0FF149DC1A5C}"/>
                </a:ext>
              </a:extLst>
            </p:cNvPr>
            <p:cNvSpPr/>
            <p:nvPr/>
          </p:nvSpPr>
          <p:spPr>
            <a:xfrm>
              <a:off x="2492705" y="3458704"/>
              <a:ext cx="407484" cy="461665"/>
            </a:xfrm>
            <a:prstGeom prst="rect">
              <a:avLst/>
            </a:prstGeom>
          </p:spPr>
          <p:txBody>
            <a:bodyPr wrap="none">
              <a:spAutoFit/>
            </a:bodyPr>
            <a:lstStyle/>
            <a:p>
              <a:r>
                <a:rPr lang="en-IN" sz="2400" b="1" dirty="0">
                  <a:solidFill>
                    <a:srgbClr val="00FF00"/>
                  </a:solidFill>
                  <a:latin typeface="Times New Roman" panose="02020603050405020304" pitchFamily="18" charset="0"/>
                  <a:cs typeface="Times New Roman" panose="02020603050405020304" pitchFamily="18" charset="0"/>
                </a:rPr>
                <a:t>R</a:t>
              </a:r>
            </a:p>
          </p:txBody>
        </p:sp>
        <p:grpSp>
          <p:nvGrpSpPr>
            <p:cNvPr id="61" name="Group 60">
              <a:extLst>
                <a:ext uri="{FF2B5EF4-FFF2-40B4-BE49-F238E27FC236}">
                  <a16:creationId xmlns:a16="http://schemas.microsoft.com/office/drawing/2014/main" id="{9D57A678-CCCE-4FB0-A998-214077044EF5}"/>
                </a:ext>
              </a:extLst>
            </p:cNvPr>
            <p:cNvGrpSpPr/>
            <p:nvPr/>
          </p:nvGrpSpPr>
          <p:grpSpPr>
            <a:xfrm>
              <a:off x="4575572" y="2675786"/>
              <a:ext cx="1066175" cy="1244584"/>
              <a:chOff x="6572001" y="2872993"/>
              <a:chExt cx="1066175" cy="2155368"/>
            </a:xfrm>
          </p:grpSpPr>
          <p:sp>
            <p:nvSpPr>
              <p:cNvPr id="95" name="Arc 94">
                <a:extLst>
                  <a:ext uri="{FF2B5EF4-FFF2-40B4-BE49-F238E27FC236}">
                    <a16:creationId xmlns:a16="http://schemas.microsoft.com/office/drawing/2014/main" id="{8746BCFB-3C29-425F-873C-5187179B4CCB}"/>
                  </a:ext>
                </a:extLst>
              </p:cNvPr>
              <p:cNvSpPr/>
              <p:nvPr/>
            </p:nvSpPr>
            <p:spPr>
              <a:xfrm>
                <a:off x="6751977" y="3429000"/>
                <a:ext cx="878114" cy="598705"/>
              </a:xfrm>
              <a:prstGeom prst="arc">
                <a:avLst>
                  <a:gd name="adj1" fmla="val 11660505"/>
                  <a:gd name="adj2" fmla="val 9767376"/>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96" name="Arc 95">
                <a:extLst>
                  <a:ext uri="{FF2B5EF4-FFF2-40B4-BE49-F238E27FC236}">
                    <a16:creationId xmlns:a16="http://schemas.microsoft.com/office/drawing/2014/main" id="{95FB2817-1272-43CC-86B1-60DDC27CEEDD}"/>
                  </a:ext>
                </a:extLst>
              </p:cNvPr>
              <p:cNvSpPr/>
              <p:nvPr/>
            </p:nvSpPr>
            <p:spPr>
              <a:xfrm>
                <a:off x="6760062" y="3177241"/>
                <a:ext cx="878114" cy="461665"/>
              </a:xfrm>
              <a:prstGeom prst="arc">
                <a:avLst>
                  <a:gd name="adj1" fmla="val 16200000"/>
                  <a:gd name="adj2" fmla="val 10618582"/>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7" name="Arc 96">
                <a:extLst>
                  <a:ext uri="{FF2B5EF4-FFF2-40B4-BE49-F238E27FC236}">
                    <a16:creationId xmlns:a16="http://schemas.microsoft.com/office/drawing/2014/main" id="{51AEEB38-BBE7-4B4C-A8DF-6ABECD1FBEF3}"/>
                  </a:ext>
                </a:extLst>
              </p:cNvPr>
              <p:cNvSpPr/>
              <p:nvPr/>
            </p:nvSpPr>
            <p:spPr>
              <a:xfrm>
                <a:off x="6743892" y="3814289"/>
                <a:ext cx="878114" cy="492443"/>
              </a:xfrm>
              <a:prstGeom prst="arc">
                <a:avLst>
                  <a:gd name="adj1" fmla="val 11660505"/>
                  <a:gd name="adj2" fmla="val 9767376"/>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8" name="Arc 97">
                <a:extLst>
                  <a:ext uri="{FF2B5EF4-FFF2-40B4-BE49-F238E27FC236}">
                    <a16:creationId xmlns:a16="http://schemas.microsoft.com/office/drawing/2014/main" id="{F8970290-108F-4116-AC1B-B72C397DFD90}"/>
                  </a:ext>
                </a:extLst>
              </p:cNvPr>
              <p:cNvSpPr/>
              <p:nvPr/>
            </p:nvSpPr>
            <p:spPr>
              <a:xfrm>
                <a:off x="6760062" y="4168603"/>
                <a:ext cx="878114" cy="421535"/>
              </a:xfrm>
              <a:prstGeom prst="arc">
                <a:avLst>
                  <a:gd name="adj1" fmla="val 11660505"/>
                  <a:gd name="adj2" fmla="val 5955058"/>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9" name="Rectangle 98">
                <a:extLst>
                  <a:ext uri="{FF2B5EF4-FFF2-40B4-BE49-F238E27FC236}">
                    <a16:creationId xmlns:a16="http://schemas.microsoft.com/office/drawing/2014/main" id="{D281FFF1-8B62-43EA-8F94-0B6622795AB2}"/>
                  </a:ext>
                </a:extLst>
              </p:cNvPr>
              <p:cNvSpPr/>
              <p:nvPr/>
            </p:nvSpPr>
            <p:spPr>
              <a:xfrm>
                <a:off x="6572001" y="2872993"/>
                <a:ext cx="277219" cy="2155368"/>
              </a:xfrm>
              <a:prstGeom prst="rect">
                <a:avLst/>
              </a:prstGeom>
              <a:solidFill>
                <a:schemeClr val="tx2">
                  <a:lumMod val="95000"/>
                  <a:lumOff val="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4" name="Rectangle 63">
              <a:extLst>
                <a:ext uri="{FF2B5EF4-FFF2-40B4-BE49-F238E27FC236}">
                  <a16:creationId xmlns:a16="http://schemas.microsoft.com/office/drawing/2014/main" id="{A01802B4-4119-47EA-A3C8-9919E6408B89}"/>
                </a:ext>
              </a:extLst>
            </p:cNvPr>
            <p:cNvSpPr/>
            <p:nvPr/>
          </p:nvSpPr>
          <p:spPr>
            <a:xfrm>
              <a:off x="4284209" y="2786037"/>
              <a:ext cx="423514" cy="523220"/>
            </a:xfrm>
            <a:prstGeom prst="rect">
              <a:avLst/>
            </a:prstGeom>
            <a:ln w="38100">
              <a:noFill/>
            </a:ln>
          </p:spPr>
          <p:txBody>
            <a:bodyPr wrap="none">
              <a:spAutoFit/>
            </a:bodyPr>
            <a:lstStyle/>
            <a:p>
              <a:r>
                <a:rPr lang="en-IN" sz="2800" b="1" dirty="0">
                  <a:solidFill>
                    <a:srgbClr val="FF0000"/>
                  </a:solidFill>
                  <a:latin typeface="Times New Roman" panose="02020603050405020304" pitchFamily="18" charset="0"/>
                  <a:cs typeface="Times New Roman" panose="02020603050405020304" pitchFamily="18" charset="0"/>
                </a:rPr>
                <a:t>L</a:t>
              </a:r>
            </a:p>
          </p:txBody>
        </p:sp>
        <p:grpSp>
          <p:nvGrpSpPr>
            <p:cNvPr id="65" name="Group 64">
              <a:extLst>
                <a:ext uri="{FF2B5EF4-FFF2-40B4-BE49-F238E27FC236}">
                  <a16:creationId xmlns:a16="http://schemas.microsoft.com/office/drawing/2014/main" id="{37AA66B8-B828-4297-A332-2C18D6F6C7A7}"/>
                </a:ext>
              </a:extLst>
            </p:cNvPr>
            <p:cNvGrpSpPr/>
            <p:nvPr/>
          </p:nvGrpSpPr>
          <p:grpSpPr>
            <a:xfrm>
              <a:off x="2106684" y="4283857"/>
              <a:ext cx="1347821" cy="474681"/>
              <a:chOff x="770091" y="1813871"/>
              <a:chExt cx="2468409" cy="756030"/>
            </a:xfrm>
          </p:grpSpPr>
          <p:cxnSp>
            <p:nvCxnSpPr>
              <p:cNvPr id="68" name="Straight Connector 67">
                <a:extLst>
                  <a:ext uri="{FF2B5EF4-FFF2-40B4-BE49-F238E27FC236}">
                    <a16:creationId xmlns:a16="http://schemas.microsoft.com/office/drawing/2014/main" id="{8DFD3AA0-3E5C-498C-A3C0-8BF72C0A8EAF}"/>
                  </a:ext>
                </a:extLst>
              </p:cNvPr>
              <p:cNvCxnSpPr>
                <a:cxnSpLocks/>
              </p:cNvCxnSpPr>
              <p:nvPr/>
            </p:nvCxnSpPr>
            <p:spPr>
              <a:xfrm flipV="1">
                <a:off x="770091" y="1832924"/>
                <a:ext cx="201907" cy="462601"/>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A01DA4C1-FFC2-403F-BFC1-DEAEBDA09FEE}"/>
                  </a:ext>
                </a:extLst>
              </p:cNvPr>
              <p:cNvCxnSpPr>
                <a:cxnSpLocks/>
              </p:cNvCxnSpPr>
              <p:nvPr/>
            </p:nvCxnSpPr>
            <p:spPr>
              <a:xfrm>
                <a:off x="962473" y="1832922"/>
                <a:ext cx="357849" cy="736979"/>
              </a:xfrm>
              <a:prstGeom prst="line">
                <a:avLst/>
              </a:prstGeom>
              <a:ln w="57150" cmpd="thickThin">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C06A760-2E91-4643-B1DC-DB03925CB545}"/>
                  </a:ext>
                </a:extLst>
              </p:cNvPr>
              <p:cNvCxnSpPr>
                <a:cxnSpLocks/>
              </p:cNvCxnSpPr>
              <p:nvPr/>
            </p:nvCxnSpPr>
            <p:spPr>
              <a:xfrm flipV="1">
                <a:off x="1297619" y="1823397"/>
                <a:ext cx="357849" cy="736979"/>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E7996B2-8249-4592-8B71-E6E770A03FEB}"/>
                  </a:ext>
                </a:extLst>
              </p:cNvPr>
              <p:cNvCxnSpPr>
                <a:cxnSpLocks/>
              </p:cNvCxnSpPr>
              <p:nvPr/>
            </p:nvCxnSpPr>
            <p:spPr>
              <a:xfrm>
                <a:off x="1645943" y="1823396"/>
                <a:ext cx="357849" cy="736979"/>
              </a:xfrm>
              <a:prstGeom prst="line">
                <a:avLst/>
              </a:prstGeom>
              <a:ln w="57150" cmpd="thickThin">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A937908-96B1-4DE3-89FB-01A746828867}"/>
                  </a:ext>
                </a:extLst>
              </p:cNvPr>
              <p:cNvCxnSpPr>
                <a:cxnSpLocks/>
              </p:cNvCxnSpPr>
              <p:nvPr/>
            </p:nvCxnSpPr>
            <p:spPr>
              <a:xfrm flipV="1">
                <a:off x="1992944" y="1813872"/>
                <a:ext cx="357849" cy="736979"/>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B47E270-851F-4EBA-8A8F-8800866C9DF6}"/>
                  </a:ext>
                </a:extLst>
              </p:cNvPr>
              <p:cNvCxnSpPr>
                <a:cxnSpLocks/>
              </p:cNvCxnSpPr>
              <p:nvPr/>
            </p:nvCxnSpPr>
            <p:spPr>
              <a:xfrm>
                <a:off x="2341268" y="1813871"/>
                <a:ext cx="357849" cy="736979"/>
              </a:xfrm>
              <a:prstGeom prst="line">
                <a:avLst/>
              </a:prstGeom>
              <a:ln w="57150" cmpd="thickThin">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69765B2-902B-480B-A0B2-A47CBA407B79}"/>
                  </a:ext>
                </a:extLst>
              </p:cNvPr>
              <p:cNvCxnSpPr>
                <a:cxnSpLocks/>
              </p:cNvCxnSpPr>
              <p:nvPr/>
            </p:nvCxnSpPr>
            <p:spPr>
              <a:xfrm flipV="1">
                <a:off x="2688269" y="1832922"/>
                <a:ext cx="357849" cy="736979"/>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20FA3C0-E933-48D0-A8BF-D30792CE99A2}"/>
                  </a:ext>
                </a:extLst>
              </p:cNvPr>
              <p:cNvCxnSpPr>
                <a:cxnSpLocks/>
              </p:cNvCxnSpPr>
              <p:nvPr/>
            </p:nvCxnSpPr>
            <p:spPr>
              <a:xfrm>
                <a:off x="3036593" y="1832921"/>
                <a:ext cx="201907" cy="462604"/>
              </a:xfrm>
              <a:prstGeom prst="line">
                <a:avLst/>
              </a:prstGeom>
              <a:ln w="57150" cmpd="thickThin">
                <a:solidFill>
                  <a:srgbClr val="00FF00"/>
                </a:solidFill>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118" name="Rectangle 117">
                <a:extLst>
                  <a:ext uri="{FF2B5EF4-FFF2-40B4-BE49-F238E27FC236}">
                    <a16:creationId xmlns:a16="http://schemas.microsoft.com/office/drawing/2014/main" id="{42682371-C5BF-47C1-B916-886FACDF60F9}"/>
                  </a:ext>
                </a:extLst>
              </p:cNvPr>
              <p:cNvSpPr/>
              <p:nvPr/>
            </p:nvSpPr>
            <p:spPr>
              <a:xfrm>
                <a:off x="1507313" y="4323252"/>
                <a:ext cx="2387770" cy="8989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2800" b="1" i="1" smtClean="0">
                              <a:solidFill>
                                <a:srgbClr val="FFFF00"/>
                              </a:solidFill>
                              <a:latin typeface="Cambria Math" panose="02040503050406030204" pitchFamily="18" charset="0"/>
                              <a:ea typeface="Cambria Math" panose="02040503050406030204" pitchFamily="18" charset="0"/>
                            </a:rPr>
                          </m:ctrlPr>
                        </m:sSubPr>
                        <m:e>
                          <m:r>
                            <a:rPr lang="en-US" sz="2800" b="1" i="1">
                              <a:solidFill>
                                <a:srgbClr val="FFFF00"/>
                              </a:solidFill>
                              <a:latin typeface="Cambria Math" panose="02040503050406030204" pitchFamily="18" charset="0"/>
                              <a:ea typeface="Cambria Math" panose="02040503050406030204" pitchFamily="18" charset="0"/>
                            </a:rPr>
                            <m:t>𝑼</m:t>
                          </m:r>
                        </m:e>
                        <m:sub>
                          <m:r>
                            <a:rPr lang="en-US" sz="2800" b="1" i="1">
                              <a:solidFill>
                                <a:srgbClr val="FFFF00"/>
                              </a:solidFill>
                              <a:latin typeface="Cambria Math" panose="02040503050406030204" pitchFamily="18" charset="0"/>
                              <a:ea typeface="Cambria Math" panose="02040503050406030204" pitchFamily="18" charset="0"/>
                            </a:rPr>
                            <m:t>𝑳</m:t>
                          </m:r>
                        </m:sub>
                      </m:sSub>
                      <m:r>
                        <a:rPr lang="en-US" sz="2800" b="1" i="1" smtClean="0">
                          <a:solidFill>
                            <a:srgbClr val="FFFF00"/>
                          </a:solidFill>
                          <a:latin typeface="Cambria Math" panose="02040503050406030204" pitchFamily="18" charset="0"/>
                          <a:ea typeface="Cambria Math" panose="02040503050406030204" pitchFamily="18" charset="0"/>
                        </a:rPr>
                        <m:t>=</m:t>
                      </m:r>
                      <m:f>
                        <m:fPr>
                          <m:ctrlPr>
                            <a:rPr lang="en-IN" sz="2800" b="1" i="1" smtClean="0">
                              <a:solidFill>
                                <a:srgbClr val="FFFF00"/>
                              </a:solidFill>
                              <a:latin typeface="Cambria Math" panose="02040503050406030204" pitchFamily="18" charset="0"/>
                            </a:rPr>
                          </m:ctrlPr>
                        </m:fPr>
                        <m:num>
                          <m:r>
                            <a:rPr lang="en-IN" sz="2800" b="1" i="1">
                              <a:solidFill>
                                <a:srgbClr val="FFFF00"/>
                              </a:solidFill>
                              <a:latin typeface="Cambria Math" panose="02040503050406030204" pitchFamily="18" charset="0"/>
                            </a:rPr>
                            <m:t>𝟏</m:t>
                          </m:r>
                        </m:num>
                        <m:den>
                          <m:r>
                            <a:rPr lang="en-IN" sz="2800" b="1" i="1">
                              <a:solidFill>
                                <a:srgbClr val="FFFF00"/>
                              </a:solidFill>
                              <a:latin typeface="Cambria Math" panose="02040503050406030204" pitchFamily="18" charset="0"/>
                            </a:rPr>
                            <m:t>𝟐</m:t>
                          </m:r>
                        </m:den>
                      </m:f>
                      <m:r>
                        <a:rPr lang="en-US" sz="2800" b="1" i="1" smtClean="0">
                          <a:solidFill>
                            <a:srgbClr val="FFFF00"/>
                          </a:solidFill>
                          <a:latin typeface="Cambria Math" panose="02040503050406030204" pitchFamily="18" charset="0"/>
                        </a:rPr>
                        <m:t>𝑳</m:t>
                      </m:r>
                      <m:sSup>
                        <m:sSupPr>
                          <m:ctrlPr>
                            <a:rPr lang="en-IN" sz="2800" b="1" i="1">
                              <a:solidFill>
                                <a:srgbClr val="FFFF00"/>
                              </a:solidFill>
                              <a:latin typeface="Cambria Math" panose="02040503050406030204" pitchFamily="18" charset="0"/>
                            </a:rPr>
                          </m:ctrlPr>
                        </m:sSupPr>
                        <m:e>
                          <m:r>
                            <m:rPr>
                              <m:nor/>
                            </m:rPr>
                            <a:rPr lang="en-US" sz="2800" b="1" i="0" dirty="0" smtClean="0">
                              <a:solidFill>
                                <a:srgbClr val="FFFF00"/>
                              </a:solidFill>
                              <a:latin typeface="Times New Roman" panose="02020603050405020304" pitchFamily="18" charset="0"/>
                              <a:cs typeface="Times New Roman" panose="02020603050405020304" pitchFamily="18" charset="0"/>
                            </a:rPr>
                            <m:t>I</m:t>
                          </m:r>
                          <m:r>
                            <m:rPr>
                              <m:nor/>
                            </m:rPr>
                            <a:rPr lang="en-IN" sz="2800" b="1" baseline="-25000" dirty="0">
                              <a:solidFill>
                                <a:srgbClr val="FFFF00"/>
                              </a:solidFill>
                              <a:latin typeface="Times New Roman" panose="02020603050405020304" pitchFamily="18" charset="0"/>
                              <a:cs typeface="Times New Roman" panose="02020603050405020304" pitchFamily="18" charset="0"/>
                            </a:rPr>
                            <m:t>max</m:t>
                          </m:r>
                        </m:e>
                        <m:sup>
                          <m:r>
                            <a:rPr lang="en-IN" sz="2800" b="1" i="1">
                              <a:solidFill>
                                <a:srgbClr val="FFFF00"/>
                              </a:solidFill>
                              <a:latin typeface="Cambria Math" panose="02040503050406030204" pitchFamily="18" charset="0"/>
                            </a:rPr>
                            <m:t>𝟐</m:t>
                          </m:r>
                        </m:sup>
                      </m:sSup>
                    </m:oMath>
                  </m:oMathPara>
                </a14:m>
                <a:endParaRPr lang="en-IN" sz="2800" b="1" i="1" dirty="0">
                  <a:solidFill>
                    <a:srgbClr val="FFFF00"/>
                  </a:solidFill>
                </a:endParaRPr>
              </a:p>
            </p:txBody>
          </p:sp>
        </mc:Choice>
        <mc:Fallback xmlns="">
          <p:sp>
            <p:nvSpPr>
              <p:cNvPr id="118" name="Rectangle 117">
                <a:extLst>
                  <a:ext uri="{FF2B5EF4-FFF2-40B4-BE49-F238E27FC236}">
                    <a16:creationId xmlns:a16="http://schemas.microsoft.com/office/drawing/2014/main" id="{42682371-C5BF-47C1-B916-886FACDF60F9}"/>
                  </a:ext>
                </a:extLst>
              </p:cNvPr>
              <p:cNvSpPr>
                <a:spLocks noRot="1" noChangeAspect="1" noMove="1" noResize="1" noEditPoints="1" noAdjustHandles="1" noChangeArrowheads="1" noChangeShapeType="1" noTextEdit="1"/>
              </p:cNvSpPr>
              <p:nvPr/>
            </p:nvSpPr>
            <p:spPr>
              <a:xfrm>
                <a:off x="1507313" y="4323252"/>
                <a:ext cx="2387770" cy="898964"/>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9" name="Rectangle 118">
                <a:extLst>
                  <a:ext uri="{FF2B5EF4-FFF2-40B4-BE49-F238E27FC236}">
                    <a16:creationId xmlns:a16="http://schemas.microsoft.com/office/drawing/2014/main" id="{5A8705D2-A225-414E-9C63-4B8E77BA778B}"/>
                  </a:ext>
                </a:extLst>
              </p:cNvPr>
              <p:cNvSpPr/>
              <p:nvPr/>
            </p:nvSpPr>
            <p:spPr>
              <a:xfrm>
                <a:off x="1532176" y="5375876"/>
                <a:ext cx="2146806" cy="9679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2800" b="1" i="1" smtClean="0">
                              <a:solidFill>
                                <a:srgbClr val="FFFF00"/>
                              </a:solidFill>
                              <a:latin typeface="Cambria Math" panose="02040503050406030204" pitchFamily="18" charset="0"/>
                              <a:ea typeface="Cambria Math" panose="02040503050406030204" pitchFamily="18" charset="0"/>
                            </a:rPr>
                          </m:ctrlPr>
                        </m:sSubPr>
                        <m:e>
                          <m:r>
                            <a:rPr lang="en-US" sz="2800" b="1" i="1">
                              <a:solidFill>
                                <a:srgbClr val="FFFF00"/>
                              </a:solidFill>
                              <a:latin typeface="Cambria Math" panose="02040503050406030204" pitchFamily="18" charset="0"/>
                              <a:ea typeface="Cambria Math" panose="02040503050406030204" pitchFamily="18" charset="0"/>
                            </a:rPr>
                            <m:t>𝑼</m:t>
                          </m:r>
                        </m:e>
                        <m:sub>
                          <m:r>
                            <a:rPr lang="en-US" sz="2800" b="1" i="1" smtClean="0">
                              <a:solidFill>
                                <a:srgbClr val="FFFF00"/>
                              </a:solidFill>
                              <a:latin typeface="Cambria Math" panose="02040503050406030204" pitchFamily="18" charset="0"/>
                              <a:ea typeface="Cambria Math" panose="02040503050406030204" pitchFamily="18" charset="0"/>
                            </a:rPr>
                            <m:t>𝑪</m:t>
                          </m:r>
                        </m:sub>
                      </m:sSub>
                      <m:r>
                        <a:rPr lang="en-US" sz="2800" b="1" i="1" smtClean="0">
                          <a:solidFill>
                            <a:srgbClr val="FFFF00"/>
                          </a:solidFill>
                          <a:latin typeface="Cambria Math" panose="02040503050406030204" pitchFamily="18" charset="0"/>
                          <a:ea typeface="Cambria Math" panose="02040503050406030204" pitchFamily="18" charset="0"/>
                        </a:rPr>
                        <m:t>=</m:t>
                      </m:r>
                      <m:f>
                        <m:fPr>
                          <m:ctrlPr>
                            <a:rPr lang="en-IN" sz="2800" b="1" i="1">
                              <a:solidFill>
                                <a:srgbClr val="FFFF00"/>
                              </a:solidFill>
                              <a:latin typeface="Cambria Math" panose="02040503050406030204" pitchFamily="18" charset="0"/>
                            </a:rPr>
                          </m:ctrlPr>
                        </m:fPr>
                        <m:num>
                          <m:sSup>
                            <m:sSupPr>
                              <m:ctrlPr>
                                <a:rPr lang="en-IN" sz="2800" b="1" i="1">
                                  <a:solidFill>
                                    <a:srgbClr val="FFFF00"/>
                                  </a:solidFill>
                                  <a:latin typeface="Cambria Math" panose="02040503050406030204" pitchFamily="18" charset="0"/>
                                </a:rPr>
                              </m:ctrlPr>
                            </m:sSupPr>
                            <m:e>
                              <m:r>
                                <m:rPr>
                                  <m:nor/>
                                </m:rPr>
                                <a:rPr lang="en-US" sz="2800" b="1" dirty="0">
                                  <a:solidFill>
                                    <a:srgbClr val="FFFF00"/>
                                  </a:solidFill>
                                  <a:latin typeface="Times New Roman" panose="02020603050405020304" pitchFamily="18" charset="0"/>
                                  <a:cs typeface="Times New Roman" panose="02020603050405020304" pitchFamily="18" charset="0"/>
                                </a:rPr>
                                <m:t>Q</m:t>
                              </m:r>
                              <m:r>
                                <m:rPr>
                                  <m:nor/>
                                </m:rPr>
                                <a:rPr lang="en-IN" sz="2800" b="1" baseline="-25000" dirty="0">
                                  <a:solidFill>
                                    <a:srgbClr val="FFFF00"/>
                                  </a:solidFill>
                                  <a:latin typeface="Times New Roman" panose="02020603050405020304" pitchFamily="18" charset="0"/>
                                  <a:cs typeface="Times New Roman" panose="02020603050405020304" pitchFamily="18" charset="0"/>
                                </a:rPr>
                                <m:t>max</m:t>
                              </m:r>
                              <m:r>
                                <m:rPr>
                                  <m:nor/>
                                </m:rPr>
                                <a:rPr lang="en-IN" sz="2800" dirty="0">
                                  <a:solidFill>
                                    <a:srgbClr val="FFFF00"/>
                                  </a:solidFill>
                                </a:rPr>
                                <m:t> </m:t>
                              </m:r>
                            </m:e>
                            <m:sup>
                              <m:r>
                                <a:rPr lang="en-IN" sz="2800" b="1" i="1">
                                  <a:solidFill>
                                    <a:srgbClr val="FFFF00"/>
                                  </a:solidFill>
                                  <a:latin typeface="Cambria Math" panose="02040503050406030204" pitchFamily="18" charset="0"/>
                                </a:rPr>
                                <m:t>𝟐</m:t>
                              </m:r>
                            </m:sup>
                          </m:sSup>
                        </m:num>
                        <m:den>
                          <m:r>
                            <a:rPr lang="en-US" sz="2800" b="1" i="1">
                              <a:solidFill>
                                <a:srgbClr val="FFFF00"/>
                              </a:solidFill>
                              <a:latin typeface="Cambria Math" panose="02040503050406030204" pitchFamily="18" charset="0"/>
                            </a:rPr>
                            <m:t>𝟐</m:t>
                          </m:r>
                          <m:r>
                            <a:rPr lang="en-US" sz="2800" b="1" i="1">
                              <a:solidFill>
                                <a:srgbClr val="FFFF00"/>
                              </a:solidFill>
                              <a:latin typeface="Cambria Math" panose="02040503050406030204" pitchFamily="18" charset="0"/>
                            </a:rPr>
                            <m:t>𝑪</m:t>
                          </m:r>
                        </m:den>
                      </m:f>
                    </m:oMath>
                  </m:oMathPara>
                </a14:m>
                <a:endParaRPr lang="en-IN" sz="2800" b="1" i="1" dirty="0">
                  <a:solidFill>
                    <a:srgbClr val="FFFF00"/>
                  </a:solidFill>
                </a:endParaRPr>
              </a:p>
            </p:txBody>
          </p:sp>
        </mc:Choice>
        <mc:Fallback xmlns="">
          <p:sp>
            <p:nvSpPr>
              <p:cNvPr id="119" name="Rectangle 118">
                <a:extLst>
                  <a:ext uri="{FF2B5EF4-FFF2-40B4-BE49-F238E27FC236}">
                    <a16:creationId xmlns:a16="http://schemas.microsoft.com/office/drawing/2014/main" id="{5A8705D2-A225-414E-9C63-4B8E77BA778B}"/>
                  </a:ext>
                </a:extLst>
              </p:cNvPr>
              <p:cNvSpPr>
                <a:spLocks noRot="1" noChangeAspect="1" noMove="1" noResize="1" noEditPoints="1" noAdjustHandles="1" noChangeArrowheads="1" noChangeShapeType="1" noTextEdit="1"/>
              </p:cNvSpPr>
              <p:nvPr/>
            </p:nvSpPr>
            <p:spPr>
              <a:xfrm>
                <a:off x="1532176" y="5375876"/>
                <a:ext cx="2146806" cy="967957"/>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0" name="Rectangle 119">
                <a:extLst>
                  <a:ext uri="{FF2B5EF4-FFF2-40B4-BE49-F238E27FC236}">
                    <a16:creationId xmlns:a16="http://schemas.microsoft.com/office/drawing/2014/main" id="{614CBE27-EA2D-40BB-BB5A-0FF3085D890D}"/>
                  </a:ext>
                </a:extLst>
              </p:cNvPr>
              <p:cNvSpPr/>
              <p:nvPr/>
            </p:nvSpPr>
            <p:spPr>
              <a:xfrm>
                <a:off x="8647591" y="4315741"/>
                <a:ext cx="1948097" cy="8989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rgbClr val="00FF00"/>
                          </a:solidFill>
                          <a:latin typeface="Cambria Math" panose="02040503050406030204" pitchFamily="18" charset="0"/>
                          <a:ea typeface="Cambria Math" panose="02040503050406030204" pitchFamily="18" charset="0"/>
                        </a:rPr>
                        <m:t>𝑲</m:t>
                      </m:r>
                      <m:r>
                        <a:rPr lang="en-US" sz="2800" b="1" i="1" smtClean="0">
                          <a:solidFill>
                            <a:srgbClr val="00FF00"/>
                          </a:solidFill>
                          <a:latin typeface="Cambria Math" panose="02040503050406030204" pitchFamily="18" charset="0"/>
                          <a:ea typeface="Cambria Math" panose="02040503050406030204" pitchFamily="18" charset="0"/>
                        </a:rPr>
                        <m:t>=</m:t>
                      </m:r>
                      <m:f>
                        <m:fPr>
                          <m:ctrlPr>
                            <a:rPr lang="en-IN" sz="2800" b="1" i="1" smtClean="0">
                              <a:solidFill>
                                <a:srgbClr val="00FF00"/>
                              </a:solidFill>
                              <a:latin typeface="Cambria Math" panose="02040503050406030204" pitchFamily="18" charset="0"/>
                            </a:rPr>
                          </m:ctrlPr>
                        </m:fPr>
                        <m:num>
                          <m:r>
                            <a:rPr lang="en-IN" sz="2800" b="1" i="1">
                              <a:solidFill>
                                <a:srgbClr val="00FF00"/>
                              </a:solidFill>
                              <a:latin typeface="Cambria Math" panose="02040503050406030204" pitchFamily="18" charset="0"/>
                            </a:rPr>
                            <m:t>𝟏</m:t>
                          </m:r>
                        </m:num>
                        <m:den>
                          <m:r>
                            <a:rPr lang="en-IN" sz="2800" b="1" i="1">
                              <a:solidFill>
                                <a:srgbClr val="00FF00"/>
                              </a:solidFill>
                              <a:latin typeface="Cambria Math" panose="02040503050406030204" pitchFamily="18" charset="0"/>
                            </a:rPr>
                            <m:t>𝟐</m:t>
                          </m:r>
                        </m:den>
                      </m:f>
                      <m:r>
                        <a:rPr lang="en-US" sz="2800" b="1" i="1" smtClean="0">
                          <a:solidFill>
                            <a:srgbClr val="00FF00"/>
                          </a:solidFill>
                          <a:latin typeface="Cambria Math" panose="02040503050406030204" pitchFamily="18" charset="0"/>
                        </a:rPr>
                        <m:t>𝒎</m:t>
                      </m:r>
                      <m:sSup>
                        <m:sSupPr>
                          <m:ctrlPr>
                            <a:rPr lang="en-IN" sz="2800" b="1" i="1">
                              <a:solidFill>
                                <a:srgbClr val="00FF00"/>
                              </a:solidFill>
                              <a:latin typeface="Cambria Math" panose="02040503050406030204" pitchFamily="18" charset="0"/>
                            </a:rPr>
                          </m:ctrlPr>
                        </m:sSupPr>
                        <m:e>
                          <m:r>
                            <m:rPr>
                              <m:nor/>
                            </m:rPr>
                            <a:rPr lang="en-US" sz="2800" b="1" i="1" dirty="0" smtClean="0">
                              <a:solidFill>
                                <a:srgbClr val="00FF00"/>
                              </a:solidFill>
                              <a:latin typeface="Times New Roman" panose="02020603050405020304" pitchFamily="18" charset="0"/>
                              <a:cs typeface="Times New Roman" panose="02020603050405020304" pitchFamily="18" charset="0"/>
                            </a:rPr>
                            <m:t>v</m:t>
                          </m:r>
                        </m:e>
                        <m:sup>
                          <m:r>
                            <a:rPr lang="en-IN" sz="2800" b="1" i="1">
                              <a:solidFill>
                                <a:srgbClr val="00FF00"/>
                              </a:solidFill>
                              <a:latin typeface="Cambria Math" panose="02040503050406030204" pitchFamily="18" charset="0"/>
                            </a:rPr>
                            <m:t>𝟐</m:t>
                          </m:r>
                        </m:sup>
                      </m:sSup>
                    </m:oMath>
                  </m:oMathPara>
                </a14:m>
                <a:endParaRPr lang="en-IN" sz="2800" b="1" i="1" dirty="0">
                  <a:solidFill>
                    <a:srgbClr val="00FF00"/>
                  </a:solidFill>
                </a:endParaRPr>
              </a:p>
            </p:txBody>
          </p:sp>
        </mc:Choice>
        <mc:Fallback xmlns="">
          <p:sp>
            <p:nvSpPr>
              <p:cNvPr id="120" name="Rectangle 119">
                <a:extLst>
                  <a:ext uri="{FF2B5EF4-FFF2-40B4-BE49-F238E27FC236}">
                    <a16:creationId xmlns:a16="http://schemas.microsoft.com/office/drawing/2014/main" id="{614CBE27-EA2D-40BB-BB5A-0FF3085D890D}"/>
                  </a:ext>
                </a:extLst>
              </p:cNvPr>
              <p:cNvSpPr>
                <a:spLocks noRot="1" noChangeAspect="1" noMove="1" noResize="1" noEditPoints="1" noAdjustHandles="1" noChangeArrowheads="1" noChangeShapeType="1" noTextEdit="1"/>
              </p:cNvSpPr>
              <p:nvPr/>
            </p:nvSpPr>
            <p:spPr>
              <a:xfrm>
                <a:off x="8647591" y="4315741"/>
                <a:ext cx="1948097" cy="898964"/>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1" name="Rectangle 120">
                <a:extLst>
                  <a:ext uri="{FF2B5EF4-FFF2-40B4-BE49-F238E27FC236}">
                    <a16:creationId xmlns:a16="http://schemas.microsoft.com/office/drawing/2014/main" id="{6C0D016E-640B-4A77-BF04-2B86032EE91D}"/>
                  </a:ext>
                </a:extLst>
              </p:cNvPr>
              <p:cNvSpPr/>
              <p:nvPr/>
            </p:nvSpPr>
            <p:spPr>
              <a:xfrm>
                <a:off x="8672454" y="5368365"/>
                <a:ext cx="1840697" cy="8989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rgbClr val="00FF00"/>
                          </a:solidFill>
                          <a:latin typeface="Cambria Math" panose="02040503050406030204" pitchFamily="18" charset="0"/>
                          <a:ea typeface="Cambria Math" panose="02040503050406030204" pitchFamily="18" charset="0"/>
                        </a:rPr>
                        <m:t>𝑼</m:t>
                      </m:r>
                      <m:r>
                        <a:rPr lang="en-US" sz="2800" b="1" i="1" smtClean="0">
                          <a:solidFill>
                            <a:srgbClr val="00FF00"/>
                          </a:solidFill>
                          <a:latin typeface="Cambria Math" panose="02040503050406030204" pitchFamily="18" charset="0"/>
                          <a:ea typeface="Cambria Math" panose="02040503050406030204" pitchFamily="18" charset="0"/>
                        </a:rPr>
                        <m:t>=</m:t>
                      </m:r>
                      <m:f>
                        <m:fPr>
                          <m:ctrlPr>
                            <a:rPr lang="en-IN" sz="2800" b="1" i="1">
                              <a:solidFill>
                                <a:srgbClr val="00FF00"/>
                              </a:solidFill>
                              <a:latin typeface="Cambria Math" panose="02040503050406030204" pitchFamily="18" charset="0"/>
                            </a:rPr>
                          </m:ctrlPr>
                        </m:fPr>
                        <m:num>
                          <m:r>
                            <a:rPr lang="en-IN" sz="2800" b="1" i="1">
                              <a:solidFill>
                                <a:srgbClr val="00FF00"/>
                              </a:solidFill>
                              <a:latin typeface="Cambria Math" panose="02040503050406030204" pitchFamily="18" charset="0"/>
                            </a:rPr>
                            <m:t>𝟏</m:t>
                          </m:r>
                        </m:num>
                        <m:den>
                          <m:r>
                            <a:rPr lang="en-IN" sz="2800" b="1" i="1">
                              <a:solidFill>
                                <a:srgbClr val="00FF00"/>
                              </a:solidFill>
                              <a:latin typeface="Cambria Math" panose="02040503050406030204" pitchFamily="18" charset="0"/>
                            </a:rPr>
                            <m:t>𝟐</m:t>
                          </m:r>
                        </m:den>
                      </m:f>
                      <m:r>
                        <a:rPr lang="en-US" sz="2800" b="1" i="1" smtClean="0">
                          <a:solidFill>
                            <a:srgbClr val="00FF00"/>
                          </a:solidFill>
                          <a:latin typeface="Cambria Math" panose="02040503050406030204" pitchFamily="18" charset="0"/>
                        </a:rPr>
                        <m:t>𝒌</m:t>
                      </m:r>
                      <m:sSup>
                        <m:sSupPr>
                          <m:ctrlPr>
                            <a:rPr lang="en-IN" sz="2800" b="1" i="1">
                              <a:solidFill>
                                <a:srgbClr val="00FF00"/>
                              </a:solidFill>
                              <a:latin typeface="Cambria Math" panose="02040503050406030204" pitchFamily="18" charset="0"/>
                            </a:rPr>
                          </m:ctrlPr>
                        </m:sSupPr>
                        <m:e>
                          <m:r>
                            <m:rPr>
                              <m:nor/>
                            </m:rPr>
                            <a:rPr lang="en-US" sz="2800" b="1" i="0" dirty="0" smtClean="0">
                              <a:solidFill>
                                <a:srgbClr val="00FF00"/>
                              </a:solidFill>
                              <a:latin typeface="Times New Roman" panose="02020603050405020304" pitchFamily="18" charset="0"/>
                              <a:cs typeface="Times New Roman" panose="02020603050405020304" pitchFamily="18" charset="0"/>
                            </a:rPr>
                            <m:t>x</m:t>
                          </m:r>
                        </m:e>
                        <m:sup>
                          <m:r>
                            <a:rPr lang="en-IN" sz="2800" b="1" i="1">
                              <a:solidFill>
                                <a:srgbClr val="00FF00"/>
                              </a:solidFill>
                              <a:latin typeface="Cambria Math" panose="02040503050406030204" pitchFamily="18" charset="0"/>
                            </a:rPr>
                            <m:t>𝟐</m:t>
                          </m:r>
                        </m:sup>
                      </m:sSup>
                    </m:oMath>
                  </m:oMathPara>
                </a14:m>
                <a:endParaRPr lang="en-IN" sz="2800" b="1" i="1" dirty="0">
                  <a:solidFill>
                    <a:srgbClr val="00FF00"/>
                  </a:solidFill>
                </a:endParaRPr>
              </a:p>
            </p:txBody>
          </p:sp>
        </mc:Choice>
        <mc:Fallback xmlns="">
          <p:sp>
            <p:nvSpPr>
              <p:cNvPr id="121" name="Rectangle 120">
                <a:extLst>
                  <a:ext uri="{FF2B5EF4-FFF2-40B4-BE49-F238E27FC236}">
                    <a16:creationId xmlns:a16="http://schemas.microsoft.com/office/drawing/2014/main" id="{6C0D016E-640B-4A77-BF04-2B86032EE91D}"/>
                  </a:ext>
                </a:extLst>
              </p:cNvPr>
              <p:cNvSpPr>
                <a:spLocks noRot="1" noChangeAspect="1" noMove="1" noResize="1" noEditPoints="1" noAdjustHandles="1" noChangeArrowheads="1" noChangeShapeType="1" noTextEdit="1"/>
              </p:cNvSpPr>
              <p:nvPr/>
            </p:nvSpPr>
            <p:spPr>
              <a:xfrm>
                <a:off x="8672454" y="5368365"/>
                <a:ext cx="1840697" cy="898964"/>
              </a:xfrm>
              <a:prstGeom prst="rect">
                <a:avLst/>
              </a:prstGeom>
              <a:blipFill>
                <a:blip r:embed="rId12"/>
                <a:stretch>
                  <a:fillRect/>
                </a:stretch>
              </a:blipFill>
            </p:spPr>
            <p:txBody>
              <a:bodyPr/>
              <a:lstStyle/>
              <a:p>
                <a:r>
                  <a:rPr lang="en-IN">
                    <a:noFill/>
                  </a:rPr>
                  <a:t> </a:t>
                </a:r>
              </a:p>
            </p:txBody>
          </p:sp>
        </mc:Fallback>
      </mc:AlternateContent>
      <p:grpSp>
        <p:nvGrpSpPr>
          <p:cNvPr id="2" name="Group 1">
            <a:extLst>
              <a:ext uri="{FF2B5EF4-FFF2-40B4-BE49-F238E27FC236}">
                <a16:creationId xmlns:a16="http://schemas.microsoft.com/office/drawing/2014/main" id="{08F3FA48-DFD0-4534-B850-DA9F9AE98424}"/>
              </a:ext>
            </a:extLst>
          </p:cNvPr>
          <p:cNvGrpSpPr/>
          <p:nvPr/>
        </p:nvGrpSpPr>
        <p:grpSpPr>
          <a:xfrm>
            <a:off x="8400109" y="2382572"/>
            <a:ext cx="1507819" cy="1511028"/>
            <a:chOff x="0" y="2435606"/>
            <a:chExt cx="3827446" cy="4317394"/>
          </a:xfrm>
        </p:grpSpPr>
        <p:grpSp>
          <p:nvGrpSpPr>
            <p:cNvPr id="84" name="Group 83">
              <a:extLst>
                <a:ext uri="{FF2B5EF4-FFF2-40B4-BE49-F238E27FC236}">
                  <a16:creationId xmlns:a16="http://schemas.microsoft.com/office/drawing/2014/main" id="{CD3AB84C-3B82-40CB-A680-92F10586AB65}"/>
                </a:ext>
              </a:extLst>
            </p:cNvPr>
            <p:cNvGrpSpPr/>
            <p:nvPr/>
          </p:nvGrpSpPr>
          <p:grpSpPr>
            <a:xfrm>
              <a:off x="0" y="2435606"/>
              <a:ext cx="3827446" cy="4317394"/>
              <a:chOff x="5026662" y="1742395"/>
              <a:chExt cx="3827446" cy="4575741"/>
            </a:xfrm>
          </p:grpSpPr>
          <mc:AlternateContent xmlns:mc="http://schemas.openxmlformats.org/markup-compatibility/2006">
            <mc:Choice xmlns:am3d="http://schemas.microsoft.com/office/drawing/2017/model3d" Requires="am3d">
              <p:graphicFrame>
                <p:nvGraphicFramePr>
                  <p:cNvPr id="85" name="3D Model 84" descr="Beaker and Flask">
                    <a:extLst>
                      <a:ext uri="{FF2B5EF4-FFF2-40B4-BE49-F238E27FC236}">
                        <a16:creationId xmlns:a16="http://schemas.microsoft.com/office/drawing/2014/main" id="{A7D19B51-E6B1-4CEB-BECF-ACF25E0F1CD8}"/>
                      </a:ext>
                    </a:extLst>
                  </p:cNvPr>
                  <p:cNvGraphicFramePr>
                    <a:graphicFrameLocks noChangeAspect="1"/>
                  </p:cNvGraphicFramePr>
                  <p:nvPr>
                    <p:extLst>
                      <p:ext uri="{D42A27DB-BD31-4B8C-83A1-F6EECF244321}">
                        <p14:modId xmlns:p14="http://schemas.microsoft.com/office/powerpoint/2010/main" val="4256092791"/>
                      </p:ext>
                    </p:extLst>
                  </p:nvPr>
                </p:nvGraphicFramePr>
                <p:xfrm>
                  <a:off x="5257887" y="2462927"/>
                  <a:ext cx="3456901" cy="3666410"/>
                </p:xfrm>
                <a:graphic>
                  <a:graphicData uri="http://schemas.microsoft.com/office/drawing/2017/model3d">
                    <am3d:model3d r:embed="rId13">
                      <am3d:spPr>
                        <a:xfrm>
                          <a:off x="0" y="0"/>
                          <a:ext cx="1361843" cy="1210743"/>
                        </a:xfrm>
                        <a:prstGeom prst="rect">
                          <a:avLst/>
                        </a:prstGeom>
                      </am3d:spPr>
                      <am3d:camera>
                        <am3d:pos x="0" y="0" z="71123200"/>
                        <am3d:up dx="0" dy="36000000" dz="0"/>
                        <am3d:lookAt x="0" y="0" z="0"/>
                        <am3d:perspective fov="2700000"/>
                      </am3d:camera>
                      <am3d:trans>
                        <am3d:meterPerModelUnit n="3300744" d="1000000"/>
                        <am3d:preTrans dx="52976" dy="-17823512" dz="1241821"/>
                        <am3d:scale>
                          <am3d:sx n="1000000" d="1000000"/>
                          <am3d:sy n="1000000" d="1000000"/>
                          <am3d:sz n="1000000" d="1000000"/>
                        </am3d:scale>
                        <am3d:rot/>
                        <am3d:postTrans dx="0" dy="0" dz="0"/>
                      </am3d:trans>
                      <am3d:raster rName="Office3DRenderer" rVer="16.0.8326">
                        <am3d:blip r:embed="rId14"/>
                      </am3d:raster>
                      <am3d:objViewport viewportSz="172150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85" name="3D Model 84" descr="Beaker and Flask">
                    <a:extLst>
                      <a:ext uri="{FF2B5EF4-FFF2-40B4-BE49-F238E27FC236}">
                        <a16:creationId xmlns:a16="http://schemas.microsoft.com/office/drawing/2014/main" id="{A7D19B51-E6B1-4CEB-BECF-ACF25E0F1CD8}"/>
                      </a:ext>
                    </a:extLst>
                  </p:cNvPr>
                  <p:cNvPicPr>
                    <a:picLocks noGrp="1" noRot="1" noChangeAspect="1" noMove="1" noResize="1" noEditPoints="1" noAdjustHandles="1" noChangeArrowheads="1" noChangeShapeType="1" noCrop="1"/>
                  </p:cNvPicPr>
                  <p:nvPr/>
                </p:nvPicPr>
                <p:blipFill>
                  <a:blip r:embed="rId14"/>
                  <a:stretch>
                    <a:fillRect/>
                  </a:stretch>
                </p:blipFill>
                <p:spPr>
                  <a:xfrm>
                    <a:off x="8491200" y="2620510"/>
                    <a:ext cx="1361843" cy="1210743"/>
                  </a:xfrm>
                  <a:prstGeom prst="rect">
                    <a:avLst/>
                  </a:prstGeom>
                </p:spPr>
              </p:pic>
            </mc:Fallback>
          </mc:AlternateContent>
          <p:grpSp>
            <p:nvGrpSpPr>
              <p:cNvPr id="86" name="Group 85">
                <a:extLst>
                  <a:ext uri="{FF2B5EF4-FFF2-40B4-BE49-F238E27FC236}">
                    <a16:creationId xmlns:a16="http://schemas.microsoft.com/office/drawing/2014/main" id="{C6EAA45B-D139-46D9-B6D6-DEF43A7C9A6B}"/>
                  </a:ext>
                </a:extLst>
              </p:cNvPr>
              <p:cNvGrpSpPr/>
              <p:nvPr/>
            </p:nvGrpSpPr>
            <p:grpSpPr>
              <a:xfrm rot="5400000">
                <a:off x="6227119" y="2097275"/>
                <a:ext cx="2981870" cy="2272109"/>
                <a:chOff x="503418" y="2708495"/>
                <a:chExt cx="2935960" cy="1133463"/>
              </a:xfrm>
            </p:grpSpPr>
            <p:grpSp>
              <p:nvGrpSpPr>
                <p:cNvPr id="100" name="Group 99">
                  <a:extLst>
                    <a:ext uri="{FF2B5EF4-FFF2-40B4-BE49-F238E27FC236}">
                      <a16:creationId xmlns:a16="http://schemas.microsoft.com/office/drawing/2014/main" id="{C71090C1-5DEC-408F-823A-E7C70346DB82}"/>
                    </a:ext>
                  </a:extLst>
                </p:cNvPr>
                <p:cNvGrpSpPr/>
                <p:nvPr/>
              </p:nvGrpSpPr>
              <p:grpSpPr>
                <a:xfrm>
                  <a:off x="698699" y="2957021"/>
                  <a:ext cx="2740679" cy="461019"/>
                  <a:chOff x="328175" y="1813871"/>
                  <a:chExt cx="2910325" cy="756030"/>
                </a:xfrm>
              </p:grpSpPr>
              <p:cxnSp>
                <p:nvCxnSpPr>
                  <p:cNvPr id="102" name="Straight Connector 101">
                    <a:extLst>
                      <a:ext uri="{FF2B5EF4-FFF2-40B4-BE49-F238E27FC236}">
                        <a16:creationId xmlns:a16="http://schemas.microsoft.com/office/drawing/2014/main" id="{1D36D51E-0D38-44DB-B8D6-BECACE144755}"/>
                      </a:ext>
                    </a:extLst>
                  </p:cNvPr>
                  <p:cNvCxnSpPr>
                    <a:cxnSpLocks/>
                  </p:cNvCxnSpPr>
                  <p:nvPr/>
                </p:nvCxnSpPr>
                <p:spPr>
                  <a:xfrm flipV="1">
                    <a:off x="770091" y="1832924"/>
                    <a:ext cx="201907" cy="46260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4E6AFA4-E8F5-4C2D-83ED-56F8D1EE5CFD}"/>
                      </a:ext>
                    </a:extLst>
                  </p:cNvPr>
                  <p:cNvCxnSpPr>
                    <a:cxnSpLocks/>
                  </p:cNvCxnSpPr>
                  <p:nvPr/>
                </p:nvCxnSpPr>
                <p:spPr>
                  <a:xfrm>
                    <a:off x="962473" y="1832922"/>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236842F-63BE-4FFC-9689-D3E71C7D1050}"/>
                      </a:ext>
                    </a:extLst>
                  </p:cNvPr>
                  <p:cNvCxnSpPr>
                    <a:cxnSpLocks/>
                  </p:cNvCxnSpPr>
                  <p:nvPr/>
                </p:nvCxnSpPr>
                <p:spPr>
                  <a:xfrm flipV="1">
                    <a:off x="1297619" y="1823397"/>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35924C2-10C3-4D9C-9415-BB60C22D9BE6}"/>
                      </a:ext>
                    </a:extLst>
                  </p:cNvPr>
                  <p:cNvCxnSpPr>
                    <a:cxnSpLocks/>
                  </p:cNvCxnSpPr>
                  <p:nvPr/>
                </p:nvCxnSpPr>
                <p:spPr>
                  <a:xfrm>
                    <a:off x="1645943" y="1823396"/>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01A97299-39D5-44EE-9DE2-198262A50352}"/>
                      </a:ext>
                    </a:extLst>
                  </p:cNvPr>
                  <p:cNvCxnSpPr>
                    <a:cxnSpLocks/>
                  </p:cNvCxnSpPr>
                  <p:nvPr/>
                </p:nvCxnSpPr>
                <p:spPr>
                  <a:xfrm flipV="1">
                    <a:off x="1992944" y="1813872"/>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C4BB2E1-F542-4E3F-8731-C9B62F6F8BCE}"/>
                      </a:ext>
                    </a:extLst>
                  </p:cNvPr>
                  <p:cNvCxnSpPr>
                    <a:cxnSpLocks/>
                  </p:cNvCxnSpPr>
                  <p:nvPr/>
                </p:nvCxnSpPr>
                <p:spPr>
                  <a:xfrm>
                    <a:off x="2341268" y="1813871"/>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43F6F73F-B098-4E14-9947-49F342057B25}"/>
                      </a:ext>
                    </a:extLst>
                  </p:cNvPr>
                  <p:cNvCxnSpPr>
                    <a:cxnSpLocks/>
                  </p:cNvCxnSpPr>
                  <p:nvPr/>
                </p:nvCxnSpPr>
                <p:spPr>
                  <a:xfrm flipV="1">
                    <a:off x="2688269" y="1832922"/>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6526E64-FD62-40A3-BAB0-B8F2979651EE}"/>
                      </a:ext>
                    </a:extLst>
                  </p:cNvPr>
                  <p:cNvCxnSpPr>
                    <a:cxnSpLocks/>
                  </p:cNvCxnSpPr>
                  <p:nvPr/>
                </p:nvCxnSpPr>
                <p:spPr>
                  <a:xfrm>
                    <a:off x="3036593" y="1832921"/>
                    <a:ext cx="201907" cy="462604"/>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3D9FCDF-B2E1-4A27-B58B-525781CE0EB3}"/>
                      </a:ext>
                    </a:extLst>
                  </p:cNvPr>
                  <p:cNvCxnSpPr>
                    <a:cxnSpLocks/>
                  </p:cNvCxnSpPr>
                  <p:nvPr/>
                </p:nvCxnSpPr>
                <p:spPr>
                  <a:xfrm flipV="1">
                    <a:off x="328175" y="2279247"/>
                    <a:ext cx="466725" cy="2"/>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101" name="Cube 100">
                  <a:extLst>
                    <a:ext uri="{FF2B5EF4-FFF2-40B4-BE49-F238E27FC236}">
                      <a16:creationId xmlns:a16="http://schemas.microsoft.com/office/drawing/2014/main" id="{5CE1BCC5-0755-4696-AC40-F5CDDEE841C9}"/>
                    </a:ext>
                  </a:extLst>
                </p:cNvPr>
                <p:cNvSpPr/>
                <p:nvPr/>
              </p:nvSpPr>
              <p:spPr>
                <a:xfrm rot="5400000">
                  <a:off x="62570" y="3149343"/>
                  <a:ext cx="1133463" cy="251767"/>
                </a:xfrm>
                <a:prstGeom prst="cube">
                  <a:avLst/>
                </a:prstGeom>
                <a:solidFill>
                  <a:srgbClr val="FFFF00">
                    <a:alpha val="44000"/>
                  </a:srgbClr>
                </a:solid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7" name="Rectangle 86">
                <a:extLst>
                  <a:ext uri="{FF2B5EF4-FFF2-40B4-BE49-F238E27FC236}">
                    <a16:creationId xmlns:a16="http://schemas.microsoft.com/office/drawing/2014/main" id="{664FA05E-1A24-4998-B868-B5BA8476D8FA}"/>
                  </a:ext>
                </a:extLst>
              </p:cNvPr>
              <p:cNvSpPr/>
              <p:nvPr/>
            </p:nvSpPr>
            <p:spPr>
              <a:xfrm>
                <a:off x="5026662" y="2462928"/>
                <a:ext cx="1947313" cy="3855208"/>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8" name="Rectangle 87">
                <a:extLst>
                  <a:ext uri="{FF2B5EF4-FFF2-40B4-BE49-F238E27FC236}">
                    <a16:creationId xmlns:a16="http://schemas.microsoft.com/office/drawing/2014/main" id="{E84298D3-0DAE-4D7C-86DB-BA21FD01903A}"/>
                  </a:ext>
                </a:extLst>
              </p:cNvPr>
              <p:cNvSpPr/>
              <p:nvPr/>
            </p:nvSpPr>
            <p:spPr>
              <a:xfrm>
                <a:off x="5148825" y="5013661"/>
                <a:ext cx="1947313" cy="932583"/>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mc:AlternateContent xmlns:mc="http://schemas.openxmlformats.org/markup-compatibility/2006">
          <mc:Choice xmlns:am3d="http://schemas.microsoft.com/office/drawing/2017/model3d" Requires="am3d">
            <p:graphicFrame>
              <p:nvGraphicFramePr>
                <p:cNvPr id="111" name="3D Model 110" descr="Hexagonal Prism And Base Red">
                  <a:extLst>
                    <a:ext uri="{FF2B5EF4-FFF2-40B4-BE49-F238E27FC236}">
                      <a16:creationId xmlns:a16="http://schemas.microsoft.com/office/drawing/2014/main" id="{FDEC7B77-115F-44FB-ADDC-DAB63C095850}"/>
                    </a:ext>
                  </a:extLst>
                </p:cNvPr>
                <p:cNvGraphicFramePr>
                  <a:graphicFrameLocks noChangeAspect="1"/>
                </p:cNvGraphicFramePr>
                <p:nvPr>
                  <p:extLst>
                    <p:ext uri="{D42A27DB-BD31-4B8C-83A1-F6EECF244321}">
                      <p14:modId xmlns:p14="http://schemas.microsoft.com/office/powerpoint/2010/main" val="3630760739"/>
                    </p:ext>
                  </p:extLst>
                </p:nvPr>
              </p:nvGraphicFramePr>
              <p:xfrm>
                <a:off x="2472965" y="5373288"/>
                <a:ext cx="622988" cy="726621"/>
              </p:xfrm>
              <a:graphic>
                <a:graphicData uri="http://schemas.microsoft.com/office/drawing/2017/model3d">
                  <am3d:model3d r:embed="rId15">
                    <am3d:spPr>
                      <a:xfrm>
                        <a:off x="0" y="0"/>
                        <a:ext cx="245426" cy="254307"/>
                      </a:xfrm>
                      <a:prstGeom prst="rect">
                        <a:avLst/>
                      </a:prstGeom>
                    </am3d:spPr>
                    <am3d:camera>
                      <am3d:pos x="0" y="0" z="77927570"/>
                      <am3d:up dx="0" dy="36000000" dz="0"/>
                      <am3d:lookAt x="0" y="0" z="0"/>
                      <am3d:perspective fov="2700000"/>
                    </am3d:camera>
                    <am3d:trans>
                      <am3d:meterPerModelUnit n="138614" d="1000000"/>
                      <am3d:preTrans dx="36" dy="-18000000" dz="0"/>
                      <am3d:scale>
                        <am3d:sx n="1000000" d="1000000"/>
                        <am3d:sy n="1000000" d="1000000"/>
                        <am3d:sz n="1000000" d="1000000"/>
                      </am3d:scale>
                      <am3d:rot ax="1289787" ay="79985" az="31499"/>
                      <am3d:postTrans dx="0" dy="0" dz="0"/>
                    </am3d:trans>
                    <am3d:raster rName="Office3DRenderer" rVer="16.0.8326">
                      <am3d:blip r:embed="rId16"/>
                    </am3d:raster>
                    <am3d:objViewport viewportSz="317488"/>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11" name="3D Model 110" descr="Hexagonal Prism And Base Red">
                  <a:extLst>
                    <a:ext uri="{FF2B5EF4-FFF2-40B4-BE49-F238E27FC236}">
                      <a16:creationId xmlns:a16="http://schemas.microsoft.com/office/drawing/2014/main" id="{FDEC7B77-115F-44FB-ADDC-DAB63C095850}"/>
                    </a:ext>
                  </a:extLst>
                </p:cNvPr>
                <p:cNvPicPr>
                  <a:picLocks noGrp="1" noRot="1" noChangeAspect="1" noMove="1" noResize="1" noEditPoints="1" noAdjustHandles="1" noChangeArrowheads="1" noChangeShapeType="1" noCrop="1"/>
                </p:cNvPicPr>
                <p:nvPr/>
              </p:nvPicPr>
              <p:blipFill>
                <a:blip r:embed="rId16"/>
                <a:stretch>
                  <a:fillRect/>
                </a:stretch>
              </p:blipFill>
              <p:spPr>
                <a:xfrm>
                  <a:off x="9374331" y="3410720"/>
                  <a:ext cx="245426" cy="254307"/>
                </a:xfrm>
                <a:prstGeom prst="rect">
                  <a:avLst/>
                </a:prstGeom>
              </p:spPr>
            </p:pic>
          </mc:Fallback>
        </mc:AlternateContent>
        <p:cxnSp>
          <p:nvCxnSpPr>
            <p:cNvPr id="112" name="Straight Connector 111">
              <a:extLst>
                <a:ext uri="{FF2B5EF4-FFF2-40B4-BE49-F238E27FC236}">
                  <a16:creationId xmlns:a16="http://schemas.microsoft.com/office/drawing/2014/main" id="{C9B9DDE8-37B5-4B0F-8CE1-3197C37A7EDC}"/>
                </a:ext>
              </a:extLst>
            </p:cNvPr>
            <p:cNvCxnSpPr>
              <a:cxnSpLocks/>
            </p:cNvCxnSpPr>
            <p:nvPr/>
          </p:nvCxnSpPr>
          <p:spPr>
            <a:xfrm>
              <a:off x="2780291" y="5240522"/>
              <a:ext cx="2" cy="239467"/>
            </a:xfrm>
            <a:prstGeom prst="line">
              <a:avLst/>
            </a:prstGeom>
            <a:ln w="571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39816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773A85-8DEF-4F54-BB3F-130F4CCA3445}"/>
              </a:ext>
            </a:extLst>
          </p:cNvPr>
          <p:cNvSpPr txBox="1"/>
          <p:nvPr/>
        </p:nvSpPr>
        <p:spPr>
          <a:xfrm>
            <a:off x="971998" y="14285"/>
            <a:ext cx="11220001" cy="707886"/>
          </a:xfrm>
          <a:prstGeom prst="rect">
            <a:avLst/>
          </a:prstGeom>
          <a:noFill/>
        </p:spPr>
        <p:txBody>
          <a:bodyPr wrap="square" rtlCol="0">
            <a:spAutoFit/>
          </a:bodyPr>
          <a:lstStyle/>
          <a:p>
            <a:pPr lvl="0" algn="ctr">
              <a:defRPr/>
            </a:pPr>
            <a:r>
              <a:rPr lang="en-US" sz="4000" b="1" dirty="0">
                <a:solidFill>
                  <a:srgbClr val="FFFF00"/>
                </a:solidFill>
                <a:latin typeface="Arial" panose="020B0604020202020204" pitchFamily="34" charset="0"/>
                <a:cs typeface="Arial" panose="020B0604020202020204" pitchFamily="34" charset="0"/>
              </a:rPr>
              <a:t>Logarithmic decrement (</a:t>
            </a:r>
            <a:r>
              <a:rPr lang="en-US" sz="4000" b="1" dirty="0">
                <a:solidFill>
                  <a:srgbClr val="FFFF00"/>
                </a:solidFill>
                <a:latin typeface="Arial" panose="020B0604020202020204" pitchFamily="34" charset="0"/>
                <a:cs typeface="Arial" panose="020B0604020202020204" pitchFamily="34" charset="0"/>
                <a:sym typeface="Symbol" panose="05050102010706020507" pitchFamily="18" charset="2"/>
              </a:rPr>
              <a:t></a:t>
            </a:r>
            <a:r>
              <a:rPr lang="en-US" sz="4000" b="1" dirty="0">
                <a:solidFill>
                  <a:srgbClr val="FFFF00"/>
                </a:solidFill>
                <a:latin typeface="Arial" panose="020B0604020202020204" pitchFamily="34" charset="0"/>
                <a:cs typeface="Arial" panose="020B0604020202020204" pitchFamily="34" charset="0"/>
              </a:rPr>
              <a:t>)</a:t>
            </a:r>
            <a:endParaRPr kumimoji="0" lang="en-US" sz="4000" b="1" i="0" u="none" strike="noStrike" kern="1200" cap="none" spc="0" normalizeH="0" baseline="0" noProof="0" dirty="0">
              <a:ln>
                <a:noFill/>
              </a:ln>
              <a:solidFill>
                <a:srgbClr val="00FF00"/>
              </a:solidFill>
              <a:effectLst/>
              <a:uLnTx/>
              <a:uFillTx/>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38C57A4C-DC9C-45E2-91F0-57849EB38663}"/>
              </a:ext>
            </a:extLst>
          </p:cNvPr>
          <p:cNvCxnSpPr>
            <a:cxnSpLocks/>
          </p:cNvCxnSpPr>
          <p:nvPr/>
        </p:nvCxnSpPr>
        <p:spPr>
          <a:xfrm>
            <a:off x="972000" y="728663"/>
            <a:ext cx="11220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052" name="Picture 4" descr="Structure of Post Graduate (M.E. Structural Engineering)">
            <a:extLst>
              <a:ext uri="{FF2B5EF4-FFF2-40B4-BE49-F238E27FC236}">
                <a16:creationId xmlns:a16="http://schemas.microsoft.com/office/drawing/2014/main" id="{4B84FC03-5C75-47E2-AAE0-6B355262B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2000" cy="96768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BE77A34-6E74-4E74-A3C8-C3AE6025492C}"/>
              </a:ext>
            </a:extLst>
          </p:cNvPr>
          <p:cNvSpPr/>
          <p:nvPr/>
        </p:nvSpPr>
        <p:spPr>
          <a:xfrm>
            <a:off x="-1" y="1013602"/>
            <a:ext cx="12191999" cy="954107"/>
          </a:xfrm>
          <a:prstGeom prst="rect">
            <a:avLst/>
          </a:prstGeom>
        </p:spPr>
        <p:txBody>
          <a:bodyPr wrap="square">
            <a:spAutoFit/>
          </a:bodyPr>
          <a:lstStyle/>
          <a:p>
            <a:pPr algn="just"/>
            <a:r>
              <a:rPr lang="en-IN" sz="2800" dirty="0">
                <a:solidFill>
                  <a:schemeClr val="bg1"/>
                </a:solidFill>
                <a:latin typeface="Arial" panose="020B0604020202020204" pitchFamily="34" charset="0"/>
                <a:cs typeface="Arial" panose="020B0604020202020204" pitchFamily="34" charset="0"/>
              </a:rPr>
              <a:t>Logarithmic decrement measures the rate at which the amplitude of the oscillatory motion decay – A measure of the decrease</a:t>
            </a:r>
          </a:p>
        </p:txBody>
      </p:sp>
      <p:sp>
        <p:nvSpPr>
          <p:cNvPr id="5" name="Rectangle 4">
            <a:extLst>
              <a:ext uri="{FF2B5EF4-FFF2-40B4-BE49-F238E27FC236}">
                <a16:creationId xmlns:a16="http://schemas.microsoft.com/office/drawing/2014/main" id="{1DE3E7A9-EFDD-4FE5-974A-43A58E78EB02}"/>
              </a:ext>
            </a:extLst>
          </p:cNvPr>
          <p:cNvSpPr/>
          <p:nvPr/>
        </p:nvSpPr>
        <p:spPr>
          <a:xfrm>
            <a:off x="91580" y="2160577"/>
            <a:ext cx="6796211" cy="2179828"/>
          </a:xfrm>
          <a:prstGeom prst="rect">
            <a:avLst/>
          </a:prstGeom>
        </p:spPr>
        <p:txBody>
          <a:bodyPr wrap="square">
            <a:spAutoFit/>
          </a:bodyPr>
          <a:lstStyle/>
          <a:p>
            <a:pPr algn="just">
              <a:lnSpc>
                <a:spcPct val="115000"/>
              </a:lnSpc>
              <a:spcAft>
                <a:spcPts val="1000"/>
              </a:spcAft>
            </a:pPr>
            <a:r>
              <a:rPr lang="en-IN" sz="2400" dirty="0">
                <a:solidFill>
                  <a:schemeClr val="bg1"/>
                </a:solidFill>
                <a:latin typeface="Arial" panose="020B0604020202020204" pitchFamily="34" charset="0"/>
                <a:ea typeface="Calibri" panose="020F0502020204030204" pitchFamily="34" charset="0"/>
                <a:cs typeface="Arial" panose="020B0604020202020204" pitchFamily="34" charset="0"/>
              </a:rPr>
              <a:t>Let P</a:t>
            </a:r>
            <a:r>
              <a:rPr lang="en-IN" sz="2400" baseline="-25000" dirty="0">
                <a:solidFill>
                  <a:schemeClr val="bg1"/>
                </a:solidFill>
                <a:latin typeface="Arial" panose="020B0604020202020204" pitchFamily="34" charset="0"/>
                <a:ea typeface="Calibri" panose="020F0502020204030204" pitchFamily="34" charset="0"/>
                <a:cs typeface="Arial" panose="020B0604020202020204" pitchFamily="34" charset="0"/>
              </a:rPr>
              <a:t>1</a:t>
            </a:r>
            <a:r>
              <a:rPr lang="en-IN" sz="2400" dirty="0">
                <a:solidFill>
                  <a:schemeClr val="bg1"/>
                </a:solidFill>
                <a:latin typeface="Arial" panose="020B0604020202020204" pitchFamily="34" charset="0"/>
                <a:ea typeface="Calibri" panose="020F0502020204030204" pitchFamily="34" charset="0"/>
                <a:cs typeface="Arial" panose="020B0604020202020204" pitchFamily="34" charset="0"/>
              </a:rPr>
              <a:t> &amp; P</a:t>
            </a:r>
            <a:r>
              <a:rPr lang="en-IN" sz="2400" baseline="-25000" dirty="0">
                <a:solidFill>
                  <a:schemeClr val="bg1"/>
                </a:solidFill>
                <a:latin typeface="Arial" panose="020B0604020202020204" pitchFamily="34" charset="0"/>
                <a:ea typeface="Calibri" panose="020F0502020204030204" pitchFamily="34" charset="0"/>
                <a:cs typeface="Arial" panose="020B0604020202020204" pitchFamily="34" charset="0"/>
              </a:rPr>
              <a:t>2</a:t>
            </a:r>
            <a:r>
              <a:rPr lang="en-IN" sz="2400" dirty="0">
                <a:solidFill>
                  <a:schemeClr val="bg1"/>
                </a:solidFill>
                <a:latin typeface="Arial" panose="020B0604020202020204" pitchFamily="34" charset="0"/>
                <a:ea typeface="Calibri" panose="020F0502020204030204" pitchFamily="34" charset="0"/>
                <a:cs typeface="Arial" panose="020B0604020202020204" pitchFamily="34" charset="0"/>
              </a:rPr>
              <a:t> be the two successive maxima corresponding to amplitudes, say </a:t>
            </a:r>
            <a:r>
              <a:rPr lang="en-IN" sz="2400" dirty="0" err="1">
                <a:solidFill>
                  <a:schemeClr val="bg1"/>
                </a:solidFill>
                <a:latin typeface="Arial" panose="020B0604020202020204" pitchFamily="34" charset="0"/>
                <a:ea typeface="Calibri" panose="020F0502020204030204" pitchFamily="34" charset="0"/>
                <a:cs typeface="Arial" panose="020B0604020202020204" pitchFamily="34" charset="0"/>
              </a:rPr>
              <a:t>x</a:t>
            </a:r>
            <a:r>
              <a:rPr lang="en-IN" sz="2400" baseline="-25000" dirty="0" err="1">
                <a:solidFill>
                  <a:schemeClr val="bg1"/>
                </a:solidFill>
                <a:latin typeface="Arial" panose="020B0604020202020204" pitchFamily="34" charset="0"/>
                <a:ea typeface="Calibri" panose="020F0502020204030204" pitchFamily="34" charset="0"/>
                <a:cs typeface="Arial" panose="020B0604020202020204" pitchFamily="34" charset="0"/>
              </a:rPr>
              <a:t>n</a:t>
            </a:r>
            <a:r>
              <a:rPr lang="en-IN" sz="2400" baseline="-25000" dirty="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sz="2400" dirty="0">
                <a:solidFill>
                  <a:schemeClr val="bg1"/>
                </a:solidFill>
                <a:latin typeface="Arial" panose="020B0604020202020204" pitchFamily="34" charset="0"/>
                <a:ea typeface="Calibri" panose="020F0502020204030204" pitchFamily="34" charset="0"/>
                <a:cs typeface="Arial" panose="020B0604020202020204" pitchFamily="34" charset="0"/>
              </a:rPr>
              <a:t>and x</a:t>
            </a:r>
            <a:r>
              <a:rPr lang="en-IN" sz="2400" baseline="-25000" dirty="0">
                <a:solidFill>
                  <a:schemeClr val="bg1"/>
                </a:solidFill>
                <a:latin typeface="Arial" panose="020B0604020202020204" pitchFamily="34" charset="0"/>
                <a:ea typeface="Calibri" panose="020F0502020204030204" pitchFamily="34" charset="0"/>
                <a:cs typeface="Arial" panose="020B0604020202020204" pitchFamily="34" charset="0"/>
              </a:rPr>
              <a:t>n+1</a:t>
            </a:r>
            <a:r>
              <a:rPr lang="en-IN" sz="2400" dirty="0">
                <a:solidFill>
                  <a:schemeClr val="bg1"/>
                </a:solidFill>
                <a:latin typeface="Arial" panose="020B0604020202020204" pitchFamily="34" charset="0"/>
                <a:ea typeface="Calibri" panose="020F0502020204030204" pitchFamily="34" charset="0"/>
                <a:cs typeface="Arial" panose="020B0604020202020204" pitchFamily="34" charset="0"/>
              </a:rPr>
              <a:t>, and separated by a time period T= 2</a:t>
            </a:r>
            <a:r>
              <a:rPr lang="en-IN" sz="2400" dirty="0">
                <a:solidFill>
                  <a:schemeClr val="bg1"/>
                </a:solidFill>
                <a:latin typeface="Symbol" panose="05050102010706020507" pitchFamily="18" charset="2"/>
                <a:ea typeface="Calibri" panose="020F0502020204030204" pitchFamily="34" charset="0"/>
                <a:cs typeface="Arial" panose="020B0604020202020204" pitchFamily="34" charset="0"/>
              </a:rPr>
              <a:t>p/w</a:t>
            </a:r>
            <a:r>
              <a:rPr lang="en-IN" sz="2400" dirty="0">
                <a:solidFill>
                  <a:schemeClr val="bg1"/>
                </a:solidFill>
                <a:latin typeface="Arial" panose="020B0604020202020204" pitchFamily="34" charset="0"/>
                <a:ea typeface="Calibri" panose="020F0502020204030204" pitchFamily="34" charset="0"/>
                <a:cs typeface="Arial" panose="020B0604020202020204" pitchFamily="34" charset="0"/>
              </a:rPr>
              <a:t>. If the maximum P</a:t>
            </a:r>
            <a:r>
              <a:rPr lang="en-IN" sz="2400" baseline="-25000" dirty="0">
                <a:solidFill>
                  <a:schemeClr val="bg1"/>
                </a:solidFill>
                <a:latin typeface="Arial" panose="020B0604020202020204" pitchFamily="34" charset="0"/>
                <a:ea typeface="Calibri" panose="020F0502020204030204" pitchFamily="34" charset="0"/>
                <a:cs typeface="Arial" panose="020B0604020202020204" pitchFamily="34" charset="0"/>
              </a:rPr>
              <a:t>1 </a:t>
            </a:r>
            <a:r>
              <a:rPr lang="en-IN" sz="2400" dirty="0">
                <a:solidFill>
                  <a:schemeClr val="bg1"/>
                </a:solidFill>
                <a:latin typeface="Arial" panose="020B0604020202020204" pitchFamily="34" charset="0"/>
                <a:ea typeface="Calibri" panose="020F0502020204030204" pitchFamily="34" charset="0"/>
                <a:cs typeface="Arial" panose="020B0604020202020204" pitchFamily="34" charset="0"/>
              </a:rPr>
              <a:t>is occurring at t</a:t>
            </a:r>
            <a:r>
              <a:rPr lang="en-IN" sz="2400" baseline="-25000" dirty="0">
                <a:solidFill>
                  <a:schemeClr val="bg1"/>
                </a:solidFill>
                <a:latin typeface="Arial" panose="020B0604020202020204" pitchFamily="34" charset="0"/>
                <a:ea typeface="Calibri" panose="020F0502020204030204" pitchFamily="34" charset="0"/>
                <a:cs typeface="Arial" panose="020B0604020202020204" pitchFamily="34" charset="0"/>
              </a:rPr>
              <a:t>1</a:t>
            </a:r>
            <a:r>
              <a:rPr lang="en-IN" sz="2400" dirty="0">
                <a:solidFill>
                  <a:schemeClr val="bg1"/>
                </a:solidFill>
                <a:latin typeface="Arial" panose="020B0604020202020204" pitchFamily="34" charset="0"/>
                <a:ea typeface="Calibri" panose="020F0502020204030204" pitchFamily="34" charset="0"/>
                <a:cs typeface="Arial" panose="020B0604020202020204" pitchFamily="34" charset="0"/>
              </a:rPr>
              <a:t> = t, then P</a:t>
            </a:r>
            <a:r>
              <a:rPr lang="en-IN" sz="2400" baseline="-25000" dirty="0">
                <a:solidFill>
                  <a:schemeClr val="bg1"/>
                </a:solidFill>
                <a:latin typeface="Arial" panose="020B0604020202020204" pitchFamily="34" charset="0"/>
                <a:ea typeface="Calibri" panose="020F0502020204030204" pitchFamily="34" charset="0"/>
                <a:cs typeface="Arial" panose="020B0604020202020204" pitchFamily="34" charset="0"/>
              </a:rPr>
              <a:t>2</a:t>
            </a:r>
            <a:r>
              <a:rPr lang="en-IN" sz="2400" dirty="0">
                <a:solidFill>
                  <a:schemeClr val="bg1"/>
                </a:solidFill>
                <a:latin typeface="Arial" panose="020B0604020202020204" pitchFamily="34" charset="0"/>
                <a:ea typeface="Calibri" panose="020F0502020204030204" pitchFamily="34" charset="0"/>
                <a:cs typeface="Arial" panose="020B0604020202020204" pitchFamily="34" charset="0"/>
              </a:rPr>
              <a:t> will occur at t</a:t>
            </a:r>
            <a:r>
              <a:rPr lang="en-IN" sz="2400" baseline="-25000" dirty="0">
                <a:solidFill>
                  <a:schemeClr val="bg1"/>
                </a:solidFill>
                <a:latin typeface="Arial" panose="020B0604020202020204" pitchFamily="34" charset="0"/>
                <a:ea typeface="Calibri" panose="020F0502020204030204" pitchFamily="34" charset="0"/>
                <a:cs typeface="Arial" panose="020B0604020202020204" pitchFamily="34" charset="0"/>
              </a:rPr>
              <a:t>2</a:t>
            </a:r>
            <a:r>
              <a:rPr lang="en-IN" sz="2400" dirty="0">
                <a:solidFill>
                  <a:schemeClr val="bg1"/>
                </a:solidFill>
                <a:latin typeface="Arial" panose="020B0604020202020204" pitchFamily="34" charset="0"/>
                <a:ea typeface="Calibri" panose="020F0502020204030204" pitchFamily="34" charset="0"/>
                <a:cs typeface="Arial" panose="020B0604020202020204" pitchFamily="34" charset="0"/>
              </a:rPr>
              <a:t> = t+2</a:t>
            </a:r>
            <a:r>
              <a:rPr lang="en-IN" sz="2400" dirty="0">
                <a:solidFill>
                  <a:schemeClr val="bg1"/>
                </a:solidFill>
                <a:latin typeface="Symbol" panose="05050102010706020507" pitchFamily="18" charset="2"/>
                <a:ea typeface="Calibri" panose="020F0502020204030204" pitchFamily="34" charset="0"/>
                <a:cs typeface="Arial" panose="020B0604020202020204" pitchFamily="34" charset="0"/>
              </a:rPr>
              <a:t>p/w</a:t>
            </a:r>
          </a:p>
        </p:txBody>
      </p:sp>
      <p:grpSp>
        <p:nvGrpSpPr>
          <p:cNvPr id="111" name="Group 110">
            <a:extLst>
              <a:ext uri="{FF2B5EF4-FFF2-40B4-BE49-F238E27FC236}">
                <a16:creationId xmlns:a16="http://schemas.microsoft.com/office/drawing/2014/main" id="{3E2CAE87-2A75-4D07-98F6-241C63BB39C7}"/>
              </a:ext>
            </a:extLst>
          </p:cNvPr>
          <p:cNvGrpSpPr/>
          <p:nvPr/>
        </p:nvGrpSpPr>
        <p:grpSpPr>
          <a:xfrm>
            <a:off x="7125998" y="1797054"/>
            <a:ext cx="4661974" cy="3094551"/>
            <a:chOff x="4536232" y="2752155"/>
            <a:chExt cx="4610355" cy="3505651"/>
          </a:xfrm>
        </p:grpSpPr>
        <p:grpSp>
          <p:nvGrpSpPr>
            <p:cNvPr id="114" name="Group 113">
              <a:extLst>
                <a:ext uri="{FF2B5EF4-FFF2-40B4-BE49-F238E27FC236}">
                  <a16:creationId xmlns:a16="http://schemas.microsoft.com/office/drawing/2014/main" id="{6157DC31-485F-4406-A096-C046EEC5FAFD}"/>
                </a:ext>
              </a:extLst>
            </p:cNvPr>
            <p:cNvGrpSpPr/>
            <p:nvPr/>
          </p:nvGrpSpPr>
          <p:grpSpPr>
            <a:xfrm>
              <a:off x="4536232" y="2783523"/>
              <a:ext cx="4610355" cy="3474283"/>
              <a:chOff x="5690110" y="2401746"/>
              <a:chExt cx="4610355" cy="3474283"/>
            </a:xfrm>
          </p:grpSpPr>
          <p:grpSp>
            <p:nvGrpSpPr>
              <p:cNvPr id="116" name="Group 115">
                <a:extLst>
                  <a:ext uri="{FF2B5EF4-FFF2-40B4-BE49-F238E27FC236}">
                    <a16:creationId xmlns:a16="http://schemas.microsoft.com/office/drawing/2014/main" id="{5712EBCE-0A9B-4074-B511-6BD66D196F36}"/>
                  </a:ext>
                </a:extLst>
              </p:cNvPr>
              <p:cNvGrpSpPr/>
              <p:nvPr/>
            </p:nvGrpSpPr>
            <p:grpSpPr>
              <a:xfrm>
                <a:off x="5690110" y="2480432"/>
                <a:ext cx="4610355" cy="3395597"/>
                <a:chOff x="7668022" y="2582517"/>
                <a:chExt cx="4610355" cy="3562519"/>
              </a:xfrm>
            </p:grpSpPr>
            <p:grpSp>
              <p:nvGrpSpPr>
                <p:cNvPr id="125" name="Group 124">
                  <a:extLst>
                    <a:ext uri="{FF2B5EF4-FFF2-40B4-BE49-F238E27FC236}">
                      <a16:creationId xmlns:a16="http://schemas.microsoft.com/office/drawing/2014/main" id="{2764C060-8F00-48E6-B7F3-7C42D345FC7F}"/>
                    </a:ext>
                  </a:extLst>
                </p:cNvPr>
                <p:cNvGrpSpPr/>
                <p:nvPr/>
              </p:nvGrpSpPr>
              <p:grpSpPr>
                <a:xfrm>
                  <a:off x="7668022" y="2582517"/>
                  <a:ext cx="4486520" cy="3562519"/>
                  <a:chOff x="956549" y="3312490"/>
                  <a:chExt cx="4486520" cy="3562519"/>
                </a:xfrm>
              </p:grpSpPr>
              <mc:AlternateContent xmlns:mc="http://schemas.openxmlformats.org/markup-compatibility/2006" xmlns:a14="http://schemas.microsoft.com/office/drawing/2010/main">
                <mc:Choice Requires="a14">
                  <p:sp>
                    <p:nvSpPr>
                      <p:cNvPr id="128" name="Rectangle 127">
                        <a:extLst>
                          <a:ext uri="{FF2B5EF4-FFF2-40B4-BE49-F238E27FC236}">
                            <a16:creationId xmlns:a16="http://schemas.microsoft.com/office/drawing/2014/main" id="{BC552570-8F9A-4B5B-B2D1-414F52C4A651}"/>
                          </a:ext>
                        </a:extLst>
                      </p:cNvPr>
                      <p:cNvSpPr/>
                      <p:nvPr/>
                    </p:nvSpPr>
                    <p:spPr>
                      <a:xfrm>
                        <a:off x="4423938" y="4044498"/>
                        <a:ext cx="41710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𝒕</m:t>
                              </m:r>
                            </m:oMath>
                          </m:oMathPara>
                        </a14:m>
                        <a:endParaRPr lang="en-IN" sz="2800" dirty="0"/>
                      </a:p>
                    </p:txBody>
                  </p:sp>
                </mc:Choice>
                <mc:Fallback xmlns="">
                  <p:sp>
                    <p:nvSpPr>
                      <p:cNvPr id="47" name="Rectangle 46">
                        <a:extLst>
                          <a:ext uri="{FF2B5EF4-FFF2-40B4-BE49-F238E27FC236}">
                            <a16:creationId xmlns:a16="http://schemas.microsoft.com/office/drawing/2014/main" id="{F152B36E-56AF-4AE9-88D4-39792C4B7AFA}"/>
                          </a:ext>
                        </a:extLst>
                      </p:cNvPr>
                      <p:cNvSpPr>
                        <a:spLocks noRot="1" noChangeAspect="1" noMove="1" noResize="1" noEditPoints="1" noAdjustHandles="1" noChangeArrowheads="1" noChangeShapeType="1" noTextEdit="1"/>
                      </p:cNvSpPr>
                      <p:nvPr/>
                    </p:nvSpPr>
                    <p:spPr>
                      <a:xfrm>
                        <a:off x="4423938" y="4044498"/>
                        <a:ext cx="417102" cy="523220"/>
                      </a:xfrm>
                      <a:prstGeom prst="rect">
                        <a:avLst/>
                      </a:prstGeom>
                      <a:blipFill>
                        <a:blip r:embed="rId7"/>
                        <a:stretch>
                          <a:fillRect/>
                        </a:stretch>
                      </a:blipFill>
                    </p:spPr>
                    <p:txBody>
                      <a:bodyPr/>
                      <a:lstStyle/>
                      <a:p>
                        <a:r>
                          <a:rPr lang="en-IN">
                            <a:noFill/>
                          </a:rPr>
                          <a:t> </a:t>
                        </a:r>
                      </a:p>
                    </p:txBody>
                  </p:sp>
                </mc:Fallback>
              </mc:AlternateContent>
              <p:cxnSp>
                <p:nvCxnSpPr>
                  <p:cNvPr id="129" name="Straight Arrow Connector 128">
                    <a:extLst>
                      <a:ext uri="{FF2B5EF4-FFF2-40B4-BE49-F238E27FC236}">
                        <a16:creationId xmlns:a16="http://schemas.microsoft.com/office/drawing/2014/main" id="{A50C4FCF-2CF4-4B04-89EE-0022D66C5379}"/>
                      </a:ext>
                    </a:extLst>
                  </p:cNvPr>
                  <p:cNvCxnSpPr>
                    <a:cxnSpLocks/>
                    <a:endCxn id="113" idx="1"/>
                  </p:cNvCxnSpPr>
                  <p:nvPr/>
                </p:nvCxnSpPr>
                <p:spPr>
                  <a:xfrm flipH="1" flipV="1">
                    <a:off x="956549" y="3544649"/>
                    <a:ext cx="663" cy="333036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0" name="Rectangle 129">
                    <a:extLst>
                      <a:ext uri="{FF2B5EF4-FFF2-40B4-BE49-F238E27FC236}">
                        <a16:creationId xmlns:a16="http://schemas.microsoft.com/office/drawing/2014/main" id="{0A9687F8-8D9E-49A9-9489-F51192739C22}"/>
                      </a:ext>
                    </a:extLst>
                  </p:cNvPr>
                  <p:cNvSpPr/>
                  <p:nvPr/>
                </p:nvSpPr>
                <p:spPr>
                  <a:xfrm>
                    <a:off x="4010037" y="3312490"/>
                    <a:ext cx="1433032" cy="1856105"/>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26" name="Rectangle 125">
                  <a:extLst>
                    <a:ext uri="{FF2B5EF4-FFF2-40B4-BE49-F238E27FC236}">
                      <a16:creationId xmlns:a16="http://schemas.microsoft.com/office/drawing/2014/main" id="{7129661D-8D12-4455-8EBC-053865F64516}"/>
                    </a:ext>
                  </a:extLst>
                </p:cNvPr>
                <p:cNvSpPr/>
                <p:nvPr/>
              </p:nvSpPr>
              <p:spPr>
                <a:xfrm>
                  <a:off x="11492691" y="2801816"/>
                  <a:ext cx="682591" cy="1856105"/>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127" name="Rectangle 126">
                      <a:extLst>
                        <a:ext uri="{FF2B5EF4-FFF2-40B4-BE49-F238E27FC236}">
                          <a16:creationId xmlns:a16="http://schemas.microsoft.com/office/drawing/2014/main" id="{CCD66894-1AA0-4940-AD31-DC0894AF2ADC}"/>
                        </a:ext>
                      </a:extLst>
                    </p:cNvPr>
                    <p:cNvSpPr/>
                    <p:nvPr/>
                  </p:nvSpPr>
                  <p:spPr>
                    <a:xfrm>
                      <a:off x="11861276" y="4025053"/>
                      <a:ext cx="417101" cy="5232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𝒕</m:t>
                            </m:r>
                          </m:oMath>
                        </m:oMathPara>
                      </a14:m>
                      <a:endParaRPr lang="en-IN" sz="2800" dirty="0"/>
                    </a:p>
                  </p:txBody>
                </p:sp>
              </mc:Choice>
              <mc:Fallback xmlns="">
                <p:sp>
                  <p:nvSpPr>
                    <p:cNvPr id="75" name="Rectangle 74">
                      <a:extLst>
                        <a:ext uri="{FF2B5EF4-FFF2-40B4-BE49-F238E27FC236}">
                          <a16:creationId xmlns:a16="http://schemas.microsoft.com/office/drawing/2014/main" id="{121505F8-9FB6-42BD-AF44-6D401B86B395}"/>
                        </a:ext>
                      </a:extLst>
                    </p:cNvPr>
                    <p:cNvSpPr>
                      <a:spLocks noRot="1" noChangeAspect="1" noMove="1" noResize="1" noEditPoints="1" noAdjustHandles="1" noChangeArrowheads="1" noChangeShapeType="1" noTextEdit="1"/>
                    </p:cNvSpPr>
                    <p:nvPr/>
                  </p:nvSpPr>
                  <p:spPr>
                    <a:xfrm>
                      <a:off x="11861276" y="4025053"/>
                      <a:ext cx="417101" cy="523219"/>
                    </a:xfrm>
                    <a:prstGeom prst="rect">
                      <a:avLst/>
                    </a:prstGeom>
                    <a:blipFill>
                      <a:blip r:embed="rId8"/>
                      <a:stretch>
                        <a:fillRect/>
                      </a:stretch>
                    </a:blipFill>
                  </p:spPr>
                  <p:txBody>
                    <a:bodyPr/>
                    <a:lstStyle/>
                    <a:p>
                      <a:r>
                        <a:rPr lang="en-IN">
                          <a:noFill/>
                        </a:rPr>
                        <a:t> </a:t>
                      </a:r>
                    </a:p>
                  </p:txBody>
                </p:sp>
              </mc:Fallback>
            </mc:AlternateContent>
          </p:grpSp>
          <p:cxnSp>
            <p:nvCxnSpPr>
              <p:cNvPr id="117" name="Straight Arrow Connector 116">
                <a:extLst>
                  <a:ext uri="{FF2B5EF4-FFF2-40B4-BE49-F238E27FC236}">
                    <a16:creationId xmlns:a16="http://schemas.microsoft.com/office/drawing/2014/main" id="{6631C6CA-5CA0-4026-AEFA-CD9B0CCAA66E}"/>
                  </a:ext>
                </a:extLst>
              </p:cNvPr>
              <p:cNvCxnSpPr>
                <a:cxnSpLocks/>
              </p:cNvCxnSpPr>
              <p:nvPr/>
            </p:nvCxnSpPr>
            <p:spPr>
              <a:xfrm>
                <a:off x="5690773" y="4205632"/>
                <a:ext cx="4041050"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40217B94-48FB-4C79-AC19-64D21B017A6E}"/>
                  </a:ext>
                </a:extLst>
              </p:cNvPr>
              <p:cNvSpPr/>
              <p:nvPr/>
            </p:nvSpPr>
            <p:spPr>
              <a:xfrm>
                <a:off x="6516592" y="2401746"/>
                <a:ext cx="1433032" cy="1769137"/>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3" name="Freeform: Shape 122">
                <a:extLst>
                  <a:ext uri="{FF2B5EF4-FFF2-40B4-BE49-F238E27FC236}">
                    <a16:creationId xmlns:a16="http://schemas.microsoft.com/office/drawing/2014/main" id="{D3D48CC1-14A7-4A8B-8371-D8A8E63BA227}"/>
                  </a:ext>
                </a:extLst>
              </p:cNvPr>
              <p:cNvSpPr/>
              <p:nvPr/>
            </p:nvSpPr>
            <p:spPr>
              <a:xfrm>
                <a:off x="5718626" y="3106057"/>
                <a:ext cx="3410857" cy="1930408"/>
              </a:xfrm>
              <a:custGeom>
                <a:avLst/>
                <a:gdLst>
                  <a:gd name="connsiteX0" fmla="*/ 0 w 3410857"/>
                  <a:gd name="connsiteY0" fmla="*/ 0 h 1930408"/>
                  <a:gd name="connsiteX1" fmla="*/ 246743 w 3410857"/>
                  <a:gd name="connsiteY1" fmla="*/ 1117600 h 1930408"/>
                  <a:gd name="connsiteX2" fmla="*/ 609600 w 3410857"/>
                  <a:gd name="connsiteY2" fmla="*/ 1930400 h 1930408"/>
                  <a:gd name="connsiteX3" fmla="*/ 986972 w 3410857"/>
                  <a:gd name="connsiteY3" fmla="*/ 1103086 h 1930408"/>
                  <a:gd name="connsiteX4" fmla="*/ 1422400 w 3410857"/>
                  <a:gd name="connsiteY4" fmla="*/ 551543 h 1930408"/>
                  <a:gd name="connsiteX5" fmla="*/ 2002972 w 3410857"/>
                  <a:gd name="connsiteY5" fmla="*/ 1132114 h 1930408"/>
                  <a:gd name="connsiteX6" fmla="*/ 2365829 w 3410857"/>
                  <a:gd name="connsiteY6" fmla="*/ 1553029 h 1930408"/>
                  <a:gd name="connsiteX7" fmla="*/ 2641600 w 3410857"/>
                  <a:gd name="connsiteY7" fmla="*/ 1088572 h 1930408"/>
                  <a:gd name="connsiteX8" fmla="*/ 2989943 w 3410857"/>
                  <a:gd name="connsiteY8" fmla="*/ 696686 h 1930408"/>
                  <a:gd name="connsiteX9" fmla="*/ 3410857 w 3410857"/>
                  <a:gd name="connsiteY9" fmla="*/ 1117600 h 1930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10857" h="1930408">
                    <a:moveTo>
                      <a:pt x="0" y="0"/>
                    </a:moveTo>
                    <a:cubicBezTo>
                      <a:pt x="72571" y="397933"/>
                      <a:pt x="145143" y="795867"/>
                      <a:pt x="246743" y="1117600"/>
                    </a:cubicBezTo>
                    <a:cubicBezTo>
                      <a:pt x="348343" y="1439333"/>
                      <a:pt x="486229" y="1932819"/>
                      <a:pt x="609600" y="1930400"/>
                    </a:cubicBezTo>
                    <a:cubicBezTo>
                      <a:pt x="732971" y="1927981"/>
                      <a:pt x="851505" y="1332895"/>
                      <a:pt x="986972" y="1103086"/>
                    </a:cubicBezTo>
                    <a:cubicBezTo>
                      <a:pt x="1122439" y="873277"/>
                      <a:pt x="1253067" y="546705"/>
                      <a:pt x="1422400" y="551543"/>
                    </a:cubicBezTo>
                    <a:cubicBezTo>
                      <a:pt x="1591733" y="556381"/>
                      <a:pt x="1845734" y="965200"/>
                      <a:pt x="2002972" y="1132114"/>
                    </a:cubicBezTo>
                    <a:cubicBezTo>
                      <a:pt x="2160210" y="1299028"/>
                      <a:pt x="2259391" y="1560286"/>
                      <a:pt x="2365829" y="1553029"/>
                    </a:cubicBezTo>
                    <a:cubicBezTo>
                      <a:pt x="2472267" y="1545772"/>
                      <a:pt x="2537581" y="1231296"/>
                      <a:pt x="2641600" y="1088572"/>
                    </a:cubicBezTo>
                    <a:cubicBezTo>
                      <a:pt x="2745619" y="945848"/>
                      <a:pt x="2861734" y="691848"/>
                      <a:pt x="2989943" y="696686"/>
                    </a:cubicBezTo>
                    <a:cubicBezTo>
                      <a:pt x="3118152" y="701524"/>
                      <a:pt x="3264504" y="909562"/>
                      <a:pt x="3410857" y="1117600"/>
                    </a:cubicBezTo>
                  </a:path>
                </a:pathLst>
              </a:cu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xmlns:a14="http://schemas.microsoft.com/office/drawing/2010/main">
          <mc:Choice Requires="a14">
            <p:sp>
              <p:nvSpPr>
                <p:cNvPr id="113" name="Rectangle 112">
                  <a:extLst>
                    <a:ext uri="{FF2B5EF4-FFF2-40B4-BE49-F238E27FC236}">
                      <a16:creationId xmlns:a16="http://schemas.microsoft.com/office/drawing/2014/main" id="{3F284D83-4A23-4F9D-BDA4-7E42CD688A6D}"/>
                    </a:ext>
                  </a:extLst>
                </p:cNvPr>
                <p:cNvSpPr/>
                <p:nvPr/>
              </p:nvSpPr>
              <p:spPr>
                <a:xfrm>
                  <a:off x="4536232" y="2752155"/>
                  <a:ext cx="558403" cy="6626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𝒙</m:t>
                        </m:r>
                      </m:oMath>
                    </m:oMathPara>
                  </a14:m>
                  <a:endParaRPr lang="en-IN" sz="2800" dirty="0"/>
                </a:p>
              </p:txBody>
            </p:sp>
          </mc:Choice>
          <mc:Fallback xmlns="">
            <p:sp>
              <p:nvSpPr>
                <p:cNvPr id="113" name="Rectangle 112">
                  <a:extLst>
                    <a:ext uri="{FF2B5EF4-FFF2-40B4-BE49-F238E27FC236}">
                      <a16:creationId xmlns:a16="http://schemas.microsoft.com/office/drawing/2014/main" id="{3F284D83-4A23-4F9D-BDA4-7E42CD688A6D}"/>
                    </a:ext>
                  </a:extLst>
                </p:cNvPr>
                <p:cNvSpPr>
                  <a:spLocks noRot="1" noChangeAspect="1" noMove="1" noResize="1" noEditPoints="1" noAdjustHandles="1" noChangeArrowheads="1" noChangeShapeType="1" noTextEdit="1"/>
                </p:cNvSpPr>
                <p:nvPr/>
              </p:nvSpPr>
              <p:spPr>
                <a:xfrm>
                  <a:off x="4536232" y="2752155"/>
                  <a:ext cx="558403" cy="662671"/>
                </a:xfrm>
                <a:prstGeom prst="rect">
                  <a:avLst/>
                </a:prstGeom>
                <a:blipFill>
                  <a:blip r:embed="rId9"/>
                  <a:stretch>
                    <a:fillRect/>
                  </a:stretch>
                </a:blipFill>
              </p:spPr>
              <p:txBody>
                <a:bodyPr/>
                <a:lstStyle/>
                <a:p>
                  <a:r>
                    <a:rPr lang="en-IN">
                      <a:noFill/>
                    </a:rPr>
                    <a:t> </a:t>
                  </a:r>
                </a:p>
              </p:txBody>
            </p:sp>
          </mc:Fallback>
        </mc:AlternateContent>
      </p:grpSp>
      <p:cxnSp>
        <p:nvCxnSpPr>
          <p:cNvPr id="7" name="Straight Connector 6">
            <a:extLst>
              <a:ext uri="{FF2B5EF4-FFF2-40B4-BE49-F238E27FC236}">
                <a16:creationId xmlns:a16="http://schemas.microsoft.com/office/drawing/2014/main" id="{415FBF48-FBCF-43A4-8F7F-8BDE9EF2E536}"/>
              </a:ext>
            </a:extLst>
          </p:cNvPr>
          <p:cNvCxnSpPr>
            <a:cxnSpLocks/>
          </p:cNvCxnSpPr>
          <p:nvPr/>
        </p:nvCxnSpPr>
        <p:spPr>
          <a:xfrm>
            <a:off x="8637373" y="2668419"/>
            <a:ext cx="0" cy="840895"/>
          </a:xfrm>
          <a:prstGeom prst="line">
            <a:avLst/>
          </a:prstGeom>
          <a:ln w="3810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4797208F-50E8-4C33-9A85-3F2A77834844}"/>
              </a:ext>
            </a:extLst>
          </p:cNvPr>
          <p:cNvCxnSpPr>
            <a:cxnSpLocks/>
          </p:cNvCxnSpPr>
          <p:nvPr/>
        </p:nvCxnSpPr>
        <p:spPr>
          <a:xfrm>
            <a:off x="10198443" y="2660178"/>
            <a:ext cx="0" cy="840895"/>
          </a:xfrm>
          <a:prstGeom prst="line">
            <a:avLst/>
          </a:prstGeom>
          <a:ln w="38100">
            <a:solidFill>
              <a:srgbClr val="00FF00"/>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7C2F014-3974-43AA-8E31-1EBA99B2279D}"/>
              </a:ext>
            </a:extLst>
          </p:cNvPr>
          <p:cNvSpPr/>
          <p:nvPr/>
        </p:nvSpPr>
        <p:spPr>
          <a:xfrm>
            <a:off x="8448867" y="3515835"/>
            <a:ext cx="474810" cy="461665"/>
          </a:xfrm>
          <a:prstGeom prst="rect">
            <a:avLst/>
          </a:prstGeom>
        </p:spPr>
        <p:txBody>
          <a:bodyPr wrap="none">
            <a:spAutoFit/>
          </a:bodyPr>
          <a:lstStyle/>
          <a:p>
            <a:r>
              <a:rPr lang="en-IN" sz="2400" b="1" dirty="0">
                <a:solidFill>
                  <a:srgbClr val="00FF00"/>
                </a:solidFill>
                <a:latin typeface="Times New Roman" panose="02020603050405020304" pitchFamily="18" charset="0"/>
                <a:ea typeface="Calibri" panose="020F0502020204030204" pitchFamily="34" charset="0"/>
                <a:cs typeface="Times New Roman" panose="02020603050405020304" pitchFamily="18" charset="0"/>
              </a:rPr>
              <a:t>P</a:t>
            </a:r>
            <a:r>
              <a:rPr lang="en-IN" sz="2400" b="1" baseline="-25000" dirty="0">
                <a:solidFill>
                  <a:srgbClr val="00FF00"/>
                </a:solidFill>
                <a:latin typeface="Times New Roman" panose="02020603050405020304" pitchFamily="18" charset="0"/>
                <a:ea typeface="Calibri" panose="020F0502020204030204" pitchFamily="34" charset="0"/>
                <a:cs typeface="Times New Roman" panose="02020603050405020304" pitchFamily="18" charset="0"/>
              </a:rPr>
              <a:t>1</a:t>
            </a:r>
            <a:endParaRPr lang="en-IN" sz="2400" b="1" dirty="0">
              <a:solidFill>
                <a:srgbClr val="00FF00"/>
              </a:solidFill>
              <a:latin typeface="Times New Roman" panose="02020603050405020304" pitchFamily="18" charset="0"/>
              <a:cs typeface="Times New Roman" panose="02020603050405020304" pitchFamily="18" charset="0"/>
            </a:endParaRPr>
          </a:p>
        </p:txBody>
      </p:sp>
      <p:sp>
        <p:nvSpPr>
          <p:cNvPr id="132" name="Rectangle 131">
            <a:extLst>
              <a:ext uri="{FF2B5EF4-FFF2-40B4-BE49-F238E27FC236}">
                <a16:creationId xmlns:a16="http://schemas.microsoft.com/office/drawing/2014/main" id="{2FF45968-2422-4F61-8305-1C186E25AC3D}"/>
              </a:ext>
            </a:extLst>
          </p:cNvPr>
          <p:cNvSpPr/>
          <p:nvPr/>
        </p:nvSpPr>
        <p:spPr>
          <a:xfrm>
            <a:off x="10086470" y="3531748"/>
            <a:ext cx="474810" cy="461665"/>
          </a:xfrm>
          <a:prstGeom prst="rect">
            <a:avLst/>
          </a:prstGeom>
        </p:spPr>
        <p:txBody>
          <a:bodyPr wrap="none">
            <a:spAutoFit/>
          </a:bodyPr>
          <a:lstStyle/>
          <a:p>
            <a:r>
              <a:rPr lang="en-IN" sz="2400" b="1" dirty="0">
                <a:solidFill>
                  <a:srgbClr val="00FF00"/>
                </a:solidFill>
                <a:latin typeface="Times New Roman" panose="02020603050405020304" pitchFamily="18" charset="0"/>
                <a:ea typeface="Calibri" panose="020F0502020204030204" pitchFamily="34" charset="0"/>
                <a:cs typeface="Times New Roman" panose="02020603050405020304" pitchFamily="18" charset="0"/>
              </a:rPr>
              <a:t>P</a:t>
            </a:r>
            <a:r>
              <a:rPr lang="en-IN" sz="2400" b="1" baseline="-25000" dirty="0">
                <a:solidFill>
                  <a:srgbClr val="00FF00"/>
                </a:solidFill>
                <a:latin typeface="Times New Roman" panose="02020603050405020304" pitchFamily="18" charset="0"/>
                <a:ea typeface="Calibri" panose="020F0502020204030204" pitchFamily="34" charset="0"/>
                <a:cs typeface="Times New Roman" panose="02020603050405020304" pitchFamily="18" charset="0"/>
              </a:rPr>
              <a:t>2</a:t>
            </a:r>
            <a:endParaRPr lang="en-IN" sz="2400" b="1" dirty="0">
              <a:solidFill>
                <a:srgbClr val="00FF00"/>
              </a:solidFill>
              <a:latin typeface="Times New Roman" panose="02020603050405020304" pitchFamily="18" charset="0"/>
              <a:cs typeface="Times New Roman" panose="02020603050405020304" pitchFamily="18" charset="0"/>
            </a:endParaRPr>
          </a:p>
        </p:txBody>
      </p:sp>
      <p:sp>
        <p:nvSpPr>
          <p:cNvPr id="133" name="Rectangle 132">
            <a:extLst>
              <a:ext uri="{FF2B5EF4-FFF2-40B4-BE49-F238E27FC236}">
                <a16:creationId xmlns:a16="http://schemas.microsoft.com/office/drawing/2014/main" id="{BAA5E758-415C-4CE7-8B21-085D9A0F55EC}"/>
              </a:ext>
            </a:extLst>
          </p:cNvPr>
          <p:cNvSpPr/>
          <p:nvPr/>
        </p:nvSpPr>
        <p:spPr>
          <a:xfrm>
            <a:off x="9975709" y="2160577"/>
            <a:ext cx="671979" cy="461665"/>
          </a:xfrm>
          <a:prstGeom prst="rect">
            <a:avLst/>
          </a:prstGeom>
        </p:spPr>
        <p:txBody>
          <a:bodyPr wrap="none">
            <a:spAutoFit/>
          </a:bodyPr>
          <a:lstStyle/>
          <a:p>
            <a:r>
              <a:rPr lang="en-IN" sz="2400" b="1" dirty="0">
                <a:solidFill>
                  <a:srgbClr val="00FF00"/>
                </a:solidFill>
                <a:latin typeface="Times New Roman" panose="02020603050405020304" pitchFamily="18" charset="0"/>
                <a:ea typeface="Calibri" panose="020F0502020204030204" pitchFamily="34" charset="0"/>
                <a:cs typeface="Times New Roman" panose="02020603050405020304" pitchFamily="18" charset="0"/>
              </a:rPr>
              <a:t>x</a:t>
            </a:r>
            <a:r>
              <a:rPr lang="en-IN" sz="2400" b="1" baseline="-25000" dirty="0">
                <a:solidFill>
                  <a:srgbClr val="00FF00"/>
                </a:solidFill>
                <a:latin typeface="Times New Roman" panose="02020603050405020304" pitchFamily="18" charset="0"/>
                <a:ea typeface="Calibri" panose="020F0502020204030204" pitchFamily="34" charset="0"/>
                <a:cs typeface="Times New Roman" panose="02020603050405020304" pitchFamily="18" charset="0"/>
              </a:rPr>
              <a:t>n+1</a:t>
            </a:r>
            <a:endParaRPr lang="en-IN" sz="2400" b="1" dirty="0">
              <a:solidFill>
                <a:srgbClr val="00FF00"/>
              </a:solidFill>
              <a:latin typeface="Times New Roman" panose="02020603050405020304" pitchFamily="18" charset="0"/>
              <a:cs typeface="Times New Roman" panose="02020603050405020304" pitchFamily="18" charset="0"/>
            </a:endParaRPr>
          </a:p>
        </p:txBody>
      </p:sp>
      <p:sp>
        <p:nvSpPr>
          <p:cNvPr id="134" name="Rectangle 133">
            <a:extLst>
              <a:ext uri="{FF2B5EF4-FFF2-40B4-BE49-F238E27FC236}">
                <a16:creationId xmlns:a16="http://schemas.microsoft.com/office/drawing/2014/main" id="{C8A23B0C-899E-40D6-B2B0-186EA65BA73E}"/>
              </a:ext>
            </a:extLst>
          </p:cNvPr>
          <p:cNvSpPr/>
          <p:nvPr/>
        </p:nvSpPr>
        <p:spPr>
          <a:xfrm>
            <a:off x="8448867" y="2126424"/>
            <a:ext cx="452368" cy="461665"/>
          </a:xfrm>
          <a:prstGeom prst="rect">
            <a:avLst/>
          </a:prstGeom>
        </p:spPr>
        <p:txBody>
          <a:bodyPr wrap="none">
            <a:spAutoFit/>
          </a:bodyPr>
          <a:lstStyle/>
          <a:p>
            <a:r>
              <a:rPr lang="en-IN" sz="2400" b="1" dirty="0" err="1">
                <a:solidFill>
                  <a:srgbClr val="00FF00"/>
                </a:solidFill>
                <a:latin typeface="Times New Roman" panose="02020603050405020304" pitchFamily="18" charset="0"/>
                <a:ea typeface="Calibri" panose="020F0502020204030204" pitchFamily="34" charset="0"/>
                <a:cs typeface="Times New Roman" panose="02020603050405020304" pitchFamily="18" charset="0"/>
              </a:rPr>
              <a:t>x</a:t>
            </a:r>
            <a:r>
              <a:rPr lang="en-IN" sz="2400" b="1" baseline="-25000" dirty="0" err="1">
                <a:solidFill>
                  <a:srgbClr val="00FF00"/>
                </a:solidFill>
                <a:latin typeface="Times New Roman" panose="02020603050405020304" pitchFamily="18" charset="0"/>
                <a:ea typeface="Calibri" panose="020F0502020204030204" pitchFamily="34" charset="0"/>
                <a:cs typeface="Times New Roman" panose="02020603050405020304" pitchFamily="18" charset="0"/>
              </a:rPr>
              <a:t>n</a:t>
            </a:r>
            <a:endParaRPr lang="en-IN" sz="2400" b="1" dirty="0">
              <a:solidFill>
                <a:srgbClr val="00FF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FE373B5-CDD3-4049-A14C-98582A6FDB92}"/>
                  </a:ext>
                </a:extLst>
              </p:cNvPr>
              <p:cNvSpPr txBox="1"/>
              <p:nvPr/>
            </p:nvSpPr>
            <p:spPr>
              <a:xfrm>
                <a:off x="3172057" y="4170394"/>
                <a:ext cx="1893275" cy="8166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1" i="1" smtClean="0">
                          <a:solidFill>
                            <a:srgbClr val="00FF00"/>
                          </a:solidFill>
                          <a:latin typeface="Cambria Math" panose="02040503050406030204" pitchFamily="18" charset="0"/>
                        </a:rPr>
                        <m:t>𝜹</m:t>
                      </m:r>
                      <m:r>
                        <a:rPr lang="en-IN" sz="2800" b="1" i="0">
                          <a:solidFill>
                            <a:srgbClr val="00FF00"/>
                          </a:solidFill>
                          <a:latin typeface="Cambria Math" panose="02040503050406030204" pitchFamily="18" charset="0"/>
                        </a:rPr>
                        <m:t>=</m:t>
                      </m:r>
                      <m:func>
                        <m:funcPr>
                          <m:ctrlPr>
                            <a:rPr lang="en-IN" sz="2800" b="1" i="1">
                              <a:solidFill>
                                <a:srgbClr val="00FF00"/>
                              </a:solidFill>
                              <a:latin typeface="Cambria Math" panose="02040503050406030204" pitchFamily="18" charset="0"/>
                            </a:rPr>
                          </m:ctrlPr>
                        </m:funcPr>
                        <m:fName>
                          <m:r>
                            <a:rPr lang="en-IN" sz="2800" b="1" i="0">
                              <a:solidFill>
                                <a:srgbClr val="00FF00"/>
                              </a:solidFill>
                              <a:latin typeface="Cambria Math" panose="02040503050406030204" pitchFamily="18" charset="0"/>
                            </a:rPr>
                            <m:t>𝐥𝐧</m:t>
                          </m:r>
                        </m:fName>
                        <m:e>
                          <m:f>
                            <m:fPr>
                              <m:ctrlPr>
                                <a:rPr lang="en-IN" sz="2800" b="1" i="1">
                                  <a:solidFill>
                                    <a:srgbClr val="00FF00"/>
                                  </a:solidFill>
                                  <a:latin typeface="Cambria Math" panose="02040503050406030204" pitchFamily="18" charset="0"/>
                                </a:rPr>
                              </m:ctrlPr>
                            </m:fPr>
                            <m:num>
                              <m:sSub>
                                <m:sSubPr>
                                  <m:ctrlPr>
                                    <a:rPr lang="en-IN" sz="2800" b="1" i="1">
                                      <a:solidFill>
                                        <a:srgbClr val="00FF00"/>
                                      </a:solidFill>
                                      <a:latin typeface="Cambria Math" panose="02040503050406030204" pitchFamily="18" charset="0"/>
                                    </a:rPr>
                                  </m:ctrlPr>
                                </m:sSubPr>
                                <m:e>
                                  <m:r>
                                    <a:rPr lang="en-IN" sz="2800" b="1" i="1">
                                      <a:solidFill>
                                        <a:srgbClr val="00FF00"/>
                                      </a:solidFill>
                                      <a:latin typeface="Cambria Math" panose="02040503050406030204" pitchFamily="18" charset="0"/>
                                    </a:rPr>
                                    <m:t>𝒙</m:t>
                                  </m:r>
                                </m:e>
                                <m:sub>
                                  <m:r>
                                    <a:rPr lang="en-IN" sz="2800" b="1" i="1">
                                      <a:solidFill>
                                        <a:srgbClr val="00FF00"/>
                                      </a:solidFill>
                                      <a:latin typeface="Cambria Math" panose="02040503050406030204" pitchFamily="18" charset="0"/>
                                    </a:rPr>
                                    <m:t>𝒏</m:t>
                                  </m:r>
                                </m:sub>
                              </m:sSub>
                            </m:num>
                            <m:den>
                              <m:sSub>
                                <m:sSubPr>
                                  <m:ctrlPr>
                                    <a:rPr lang="en-IN" sz="2800" b="1" i="1">
                                      <a:solidFill>
                                        <a:srgbClr val="00FF00"/>
                                      </a:solidFill>
                                      <a:latin typeface="Cambria Math" panose="02040503050406030204" pitchFamily="18" charset="0"/>
                                    </a:rPr>
                                  </m:ctrlPr>
                                </m:sSubPr>
                                <m:e>
                                  <m:r>
                                    <a:rPr lang="en-IN" sz="2800" b="1" i="1">
                                      <a:solidFill>
                                        <a:srgbClr val="00FF00"/>
                                      </a:solidFill>
                                      <a:latin typeface="Cambria Math" panose="02040503050406030204" pitchFamily="18" charset="0"/>
                                    </a:rPr>
                                    <m:t>𝒙</m:t>
                                  </m:r>
                                </m:e>
                                <m:sub>
                                  <m:r>
                                    <a:rPr lang="en-IN" sz="2800" b="1" i="1">
                                      <a:solidFill>
                                        <a:srgbClr val="00FF00"/>
                                      </a:solidFill>
                                      <a:latin typeface="Cambria Math" panose="02040503050406030204" pitchFamily="18" charset="0"/>
                                    </a:rPr>
                                    <m:t>𝒏</m:t>
                                  </m:r>
                                  <m:r>
                                    <a:rPr lang="en-IN" sz="2800" b="1" i="0">
                                      <a:solidFill>
                                        <a:srgbClr val="00FF00"/>
                                      </a:solidFill>
                                      <a:latin typeface="Cambria Math" panose="02040503050406030204" pitchFamily="18" charset="0"/>
                                    </a:rPr>
                                    <m:t>+</m:t>
                                  </m:r>
                                  <m:r>
                                    <a:rPr lang="en-IN" sz="2800" b="1" i="0">
                                      <a:solidFill>
                                        <a:srgbClr val="00FF00"/>
                                      </a:solidFill>
                                      <a:latin typeface="Cambria Math" panose="02040503050406030204" pitchFamily="18" charset="0"/>
                                    </a:rPr>
                                    <m:t>𝟏</m:t>
                                  </m:r>
                                </m:sub>
                              </m:sSub>
                            </m:den>
                          </m:f>
                        </m:e>
                      </m:func>
                    </m:oMath>
                  </m:oMathPara>
                </a14:m>
                <a:endParaRPr lang="en-IN" sz="2800" b="1" dirty="0">
                  <a:solidFill>
                    <a:srgbClr val="00FF00"/>
                  </a:solidFill>
                </a:endParaRPr>
              </a:p>
            </p:txBody>
          </p:sp>
        </mc:Choice>
        <mc:Fallback xmlns="">
          <p:sp>
            <p:nvSpPr>
              <p:cNvPr id="10" name="TextBox 9">
                <a:extLst>
                  <a:ext uri="{FF2B5EF4-FFF2-40B4-BE49-F238E27FC236}">
                    <a16:creationId xmlns:a16="http://schemas.microsoft.com/office/drawing/2014/main" id="{0FE373B5-CDD3-4049-A14C-98582A6FDB92}"/>
                  </a:ext>
                </a:extLst>
              </p:cNvPr>
              <p:cNvSpPr txBox="1">
                <a:spLocks noRot="1" noChangeAspect="1" noMove="1" noResize="1" noEditPoints="1" noAdjustHandles="1" noChangeArrowheads="1" noChangeShapeType="1" noTextEdit="1"/>
              </p:cNvSpPr>
              <p:nvPr/>
            </p:nvSpPr>
            <p:spPr>
              <a:xfrm>
                <a:off x="3172057" y="4170394"/>
                <a:ext cx="1893275" cy="816698"/>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5" name="TextBox 134">
                <a:extLst>
                  <a:ext uri="{FF2B5EF4-FFF2-40B4-BE49-F238E27FC236}">
                    <a16:creationId xmlns:a16="http://schemas.microsoft.com/office/drawing/2014/main" id="{CA587BB9-0B65-4A62-806B-99D88F97BE9A}"/>
                  </a:ext>
                </a:extLst>
              </p:cNvPr>
              <p:cNvSpPr txBox="1"/>
              <p:nvPr/>
            </p:nvSpPr>
            <p:spPr>
              <a:xfrm>
                <a:off x="1391770" y="5160414"/>
                <a:ext cx="4195829" cy="6444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800" b="1" i="1">
                              <a:solidFill>
                                <a:srgbClr val="00FF00"/>
                              </a:solidFill>
                              <a:latin typeface="Cambria Math" panose="02040503050406030204" pitchFamily="18" charset="0"/>
                            </a:rPr>
                          </m:ctrlPr>
                        </m:sSubPr>
                        <m:e>
                          <m:r>
                            <a:rPr lang="en-IN" sz="2800" b="1" i="1">
                              <a:solidFill>
                                <a:srgbClr val="00FF00"/>
                              </a:solidFill>
                              <a:latin typeface="Cambria Math" panose="02040503050406030204" pitchFamily="18" charset="0"/>
                            </a:rPr>
                            <m:t>𝒙</m:t>
                          </m:r>
                        </m:e>
                        <m:sub>
                          <m:r>
                            <a:rPr lang="en-IN" sz="2800" b="1" i="1">
                              <a:solidFill>
                                <a:srgbClr val="00FF00"/>
                              </a:solidFill>
                              <a:latin typeface="Cambria Math" panose="02040503050406030204" pitchFamily="18" charset="0"/>
                            </a:rPr>
                            <m:t>𝒏</m:t>
                          </m:r>
                        </m:sub>
                      </m:sSub>
                      <m:r>
                        <a:rPr lang="en-IN" sz="2800" b="1" i="0">
                          <a:solidFill>
                            <a:srgbClr val="00FF00"/>
                          </a:solidFill>
                          <a:latin typeface="Cambria Math" panose="02040503050406030204" pitchFamily="18" charset="0"/>
                        </a:rPr>
                        <m:t>=</m:t>
                      </m:r>
                      <m:r>
                        <a:rPr lang="en-IN" sz="2800" b="1" i="1">
                          <a:solidFill>
                            <a:srgbClr val="00FF00"/>
                          </a:solidFill>
                          <a:latin typeface="Cambria Math" panose="02040503050406030204" pitchFamily="18" charset="0"/>
                        </a:rPr>
                        <m:t>𝑨</m:t>
                      </m:r>
                      <m:sSup>
                        <m:sSupPr>
                          <m:ctrlPr>
                            <a:rPr lang="en-IN" sz="2800" b="1" i="1">
                              <a:solidFill>
                                <a:srgbClr val="00FF00"/>
                              </a:solidFill>
                              <a:latin typeface="Cambria Math" panose="02040503050406030204" pitchFamily="18" charset="0"/>
                            </a:rPr>
                          </m:ctrlPr>
                        </m:sSupPr>
                        <m:e>
                          <m:r>
                            <a:rPr lang="en-IN" sz="2800" b="1" i="0">
                              <a:solidFill>
                                <a:srgbClr val="00FF00"/>
                              </a:solidFill>
                              <a:latin typeface="Cambria Math" panose="02040503050406030204" pitchFamily="18" charset="0"/>
                            </a:rPr>
                            <m:t>ⅇ</m:t>
                          </m:r>
                        </m:e>
                        <m:sup>
                          <m:r>
                            <a:rPr lang="en-IN" sz="2800" b="1" i="0">
                              <a:solidFill>
                                <a:srgbClr val="00FF00"/>
                              </a:solidFill>
                              <a:latin typeface="Cambria Math" panose="02040503050406030204" pitchFamily="18" charset="0"/>
                            </a:rPr>
                            <m:t>−</m:t>
                          </m:r>
                          <m:f>
                            <m:fPr>
                              <m:ctrlPr>
                                <a:rPr lang="en-IN" sz="2800" b="1" i="1">
                                  <a:solidFill>
                                    <a:srgbClr val="00FF00"/>
                                  </a:solidFill>
                                  <a:latin typeface="Cambria Math" panose="02040503050406030204" pitchFamily="18" charset="0"/>
                                </a:rPr>
                              </m:ctrlPr>
                            </m:fPr>
                            <m:num>
                              <m:r>
                                <a:rPr lang="en-IN" sz="2800" b="1" i="1">
                                  <a:solidFill>
                                    <a:srgbClr val="00FF00"/>
                                  </a:solidFill>
                                  <a:latin typeface="Cambria Math" panose="02040503050406030204" pitchFamily="18" charset="0"/>
                                </a:rPr>
                                <m:t>𝒃</m:t>
                              </m:r>
                            </m:num>
                            <m:den>
                              <m:r>
                                <a:rPr lang="en-IN" sz="2800" b="1" i="0">
                                  <a:solidFill>
                                    <a:srgbClr val="00FF00"/>
                                  </a:solidFill>
                                  <a:latin typeface="Cambria Math" panose="02040503050406030204" pitchFamily="18" charset="0"/>
                                </a:rPr>
                                <m:t>𝟐</m:t>
                              </m:r>
                              <m:r>
                                <a:rPr lang="en-IN" sz="2800" b="1" i="1">
                                  <a:solidFill>
                                    <a:srgbClr val="00FF00"/>
                                  </a:solidFill>
                                  <a:latin typeface="Cambria Math" panose="02040503050406030204" pitchFamily="18" charset="0"/>
                                </a:rPr>
                                <m:t>𝒎</m:t>
                              </m:r>
                            </m:den>
                          </m:f>
                          <m:r>
                            <a:rPr lang="en-IN" sz="2800" b="1" i="1">
                              <a:solidFill>
                                <a:srgbClr val="00FF00"/>
                              </a:solidFill>
                              <a:latin typeface="Cambria Math" panose="02040503050406030204" pitchFamily="18" charset="0"/>
                            </a:rPr>
                            <m:t>𝒕</m:t>
                          </m:r>
                        </m:sup>
                      </m:sSup>
                      <m:r>
                        <a:rPr lang="en-IN" sz="2800" b="1" i="1">
                          <a:solidFill>
                            <a:srgbClr val="00FF00"/>
                          </a:solidFill>
                          <a:latin typeface="Cambria Math" panose="02040503050406030204" pitchFamily="18" charset="0"/>
                        </a:rPr>
                        <m:t>𝒄𝒐𝒔</m:t>
                      </m:r>
                      <m:r>
                        <a:rPr lang="en-IN" sz="2800" b="1" i="1">
                          <a:solidFill>
                            <a:srgbClr val="00FF00"/>
                          </a:solidFill>
                          <a:latin typeface="Cambria Math" panose="02040503050406030204" pitchFamily="18" charset="0"/>
                        </a:rPr>
                        <m:t> </m:t>
                      </m:r>
                      <m:d>
                        <m:dPr>
                          <m:ctrlPr>
                            <a:rPr lang="en-IN" sz="2800" b="1" i="1">
                              <a:solidFill>
                                <a:srgbClr val="00FF00"/>
                              </a:solidFill>
                              <a:latin typeface="Cambria Math" panose="02040503050406030204" pitchFamily="18" charset="0"/>
                            </a:rPr>
                          </m:ctrlPr>
                        </m:dPr>
                        <m:e>
                          <m:r>
                            <a:rPr lang="el-GR" sz="2800" b="1" i="1">
                              <a:solidFill>
                                <a:srgbClr val="00FF00"/>
                              </a:solidFill>
                              <a:latin typeface="Cambria Math" panose="02040503050406030204" pitchFamily="18" charset="0"/>
                            </a:rPr>
                            <m:t>𝝎</m:t>
                          </m:r>
                          <m:r>
                            <a:rPr lang="en-IN" sz="2800" b="1" i="1">
                              <a:solidFill>
                                <a:srgbClr val="00FF00"/>
                              </a:solidFill>
                              <a:latin typeface="Cambria Math" panose="02040503050406030204" pitchFamily="18" charset="0"/>
                            </a:rPr>
                            <m:t>𝒕</m:t>
                          </m:r>
                          <m:r>
                            <a:rPr lang="en-IN" sz="2800" b="1" i="1">
                              <a:solidFill>
                                <a:srgbClr val="00FF00"/>
                              </a:solidFill>
                              <a:latin typeface="Cambria Math" panose="02040503050406030204" pitchFamily="18" charset="0"/>
                            </a:rPr>
                            <m:t>+</m:t>
                          </m:r>
                          <m:r>
                            <a:rPr lang="el-GR" sz="2800" b="1" i="1">
                              <a:solidFill>
                                <a:srgbClr val="00FF00"/>
                              </a:solidFill>
                              <a:latin typeface="Cambria Math" panose="02040503050406030204" pitchFamily="18" charset="0"/>
                            </a:rPr>
                            <m:t>𝜱</m:t>
                          </m:r>
                        </m:e>
                      </m:d>
                    </m:oMath>
                  </m:oMathPara>
                </a14:m>
                <a:endParaRPr lang="en-IN" sz="2800" b="1" dirty="0">
                  <a:solidFill>
                    <a:srgbClr val="00FF00"/>
                  </a:solidFill>
                </a:endParaRPr>
              </a:p>
            </p:txBody>
          </p:sp>
        </mc:Choice>
        <mc:Fallback xmlns="">
          <p:sp>
            <p:nvSpPr>
              <p:cNvPr id="135" name="TextBox 134">
                <a:extLst>
                  <a:ext uri="{FF2B5EF4-FFF2-40B4-BE49-F238E27FC236}">
                    <a16:creationId xmlns:a16="http://schemas.microsoft.com/office/drawing/2014/main" id="{CA587BB9-0B65-4A62-806B-99D88F97BE9A}"/>
                  </a:ext>
                </a:extLst>
              </p:cNvPr>
              <p:cNvSpPr txBox="1">
                <a:spLocks noRot="1" noChangeAspect="1" noMove="1" noResize="1" noEditPoints="1" noAdjustHandles="1" noChangeArrowheads="1" noChangeShapeType="1" noTextEdit="1"/>
              </p:cNvSpPr>
              <p:nvPr/>
            </p:nvSpPr>
            <p:spPr>
              <a:xfrm>
                <a:off x="1391770" y="5160414"/>
                <a:ext cx="4195829" cy="644472"/>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6" name="TextBox 135">
                <a:extLst>
                  <a:ext uri="{FF2B5EF4-FFF2-40B4-BE49-F238E27FC236}">
                    <a16:creationId xmlns:a16="http://schemas.microsoft.com/office/drawing/2014/main" id="{EACC3297-8FB2-4E7F-AA26-4C865C1609FB}"/>
                  </a:ext>
                </a:extLst>
              </p:cNvPr>
              <p:cNvSpPr txBox="1"/>
              <p:nvPr/>
            </p:nvSpPr>
            <p:spPr>
              <a:xfrm>
                <a:off x="6852835" y="5135255"/>
                <a:ext cx="5115952" cy="6444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800" b="1" i="1" smtClean="0">
                              <a:solidFill>
                                <a:srgbClr val="00FF00"/>
                              </a:solidFill>
                              <a:latin typeface="Cambria Math" panose="02040503050406030204" pitchFamily="18" charset="0"/>
                            </a:rPr>
                          </m:ctrlPr>
                        </m:sSubPr>
                        <m:e>
                          <m:r>
                            <a:rPr lang="en-IN" sz="2800" b="1" i="1">
                              <a:solidFill>
                                <a:srgbClr val="00FF00"/>
                              </a:solidFill>
                              <a:latin typeface="Cambria Math" panose="02040503050406030204" pitchFamily="18" charset="0"/>
                            </a:rPr>
                            <m:t>𝒙</m:t>
                          </m:r>
                        </m:e>
                        <m:sub>
                          <m:r>
                            <a:rPr lang="en-IN" sz="2800" b="1" i="1">
                              <a:solidFill>
                                <a:srgbClr val="00FF00"/>
                              </a:solidFill>
                              <a:latin typeface="Cambria Math" panose="02040503050406030204" pitchFamily="18" charset="0"/>
                            </a:rPr>
                            <m:t>𝒏</m:t>
                          </m:r>
                          <m:r>
                            <a:rPr lang="en-US" sz="2800" b="1" i="1" smtClean="0">
                              <a:solidFill>
                                <a:srgbClr val="00FF00"/>
                              </a:solidFill>
                              <a:latin typeface="Cambria Math" panose="02040503050406030204" pitchFamily="18" charset="0"/>
                            </a:rPr>
                            <m:t>+</m:t>
                          </m:r>
                          <m:r>
                            <a:rPr lang="en-US" sz="2800" b="1" i="1" smtClean="0">
                              <a:solidFill>
                                <a:srgbClr val="00FF00"/>
                              </a:solidFill>
                              <a:latin typeface="Cambria Math" panose="02040503050406030204" pitchFamily="18" charset="0"/>
                            </a:rPr>
                            <m:t>𝟏</m:t>
                          </m:r>
                        </m:sub>
                      </m:sSub>
                      <m:r>
                        <a:rPr lang="en-IN" sz="2800" b="1" i="0">
                          <a:solidFill>
                            <a:srgbClr val="00FF00"/>
                          </a:solidFill>
                          <a:latin typeface="Cambria Math" panose="02040503050406030204" pitchFamily="18" charset="0"/>
                        </a:rPr>
                        <m:t>=</m:t>
                      </m:r>
                      <m:r>
                        <a:rPr lang="en-IN" sz="2800" b="1" i="1">
                          <a:solidFill>
                            <a:srgbClr val="00FF00"/>
                          </a:solidFill>
                          <a:latin typeface="Cambria Math" panose="02040503050406030204" pitchFamily="18" charset="0"/>
                        </a:rPr>
                        <m:t>𝑨</m:t>
                      </m:r>
                      <m:sSup>
                        <m:sSupPr>
                          <m:ctrlPr>
                            <a:rPr lang="en-IN" sz="2800" b="1" i="1">
                              <a:solidFill>
                                <a:srgbClr val="00FF00"/>
                              </a:solidFill>
                              <a:latin typeface="Cambria Math" panose="02040503050406030204" pitchFamily="18" charset="0"/>
                            </a:rPr>
                          </m:ctrlPr>
                        </m:sSupPr>
                        <m:e>
                          <m:r>
                            <a:rPr lang="en-IN" sz="2800" b="1" i="0">
                              <a:solidFill>
                                <a:srgbClr val="00FF00"/>
                              </a:solidFill>
                              <a:latin typeface="Cambria Math" panose="02040503050406030204" pitchFamily="18" charset="0"/>
                            </a:rPr>
                            <m:t>ⅇ</m:t>
                          </m:r>
                        </m:e>
                        <m:sup>
                          <m:r>
                            <a:rPr lang="en-IN" sz="2800" b="1" i="0">
                              <a:solidFill>
                                <a:srgbClr val="00FF00"/>
                              </a:solidFill>
                              <a:latin typeface="Cambria Math" panose="02040503050406030204" pitchFamily="18" charset="0"/>
                            </a:rPr>
                            <m:t>−</m:t>
                          </m:r>
                          <m:f>
                            <m:fPr>
                              <m:ctrlPr>
                                <a:rPr lang="en-IN" sz="2800" b="1" i="1">
                                  <a:solidFill>
                                    <a:srgbClr val="00FF00"/>
                                  </a:solidFill>
                                  <a:latin typeface="Cambria Math" panose="02040503050406030204" pitchFamily="18" charset="0"/>
                                </a:rPr>
                              </m:ctrlPr>
                            </m:fPr>
                            <m:num>
                              <m:r>
                                <a:rPr lang="en-IN" sz="2800" b="1" i="1">
                                  <a:solidFill>
                                    <a:srgbClr val="00FF00"/>
                                  </a:solidFill>
                                  <a:latin typeface="Cambria Math" panose="02040503050406030204" pitchFamily="18" charset="0"/>
                                </a:rPr>
                                <m:t>𝒃</m:t>
                              </m:r>
                            </m:num>
                            <m:den>
                              <m:r>
                                <a:rPr lang="en-IN" sz="2800" b="1" i="0">
                                  <a:solidFill>
                                    <a:srgbClr val="00FF00"/>
                                  </a:solidFill>
                                  <a:latin typeface="Cambria Math" panose="02040503050406030204" pitchFamily="18" charset="0"/>
                                </a:rPr>
                                <m:t>𝟐</m:t>
                              </m:r>
                              <m:r>
                                <a:rPr lang="en-IN" sz="2800" b="1" i="1">
                                  <a:solidFill>
                                    <a:srgbClr val="00FF00"/>
                                  </a:solidFill>
                                  <a:latin typeface="Cambria Math" panose="02040503050406030204" pitchFamily="18" charset="0"/>
                                </a:rPr>
                                <m:t>𝒎</m:t>
                              </m:r>
                            </m:den>
                          </m:f>
                          <m:r>
                            <a:rPr lang="en-US" sz="2800" b="1" i="1" smtClean="0">
                              <a:solidFill>
                                <a:srgbClr val="00FF00"/>
                              </a:solidFill>
                              <a:latin typeface="Cambria Math" panose="02040503050406030204" pitchFamily="18" charset="0"/>
                            </a:rPr>
                            <m:t>(</m:t>
                          </m:r>
                          <m:r>
                            <a:rPr lang="en-IN" sz="2800" b="1" i="1">
                              <a:solidFill>
                                <a:srgbClr val="00FF00"/>
                              </a:solidFill>
                              <a:latin typeface="Cambria Math" panose="02040503050406030204" pitchFamily="18" charset="0"/>
                            </a:rPr>
                            <m:t>𝒕</m:t>
                          </m:r>
                          <m:r>
                            <a:rPr lang="en-US" sz="2800" b="1" i="1" smtClean="0">
                              <a:solidFill>
                                <a:srgbClr val="00FF00"/>
                              </a:solidFill>
                              <a:latin typeface="Cambria Math" panose="02040503050406030204" pitchFamily="18" charset="0"/>
                            </a:rPr>
                            <m:t>+</m:t>
                          </m:r>
                          <m:r>
                            <a:rPr lang="en-US" sz="2800" b="1" i="1" smtClean="0">
                              <a:solidFill>
                                <a:srgbClr val="00FF00"/>
                              </a:solidFill>
                              <a:latin typeface="Cambria Math" panose="02040503050406030204" pitchFamily="18" charset="0"/>
                            </a:rPr>
                            <m:t>𝑻</m:t>
                          </m:r>
                          <m:r>
                            <a:rPr lang="en-US" sz="2800" b="1" i="1" smtClean="0">
                              <a:solidFill>
                                <a:srgbClr val="00FF00"/>
                              </a:solidFill>
                              <a:latin typeface="Cambria Math" panose="02040503050406030204" pitchFamily="18" charset="0"/>
                            </a:rPr>
                            <m:t>)</m:t>
                          </m:r>
                        </m:sup>
                      </m:sSup>
                      <m:r>
                        <a:rPr lang="en-IN" sz="2800" b="1" i="1">
                          <a:solidFill>
                            <a:srgbClr val="00FF00"/>
                          </a:solidFill>
                          <a:latin typeface="Cambria Math" panose="02040503050406030204" pitchFamily="18" charset="0"/>
                        </a:rPr>
                        <m:t>𝒄𝒐𝒔</m:t>
                      </m:r>
                      <m:r>
                        <a:rPr lang="en-IN" sz="2800" b="1" i="1">
                          <a:solidFill>
                            <a:srgbClr val="00FF00"/>
                          </a:solidFill>
                          <a:latin typeface="Cambria Math" panose="02040503050406030204" pitchFamily="18" charset="0"/>
                        </a:rPr>
                        <m:t> </m:t>
                      </m:r>
                      <m:d>
                        <m:dPr>
                          <m:ctrlPr>
                            <a:rPr lang="en-IN" sz="2800" b="1" i="1">
                              <a:solidFill>
                                <a:srgbClr val="00FF00"/>
                              </a:solidFill>
                              <a:latin typeface="Cambria Math" panose="02040503050406030204" pitchFamily="18" charset="0"/>
                            </a:rPr>
                          </m:ctrlPr>
                        </m:dPr>
                        <m:e>
                          <m:r>
                            <a:rPr lang="el-GR" sz="2800" b="1" i="1">
                              <a:solidFill>
                                <a:srgbClr val="00FF00"/>
                              </a:solidFill>
                              <a:latin typeface="Cambria Math" panose="02040503050406030204" pitchFamily="18" charset="0"/>
                            </a:rPr>
                            <m:t>𝝎</m:t>
                          </m:r>
                          <m:r>
                            <a:rPr lang="en-IN" sz="2800" b="1" i="1">
                              <a:solidFill>
                                <a:srgbClr val="00FF00"/>
                              </a:solidFill>
                              <a:latin typeface="Cambria Math" panose="02040503050406030204" pitchFamily="18" charset="0"/>
                            </a:rPr>
                            <m:t>𝒕</m:t>
                          </m:r>
                          <m:r>
                            <a:rPr lang="en-IN" sz="2800" b="1" i="1">
                              <a:solidFill>
                                <a:srgbClr val="00FF00"/>
                              </a:solidFill>
                              <a:latin typeface="Cambria Math" panose="02040503050406030204" pitchFamily="18" charset="0"/>
                            </a:rPr>
                            <m:t>+</m:t>
                          </m:r>
                          <m:r>
                            <a:rPr lang="el-GR" sz="2800" b="1" i="1">
                              <a:solidFill>
                                <a:srgbClr val="00FF00"/>
                              </a:solidFill>
                              <a:latin typeface="Cambria Math" panose="02040503050406030204" pitchFamily="18" charset="0"/>
                            </a:rPr>
                            <m:t>𝜱</m:t>
                          </m:r>
                        </m:e>
                      </m:d>
                    </m:oMath>
                  </m:oMathPara>
                </a14:m>
                <a:endParaRPr lang="en-IN" sz="2800" b="1" dirty="0">
                  <a:solidFill>
                    <a:srgbClr val="00FF00"/>
                  </a:solidFill>
                </a:endParaRPr>
              </a:p>
            </p:txBody>
          </p:sp>
        </mc:Choice>
        <mc:Fallback xmlns="">
          <p:sp>
            <p:nvSpPr>
              <p:cNvPr id="136" name="TextBox 135">
                <a:extLst>
                  <a:ext uri="{FF2B5EF4-FFF2-40B4-BE49-F238E27FC236}">
                    <a16:creationId xmlns:a16="http://schemas.microsoft.com/office/drawing/2014/main" id="{EACC3297-8FB2-4E7F-AA26-4C865C1609FB}"/>
                  </a:ext>
                </a:extLst>
              </p:cNvPr>
              <p:cNvSpPr txBox="1">
                <a:spLocks noRot="1" noChangeAspect="1" noMove="1" noResize="1" noEditPoints="1" noAdjustHandles="1" noChangeArrowheads="1" noChangeShapeType="1" noTextEdit="1"/>
              </p:cNvSpPr>
              <p:nvPr/>
            </p:nvSpPr>
            <p:spPr>
              <a:xfrm>
                <a:off x="6852835" y="5135255"/>
                <a:ext cx="5115952" cy="644472"/>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7" name="TextBox 136">
                <a:extLst>
                  <a:ext uri="{FF2B5EF4-FFF2-40B4-BE49-F238E27FC236}">
                    <a16:creationId xmlns:a16="http://schemas.microsoft.com/office/drawing/2014/main" id="{7CE5ED02-DAF9-4FEA-8280-4BE4C771FF16}"/>
                  </a:ext>
                </a:extLst>
              </p:cNvPr>
              <p:cNvSpPr txBox="1"/>
              <p:nvPr/>
            </p:nvSpPr>
            <p:spPr>
              <a:xfrm>
                <a:off x="4379532" y="6039571"/>
                <a:ext cx="3949543" cy="8184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1" i="1" smtClean="0">
                          <a:solidFill>
                            <a:srgbClr val="FFFF00"/>
                          </a:solidFill>
                          <a:latin typeface="Cambria Math" panose="02040503050406030204" pitchFamily="18" charset="0"/>
                        </a:rPr>
                        <m:t>𝜹</m:t>
                      </m:r>
                      <m:r>
                        <a:rPr lang="en-IN" sz="2800" b="1" i="0">
                          <a:solidFill>
                            <a:srgbClr val="FFFF00"/>
                          </a:solidFill>
                          <a:latin typeface="Cambria Math" panose="02040503050406030204" pitchFamily="18" charset="0"/>
                        </a:rPr>
                        <m:t>=</m:t>
                      </m:r>
                      <m:func>
                        <m:funcPr>
                          <m:ctrlPr>
                            <a:rPr lang="en-IN" sz="2800" b="1" i="1">
                              <a:solidFill>
                                <a:srgbClr val="FFFF00"/>
                              </a:solidFill>
                              <a:latin typeface="Cambria Math" panose="02040503050406030204" pitchFamily="18" charset="0"/>
                            </a:rPr>
                          </m:ctrlPr>
                        </m:funcPr>
                        <m:fName>
                          <m:r>
                            <a:rPr lang="en-IN" sz="2800" b="1" i="0">
                              <a:solidFill>
                                <a:srgbClr val="FFFF00"/>
                              </a:solidFill>
                              <a:latin typeface="Cambria Math" panose="02040503050406030204" pitchFamily="18" charset="0"/>
                            </a:rPr>
                            <m:t>𝐥𝐧</m:t>
                          </m:r>
                        </m:fName>
                        <m:e>
                          <m:d>
                            <m:dPr>
                              <m:ctrlPr>
                                <a:rPr lang="en-US" sz="2800" b="1" i="1" smtClean="0">
                                  <a:solidFill>
                                    <a:srgbClr val="FFFF00"/>
                                  </a:solidFill>
                                  <a:latin typeface="Cambria Math" panose="02040503050406030204" pitchFamily="18" charset="0"/>
                                </a:rPr>
                              </m:ctrlPr>
                            </m:dPr>
                            <m:e>
                              <m:sSup>
                                <m:sSupPr>
                                  <m:ctrlPr>
                                    <a:rPr lang="en-IN" sz="2800" b="1" i="1">
                                      <a:solidFill>
                                        <a:srgbClr val="FFFF00"/>
                                      </a:solidFill>
                                      <a:latin typeface="Cambria Math" panose="02040503050406030204" pitchFamily="18" charset="0"/>
                                    </a:rPr>
                                  </m:ctrlPr>
                                </m:sSupPr>
                                <m:e>
                                  <m:r>
                                    <a:rPr lang="en-US" sz="2800" b="1" i="0" smtClean="0">
                                      <a:solidFill>
                                        <a:srgbClr val="FFFF00"/>
                                      </a:solidFill>
                                      <a:latin typeface="Cambria Math" panose="02040503050406030204" pitchFamily="18" charset="0"/>
                                    </a:rPr>
                                    <m:t>−</m:t>
                                  </m:r>
                                  <m:r>
                                    <a:rPr lang="en-IN" sz="2800" b="1">
                                      <a:solidFill>
                                        <a:srgbClr val="FFFF00"/>
                                      </a:solidFill>
                                      <a:latin typeface="Cambria Math" panose="02040503050406030204" pitchFamily="18" charset="0"/>
                                    </a:rPr>
                                    <m:t>ⅇ</m:t>
                                  </m:r>
                                </m:e>
                                <m:sup>
                                  <m:r>
                                    <a:rPr lang="en-IN" sz="2800" b="1">
                                      <a:solidFill>
                                        <a:srgbClr val="FFFF00"/>
                                      </a:solidFill>
                                      <a:latin typeface="Cambria Math" panose="02040503050406030204" pitchFamily="18" charset="0"/>
                                    </a:rPr>
                                    <m:t>−</m:t>
                                  </m:r>
                                  <m:f>
                                    <m:fPr>
                                      <m:ctrlPr>
                                        <a:rPr lang="en-IN" sz="2800" b="1" i="1">
                                          <a:solidFill>
                                            <a:srgbClr val="FFFF00"/>
                                          </a:solidFill>
                                          <a:latin typeface="Cambria Math" panose="02040503050406030204" pitchFamily="18" charset="0"/>
                                        </a:rPr>
                                      </m:ctrlPr>
                                    </m:fPr>
                                    <m:num>
                                      <m:r>
                                        <a:rPr lang="en-IN" sz="2800" b="1" i="1">
                                          <a:solidFill>
                                            <a:srgbClr val="FFFF00"/>
                                          </a:solidFill>
                                          <a:latin typeface="Cambria Math" panose="02040503050406030204" pitchFamily="18" charset="0"/>
                                        </a:rPr>
                                        <m:t>𝒃</m:t>
                                      </m:r>
                                    </m:num>
                                    <m:den>
                                      <m:r>
                                        <a:rPr lang="en-IN" sz="2800" b="1">
                                          <a:solidFill>
                                            <a:srgbClr val="FFFF00"/>
                                          </a:solidFill>
                                          <a:latin typeface="Cambria Math" panose="02040503050406030204" pitchFamily="18" charset="0"/>
                                        </a:rPr>
                                        <m:t>𝟐</m:t>
                                      </m:r>
                                      <m:r>
                                        <a:rPr lang="en-IN" sz="2800" b="1" i="1">
                                          <a:solidFill>
                                            <a:srgbClr val="FFFF00"/>
                                          </a:solidFill>
                                          <a:latin typeface="Cambria Math" panose="02040503050406030204" pitchFamily="18" charset="0"/>
                                        </a:rPr>
                                        <m:t>𝒎</m:t>
                                      </m:r>
                                    </m:den>
                                  </m:f>
                                  <m:r>
                                    <a:rPr lang="en-US" sz="2800" b="1" i="1" smtClean="0">
                                      <a:solidFill>
                                        <a:srgbClr val="FFFF00"/>
                                      </a:solidFill>
                                      <a:latin typeface="Cambria Math" panose="02040503050406030204" pitchFamily="18" charset="0"/>
                                    </a:rPr>
                                    <m:t>𝑻</m:t>
                                  </m:r>
                                </m:sup>
                              </m:sSup>
                            </m:e>
                          </m:d>
                          <m:r>
                            <a:rPr lang="en-US" sz="2800" b="1" i="1" smtClean="0">
                              <a:solidFill>
                                <a:srgbClr val="FFFF00"/>
                              </a:solidFill>
                              <a:latin typeface="Cambria Math" panose="02040503050406030204" pitchFamily="18" charset="0"/>
                            </a:rPr>
                            <m:t>=</m:t>
                          </m:r>
                          <m:f>
                            <m:fPr>
                              <m:ctrlPr>
                                <a:rPr lang="en-IN" sz="2800" b="1" i="1">
                                  <a:solidFill>
                                    <a:srgbClr val="FFFF00"/>
                                  </a:solidFill>
                                  <a:latin typeface="Cambria Math" panose="02040503050406030204" pitchFamily="18" charset="0"/>
                                </a:rPr>
                              </m:ctrlPr>
                            </m:fPr>
                            <m:num>
                              <m:r>
                                <a:rPr lang="en-IN" sz="2800" b="1" i="1">
                                  <a:solidFill>
                                    <a:srgbClr val="FFFF00"/>
                                  </a:solidFill>
                                  <a:latin typeface="Cambria Math" panose="02040503050406030204" pitchFamily="18" charset="0"/>
                                </a:rPr>
                                <m:t>𝒃</m:t>
                              </m:r>
                            </m:num>
                            <m:den>
                              <m:r>
                                <a:rPr lang="en-IN" sz="2800" b="1">
                                  <a:solidFill>
                                    <a:srgbClr val="FFFF00"/>
                                  </a:solidFill>
                                  <a:latin typeface="Cambria Math" panose="02040503050406030204" pitchFamily="18" charset="0"/>
                                </a:rPr>
                                <m:t>𝟐</m:t>
                              </m:r>
                              <m:r>
                                <a:rPr lang="en-IN" sz="2800" b="1" i="1">
                                  <a:solidFill>
                                    <a:srgbClr val="FFFF00"/>
                                  </a:solidFill>
                                  <a:latin typeface="Cambria Math" panose="02040503050406030204" pitchFamily="18" charset="0"/>
                                </a:rPr>
                                <m:t>𝒎</m:t>
                              </m:r>
                            </m:den>
                          </m:f>
                          <m:r>
                            <a:rPr lang="en-US" sz="2800" b="1" i="1" smtClean="0">
                              <a:solidFill>
                                <a:srgbClr val="FFFF00"/>
                              </a:solidFill>
                              <a:latin typeface="Cambria Math" panose="02040503050406030204" pitchFamily="18" charset="0"/>
                            </a:rPr>
                            <m:t>𝑻</m:t>
                          </m:r>
                        </m:e>
                      </m:func>
                    </m:oMath>
                  </m:oMathPara>
                </a14:m>
                <a:endParaRPr lang="en-IN" sz="2800" b="1" dirty="0">
                  <a:solidFill>
                    <a:srgbClr val="00FF00"/>
                  </a:solidFill>
                </a:endParaRPr>
              </a:p>
            </p:txBody>
          </p:sp>
        </mc:Choice>
        <mc:Fallback xmlns="">
          <p:sp>
            <p:nvSpPr>
              <p:cNvPr id="137" name="TextBox 136">
                <a:extLst>
                  <a:ext uri="{FF2B5EF4-FFF2-40B4-BE49-F238E27FC236}">
                    <a16:creationId xmlns:a16="http://schemas.microsoft.com/office/drawing/2014/main" id="{7CE5ED02-DAF9-4FEA-8280-4BE4C771FF16}"/>
                  </a:ext>
                </a:extLst>
              </p:cNvPr>
              <p:cNvSpPr txBox="1">
                <a:spLocks noRot="1" noChangeAspect="1" noMove="1" noResize="1" noEditPoints="1" noAdjustHandles="1" noChangeArrowheads="1" noChangeShapeType="1" noTextEdit="1"/>
              </p:cNvSpPr>
              <p:nvPr/>
            </p:nvSpPr>
            <p:spPr>
              <a:xfrm>
                <a:off x="4379532" y="6039571"/>
                <a:ext cx="3949543" cy="818429"/>
              </a:xfrm>
              <a:prstGeom prst="rect">
                <a:avLst/>
              </a:prstGeom>
              <a:blipFill>
                <a:blip r:embed="rId1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688725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773A85-8DEF-4F54-BB3F-130F4CCA3445}"/>
              </a:ext>
            </a:extLst>
          </p:cNvPr>
          <p:cNvSpPr txBox="1"/>
          <p:nvPr/>
        </p:nvSpPr>
        <p:spPr>
          <a:xfrm>
            <a:off x="971998" y="14285"/>
            <a:ext cx="11220001" cy="707886"/>
          </a:xfrm>
          <a:prstGeom prst="rect">
            <a:avLst/>
          </a:prstGeom>
          <a:noFill/>
        </p:spPr>
        <p:txBody>
          <a:bodyPr wrap="square" rtlCol="0">
            <a:spAutoFit/>
          </a:bodyPr>
          <a:lstStyle/>
          <a:p>
            <a:pPr lvl="0" algn="ctr">
              <a:defRPr/>
            </a:pPr>
            <a:r>
              <a:rPr lang="en-US" sz="4000" b="1" dirty="0">
                <a:solidFill>
                  <a:srgbClr val="FFFF00"/>
                </a:solidFill>
                <a:latin typeface="Arial" panose="020B0604020202020204" pitchFamily="34" charset="0"/>
                <a:cs typeface="Arial" panose="020B0604020202020204" pitchFamily="34" charset="0"/>
              </a:rPr>
              <a:t>Relaxation time (</a:t>
            </a:r>
            <a:r>
              <a:rPr lang="en-US" sz="4000" b="1" dirty="0">
                <a:solidFill>
                  <a:srgbClr val="FFFF00"/>
                </a:solidFill>
                <a:latin typeface="Arial" panose="020B0604020202020204" pitchFamily="34" charset="0"/>
                <a:cs typeface="Arial" panose="020B0604020202020204" pitchFamily="34" charset="0"/>
                <a:sym typeface="Symbol" panose="05050102010706020507" pitchFamily="18" charset="2"/>
              </a:rPr>
              <a:t></a:t>
            </a:r>
            <a:r>
              <a:rPr lang="en-US" sz="4000" b="1" dirty="0">
                <a:solidFill>
                  <a:srgbClr val="FFFF00"/>
                </a:solidFill>
                <a:latin typeface="Arial" panose="020B0604020202020204" pitchFamily="34" charset="0"/>
                <a:cs typeface="Arial" panose="020B0604020202020204" pitchFamily="34" charset="0"/>
              </a:rPr>
              <a:t>)</a:t>
            </a:r>
            <a:endParaRPr kumimoji="0" lang="en-US" sz="4000" b="1" i="0" u="none" strike="noStrike" kern="1200" cap="none" spc="0" normalizeH="0" baseline="0" noProof="0" dirty="0">
              <a:ln>
                <a:noFill/>
              </a:ln>
              <a:solidFill>
                <a:srgbClr val="00FF00"/>
              </a:solidFill>
              <a:effectLst/>
              <a:uLnTx/>
              <a:uFillTx/>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38C57A4C-DC9C-45E2-91F0-57849EB38663}"/>
              </a:ext>
            </a:extLst>
          </p:cNvPr>
          <p:cNvCxnSpPr>
            <a:cxnSpLocks/>
          </p:cNvCxnSpPr>
          <p:nvPr/>
        </p:nvCxnSpPr>
        <p:spPr>
          <a:xfrm>
            <a:off x="972000" y="728663"/>
            <a:ext cx="11220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052" name="Picture 4" descr="Structure of Post Graduate (M.E. Structural Engineering)">
            <a:extLst>
              <a:ext uri="{FF2B5EF4-FFF2-40B4-BE49-F238E27FC236}">
                <a16:creationId xmlns:a16="http://schemas.microsoft.com/office/drawing/2014/main" id="{4B84FC03-5C75-47E2-AAE0-6B355262B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2000" cy="96768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BE77A34-6E74-4E74-A3C8-C3AE6025492C}"/>
              </a:ext>
            </a:extLst>
          </p:cNvPr>
          <p:cNvSpPr/>
          <p:nvPr/>
        </p:nvSpPr>
        <p:spPr>
          <a:xfrm>
            <a:off x="-1" y="1013602"/>
            <a:ext cx="12191999" cy="2246769"/>
          </a:xfrm>
          <a:prstGeom prst="rect">
            <a:avLst/>
          </a:prstGeom>
        </p:spPr>
        <p:txBody>
          <a:bodyPr wrap="square">
            <a:spAutoFit/>
          </a:bodyPr>
          <a:lstStyle/>
          <a:p>
            <a:pPr algn="just"/>
            <a:r>
              <a:rPr lang="en-IN" sz="2800" dirty="0">
                <a:solidFill>
                  <a:schemeClr val="bg1"/>
                </a:solidFill>
                <a:latin typeface="Arial" panose="020B0604020202020204" pitchFamily="34" charset="0"/>
                <a:cs typeface="Arial" panose="020B0604020202020204" pitchFamily="34" charset="0"/>
              </a:rPr>
              <a:t>The relaxation time is a measures of time (</a:t>
            </a:r>
            <a:r>
              <a:rPr lang="en-IN" sz="2800" b="1" i="1" dirty="0">
                <a:solidFill>
                  <a:schemeClr val="bg1"/>
                </a:solidFill>
                <a:latin typeface="Symbol" panose="05050102010706020507" pitchFamily="18" charset="2"/>
                <a:ea typeface="Cambria Math" panose="02040503050406030204" pitchFamily="18" charset="0"/>
                <a:cs typeface="Arial" panose="020B0604020202020204" pitchFamily="34" charset="0"/>
                <a:sym typeface="Symbol" panose="05050102010706020507" pitchFamily="18" charset="2"/>
              </a:rPr>
              <a:t></a:t>
            </a:r>
            <a:r>
              <a:rPr lang="en-IN" sz="2800" b="1" i="1" baseline="-25000" dirty="0">
                <a:solidFill>
                  <a:schemeClr val="bg1"/>
                </a:solidFill>
                <a:latin typeface="Cambria Math" panose="02040503050406030204" pitchFamily="18" charset="0"/>
                <a:ea typeface="Cambria Math" panose="02040503050406030204" pitchFamily="18" charset="0"/>
                <a:cs typeface="Arial" panose="020B0604020202020204" pitchFamily="34" charset="0"/>
              </a:rPr>
              <a:t>a</a:t>
            </a:r>
            <a:r>
              <a:rPr lang="en-IN" sz="2800" dirty="0">
                <a:solidFill>
                  <a:schemeClr val="bg1"/>
                </a:solidFill>
                <a:latin typeface="Arial" panose="020B0604020202020204" pitchFamily="34" charset="0"/>
                <a:cs typeface="Arial" panose="020B0604020202020204" pitchFamily="34" charset="0"/>
              </a:rPr>
              <a:t>) during which the amplitude of an oscillatory motion decay to 1/e of its initial value.</a:t>
            </a:r>
          </a:p>
          <a:p>
            <a:pPr algn="ctr"/>
            <a:r>
              <a:rPr lang="en-IN" sz="2800" dirty="0">
                <a:solidFill>
                  <a:srgbClr val="00FF00"/>
                </a:solidFill>
                <a:latin typeface="Arial" panose="020B0604020202020204" pitchFamily="34" charset="0"/>
                <a:cs typeface="Arial" panose="020B0604020202020204" pitchFamily="34" charset="0"/>
              </a:rPr>
              <a:t>Or</a:t>
            </a:r>
          </a:p>
          <a:p>
            <a:pPr algn="just"/>
            <a:r>
              <a:rPr lang="en-IN" sz="2800" dirty="0">
                <a:solidFill>
                  <a:schemeClr val="bg1"/>
                </a:solidFill>
                <a:latin typeface="Arial" panose="020B0604020202020204" pitchFamily="34" charset="0"/>
                <a:cs typeface="Arial" panose="020B0604020202020204" pitchFamily="34" charset="0"/>
              </a:rPr>
              <a:t>The time (</a:t>
            </a:r>
            <a:r>
              <a:rPr lang="en-IN" sz="2800" b="1" i="1" dirty="0">
                <a:solidFill>
                  <a:schemeClr val="bg1"/>
                </a:solidFill>
                <a:latin typeface="Symbol" panose="05050102010706020507" pitchFamily="18" charset="2"/>
                <a:ea typeface="Cambria Math" panose="02040503050406030204" pitchFamily="18" charset="0"/>
                <a:cs typeface="Arial" panose="020B0604020202020204" pitchFamily="34" charset="0"/>
                <a:sym typeface="Symbol" panose="05050102010706020507" pitchFamily="18" charset="2"/>
              </a:rPr>
              <a:t></a:t>
            </a:r>
            <a:r>
              <a:rPr lang="en-IN" sz="2800" b="1" i="1" baseline="-25000" dirty="0">
                <a:solidFill>
                  <a:schemeClr val="bg1"/>
                </a:solidFill>
                <a:latin typeface="Cambria Math" panose="02040503050406030204" pitchFamily="18" charset="0"/>
                <a:ea typeface="Cambria Math" panose="02040503050406030204" pitchFamily="18" charset="0"/>
                <a:cs typeface="Arial" panose="020B0604020202020204" pitchFamily="34" charset="0"/>
              </a:rPr>
              <a:t>a</a:t>
            </a:r>
            <a:r>
              <a:rPr lang="en-IN" sz="2800" dirty="0">
                <a:solidFill>
                  <a:schemeClr val="bg1"/>
                </a:solidFill>
                <a:latin typeface="Arial" panose="020B0604020202020204" pitchFamily="34" charset="0"/>
                <a:cs typeface="Arial" panose="020B0604020202020204" pitchFamily="34" charset="0"/>
              </a:rPr>
              <a:t>) during which the energy of an oscillatory motion decays to 1/e of its initial value.</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E56921C8-7733-4970-B93E-74FE4E5C80EA}"/>
                  </a:ext>
                </a:extLst>
              </p:cNvPr>
              <p:cNvSpPr txBox="1"/>
              <p:nvPr/>
            </p:nvSpPr>
            <p:spPr>
              <a:xfrm>
                <a:off x="4690573" y="3111425"/>
                <a:ext cx="1724062" cy="611449"/>
              </a:xfrm>
              <a:prstGeom prst="rect">
                <a:avLst/>
              </a:prstGeom>
              <a:noFill/>
            </p:spPr>
            <p:txBody>
              <a:bodyPr wrap="none" lIns="0" tIns="0" rIns="0" bIns="0" rtlCol="0">
                <a:spAutoFit/>
              </a:bodyPr>
              <a:lstStyle/>
              <a:p>
                <a:r>
                  <a:rPr lang="en-IN" sz="2800" b="1" i="1" dirty="0">
                    <a:solidFill>
                      <a:srgbClr val="00FF00"/>
                    </a:solidFill>
                    <a:latin typeface="Cambria Math" panose="02040503050406030204" pitchFamily="18" charset="0"/>
                    <a:ea typeface="Cambria Math" panose="02040503050406030204" pitchFamily="18" charset="0"/>
                  </a:rPr>
                  <a:t>x</a:t>
                </a:r>
                <a:r>
                  <a:rPr lang="en-IN" sz="2800" b="1" dirty="0">
                    <a:solidFill>
                      <a:srgbClr val="00FF00"/>
                    </a:solidFill>
                    <a:latin typeface="Cambria Math" panose="02040503050406030204" pitchFamily="18" charset="0"/>
                    <a:ea typeface="Cambria Math" panose="02040503050406030204" pitchFamily="18" charset="0"/>
                  </a:rPr>
                  <a:t> </a:t>
                </a:r>
                <a14:m>
                  <m:oMath xmlns:m="http://schemas.openxmlformats.org/officeDocument/2006/math">
                    <m:r>
                      <a:rPr lang="en-IN" sz="2800" b="1" i="0">
                        <a:solidFill>
                          <a:srgbClr val="00FF00"/>
                        </a:solidFill>
                        <a:latin typeface="Cambria Math" panose="02040503050406030204" pitchFamily="18" charset="0"/>
                      </a:rPr>
                      <m:t>=</m:t>
                    </m:r>
                    <m:r>
                      <a:rPr lang="en-IN" sz="2800" b="1" i="1">
                        <a:solidFill>
                          <a:srgbClr val="00FF00"/>
                        </a:solidFill>
                        <a:latin typeface="Cambria Math" panose="02040503050406030204" pitchFamily="18" charset="0"/>
                      </a:rPr>
                      <m:t>𝑨</m:t>
                    </m:r>
                    <m:sSup>
                      <m:sSupPr>
                        <m:ctrlPr>
                          <a:rPr lang="en-IN" sz="2800" b="1" i="1">
                            <a:solidFill>
                              <a:srgbClr val="00FF00"/>
                            </a:solidFill>
                            <a:latin typeface="Cambria Math" panose="02040503050406030204" pitchFamily="18" charset="0"/>
                          </a:rPr>
                        </m:ctrlPr>
                      </m:sSupPr>
                      <m:e>
                        <m:r>
                          <a:rPr lang="en-IN" sz="2800" b="1" i="0">
                            <a:solidFill>
                              <a:srgbClr val="00FF00"/>
                            </a:solidFill>
                            <a:latin typeface="Cambria Math" panose="02040503050406030204" pitchFamily="18" charset="0"/>
                          </a:rPr>
                          <m:t>ⅇ</m:t>
                        </m:r>
                      </m:e>
                      <m:sup>
                        <m:r>
                          <a:rPr lang="en-IN" sz="2800" b="1" i="0">
                            <a:solidFill>
                              <a:srgbClr val="00FF00"/>
                            </a:solidFill>
                            <a:latin typeface="Cambria Math" panose="02040503050406030204" pitchFamily="18" charset="0"/>
                          </a:rPr>
                          <m:t>−</m:t>
                        </m:r>
                        <m:f>
                          <m:fPr>
                            <m:ctrlPr>
                              <a:rPr lang="en-IN" sz="2800" b="1" i="1">
                                <a:solidFill>
                                  <a:srgbClr val="00FF00"/>
                                </a:solidFill>
                                <a:latin typeface="Cambria Math" panose="02040503050406030204" pitchFamily="18" charset="0"/>
                              </a:rPr>
                            </m:ctrlPr>
                          </m:fPr>
                          <m:num>
                            <m:r>
                              <a:rPr lang="en-IN" sz="2800" b="1" i="1">
                                <a:solidFill>
                                  <a:srgbClr val="00FF00"/>
                                </a:solidFill>
                                <a:latin typeface="Cambria Math" panose="02040503050406030204" pitchFamily="18" charset="0"/>
                              </a:rPr>
                              <m:t>𝒃</m:t>
                            </m:r>
                          </m:num>
                          <m:den>
                            <m:r>
                              <a:rPr lang="en-IN" sz="2800" b="1" i="0">
                                <a:solidFill>
                                  <a:srgbClr val="00FF00"/>
                                </a:solidFill>
                                <a:latin typeface="Cambria Math" panose="02040503050406030204" pitchFamily="18" charset="0"/>
                              </a:rPr>
                              <m:t>𝟐</m:t>
                            </m:r>
                            <m:r>
                              <a:rPr lang="en-IN" sz="2800" b="1" i="1">
                                <a:solidFill>
                                  <a:srgbClr val="00FF00"/>
                                </a:solidFill>
                                <a:latin typeface="Cambria Math" panose="02040503050406030204" pitchFamily="18" charset="0"/>
                              </a:rPr>
                              <m:t>𝒎</m:t>
                            </m:r>
                          </m:den>
                        </m:f>
                        <m:r>
                          <a:rPr lang="en-IN" sz="2800" b="1" i="1">
                            <a:solidFill>
                              <a:srgbClr val="00FF00"/>
                            </a:solidFill>
                            <a:latin typeface="Cambria Math" panose="02040503050406030204" pitchFamily="18" charset="0"/>
                          </a:rPr>
                          <m:t>𝒕</m:t>
                        </m:r>
                      </m:sup>
                    </m:sSup>
                  </m:oMath>
                </a14:m>
                <a:endParaRPr lang="en-IN" sz="2800" b="1" dirty="0">
                  <a:solidFill>
                    <a:srgbClr val="00FF00"/>
                  </a:solidFill>
                </a:endParaRPr>
              </a:p>
            </p:txBody>
          </p:sp>
        </mc:Choice>
        <mc:Fallback xmlns="">
          <p:sp>
            <p:nvSpPr>
              <p:cNvPr id="30" name="TextBox 29">
                <a:extLst>
                  <a:ext uri="{FF2B5EF4-FFF2-40B4-BE49-F238E27FC236}">
                    <a16:creationId xmlns:a16="http://schemas.microsoft.com/office/drawing/2014/main" id="{E56921C8-7733-4970-B93E-74FE4E5C80EA}"/>
                  </a:ext>
                </a:extLst>
              </p:cNvPr>
              <p:cNvSpPr txBox="1">
                <a:spLocks noRot="1" noChangeAspect="1" noMove="1" noResize="1" noEditPoints="1" noAdjustHandles="1" noChangeArrowheads="1" noChangeShapeType="1" noTextEdit="1"/>
              </p:cNvSpPr>
              <p:nvPr/>
            </p:nvSpPr>
            <p:spPr>
              <a:xfrm>
                <a:off x="4690573" y="3111425"/>
                <a:ext cx="1724062" cy="611449"/>
              </a:xfrm>
              <a:prstGeom prst="rect">
                <a:avLst/>
              </a:prstGeom>
              <a:blipFill>
                <a:blip r:embed="rId3"/>
                <a:stretch>
                  <a:fillRect l="-12367" b="-3168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48B7BE10-3EA9-4272-9D8C-664BBBB7F35F}"/>
                  </a:ext>
                </a:extLst>
              </p:cNvPr>
              <p:cNvSpPr/>
              <p:nvPr/>
            </p:nvSpPr>
            <p:spPr>
              <a:xfrm>
                <a:off x="-84225" y="3902939"/>
                <a:ext cx="12191998" cy="1884234"/>
              </a:xfrm>
              <a:prstGeom prst="rect">
                <a:avLst/>
              </a:prstGeom>
            </p:spPr>
            <p:txBody>
              <a:bodyPr wrap="square">
                <a:spAutoFit/>
              </a:bodyPr>
              <a:lstStyle/>
              <a:p>
                <a:pPr algn="ctr"/>
                <a:r>
                  <a:rPr lang="en-IN" sz="2400" dirty="0">
                    <a:solidFill>
                      <a:schemeClr val="bg1"/>
                    </a:solidFill>
                    <a:latin typeface="Arial" panose="020B0604020202020204" pitchFamily="34" charset="0"/>
                    <a:cs typeface="Arial" panose="020B0604020202020204" pitchFamily="34" charset="0"/>
                  </a:rPr>
                  <a:t>By definition, at t = </a:t>
                </a:r>
                <a:r>
                  <a:rPr lang="en-IN" sz="2400" b="1" i="1" dirty="0">
                    <a:solidFill>
                      <a:schemeClr val="bg1"/>
                    </a:solidFill>
                    <a:latin typeface="Symbol" panose="05050102010706020507" pitchFamily="18" charset="2"/>
                    <a:ea typeface="Cambria Math" panose="02040503050406030204" pitchFamily="18" charset="0"/>
                    <a:cs typeface="Arial" panose="020B0604020202020204" pitchFamily="34" charset="0"/>
                    <a:sym typeface="Symbol" panose="05050102010706020507" pitchFamily="18" charset="2"/>
                  </a:rPr>
                  <a:t></a:t>
                </a:r>
                <a:r>
                  <a:rPr lang="en-IN" sz="2400" b="1" i="1" baseline="-25000" dirty="0">
                    <a:solidFill>
                      <a:schemeClr val="bg1"/>
                    </a:solidFill>
                    <a:latin typeface="Cambria Math" panose="02040503050406030204" pitchFamily="18" charset="0"/>
                    <a:ea typeface="Cambria Math" panose="02040503050406030204" pitchFamily="18" charset="0"/>
                    <a:cs typeface="Arial" panose="020B0604020202020204" pitchFamily="34" charset="0"/>
                  </a:rPr>
                  <a:t>a</a:t>
                </a:r>
                <a:r>
                  <a:rPr lang="en-IN" sz="2400" dirty="0">
                    <a:solidFill>
                      <a:schemeClr val="bg1"/>
                    </a:solidFill>
                    <a:latin typeface="Arial" panose="020B0604020202020204" pitchFamily="34" charset="0"/>
                    <a:cs typeface="Arial" panose="020B0604020202020204" pitchFamily="34" charset="0"/>
                  </a:rPr>
                  <a:t> , x = A/e</a:t>
                </a:r>
              </a:p>
              <a:p>
                <a:pPr algn="ctr"/>
                <a:endParaRPr lang="en-IN" sz="2400" dirty="0">
                  <a:solidFill>
                    <a:schemeClr val="bg1"/>
                  </a:solidFill>
                  <a:latin typeface="Arial" panose="020B0604020202020204" pitchFamily="34" charset="0"/>
                  <a:cs typeface="Arial" panose="020B0604020202020204" pitchFamily="34" charset="0"/>
                </a:endParaRPr>
              </a:p>
              <a:p>
                <a:pPr algn="ctr"/>
                <a:endParaRPr lang="en-IN" sz="2800" b="1" i="1" dirty="0">
                  <a:solidFill>
                    <a:srgbClr val="00FF00"/>
                  </a:solidFill>
                  <a:latin typeface="Symbol" panose="05050102010706020507" pitchFamily="18" charset="2"/>
                  <a:ea typeface="Cambria Math" panose="02040503050406030204" pitchFamily="18" charset="0"/>
                  <a:cs typeface="Arial" panose="020B0604020202020204" pitchFamily="34" charset="0"/>
                  <a:sym typeface="Symbol" panose="05050102010706020507" pitchFamily="18" charset="2"/>
                </a:endParaRPr>
              </a:p>
              <a:p>
                <a:pPr algn="ctr"/>
                <a:r>
                  <a:rPr lang="en-IN" sz="2800" b="1" i="1" dirty="0">
                    <a:solidFill>
                      <a:srgbClr val="00FF00"/>
                    </a:solidFill>
                    <a:latin typeface="Symbol" panose="05050102010706020507" pitchFamily="18" charset="2"/>
                    <a:ea typeface="Cambria Math" panose="02040503050406030204" pitchFamily="18" charset="0"/>
                    <a:cs typeface="Arial" panose="020B0604020202020204" pitchFamily="34" charset="0"/>
                    <a:sym typeface="Symbol" panose="05050102010706020507" pitchFamily="18" charset="2"/>
                  </a:rPr>
                  <a:t></a:t>
                </a:r>
                <a:r>
                  <a:rPr lang="en-IN" sz="2800" b="1" i="1" baseline="-25000" dirty="0">
                    <a:solidFill>
                      <a:srgbClr val="00FF00"/>
                    </a:solidFill>
                    <a:latin typeface="Cambria Math" panose="02040503050406030204" pitchFamily="18" charset="0"/>
                    <a:ea typeface="Cambria Math" panose="02040503050406030204" pitchFamily="18" charset="0"/>
                    <a:cs typeface="Arial" panose="020B0604020202020204" pitchFamily="34" charset="0"/>
                  </a:rPr>
                  <a:t>a</a:t>
                </a:r>
                <a:r>
                  <a:rPr lang="en-IN" sz="2800" b="1" i="1" dirty="0">
                    <a:solidFill>
                      <a:srgbClr val="00FF00"/>
                    </a:solidFill>
                    <a:latin typeface="Cambria Math" panose="02040503050406030204" pitchFamily="18" charset="0"/>
                    <a:ea typeface="Cambria Math" panose="02040503050406030204" pitchFamily="18" charset="0"/>
                  </a:rPr>
                  <a:t> =  </a:t>
                </a:r>
                <a14:m>
                  <m:oMath xmlns:m="http://schemas.openxmlformats.org/officeDocument/2006/math">
                    <m:f>
                      <m:fPr>
                        <m:ctrlPr>
                          <a:rPr lang="en-IN" sz="2800" b="1" i="1">
                            <a:solidFill>
                              <a:srgbClr val="00FF00"/>
                            </a:solidFill>
                            <a:latin typeface="Cambria Math" panose="02040503050406030204" pitchFamily="18" charset="0"/>
                            <a:ea typeface="Cambria Math" panose="02040503050406030204" pitchFamily="18" charset="0"/>
                          </a:rPr>
                        </m:ctrlPr>
                      </m:fPr>
                      <m:num>
                        <m:r>
                          <a:rPr lang="en-US" sz="2800" b="1" i="1" smtClean="0">
                            <a:solidFill>
                              <a:srgbClr val="00FF00"/>
                            </a:solidFill>
                            <a:latin typeface="Cambria Math" panose="02040503050406030204" pitchFamily="18" charset="0"/>
                            <a:ea typeface="Cambria Math" panose="02040503050406030204" pitchFamily="18" charset="0"/>
                          </a:rPr>
                          <m:t>𝟐</m:t>
                        </m:r>
                        <m:r>
                          <a:rPr lang="en-US" sz="2800" b="1" i="1" smtClean="0">
                            <a:solidFill>
                              <a:srgbClr val="00FF00"/>
                            </a:solidFill>
                            <a:latin typeface="Cambria Math" panose="02040503050406030204" pitchFamily="18" charset="0"/>
                            <a:ea typeface="Cambria Math" panose="02040503050406030204" pitchFamily="18" charset="0"/>
                          </a:rPr>
                          <m:t>𝒎</m:t>
                        </m:r>
                      </m:num>
                      <m:den>
                        <m:r>
                          <a:rPr lang="en-US" sz="2800" b="1" i="1" smtClean="0">
                            <a:solidFill>
                              <a:srgbClr val="00FF00"/>
                            </a:solidFill>
                            <a:latin typeface="Cambria Math" panose="02040503050406030204" pitchFamily="18" charset="0"/>
                            <a:ea typeface="Cambria Math" panose="02040503050406030204" pitchFamily="18" charset="0"/>
                          </a:rPr>
                          <m:t>𝒃</m:t>
                        </m:r>
                      </m:den>
                    </m:f>
                  </m:oMath>
                </a14:m>
                <a:endParaRPr lang="en-IN" sz="2800" b="1" i="1" dirty="0">
                  <a:solidFill>
                    <a:srgbClr val="00FF00"/>
                  </a:solidFill>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6" name="Rectangle 5">
                <a:extLst>
                  <a:ext uri="{FF2B5EF4-FFF2-40B4-BE49-F238E27FC236}">
                    <a16:creationId xmlns:a16="http://schemas.microsoft.com/office/drawing/2014/main" id="{48B7BE10-3EA9-4272-9D8C-664BBBB7F35F}"/>
                  </a:ext>
                </a:extLst>
              </p:cNvPr>
              <p:cNvSpPr>
                <a:spLocks noRot="1" noChangeAspect="1" noMove="1" noResize="1" noEditPoints="1" noAdjustHandles="1" noChangeArrowheads="1" noChangeShapeType="1" noTextEdit="1"/>
              </p:cNvSpPr>
              <p:nvPr/>
            </p:nvSpPr>
            <p:spPr>
              <a:xfrm>
                <a:off x="-84225" y="3902939"/>
                <a:ext cx="12191998" cy="1884234"/>
              </a:xfrm>
              <a:prstGeom prst="rect">
                <a:avLst/>
              </a:prstGeom>
              <a:blipFill>
                <a:blip r:embed="rId4"/>
                <a:stretch>
                  <a:fillRect t="-2589" b="-25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774DF03A-6CA4-4711-A789-B56FE2A3978D}"/>
                  </a:ext>
                </a:extLst>
              </p:cNvPr>
              <p:cNvSpPr txBox="1"/>
              <p:nvPr/>
            </p:nvSpPr>
            <p:spPr>
              <a:xfrm>
                <a:off x="4690573" y="5989362"/>
                <a:ext cx="2477025" cy="628826"/>
              </a:xfrm>
              <a:prstGeom prst="rect">
                <a:avLst/>
              </a:prstGeom>
              <a:noFill/>
            </p:spPr>
            <p:txBody>
              <a:bodyPr wrap="none" lIns="0" tIns="0" rIns="0" bIns="0" rtlCol="0">
                <a:spAutoFit/>
              </a:bodyPr>
              <a:lstStyle/>
              <a:p>
                <a14:m>
                  <m:oMath xmlns:m="http://schemas.openxmlformats.org/officeDocument/2006/math">
                    <m:r>
                      <a:rPr lang="en-IN" sz="2800" b="1" i="1" smtClean="0">
                        <a:solidFill>
                          <a:srgbClr val="00FF00"/>
                        </a:solidFill>
                        <a:latin typeface="Cambria Math" panose="02040503050406030204" pitchFamily="18" charset="0"/>
                        <a:ea typeface="Cambria Math" panose="02040503050406030204" pitchFamily="18" charset="0"/>
                      </a:rPr>
                      <m:t>𝜹</m:t>
                    </m:r>
                    <m:r>
                      <a:rPr lang="en-IN" sz="2800" b="1" i="1">
                        <a:solidFill>
                          <a:srgbClr val="00FF00"/>
                        </a:solidFill>
                        <a:latin typeface="Cambria Math" panose="02040503050406030204" pitchFamily="18" charset="0"/>
                        <a:ea typeface="Cambria Math" panose="02040503050406030204" pitchFamily="18" charset="0"/>
                      </a:rPr>
                      <m:t>=</m:t>
                    </m:r>
                  </m:oMath>
                </a14:m>
                <a:r>
                  <a:rPr lang="en-IN" sz="2800" b="1" i="1" dirty="0">
                    <a:solidFill>
                      <a:srgbClr val="00FF00"/>
                    </a:solidFill>
                    <a:latin typeface="Cambria Math" panose="02040503050406030204" pitchFamily="18" charset="0"/>
                    <a:ea typeface="Cambria Math" panose="02040503050406030204" pitchFamily="18" charset="0"/>
                  </a:rPr>
                  <a:t> </a:t>
                </a:r>
                <a14:m>
                  <m:oMath xmlns:m="http://schemas.openxmlformats.org/officeDocument/2006/math">
                    <m:f>
                      <m:fPr>
                        <m:ctrlPr>
                          <a:rPr lang="en-IN" sz="2800" b="1" i="1">
                            <a:solidFill>
                              <a:srgbClr val="00FF00"/>
                            </a:solidFill>
                            <a:latin typeface="Cambria Math" panose="02040503050406030204" pitchFamily="18" charset="0"/>
                            <a:ea typeface="Cambria Math" panose="02040503050406030204" pitchFamily="18" charset="0"/>
                          </a:rPr>
                        </m:ctrlPr>
                      </m:fPr>
                      <m:num>
                        <m:r>
                          <a:rPr lang="en-IN" sz="2800" b="1" i="1">
                            <a:solidFill>
                              <a:srgbClr val="00FF00"/>
                            </a:solidFill>
                            <a:latin typeface="Cambria Math" panose="02040503050406030204" pitchFamily="18" charset="0"/>
                            <a:ea typeface="Cambria Math" panose="02040503050406030204" pitchFamily="18" charset="0"/>
                          </a:rPr>
                          <m:t>𝒃</m:t>
                        </m:r>
                      </m:num>
                      <m:den>
                        <m:r>
                          <a:rPr lang="en-IN" sz="2800" b="1" i="1">
                            <a:solidFill>
                              <a:srgbClr val="00FF00"/>
                            </a:solidFill>
                            <a:latin typeface="Cambria Math" panose="02040503050406030204" pitchFamily="18" charset="0"/>
                            <a:ea typeface="Cambria Math" panose="02040503050406030204" pitchFamily="18" charset="0"/>
                          </a:rPr>
                          <m:t>𝟐</m:t>
                        </m:r>
                        <m:r>
                          <a:rPr lang="en-IN" sz="2800" b="1" i="1">
                            <a:solidFill>
                              <a:srgbClr val="00FF00"/>
                            </a:solidFill>
                            <a:latin typeface="Cambria Math" panose="02040503050406030204" pitchFamily="18" charset="0"/>
                            <a:ea typeface="Cambria Math" panose="02040503050406030204" pitchFamily="18" charset="0"/>
                          </a:rPr>
                          <m:t>𝒎</m:t>
                        </m:r>
                      </m:den>
                    </m:f>
                  </m:oMath>
                </a14:m>
                <a:r>
                  <a:rPr lang="en-IN" sz="2800" b="1" i="1" dirty="0">
                    <a:solidFill>
                      <a:srgbClr val="00FF00"/>
                    </a:solidFill>
                    <a:latin typeface="Cambria Math" panose="02040503050406030204" pitchFamily="18" charset="0"/>
                    <a:ea typeface="Cambria Math" panose="02040503050406030204" pitchFamily="18" charset="0"/>
                  </a:rPr>
                  <a:t>T = T/</a:t>
                </a:r>
                <a:r>
                  <a:rPr lang="en-IN" sz="2800" b="1" i="1" dirty="0">
                    <a:solidFill>
                      <a:srgbClr val="00FF00"/>
                    </a:solidFill>
                    <a:latin typeface="Symbol" panose="05050102010706020507" pitchFamily="18" charset="2"/>
                    <a:ea typeface="Cambria Math" panose="02040503050406030204" pitchFamily="18" charset="0"/>
                    <a:cs typeface="Arial" panose="020B0604020202020204" pitchFamily="34" charset="0"/>
                    <a:sym typeface="Symbol" panose="05050102010706020507" pitchFamily="18" charset="2"/>
                  </a:rPr>
                  <a:t></a:t>
                </a:r>
                <a:r>
                  <a:rPr lang="en-IN" sz="2800" b="1" i="1" baseline="-25000" dirty="0">
                    <a:solidFill>
                      <a:srgbClr val="00FF00"/>
                    </a:solidFill>
                    <a:latin typeface="Cambria Math" panose="02040503050406030204" pitchFamily="18" charset="0"/>
                    <a:ea typeface="Cambria Math" panose="02040503050406030204" pitchFamily="18" charset="0"/>
                    <a:cs typeface="Arial" panose="020B0604020202020204" pitchFamily="34" charset="0"/>
                  </a:rPr>
                  <a:t>a</a:t>
                </a:r>
                <a:r>
                  <a:rPr lang="en-IN" sz="2800" b="1" dirty="0">
                    <a:solidFill>
                      <a:srgbClr val="00FF00"/>
                    </a:solidFill>
                  </a:rPr>
                  <a:t> </a:t>
                </a:r>
              </a:p>
            </p:txBody>
          </p:sp>
        </mc:Choice>
        <mc:Fallback xmlns="">
          <p:sp>
            <p:nvSpPr>
              <p:cNvPr id="32" name="TextBox 31">
                <a:extLst>
                  <a:ext uri="{FF2B5EF4-FFF2-40B4-BE49-F238E27FC236}">
                    <a16:creationId xmlns:a16="http://schemas.microsoft.com/office/drawing/2014/main" id="{774DF03A-6CA4-4711-A789-B56FE2A3978D}"/>
                  </a:ext>
                </a:extLst>
              </p:cNvPr>
              <p:cNvSpPr txBox="1">
                <a:spLocks noRot="1" noChangeAspect="1" noMove="1" noResize="1" noEditPoints="1" noAdjustHandles="1" noChangeArrowheads="1" noChangeShapeType="1" noTextEdit="1"/>
              </p:cNvSpPr>
              <p:nvPr/>
            </p:nvSpPr>
            <p:spPr>
              <a:xfrm>
                <a:off x="4690573" y="5989362"/>
                <a:ext cx="2477025" cy="628826"/>
              </a:xfrm>
              <a:prstGeom prst="rect">
                <a:avLst/>
              </a:prstGeom>
              <a:blipFill>
                <a:blip r:embed="rId5"/>
                <a:stretch>
                  <a:fillRect t="-2913" b="-16505"/>
                </a:stretch>
              </a:blipFill>
            </p:spPr>
            <p:txBody>
              <a:bodyPr/>
              <a:lstStyle/>
              <a:p>
                <a:r>
                  <a:rPr lang="en-IN">
                    <a:noFill/>
                  </a:rPr>
                  <a:t> </a:t>
                </a:r>
              </a:p>
            </p:txBody>
          </p:sp>
        </mc:Fallback>
      </mc:AlternateContent>
      <p:sp>
        <p:nvSpPr>
          <p:cNvPr id="33" name="Rectangle 32">
            <a:extLst>
              <a:ext uri="{FF2B5EF4-FFF2-40B4-BE49-F238E27FC236}">
                <a16:creationId xmlns:a16="http://schemas.microsoft.com/office/drawing/2014/main" id="{40FA78E0-B9A5-4D35-A335-B8659E840F08}"/>
              </a:ext>
            </a:extLst>
          </p:cNvPr>
          <p:cNvSpPr/>
          <p:nvPr/>
        </p:nvSpPr>
        <p:spPr>
          <a:xfrm>
            <a:off x="4142904" y="5975205"/>
            <a:ext cx="3737740" cy="749593"/>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DC75E81-E228-4690-91C3-6515E9FB4027}"/>
                  </a:ext>
                </a:extLst>
              </p:cNvPr>
              <p:cNvSpPr txBox="1"/>
              <p:nvPr/>
            </p:nvSpPr>
            <p:spPr>
              <a:xfrm>
                <a:off x="4881602" y="4365442"/>
                <a:ext cx="2463495" cy="611449"/>
              </a:xfrm>
              <a:prstGeom prst="rect">
                <a:avLst/>
              </a:prstGeom>
              <a:noFill/>
            </p:spPr>
            <p:txBody>
              <a:bodyPr wrap="none" lIns="0" tIns="0" rIns="0" bIns="0" rtlCol="0">
                <a:spAutoFit/>
              </a:bodyPr>
              <a:lstStyle/>
              <a:p>
                <a:r>
                  <a:rPr lang="en-IN" sz="2800" b="1" i="1" dirty="0">
                    <a:solidFill>
                      <a:srgbClr val="00FF00"/>
                    </a:solidFill>
                    <a:latin typeface="Cambria Math" panose="02040503050406030204" pitchFamily="18" charset="0"/>
                    <a:ea typeface="Cambria Math" panose="02040503050406030204" pitchFamily="18" charset="0"/>
                  </a:rPr>
                  <a:t>A</a:t>
                </a:r>
                <a14:m>
                  <m:oMath xmlns:m="http://schemas.openxmlformats.org/officeDocument/2006/math">
                    <m:sSup>
                      <m:sSupPr>
                        <m:ctrlPr>
                          <a:rPr lang="en-IN" sz="2800" b="1" i="1">
                            <a:solidFill>
                              <a:srgbClr val="00FF00"/>
                            </a:solidFill>
                            <a:latin typeface="Cambria Math" panose="02040503050406030204" pitchFamily="18" charset="0"/>
                          </a:rPr>
                        </m:ctrlPr>
                      </m:sSupPr>
                      <m:e>
                        <m:r>
                          <a:rPr lang="en-US" sz="2800" b="1" i="0" smtClean="0">
                            <a:solidFill>
                              <a:srgbClr val="00FF00"/>
                            </a:solidFill>
                            <a:latin typeface="Cambria Math" panose="02040503050406030204" pitchFamily="18" charset="0"/>
                          </a:rPr>
                          <m:t> </m:t>
                        </m:r>
                        <m:r>
                          <a:rPr lang="en-IN" sz="2800" b="1">
                            <a:solidFill>
                              <a:srgbClr val="00FF00"/>
                            </a:solidFill>
                            <a:latin typeface="Cambria Math" panose="02040503050406030204" pitchFamily="18" charset="0"/>
                          </a:rPr>
                          <m:t>ⅇ</m:t>
                        </m:r>
                      </m:e>
                      <m:sup>
                        <m:r>
                          <a:rPr lang="en-IN" sz="2800" b="1">
                            <a:solidFill>
                              <a:srgbClr val="00FF00"/>
                            </a:solidFill>
                            <a:latin typeface="Cambria Math" panose="02040503050406030204" pitchFamily="18" charset="0"/>
                          </a:rPr>
                          <m:t>−</m:t>
                        </m:r>
                        <m:r>
                          <a:rPr lang="en-US" sz="2800" b="1" i="1" smtClean="0">
                            <a:solidFill>
                              <a:srgbClr val="00FF00"/>
                            </a:solidFill>
                            <a:latin typeface="Cambria Math" panose="02040503050406030204" pitchFamily="18" charset="0"/>
                          </a:rPr>
                          <m:t>𝟏</m:t>
                        </m:r>
                      </m:sup>
                    </m:sSup>
                    <m:r>
                      <a:rPr lang="en-IN" sz="2800" b="1" i="0">
                        <a:solidFill>
                          <a:srgbClr val="00FF00"/>
                        </a:solidFill>
                        <a:latin typeface="Cambria Math" panose="02040503050406030204" pitchFamily="18" charset="0"/>
                      </a:rPr>
                      <m:t>=</m:t>
                    </m:r>
                    <m:r>
                      <a:rPr lang="en-IN" sz="2800" b="1" i="1">
                        <a:solidFill>
                          <a:srgbClr val="00FF00"/>
                        </a:solidFill>
                        <a:latin typeface="Cambria Math" panose="02040503050406030204" pitchFamily="18" charset="0"/>
                      </a:rPr>
                      <m:t>𝑨</m:t>
                    </m:r>
                    <m:sSup>
                      <m:sSupPr>
                        <m:ctrlPr>
                          <a:rPr lang="en-IN" sz="2800" b="1" i="1">
                            <a:solidFill>
                              <a:srgbClr val="00FF00"/>
                            </a:solidFill>
                            <a:latin typeface="Cambria Math" panose="02040503050406030204" pitchFamily="18" charset="0"/>
                          </a:rPr>
                        </m:ctrlPr>
                      </m:sSupPr>
                      <m:e>
                        <m:r>
                          <a:rPr lang="en-IN" sz="2800" b="1" i="0">
                            <a:solidFill>
                              <a:srgbClr val="00FF00"/>
                            </a:solidFill>
                            <a:latin typeface="Cambria Math" panose="02040503050406030204" pitchFamily="18" charset="0"/>
                          </a:rPr>
                          <m:t>ⅇ</m:t>
                        </m:r>
                      </m:e>
                      <m:sup>
                        <m:r>
                          <a:rPr lang="en-IN" sz="2800" b="1" i="0">
                            <a:solidFill>
                              <a:srgbClr val="00FF00"/>
                            </a:solidFill>
                            <a:latin typeface="Cambria Math" panose="02040503050406030204" pitchFamily="18" charset="0"/>
                          </a:rPr>
                          <m:t>−</m:t>
                        </m:r>
                        <m:f>
                          <m:fPr>
                            <m:ctrlPr>
                              <a:rPr lang="en-IN" sz="2800" b="1" i="1">
                                <a:solidFill>
                                  <a:srgbClr val="00FF00"/>
                                </a:solidFill>
                                <a:latin typeface="Cambria Math" panose="02040503050406030204" pitchFamily="18" charset="0"/>
                              </a:rPr>
                            </m:ctrlPr>
                          </m:fPr>
                          <m:num>
                            <m:r>
                              <a:rPr lang="en-IN" sz="2800" b="1" i="1">
                                <a:solidFill>
                                  <a:srgbClr val="00FF00"/>
                                </a:solidFill>
                                <a:latin typeface="Cambria Math" panose="02040503050406030204" pitchFamily="18" charset="0"/>
                              </a:rPr>
                              <m:t>𝒃</m:t>
                            </m:r>
                          </m:num>
                          <m:den>
                            <m:r>
                              <a:rPr lang="en-IN" sz="2800" b="1" i="0">
                                <a:solidFill>
                                  <a:srgbClr val="00FF00"/>
                                </a:solidFill>
                                <a:latin typeface="Cambria Math" panose="02040503050406030204" pitchFamily="18" charset="0"/>
                              </a:rPr>
                              <m:t>𝟐</m:t>
                            </m:r>
                            <m:r>
                              <a:rPr lang="en-IN" sz="2800" b="1" i="1">
                                <a:solidFill>
                                  <a:srgbClr val="00FF00"/>
                                </a:solidFill>
                                <a:latin typeface="Cambria Math" panose="02040503050406030204" pitchFamily="18" charset="0"/>
                              </a:rPr>
                              <m:t>𝒎</m:t>
                            </m:r>
                          </m:den>
                        </m:f>
                        <m:r>
                          <m:rPr>
                            <m:nor/>
                          </m:rPr>
                          <a:rPr lang="en-IN" sz="2800" b="1" i="1" dirty="0">
                            <a:solidFill>
                              <a:srgbClr val="00FF00"/>
                            </a:solidFill>
                            <a:latin typeface="Symbol" panose="05050102010706020507" pitchFamily="18" charset="2"/>
                            <a:ea typeface="Cambria Math" panose="02040503050406030204" pitchFamily="18" charset="0"/>
                            <a:cs typeface="Arial" panose="020B0604020202020204" pitchFamily="34" charset="0"/>
                            <a:sym typeface="Symbol" panose="05050102010706020507" pitchFamily="18" charset="2"/>
                          </a:rPr>
                          <m:t></m:t>
                        </m:r>
                        <m:r>
                          <m:rPr>
                            <m:nor/>
                          </m:rPr>
                          <a:rPr lang="en-IN" sz="2800" b="1" i="1" baseline="-25000" dirty="0">
                            <a:solidFill>
                              <a:srgbClr val="00FF00"/>
                            </a:solidFill>
                            <a:latin typeface="Cambria Math" panose="02040503050406030204" pitchFamily="18" charset="0"/>
                            <a:ea typeface="Cambria Math" panose="02040503050406030204" pitchFamily="18" charset="0"/>
                            <a:cs typeface="Arial" panose="020B0604020202020204" pitchFamily="34" charset="0"/>
                          </a:rPr>
                          <m:t>a</m:t>
                        </m:r>
                      </m:sup>
                    </m:sSup>
                  </m:oMath>
                </a14:m>
                <a:endParaRPr lang="en-IN" sz="2800" b="1" dirty="0">
                  <a:solidFill>
                    <a:srgbClr val="00FF00"/>
                  </a:solidFill>
                </a:endParaRPr>
              </a:p>
            </p:txBody>
          </p:sp>
        </mc:Choice>
        <mc:Fallback xmlns="">
          <p:sp>
            <p:nvSpPr>
              <p:cNvPr id="10" name="TextBox 9">
                <a:extLst>
                  <a:ext uri="{FF2B5EF4-FFF2-40B4-BE49-F238E27FC236}">
                    <a16:creationId xmlns:a16="http://schemas.microsoft.com/office/drawing/2014/main" id="{0DC75E81-E228-4690-91C3-6515E9FB4027}"/>
                  </a:ext>
                </a:extLst>
              </p:cNvPr>
              <p:cNvSpPr txBox="1">
                <a:spLocks noRot="1" noChangeAspect="1" noMove="1" noResize="1" noEditPoints="1" noAdjustHandles="1" noChangeArrowheads="1" noChangeShapeType="1" noTextEdit="1"/>
              </p:cNvSpPr>
              <p:nvPr/>
            </p:nvSpPr>
            <p:spPr>
              <a:xfrm>
                <a:off x="4881602" y="4365442"/>
                <a:ext cx="2463495" cy="611449"/>
              </a:xfrm>
              <a:prstGeom prst="rect">
                <a:avLst/>
              </a:prstGeom>
              <a:blipFill>
                <a:blip r:embed="rId6"/>
                <a:stretch>
                  <a:fillRect l="-8911" b="-33000"/>
                </a:stretch>
              </a:blipFill>
            </p:spPr>
            <p:txBody>
              <a:bodyPr/>
              <a:lstStyle/>
              <a:p>
                <a:r>
                  <a:rPr lang="en-IN">
                    <a:noFill/>
                  </a:rPr>
                  <a:t> </a:t>
                </a:r>
              </a:p>
            </p:txBody>
          </p:sp>
        </mc:Fallback>
      </mc:AlternateContent>
    </p:spTree>
    <p:extLst>
      <p:ext uri="{BB962C8B-B14F-4D97-AF65-F5344CB8AC3E}">
        <p14:creationId xmlns:p14="http://schemas.microsoft.com/office/powerpoint/2010/main" val="3110300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773A85-8DEF-4F54-BB3F-130F4CCA3445}"/>
              </a:ext>
            </a:extLst>
          </p:cNvPr>
          <p:cNvSpPr txBox="1"/>
          <p:nvPr/>
        </p:nvSpPr>
        <p:spPr>
          <a:xfrm>
            <a:off x="971998" y="14285"/>
            <a:ext cx="11220001" cy="707886"/>
          </a:xfrm>
          <a:prstGeom prst="rect">
            <a:avLst/>
          </a:prstGeom>
          <a:noFill/>
        </p:spPr>
        <p:txBody>
          <a:bodyPr wrap="square" rtlCol="0">
            <a:spAutoFit/>
          </a:bodyPr>
          <a:lstStyle/>
          <a:p>
            <a:pPr lvl="0" algn="ctr">
              <a:defRPr/>
            </a:pPr>
            <a:r>
              <a:rPr lang="en-US" sz="4000" b="1" dirty="0">
                <a:solidFill>
                  <a:srgbClr val="FFFF00"/>
                </a:solidFill>
                <a:latin typeface="Arial" panose="020B0604020202020204" pitchFamily="34" charset="0"/>
                <a:cs typeface="Arial" panose="020B0604020202020204" pitchFamily="34" charset="0"/>
              </a:rPr>
              <a:t>Quality factor (</a:t>
            </a:r>
            <a:r>
              <a:rPr lang="en-US" sz="4000" b="1" dirty="0">
                <a:solidFill>
                  <a:srgbClr val="FFFF00"/>
                </a:solidFill>
                <a:latin typeface="Arial" panose="020B0604020202020204" pitchFamily="34" charset="0"/>
                <a:cs typeface="Arial" panose="020B0604020202020204" pitchFamily="34" charset="0"/>
                <a:sym typeface="Symbol" panose="05050102010706020507" pitchFamily="18" charset="2"/>
              </a:rPr>
              <a:t>Q</a:t>
            </a:r>
            <a:r>
              <a:rPr lang="en-US" sz="4000" b="1" dirty="0">
                <a:solidFill>
                  <a:srgbClr val="FFFF00"/>
                </a:solidFill>
                <a:latin typeface="Arial" panose="020B0604020202020204" pitchFamily="34" charset="0"/>
                <a:cs typeface="Arial" panose="020B0604020202020204" pitchFamily="34" charset="0"/>
              </a:rPr>
              <a:t>)</a:t>
            </a:r>
            <a:endParaRPr kumimoji="0" lang="en-US" sz="4000" b="1" i="0" u="none" strike="noStrike" kern="1200" cap="none" spc="0" normalizeH="0" baseline="0" noProof="0" dirty="0">
              <a:ln>
                <a:noFill/>
              </a:ln>
              <a:solidFill>
                <a:srgbClr val="00FF00"/>
              </a:solidFill>
              <a:effectLst/>
              <a:uLnTx/>
              <a:uFillTx/>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38C57A4C-DC9C-45E2-91F0-57849EB38663}"/>
              </a:ext>
            </a:extLst>
          </p:cNvPr>
          <p:cNvCxnSpPr>
            <a:cxnSpLocks/>
          </p:cNvCxnSpPr>
          <p:nvPr/>
        </p:nvCxnSpPr>
        <p:spPr>
          <a:xfrm>
            <a:off x="972000" y="728663"/>
            <a:ext cx="11220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052" name="Picture 4" descr="Structure of Post Graduate (M.E. Structural Engineering)">
            <a:extLst>
              <a:ext uri="{FF2B5EF4-FFF2-40B4-BE49-F238E27FC236}">
                <a16:creationId xmlns:a16="http://schemas.microsoft.com/office/drawing/2014/main" id="{4B84FC03-5C75-47E2-AAE0-6B355262B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2000" cy="96768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BE77A34-6E74-4E74-A3C8-C3AE6025492C}"/>
              </a:ext>
            </a:extLst>
          </p:cNvPr>
          <p:cNvSpPr/>
          <p:nvPr/>
        </p:nvSpPr>
        <p:spPr>
          <a:xfrm>
            <a:off x="-1" y="1013602"/>
            <a:ext cx="12191999" cy="2677656"/>
          </a:xfrm>
          <a:prstGeom prst="rect">
            <a:avLst/>
          </a:prstGeom>
        </p:spPr>
        <p:txBody>
          <a:bodyPr wrap="square">
            <a:spAutoFit/>
          </a:bodyPr>
          <a:lstStyle/>
          <a:p>
            <a:pPr algn="just"/>
            <a:r>
              <a:rPr lang="en-IN" sz="2800" dirty="0">
                <a:solidFill>
                  <a:schemeClr val="bg1"/>
                </a:solidFill>
                <a:latin typeface="Arial" panose="020B0604020202020204" pitchFamily="34" charset="0"/>
                <a:cs typeface="Arial" panose="020B0604020202020204" pitchFamily="34" charset="0"/>
              </a:rPr>
              <a:t>The quality factor measures the quality of the oscillator; less the losses (due to damping), more the quality. It is also called the </a:t>
            </a:r>
            <a:r>
              <a:rPr lang="en-IN" sz="2800" i="1" dirty="0">
                <a:solidFill>
                  <a:srgbClr val="00FF00"/>
                </a:solidFill>
                <a:latin typeface="Arial" panose="020B0604020202020204" pitchFamily="34" charset="0"/>
                <a:cs typeface="Arial" panose="020B0604020202020204" pitchFamily="34" charset="0"/>
              </a:rPr>
              <a:t>figure of merit </a:t>
            </a:r>
            <a:r>
              <a:rPr lang="en-IN" sz="2800" dirty="0">
                <a:solidFill>
                  <a:schemeClr val="bg1"/>
                </a:solidFill>
                <a:latin typeface="Arial" panose="020B0604020202020204" pitchFamily="34" charset="0"/>
                <a:cs typeface="Arial" panose="020B0604020202020204" pitchFamily="34" charset="0"/>
              </a:rPr>
              <a:t>and is defined as:</a:t>
            </a:r>
          </a:p>
          <a:p>
            <a:pPr algn="just"/>
            <a:r>
              <a:rPr lang="en-IN" sz="2800" i="1" dirty="0">
                <a:solidFill>
                  <a:srgbClr val="FFFF00"/>
                </a:solidFill>
                <a:latin typeface="Arial" panose="020B0604020202020204" pitchFamily="34" charset="0"/>
                <a:cs typeface="Arial" panose="020B0604020202020204" pitchFamily="34" charset="0"/>
              </a:rPr>
              <a:t>2</a:t>
            </a:r>
            <a:r>
              <a:rPr lang="en-IN" sz="2800" i="1" dirty="0">
                <a:solidFill>
                  <a:srgbClr val="FFFF00"/>
                </a:solidFill>
                <a:latin typeface="Symbol" panose="05050102010706020507" pitchFamily="18" charset="2"/>
                <a:cs typeface="Arial" panose="020B0604020202020204" pitchFamily="34" charset="0"/>
              </a:rPr>
              <a:t>p</a:t>
            </a:r>
            <a:r>
              <a:rPr lang="en-IN" sz="2800" i="1" dirty="0">
                <a:solidFill>
                  <a:srgbClr val="FFFF00"/>
                </a:solidFill>
                <a:latin typeface="Arial" panose="020B0604020202020204" pitchFamily="34" charset="0"/>
                <a:cs typeface="Arial" panose="020B0604020202020204" pitchFamily="34" charset="0"/>
              </a:rPr>
              <a:t> the energy stored in the damped harmonic oscillator to the energy loss per cycle.</a:t>
            </a:r>
          </a:p>
          <a:p>
            <a:pPr algn="just"/>
            <a:endParaRPr lang="en-IN" sz="2800" dirty="0">
              <a:solidFill>
                <a:schemeClr val="bg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5D8016E2-3693-4DB8-B681-252D3A6C53C3}"/>
              </a:ext>
            </a:extLst>
          </p:cNvPr>
          <p:cNvSpPr/>
          <p:nvPr/>
        </p:nvSpPr>
        <p:spPr>
          <a:xfrm>
            <a:off x="3722587" y="3429000"/>
            <a:ext cx="3413114" cy="523220"/>
          </a:xfrm>
          <a:prstGeom prst="rect">
            <a:avLst/>
          </a:prstGeom>
        </p:spPr>
        <p:txBody>
          <a:bodyPr wrap="none">
            <a:spAutoFit/>
          </a:bodyPr>
          <a:lstStyle/>
          <a:p>
            <a:pPr algn="just"/>
            <a:r>
              <a:rPr lang="en-IN" sz="2800" dirty="0">
                <a:solidFill>
                  <a:srgbClr val="FFFF00"/>
                </a:solidFill>
                <a:latin typeface="Arial" panose="020B0604020202020204" pitchFamily="34" charset="0"/>
                <a:cs typeface="Arial" panose="020B0604020202020204" pitchFamily="34" charset="0"/>
              </a:rPr>
              <a:t>Q = 2</a:t>
            </a:r>
            <a:r>
              <a:rPr lang="en-IN" sz="2800" dirty="0">
                <a:solidFill>
                  <a:srgbClr val="FFFF00"/>
                </a:solidFill>
                <a:latin typeface="Symbol" panose="05050102010706020507" pitchFamily="18" charset="2"/>
                <a:cs typeface="Arial" panose="020B0604020202020204" pitchFamily="34" charset="0"/>
              </a:rPr>
              <a:t>p</a:t>
            </a:r>
            <a:r>
              <a:rPr lang="en-IN" sz="2800" dirty="0">
                <a:solidFill>
                  <a:srgbClr val="FFFF00"/>
                </a:solidFill>
                <a:latin typeface="Arial" panose="020B0604020202020204" pitchFamily="34" charset="0"/>
                <a:cs typeface="Arial" panose="020B0604020202020204" pitchFamily="34" charset="0"/>
              </a:rPr>
              <a:t>(E /-</a:t>
            </a:r>
            <a:r>
              <a:rPr lang="en-IN" sz="2800" dirty="0" err="1">
                <a:solidFill>
                  <a:srgbClr val="FFFF00"/>
                </a:solidFill>
                <a:latin typeface="Arial" panose="020B0604020202020204" pitchFamily="34" charset="0"/>
                <a:cs typeface="Arial" panose="020B0604020202020204" pitchFamily="34" charset="0"/>
              </a:rPr>
              <a:t>dE</a:t>
            </a:r>
            <a:r>
              <a:rPr lang="en-IN" sz="2800" dirty="0">
                <a:solidFill>
                  <a:srgbClr val="FFFF00"/>
                </a:solidFill>
                <a:latin typeface="Arial" panose="020B0604020202020204" pitchFamily="34" charset="0"/>
                <a:cs typeface="Arial" panose="020B0604020202020204" pitchFamily="34" charset="0"/>
              </a:rPr>
              <a:t>) = 2</a:t>
            </a:r>
            <a:r>
              <a:rPr lang="en-IN" sz="2800" dirty="0">
                <a:solidFill>
                  <a:srgbClr val="FFFF00"/>
                </a:solidFill>
                <a:latin typeface="Symbol" panose="05050102010706020507" pitchFamily="18" charset="2"/>
                <a:cs typeface="Arial" panose="020B0604020202020204" pitchFamily="34" charset="0"/>
              </a:rPr>
              <a:t>p</a:t>
            </a:r>
            <a:r>
              <a:rPr lang="en-IN" sz="2800" dirty="0">
                <a:solidFill>
                  <a:srgbClr val="FFFF00"/>
                </a:solidFill>
                <a:latin typeface="Arial" panose="020B0604020202020204" pitchFamily="34" charset="0"/>
                <a:cs typeface="Arial" panose="020B0604020202020204" pitchFamily="34" charset="0"/>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37EBA07-D714-47A5-B69F-F96779D868C9}"/>
                  </a:ext>
                </a:extLst>
              </p:cNvPr>
              <p:cNvSpPr txBox="1"/>
              <p:nvPr/>
            </p:nvSpPr>
            <p:spPr>
              <a:xfrm>
                <a:off x="840471" y="3952220"/>
                <a:ext cx="1896032" cy="611449"/>
              </a:xfrm>
              <a:prstGeom prst="rect">
                <a:avLst/>
              </a:prstGeom>
              <a:noFill/>
            </p:spPr>
            <p:txBody>
              <a:bodyPr wrap="none" lIns="0" tIns="0" rIns="0" bIns="0" rtlCol="0">
                <a:spAutoFit/>
              </a:bodyPr>
              <a:lstStyle/>
              <a:p>
                <a:r>
                  <a:rPr lang="en-IN" sz="2800" b="1" i="1" dirty="0">
                    <a:solidFill>
                      <a:srgbClr val="00FF00"/>
                    </a:solidFill>
                    <a:latin typeface="Cambria Math" panose="02040503050406030204" pitchFamily="18" charset="0"/>
                    <a:ea typeface="Cambria Math" panose="02040503050406030204" pitchFamily="18" charset="0"/>
                  </a:rPr>
                  <a:t>E</a:t>
                </a:r>
                <a14:m>
                  <m:oMath xmlns:m="http://schemas.openxmlformats.org/officeDocument/2006/math">
                    <m:r>
                      <a:rPr lang="en-US" sz="2800" b="1" i="1" smtClean="0">
                        <a:solidFill>
                          <a:srgbClr val="00FF00"/>
                        </a:solidFill>
                        <a:latin typeface="Cambria Math" panose="02040503050406030204" pitchFamily="18" charset="0"/>
                      </a:rPr>
                      <m:t> </m:t>
                    </m:r>
                    <m:r>
                      <a:rPr lang="en-IN" sz="2800" b="1" i="0">
                        <a:solidFill>
                          <a:srgbClr val="00FF00"/>
                        </a:solidFill>
                        <a:latin typeface="Cambria Math" panose="02040503050406030204" pitchFamily="18" charset="0"/>
                      </a:rPr>
                      <m:t>=</m:t>
                    </m:r>
                    <m:sSub>
                      <m:sSubPr>
                        <m:ctrlPr>
                          <a:rPr lang="en-IN" sz="2800" b="1" i="1">
                            <a:solidFill>
                              <a:srgbClr val="00FF00"/>
                            </a:solidFill>
                            <a:latin typeface="Cambria Math" panose="02040503050406030204" pitchFamily="18" charset="0"/>
                          </a:rPr>
                        </m:ctrlPr>
                      </m:sSubPr>
                      <m:e>
                        <m:r>
                          <a:rPr lang="en-US" sz="2800" b="1" i="1" smtClean="0">
                            <a:solidFill>
                              <a:srgbClr val="00FF00"/>
                            </a:solidFill>
                            <a:latin typeface="Cambria Math" panose="02040503050406030204" pitchFamily="18" charset="0"/>
                          </a:rPr>
                          <m:t>𝑬</m:t>
                        </m:r>
                      </m:e>
                      <m:sub>
                        <m:r>
                          <a:rPr lang="en-US" sz="2800" b="1" i="1" smtClean="0">
                            <a:solidFill>
                              <a:srgbClr val="00FF00"/>
                            </a:solidFill>
                            <a:latin typeface="Cambria Math" panose="02040503050406030204" pitchFamily="18" charset="0"/>
                          </a:rPr>
                          <m:t>𝟎</m:t>
                        </m:r>
                      </m:sub>
                    </m:sSub>
                    <m:sSup>
                      <m:sSupPr>
                        <m:ctrlPr>
                          <a:rPr lang="en-IN" sz="2800" b="1" i="1">
                            <a:solidFill>
                              <a:srgbClr val="00FF00"/>
                            </a:solidFill>
                            <a:latin typeface="Cambria Math" panose="02040503050406030204" pitchFamily="18" charset="0"/>
                          </a:rPr>
                        </m:ctrlPr>
                      </m:sSupPr>
                      <m:e>
                        <m:r>
                          <a:rPr lang="en-IN" sz="2800" b="1" i="0">
                            <a:solidFill>
                              <a:srgbClr val="00FF00"/>
                            </a:solidFill>
                            <a:latin typeface="Cambria Math" panose="02040503050406030204" pitchFamily="18" charset="0"/>
                          </a:rPr>
                          <m:t>ⅇ</m:t>
                        </m:r>
                      </m:e>
                      <m:sup>
                        <m:r>
                          <a:rPr lang="en-IN" sz="2800" b="1" i="0">
                            <a:solidFill>
                              <a:srgbClr val="00FF00"/>
                            </a:solidFill>
                            <a:latin typeface="Cambria Math" panose="02040503050406030204" pitchFamily="18" charset="0"/>
                          </a:rPr>
                          <m:t>−</m:t>
                        </m:r>
                        <m:f>
                          <m:fPr>
                            <m:ctrlPr>
                              <a:rPr lang="en-IN" sz="2800" b="1" i="1">
                                <a:solidFill>
                                  <a:srgbClr val="00FF00"/>
                                </a:solidFill>
                                <a:latin typeface="Cambria Math" panose="02040503050406030204" pitchFamily="18" charset="0"/>
                              </a:rPr>
                            </m:ctrlPr>
                          </m:fPr>
                          <m:num>
                            <m:r>
                              <a:rPr lang="en-IN" sz="2800" b="1" i="1">
                                <a:solidFill>
                                  <a:srgbClr val="00FF00"/>
                                </a:solidFill>
                                <a:latin typeface="Cambria Math" panose="02040503050406030204" pitchFamily="18" charset="0"/>
                              </a:rPr>
                              <m:t>𝒃</m:t>
                            </m:r>
                          </m:num>
                          <m:den>
                            <m:r>
                              <a:rPr lang="en-IN" sz="2800" b="1" i="0">
                                <a:solidFill>
                                  <a:srgbClr val="00FF00"/>
                                </a:solidFill>
                                <a:latin typeface="Cambria Math" panose="02040503050406030204" pitchFamily="18" charset="0"/>
                              </a:rPr>
                              <m:t>𝟐</m:t>
                            </m:r>
                            <m:r>
                              <a:rPr lang="en-IN" sz="2800" b="1" i="1">
                                <a:solidFill>
                                  <a:srgbClr val="00FF00"/>
                                </a:solidFill>
                                <a:latin typeface="Cambria Math" panose="02040503050406030204" pitchFamily="18" charset="0"/>
                              </a:rPr>
                              <m:t>𝒎</m:t>
                            </m:r>
                          </m:den>
                        </m:f>
                        <m:r>
                          <a:rPr lang="en-IN" sz="2800" b="1" i="1">
                            <a:solidFill>
                              <a:srgbClr val="00FF00"/>
                            </a:solidFill>
                            <a:latin typeface="Cambria Math" panose="02040503050406030204" pitchFamily="18" charset="0"/>
                          </a:rPr>
                          <m:t>𝒕</m:t>
                        </m:r>
                      </m:sup>
                    </m:sSup>
                  </m:oMath>
                </a14:m>
                <a:endParaRPr lang="en-IN" sz="2800" b="1" dirty="0">
                  <a:solidFill>
                    <a:srgbClr val="00FF00"/>
                  </a:solidFill>
                </a:endParaRPr>
              </a:p>
            </p:txBody>
          </p:sp>
        </mc:Choice>
        <mc:Fallback xmlns="">
          <p:sp>
            <p:nvSpPr>
              <p:cNvPr id="10" name="TextBox 9">
                <a:extLst>
                  <a:ext uri="{FF2B5EF4-FFF2-40B4-BE49-F238E27FC236}">
                    <a16:creationId xmlns:a16="http://schemas.microsoft.com/office/drawing/2014/main" id="{937EBA07-D714-47A5-B69F-F96779D868C9}"/>
                  </a:ext>
                </a:extLst>
              </p:cNvPr>
              <p:cNvSpPr txBox="1">
                <a:spLocks noRot="1" noChangeAspect="1" noMove="1" noResize="1" noEditPoints="1" noAdjustHandles="1" noChangeArrowheads="1" noChangeShapeType="1" noTextEdit="1"/>
              </p:cNvSpPr>
              <p:nvPr/>
            </p:nvSpPr>
            <p:spPr>
              <a:xfrm>
                <a:off x="840471" y="3952220"/>
                <a:ext cx="1896032" cy="611449"/>
              </a:xfrm>
              <a:prstGeom prst="rect">
                <a:avLst/>
              </a:prstGeom>
              <a:blipFill>
                <a:blip r:embed="rId3"/>
                <a:stretch>
                  <a:fillRect l="-11576" b="-3168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DDDD618-52D3-4615-A025-B1CC7C5D401E}"/>
                  </a:ext>
                </a:extLst>
              </p:cNvPr>
              <p:cNvSpPr txBox="1"/>
              <p:nvPr/>
            </p:nvSpPr>
            <p:spPr>
              <a:xfrm>
                <a:off x="742091" y="4716899"/>
                <a:ext cx="5960991" cy="714298"/>
              </a:xfrm>
              <a:prstGeom prst="rect">
                <a:avLst/>
              </a:prstGeom>
              <a:noFill/>
            </p:spPr>
            <p:txBody>
              <a:bodyPr wrap="none" lIns="0" tIns="0" rIns="0" bIns="0" rtlCol="0">
                <a:spAutoFit/>
              </a:bodyPr>
              <a:lstStyle/>
              <a:p>
                <a:r>
                  <a:rPr lang="en-IN" sz="2800" b="1" i="1" dirty="0">
                    <a:solidFill>
                      <a:srgbClr val="00FF00"/>
                    </a:solidFill>
                    <a:latin typeface="Cambria Math" panose="02040503050406030204" pitchFamily="18" charset="0"/>
                    <a:ea typeface="Cambria Math" panose="02040503050406030204" pitchFamily="18" charset="0"/>
                  </a:rPr>
                  <a:t>dE</a:t>
                </a:r>
                <a14:m>
                  <m:oMath xmlns:m="http://schemas.openxmlformats.org/officeDocument/2006/math">
                    <m:r>
                      <a:rPr lang="en-US" sz="2800" b="1" i="1" smtClean="0">
                        <a:solidFill>
                          <a:srgbClr val="00FF00"/>
                        </a:solidFill>
                        <a:latin typeface="Cambria Math" panose="02040503050406030204" pitchFamily="18" charset="0"/>
                      </a:rPr>
                      <m:t> </m:t>
                    </m:r>
                    <m:r>
                      <a:rPr lang="en-IN" sz="2800" b="1" i="0">
                        <a:solidFill>
                          <a:srgbClr val="00FF00"/>
                        </a:solidFill>
                        <a:latin typeface="Cambria Math" panose="02040503050406030204" pitchFamily="18" charset="0"/>
                      </a:rPr>
                      <m:t>=</m:t>
                    </m:r>
                    <m:sSub>
                      <m:sSubPr>
                        <m:ctrlPr>
                          <a:rPr lang="en-IN" sz="2800" b="1" i="1">
                            <a:solidFill>
                              <a:srgbClr val="00FF00"/>
                            </a:solidFill>
                            <a:latin typeface="Cambria Math" panose="02040503050406030204" pitchFamily="18" charset="0"/>
                          </a:rPr>
                        </m:ctrlPr>
                      </m:sSubPr>
                      <m:e>
                        <m:r>
                          <a:rPr lang="en-US" sz="2800" b="1" i="1" smtClean="0">
                            <a:solidFill>
                              <a:srgbClr val="00FF00"/>
                            </a:solidFill>
                            <a:latin typeface="Cambria Math" panose="02040503050406030204" pitchFamily="18" charset="0"/>
                          </a:rPr>
                          <m:t>−</m:t>
                        </m:r>
                        <m:r>
                          <a:rPr lang="en-US" sz="2800" b="1" i="1" smtClean="0">
                            <a:solidFill>
                              <a:srgbClr val="00FF00"/>
                            </a:solidFill>
                            <a:latin typeface="Cambria Math" panose="02040503050406030204" pitchFamily="18" charset="0"/>
                          </a:rPr>
                          <m:t>𝑬</m:t>
                        </m:r>
                      </m:e>
                      <m:sub>
                        <m:r>
                          <a:rPr lang="en-US" sz="2800" b="1" i="1" smtClean="0">
                            <a:solidFill>
                              <a:srgbClr val="00FF00"/>
                            </a:solidFill>
                            <a:latin typeface="Cambria Math" panose="02040503050406030204" pitchFamily="18" charset="0"/>
                          </a:rPr>
                          <m:t>𝟎</m:t>
                        </m:r>
                      </m:sub>
                    </m:sSub>
                    <m:sSup>
                      <m:sSupPr>
                        <m:ctrlPr>
                          <a:rPr lang="en-IN" sz="2800" b="1" i="1">
                            <a:solidFill>
                              <a:srgbClr val="00FF00"/>
                            </a:solidFill>
                            <a:latin typeface="Cambria Math" panose="02040503050406030204" pitchFamily="18" charset="0"/>
                          </a:rPr>
                        </m:ctrlPr>
                      </m:sSupPr>
                      <m:e>
                        <m:f>
                          <m:fPr>
                            <m:ctrlPr>
                              <a:rPr lang="en-IN" sz="2800" b="1" i="1">
                                <a:solidFill>
                                  <a:srgbClr val="00FF00"/>
                                </a:solidFill>
                                <a:latin typeface="Cambria Math" panose="02040503050406030204" pitchFamily="18" charset="0"/>
                              </a:rPr>
                            </m:ctrlPr>
                          </m:fPr>
                          <m:num>
                            <m:r>
                              <a:rPr lang="en-IN" sz="2800" b="1" i="1">
                                <a:solidFill>
                                  <a:srgbClr val="00FF00"/>
                                </a:solidFill>
                                <a:latin typeface="Cambria Math" panose="02040503050406030204" pitchFamily="18" charset="0"/>
                              </a:rPr>
                              <m:t>𝒃</m:t>
                            </m:r>
                          </m:num>
                          <m:den>
                            <m:r>
                              <a:rPr lang="en-US" sz="2800" b="1" i="1" smtClean="0">
                                <a:solidFill>
                                  <a:srgbClr val="00FF00"/>
                                </a:solidFill>
                                <a:latin typeface="Cambria Math" panose="02040503050406030204" pitchFamily="18" charset="0"/>
                              </a:rPr>
                              <m:t>𝟐</m:t>
                            </m:r>
                            <m:r>
                              <a:rPr lang="en-IN" sz="2800" b="1" i="1">
                                <a:solidFill>
                                  <a:srgbClr val="00FF00"/>
                                </a:solidFill>
                                <a:latin typeface="Cambria Math" panose="02040503050406030204" pitchFamily="18" charset="0"/>
                              </a:rPr>
                              <m:t>𝒎</m:t>
                            </m:r>
                          </m:den>
                        </m:f>
                        <m:r>
                          <a:rPr lang="en-IN" sz="2800" b="1" i="0">
                            <a:solidFill>
                              <a:srgbClr val="00FF00"/>
                            </a:solidFill>
                            <a:latin typeface="Cambria Math" panose="02040503050406030204" pitchFamily="18" charset="0"/>
                          </a:rPr>
                          <m:t>ⅇ</m:t>
                        </m:r>
                      </m:e>
                      <m:sup>
                        <m:r>
                          <a:rPr lang="en-IN" sz="2800" b="1" i="0">
                            <a:solidFill>
                              <a:srgbClr val="00FF00"/>
                            </a:solidFill>
                            <a:latin typeface="Cambria Math" panose="02040503050406030204" pitchFamily="18" charset="0"/>
                          </a:rPr>
                          <m:t>−</m:t>
                        </m:r>
                        <m:f>
                          <m:fPr>
                            <m:ctrlPr>
                              <a:rPr lang="en-IN" sz="2800" b="1" i="1">
                                <a:solidFill>
                                  <a:srgbClr val="00FF00"/>
                                </a:solidFill>
                                <a:latin typeface="Cambria Math" panose="02040503050406030204" pitchFamily="18" charset="0"/>
                              </a:rPr>
                            </m:ctrlPr>
                          </m:fPr>
                          <m:num>
                            <m:r>
                              <a:rPr lang="en-IN" sz="2800" b="1" i="1">
                                <a:solidFill>
                                  <a:srgbClr val="00FF00"/>
                                </a:solidFill>
                                <a:latin typeface="Cambria Math" panose="02040503050406030204" pitchFamily="18" charset="0"/>
                              </a:rPr>
                              <m:t>𝒃</m:t>
                            </m:r>
                          </m:num>
                          <m:den>
                            <m:r>
                              <a:rPr lang="en-IN" sz="2800" b="1" i="0">
                                <a:solidFill>
                                  <a:srgbClr val="00FF00"/>
                                </a:solidFill>
                                <a:latin typeface="Cambria Math" panose="02040503050406030204" pitchFamily="18" charset="0"/>
                              </a:rPr>
                              <m:t>𝟐</m:t>
                            </m:r>
                            <m:r>
                              <a:rPr lang="en-IN" sz="2800" b="1" i="1">
                                <a:solidFill>
                                  <a:srgbClr val="00FF00"/>
                                </a:solidFill>
                                <a:latin typeface="Cambria Math" panose="02040503050406030204" pitchFamily="18" charset="0"/>
                              </a:rPr>
                              <m:t>𝒎</m:t>
                            </m:r>
                          </m:den>
                        </m:f>
                        <m:r>
                          <a:rPr lang="en-IN" sz="2800" b="1" i="1">
                            <a:solidFill>
                              <a:srgbClr val="00FF00"/>
                            </a:solidFill>
                            <a:latin typeface="Cambria Math" panose="02040503050406030204" pitchFamily="18" charset="0"/>
                          </a:rPr>
                          <m:t>𝒕</m:t>
                        </m:r>
                      </m:sup>
                    </m:sSup>
                  </m:oMath>
                </a14:m>
                <a:r>
                  <a:rPr lang="en-IN" sz="2800" b="1" i="1" dirty="0">
                    <a:solidFill>
                      <a:srgbClr val="00FF00"/>
                    </a:solidFill>
                    <a:latin typeface="Cambria Math" panose="02040503050406030204" pitchFamily="18" charset="0"/>
                    <a:ea typeface="Cambria Math" panose="02040503050406030204" pitchFamily="18" charset="0"/>
                  </a:rPr>
                  <a:t>dt = </a:t>
                </a:r>
                <a14:m>
                  <m:oMath xmlns:m="http://schemas.openxmlformats.org/officeDocument/2006/math">
                    <m:sSub>
                      <m:sSubPr>
                        <m:ctrlPr>
                          <a:rPr lang="en-IN" sz="2800" b="1" i="1">
                            <a:solidFill>
                              <a:srgbClr val="00FF00"/>
                            </a:solidFill>
                            <a:latin typeface="Cambria Math" panose="02040503050406030204" pitchFamily="18" charset="0"/>
                          </a:rPr>
                        </m:ctrlPr>
                      </m:sSubPr>
                      <m:e>
                        <m:r>
                          <a:rPr lang="en-US" sz="2800" b="1" i="1">
                            <a:solidFill>
                              <a:srgbClr val="00FF00"/>
                            </a:solidFill>
                            <a:latin typeface="Cambria Math" panose="02040503050406030204" pitchFamily="18" charset="0"/>
                          </a:rPr>
                          <m:t>−</m:t>
                        </m:r>
                        <m:r>
                          <a:rPr lang="en-US" sz="2800" b="1" i="1">
                            <a:solidFill>
                              <a:srgbClr val="00FF00"/>
                            </a:solidFill>
                            <a:latin typeface="Cambria Math" panose="02040503050406030204" pitchFamily="18" charset="0"/>
                          </a:rPr>
                          <m:t>𝑬</m:t>
                        </m:r>
                      </m:e>
                      <m:sub>
                        <m:r>
                          <a:rPr lang="en-US" sz="2800" b="1" i="1">
                            <a:solidFill>
                              <a:srgbClr val="00FF00"/>
                            </a:solidFill>
                            <a:latin typeface="Cambria Math" panose="02040503050406030204" pitchFamily="18" charset="0"/>
                          </a:rPr>
                          <m:t>𝟎</m:t>
                        </m:r>
                      </m:sub>
                    </m:sSub>
                    <m:sSup>
                      <m:sSupPr>
                        <m:ctrlPr>
                          <a:rPr lang="en-IN" sz="2800" b="1" i="1">
                            <a:solidFill>
                              <a:srgbClr val="00FF00"/>
                            </a:solidFill>
                            <a:latin typeface="Cambria Math" panose="02040503050406030204" pitchFamily="18" charset="0"/>
                          </a:rPr>
                        </m:ctrlPr>
                      </m:sSupPr>
                      <m:e>
                        <m:f>
                          <m:fPr>
                            <m:ctrlPr>
                              <a:rPr lang="en-IN" sz="2800" b="1" i="1">
                                <a:solidFill>
                                  <a:srgbClr val="00FF00"/>
                                </a:solidFill>
                                <a:latin typeface="Cambria Math" panose="02040503050406030204" pitchFamily="18" charset="0"/>
                              </a:rPr>
                            </m:ctrlPr>
                          </m:fPr>
                          <m:num>
                            <m:r>
                              <a:rPr lang="en-IN" sz="2800" b="1" i="1">
                                <a:solidFill>
                                  <a:srgbClr val="00FF00"/>
                                </a:solidFill>
                                <a:latin typeface="Cambria Math" panose="02040503050406030204" pitchFamily="18" charset="0"/>
                              </a:rPr>
                              <m:t>𝒃</m:t>
                            </m:r>
                          </m:num>
                          <m:den>
                            <m:r>
                              <a:rPr lang="en-US" sz="2800" b="1" i="1">
                                <a:solidFill>
                                  <a:srgbClr val="00FF00"/>
                                </a:solidFill>
                                <a:latin typeface="Cambria Math" panose="02040503050406030204" pitchFamily="18" charset="0"/>
                              </a:rPr>
                              <m:t>𝟐</m:t>
                            </m:r>
                            <m:r>
                              <a:rPr lang="en-IN" sz="2800" b="1" i="1">
                                <a:solidFill>
                                  <a:srgbClr val="00FF00"/>
                                </a:solidFill>
                                <a:latin typeface="Cambria Math" panose="02040503050406030204" pitchFamily="18" charset="0"/>
                              </a:rPr>
                              <m:t>𝒎</m:t>
                            </m:r>
                          </m:den>
                        </m:f>
                        <m:r>
                          <a:rPr lang="en-IN" sz="2800" b="1">
                            <a:solidFill>
                              <a:srgbClr val="00FF00"/>
                            </a:solidFill>
                            <a:latin typeface="Cambria Math" panose="02040503050406030204" pitchFamily="18" charset="0"/>
                          </a:rPr>
                          <m:t>ⅇ</m:t>
                        </m:r>
                      </m:e>
                      <m:sup>
                        <m:r>
                          <a:rPr lang="en-IN" sz="2800" b="1">
                            <a:solidFill>
                              <a:srgbClr val="00FF00"/>
                            </a:solidFill>
                            <a:latin typeface="Cambria Math" panose="02040503050406030204" pitchFamily="18" charset="0"/>
                          </a:rPr>
                          <m:t>−</m:t>
                        </m:r>
                        <m:f>
                          <m:fPr>
                            <m:ctrlPr>
                              <a:rPr lang="en-IN" sz="2800" b="1" i="1">
                                <a:solidFill>
                                  <a:srgbClr val="00FF00"/>
                                </a:solidFill>
                                <a:latin typeface="Cambria Math" panose="02040503050406030204" pitchFamily="18" charset="0"/>
                              </a:rPr>
                            </m:ctrlPr>
                          </m:fPr>
                          <m:num>
                            <m:r>
                              <a:rPr lang="en-IN" sz="2800" b="1" i="1">
                                <a:solidFill>
                                  <a:srgbClr val="00FF00"/>
                                </a:solidFill>
                                <a:latin typeface="Cambria Math" panose="02040503050406030204" pitchFamily="18" charset="0"/>
                              </a:rPr>
                              <m:t>𝒃</m:t>
                            </m:r>
                          </m:num>
                          <m:den>
                            <m:r>
                              <a:rPr lang="en-IN" sz="2800" b="1">
                                <a:solidFill>
                                  <a:srgbClr val="00FF00"/>
                                </a:solidFill>
                                <a:latin typeface="Cambria Math" panose="02040503050406030204" pitchFamily="18" charset="0"/>
                              </a:rPr>
                              <m:t>𝟐</m:t>
                            </m:r>
                            <m:r>
                              <a:rPr lang="en-IN" sz="2800" b="1" i="1">
                                <a:solidFill>
                                  <a:srgbClr val="00FF00"/>
                                </a:solidFill>
                                <a:latin typeface="Cambria Math" panose="02040503050406030204" pitchFamily="18" charset="0"/>
                              </a:rPr>
                              <m:t>𝒎</m:t>
                            </m:r>
                          </m:den>
                        </m:f>
                        <m:r>
                          <a:rPr lang="en-IN" sz="2800" b="1" i="1">
                            <a:solidFill>
                              <a:srgbClr val="00FF00"/>
                            </a:solidFill>
                            <a:latin typeface="Cambria Math" panose="02040503050406030204" pitchFamily="18" charset="0"/>
                          </a:rPr>
                          <m:t>𝒕</m:t>
                        </m:r>
                      </m:sup>
                    </m:sSup>
                  </m:oMath>
                </a14:m>
                <a:r>
                  <a:rPr lang="en-IN" sz="2800" b="1" i="1" dirty="0">
                    <a:solidFill>
                      <a:srgbClr val="00FF00"/>
                    </a:solidFill>
                    <a:latin typeface="Cambria Math" panose="02040503050406030204" pitchFamily="18" charset="0"/>
                    <a:ea typeface="Cambria Math" panose="02040503050406030204" pitchFamily="18" charset="0"/>
                  </a:rPr>
                  <a:t>T</a:t>
                </a:r>
              </a:p>
            </p:txBody>
          </p:sp>
        </mc:Choice>
        <mc:Fallback xmlns="">
          <p:sp>
            <p:nvSpPr>
              <p:cNvPr id="11" name="TextBox 10">
                <a:extLst>
                  <a:ext uri="{FF2B5EF4-FFF2-40B4-BE49-F238E27FC236}">
                    <a16:creationId xmlns:a16="http://schemas.microsoft.com/office/drawing/2014/main" id="{FDDDD618-52D3-4615-A025-B1CC7C5D401E}"/>
                  </a:ext>
                </a:extLst>
              </p:cNvPr>
              <p:cNvSpPr txBox="1">
                <a:spLocks noRot="1" noChangeAspect="1" noMove="1" noResize="1" noEditPoints="1" noAdjustHandles="1" noChangeArrowheads="1" noChangeShapeType="1" noTextEdit="1"/>
              </p:cNvSpPr>
              <p:nvPr/>
            </p:nvSpPr>
            <p:spPr>
              <a:xfrm>
                <a:off x="742091" y="4716899"/>
                <a:ext cx="5960991" cy="714298"/>
              </a:xfrm>
              <a:prstGeom prst="rect">
                <a:avLst/>
              </a:prstGeom>
              <a:blipFill>
                <a:blip r:embed="rId4"/>
                <a:stretch>
                  <a:fillRect l="-3681" r="-920" b="-14530"/>
                </a:stretch>
              </a:blipFill>
            </p:spPr>
            <p:txBody>
              <a:bodyPr/>
              <a:lstStyle/>
              <a:p>
                <a:r>
                  <a:rPr lang="en-IN">
                    <a:noFill/>
                  </a:rPr>
                  <a:t> </a:t>
                </a:r>
              </a:p>
            </p:txBody>
          </p:sp>
        </mc:Fallback>
      </mc:AlternateContent>
      <p:cxnSp>
        <p:nvCxnSpPr>
          <p:cNvPr id="8" name="Straight Connector 7">
            <a:extLst>
              <a:ext uri="{FF2B5EF4-FFF2-40B4-BE49-F238E27FC236}">
                <a16:creationId xmlns:a16="http://schemas.microsoft.com/office/drawing/2014/main" id="{C686FF0B-5C30-4E8A-8D8F-6FC2D21681BA}"/>
              </a:ext>
            </a:extLst>
          </p:cNvPr>
          <p:cNvCxnSpPr>
            <a:cxnSpLocks/>
          </p:cNvCxnSpPr>
          <p:nvPr/>
        </p:nvCxnSpPr>
        <p:spPr>
          <a:xfrm flipV="1">
            <a:off x="7051477" y="3725447"/>
            <a:ext cx="3957415"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74EAC5B-4158-4DBC-B40A-705A57E22661}"/>
              </a:ext>
            </a:extLst>
          </p:cNvPr>
          <p:cNvSpPr/>
          <p:nvPr/>
        </p:nvSpPr>
        <p:spPr>
          <a:xfrm>
            <a:off x="7995719" y="3263782"/>
            <a:ext cx="2153154" cy="461665"/>
          </a:xfrm>
          <a:prstGeom prst="rect">
            <a:avLst/>
          </a:prstGeom>
        </p:spPr>
        <p:txBody>
          <a:bodyPr wrap="none">
            <a:spAutoFit/>
          </a:bodyPr>
          <a:lstStyle/>
          <a:p>
            <a:r>
              <a:rPr lang="en-IN" sz="2400" i="1" dirty="0">
                <a:solidFill>
                  <a:srgbClr val="FFFF00"/>
                </a:solidFill>
                <a:latin typeface="Arial" panose="020B0604020202020204" pitchFamily="34" charset="0"/>
                <a:cs typeface="Arial" panose="020B0604020202020204" pitchFamily="34" charset="0"/>
              </a:rPr>
              <a:t>energy stored </a:t>
            </a:r>
            <a:endParaRPr lang="en-IN" sz="2400" dirty="0"/>
          </a:p>
        </p:txBody>
      </p:sp>
      <p:sp>
        <p:nvSpPr>
          <p:cNvPr id="12" name="Rectangle 11">
            <a:extLst>
              <a:ext uri="{FF2B5EF4-FFF2-40B4-BE49-F238E27FC236}">
                <a16:creationId xmlns:a16="http://schemas.microsoft.com/office/drawing/2014/main" id="{D9A83267-FF47-4D8B-BC5E-2B8355188EF6}"/>
              </a:ext>
            </a:extLst>
          </p:cNvPr>
          <p:cNvSpPr/>
          <p:nvPr/>
        </p:nvSpPr>
        <p:spPr>
          <a:xfrm>
            <a:off x="7491139" y="3745363"/>
            <a:ext cx="3078087" cy="461665"/>
          </a:xfrm>
          <a:prstGeom prst="rect">
            <a:avLst/>
          </a:prstGeom>
        </p:spPr>
        <p:txBody>
          <a:bodyPr wrap="none">
            <a:spAutoFit/>
          </a:bodyPr>
          <a:lstStyle/>
          <a:p>
            <a:r>
              <a:rPr lang="en-IN" sz="2400" i="1" dirty="0">
                <a:solidFill>
                  <a:srgbClr val="FFFF00"/>
                </a:solidFill>
                <a:latin typeface="Arial" panose="020B0604020202020204" pitchFamily="34" charset="0"/>
                <a:cs typeface="Arial" panose="020B0604020202020204" pitchFamily="34" charset="0"/>
              </a:rPr>
              <a:t>energy loss per cycle</a:t>
            </a:r>
            <a:endParaRPr lang="en-IN" sz="2400" dirty="0"/>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816898C7-350B-4D0F-8E86-4C2618116A05}"/>
                  </a:ext>
                </a:extLst>
              </p:cNvPr>
              <p:cNvSpPr/>
              <p:nvPr/>
            </p:nvSpPr>
            <p:spPr>
              <a:xfrm>
                <a:off x="4667562" y="5771995"/>
                <a:ext cx="2856872" cy="714683"/>
              </a:xfrm>
              <a:prstGeom prst="rect">
                <a:avLst/>
              </a:prstGeom>
            </p:spPr>
            <p:txBody>
              <a:bodyPr wrap="none">
                <a:spAutoFit/>
              </a:bodyPr>
              <a:lstStyle/>
              <a:p>
                <a:pPr algn="just"/>
                <a:r>
                  <a:rPr lang="en-IN" sz="2800" b="1" i="1" dirty="0">
                    <a:solidFill>
                      <a:srgbClr val="FFFF00"/>
                    </a:solidFill>
                    <a:latin typeface="Cambria Math" panose="02040503050406030204" pitchFamily="18" charset="0"/>
                    <a:ea typeface="Cambria Math" panose="02040503050406030204" pitchFamily="18" charset="0"/>
                    <a:cs typeface="Arial" panose="020B0604020202020204" pitchFamily="34" charset="0"/>
                  </a:rPr>
                  <a:t>Q = 2</a:t>
                </a:r>
                <a:r>
                  <a:rPr lang="en-IN" sz="2800" b="1" i="1" dirty="0">
                    <a:solidFill>
                      <a:srgbClr val="FFFF00"/>
                    </a:solidFill>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a:t></a:t>
                </a:r>
                <a:r>
                  <a:rPr lang="en-IN" sz="2800" b="1" i="1" dirty="0">
                    <a:solidFill>
                      <a:srgbClr val="FFFF00"/>
                    </a:solidFill>
                    <a:latin typeface="Cambria Math" panose="02040503050406030204" pitchFamily="18" charset="0"/>
                    <a:ea typeface="Cambria Math" panose="02040503050406030204" pitchFamily="18" charset="0"/>
                  </a:rPr>
                  <a:t> </a:t>
                </a:r>
                <a14:m>
                  <m:oMath xmlns:m="http://schemas.openxmlformats.org/officeDocument/2006/math">
                    <m:f>
                      <m:fPr>
                        <m:ctrlPr>
                          <a:rPr lang="en-IN" sz="2800" b="1" i="1">
                            <a:solidFill>
                              <a:srgbClr val="FFFF00"/>
                            </a:solidFill>
                            <a:latin typeface="Cambria Math" panose="02040503050406030204" pitchFamily="18" charset="0"/>
                            <a:ea typeface="Cambria Math" panose="02040503050406030204" pitchFamily="18" charset="0"/>
                          </a:rPr>
                        </m:ctrlPr>
                      </m:fPr>
                      <m:num>
                        <m:r>
                          <a:rPr lang="en-US" sz="2800" b="1" i="1" smtClean="0">
                            <a:solidFill>
                              <a:srgbClr val="FFFF00"/>
                            </a:solidFill>
                            <a:latin typeface="Cambria Math" panose="02040503050406030204" pitchFamily="18" charset="0"/>
                            <a:ea typeface="Cambria Math" panose="02040503050406030204" pitchFamily="18" charset="0"/>
                          </a:rPr>
                          <m:t>𝟐</m:t>
                        </m:r>
                        <m:r>
                          <a:rPr lang="en-US" sz="2800" b="1" i="1" smtClean="0">
                            <a:solidFill>
                              <a:srgbClr val="FFFF00"/>
                            </a:solidFill>
                            <a:latin typeface="Cambria Math" panose="02040503050406030204" pitchFamily="18" charset="0"/>
                            <a:ea typeface="Cambria Math" panose="02040503050406030204" pitchFamily="18" charset="0"/>
                          </a:rPr>
                          <m:t>𝒎</m:t>
                        </m:r>
                      </m:num>
                      <m:den>
                        <m:r>
                          <a:rPr lang="en-US" sz="2800" b="1" i="1" smtClean="0">
                            <a:solidFill>
                              <a:srgbClr val="FFFF00"/>
                            </a:solidFill>
                            <a:latin typeface="Cambria Math" panose="02040503050406030204" pitchFamily="18" charset="0"/>
                            <a:ea typeface="Cambria Math" panose="02040503050406030204" pitchFamily="18" charset="0"/>
                          </a:rPr>
                          <m:t>𝒃𝑻</m:t>
                        </m:r>
                      </m:den>
                    </m:f>
                  </m:oMath>
                </a14:m>
                <a:r>
                  <a:rPr lang="en-IN" sz="2800" b="1" i="1" dirty="0">
                    <a:solidFill>
                      <a:srgbClr val="FFFF00"/>
                    </a:solidFill>
                    <a:latin typeface="Cambria Math" panose="02040503050406030204" pitchFamily="18" charset="0"/>
                    <a:ea typeface="Cambria Math" panose="02040503050406030204" pitchFamily="18" charset="0"/>
                    <a:cs typeface="Arial" panose="020B0604020202020204" pitchFamily="34" charset="0"/>
                  </a:rPr>
                  <a:t> = </a:t>
                </a:r>
                <a14:m>
                  <m:oMath xmlns:m="http://schemas.openxmlformats.org/officeDocument/2006/math">
                    <m:f>
                      <m:fPr>
                        <m:ctrlPr>
                          <a:rPr lang="en-IN" sz="2800" b="1" i="1" smtClean="0">
                            <a:solidFill>
                              <a:srgbClr val="FFFF00"/>
                            </a:solidFill>
                            <a:latin typeface="Cambria Math" panose="02040503050406030204" pitchFamily="18" charset="0"/>
                          </a:rPr>
                        </m:ctrlPr>
                      </m:fPr>
                      <m:num>
                        <m:r>
                          <a:rPr lang="en-US" sz="2800" b="1" i="1" smtClean="0">
                            <a:solidFill>
                              <a:srgbClr val="FFFF00"/>
                            </a:solidFill>
                            <a:latin typeface="Cambria Math" panose="02040503050406030204" pitchFamily="18" charset="0"/>
                          </a:rPr>
                          <m:t>𝟐</m:t>
                        </m:r>
                        <m:r>
                          <a:rPr lang="en-US" sz="2800" b="1" i="1" smtClean="0">
                            <a:solidFill>
                              <a:srgbClr val="FFFF00"/>
                            </a:solidFill>
                            <a:latin typeface="Cambria Math" panose="02040503050406030204" pitchFamily="18" charset="0"/>
                          </a:rPr>
                          <m:t>𝒎</m:t>
                        </m:r>
                        <m:r>
                          <a:rPr lang="en-IN" sz="2800" b="1" i="1" smtClean="0">
                            <a:solidFill>
                              <a:srgbClr val="FFFF00"/>
                            </a:solidFill>
                            <a:latin typeface="Cambria Math" panose="02040503050406030204" pitchFamily="18" charset="0"/>
                            <a:sym typeface="Symbol" panose="05050102010706020507" pitchFamily="18" charset="2"/>
                          </a:rPr>
                          <m:t></m:t>
                        </m:r>
                      </m:num>
                      <m:den>
                        <m:r>
                          <a:rPr lang="en-US" sz="2800" b="1" i="1" smtClean="0">
                            <a:solidFill>
                              <a:srgbClr val="FFFF00"/>
                            </a:solidFill>
                            <a:latin typeface="Cambria Math" panose="02040503050406030204" pitchFamily="18" charset="0"/>
                          </a:rPr>
                          <m:t>𝒃</m:t>
                        </m:r>
                      </m:den>
                    </m:f>
                  </m:oMath>
                </a14:m>
                <a:endParaRPr lang="en-IN" sz="2800" b="1" i="1" dirty="0">
                  <a:solidFill>
                    <a:srgbClr val="FFFF00"/>
                  </a:solidFill>
                  <a:latin typeface="Cambria Math" panose="02040503050406030204" pitchFamily="18" charset="0"/>
                  <a:ea typeface="Cambria Math" panose="02040503050406030204" pitchFamily="18" charset="0"/>
                  <a:cs typeface="Arial" panose="020B0604020202020204" pitchFamily="34" charset="0"/>
                </a:endParaRPr>
              </a:p>
            </p:txBody>
          </p:sp>
        </mc:Choice>
        <mc:Fallback xmlns="">
          <p:sp>
            <p:nvSpPr>
              <p:cNvPr id="16" name="Rectangle 15">
                <a:extLst>
                  <a:ext uri="{FF2B5EF4-FFF2-40B4-BE49-F238E27FC236}">
                    <a16:creationId xmlns:a16="http://schemas.microsoft.com/office/drawing/2014/main" id="{816898C7-350B-4D0F-8E86-4C2618116A05}"/>
                  </a:ext>
                </a:extLst>
              </p:cNvPr>
              <p:cNvSpPr>
                <a:spLocks noRot="1" noChangeAspect="1" noMove="1" noResize="1" noEditPoints="1" noAdjustHandles="1" noChangeArrowheads="1" noChangeShapeType="1" noTextEdit="1"/>
              </p:cNvSpPr>
              <p:nvPr/>
            </p:nvSpPr>
            <p:spPr>
              <a:xfrm>
                <a:off x="4667562" y="5771995"/>
                <a:ext cx="2856872" cy="714683"/>
              </a:xfrm>
              <a:prstGeom prst="rect">
                <a:avLst/>
              </a:prstGeom>
              <a:blipFill>
                <a:blip r:embed="rId5"/>
                <a:stretch>
                  <a:fillRect l="-4487" b="-8547"/>
                </a:stretch>
              </a:blipFill>
            </p:spPr>
            <p:txBody>
              <a:bodyPr/>
              <a:lstStyle/>
              <a:p>
                <a:r>
                  <a:rPr lang="en-IN">
                    <a:noFill/>
                  </a:rPr>
                  <a:t> </a:t>
                </a:r>
              </a:p>
            </p:txBody>
          </p:sp>
        </mc:Fallback>
      </mc:AlternateContent>
      <p:sp>
        <p:nvSpPr>
          <p:cNvPr id="17" name="Rectangle 16">
            <a:extLst>
              <a:ext uri="{FF2B5EF4-FFF2-40B4-BE49-F238E27FC236}">
                <a16:creationId xmlns:a16="http://schemas.microsoft.com/office/drawing/2014/main" id="{F698B5C4-BE1E-48A8-A6F0-F8B3EBC1E374}"/>
              </a:ext>
            </a:extLst>
          </p:cNvPr>
          <p:cNvSpPr/>
          <p:nvPr/>
        </p:nvSpPr>
        <p:spPr>
          <a:xfrm>
            <a:off x="4142904" y="5771995"/>
            <a:ext cx="3737740" cy="749593"/>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66899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773A85-8DEF-4F54-BB3F-130F4CCA3445}"/>
              </a:ext>
            </a:extLst>
          </p:cNvPr>
          <p:cNvSpPr txBox="1"/>
          <p:nvPr/>
        </p:nvSpPr>
        <p:spPr>
          <a:xfrm>
            <a:off x="971998" y="14285"/>
            <a:ext cx="11220001" cy="707886"/>
          </a:xfrm>
          <a:prstGeom prst="rect">
            <a:avLst/>
          </a:prstGeom>
          <a:noFill/>
        </p:spPr>
        <p:txBody>
          <a:bodyPr wrap="square" rtlCol="0">
            <a:spAutoFit/>
          </a:bodyPr>
          <a:lstStyle/>
          <a:p>
            <a:pPr lvl="0" algn="ctr">
              <a:defRPr/>
            </a:pPr>
            <a:r>
              <a:rPr lang="en-US" sz="4000" b="1" dirty="0">
                <a:solidFill>
                  <a:srgbClr val="FFFF00"/>
                </a:solidFill>
                <a:latin typeface="Arial" panose="020B0604020202020204" pitchFamily="34" charset="0"/>
                <a:cs typeface="Arial" panose="020B0604020202020204" pitchFamily="34" charset="0"/>
              </a:rPr>
              <a:t>Example of damping: Eddy current</a:t>
            </a:r>
            <a:endParaRPr kumimoji="0" lang="en-US" sz="4000" b="1" i="0" u="none" strike="noStrike" kern="1200" cap="none" spc="0" normalizeH="0" baseline="0" noProof="0" dirty="0">
              <a:ln>
                <a:noFill/>
              </a:ln>
              <a:solidFill>
                <a:srgbClr val="00FF00"/>
              </a:solidFill>
              <a:effectLst/>
              <a:uLnTx/>
              <a:uFillTx/>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38C57A4C-DC9C-45E2-91F0-57849EB38663}"/>
              </a:ext>
            </a:extLst>
          </p:cNvPr>
          <p:cNvCxnSpPr>
            <a:cxnSpLocks/>
          </p:cNvCxnSpPr>
          <p:nvPr/>
        </p:nvCxnSpPr>
        <p:spPr>
          <a:xfrm>
            <a:off x="972000" y="728663"/>
            <a:ext cx="11220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052" name="Picture 4" descr="Structure of Post Graduate (M.E. Structural Engineering)">
            <a:extLst>
              <a:ext uri="{FF2B5EF4-FFF2-40B4-BE49-F238E27FC236}">
                <a16:creationId xmlns:a16="http://schemas.microsoft.com/office/drawing/2014/main" id="{4B84FC03-5C75-47E2-AAE0-6B355262B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2000" cy="96768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BE77A34-6E74-4E74-A3C8-C3AE6025492C}"/>
              </a:ext>
            </a:extLst>
          </p:cNvPr>
          <p:cNvSpPr/>
          <p:nvPr/>
        </p:nvSpPr>
        <p:spPr>
          <a:xfrm>
            <a:off x="-1" y="1013602"/>
            <a:ext cx="12191999" cy="1815882"/>
          </a:xfrm>
          <a:prstGeom prst="rect">
            <a:avLst/>
          </a:prstGeom>
        </p:spPr>
        <p:txBody>
          <a:bodyPr wrap="square">
            <a:spAutoFit/>
          </a:bodyPr>
          <a:lstStyle/>
          <a:p>
            <a:pPr algn="just"/>
            <a:r>
              <a:rPr lang="en-IN" sz="2800" dirty="0">
                <a:solidFill>
                  <a:schemeClr val="bg1"/>
                </a:solidFill>
                <a:latin typeface="Arial" panose="020B0604020202020204" pitchFamily="34" charset="0"/>
                <a:cs typeface="Arial" panose="020B0604020202020204" pitchFamily="34" charset="0"/>
              </a:rPr>
              <a:t>As we know that, an emf and a current are induced in a circuit by a changing magnetic flux. In the same manner, circulating currents called eddy currents are induced in bulk pieces of metal moving through a magnetic field.</a:t>
            </a:r>
          </a:p>
        </p:txBody>
      </p:sp>
      <p:pic>
        <p:nvPicPr>
          <p:cNvPr id="14" name="Graphic 13">
            <a:extLst>
              <a:ext uri="{FF2B5EF4-FFF2-40B4-BE49-F238E27FC236}">
                <a16:creationId xmlns:a16="http://schemas.microsoft.com/office/drawing/2014/main" id="{E49B08FF-EFF2-46AC-A2CE-63A8BF616C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84482" y="2399370"/>
            <a:ext cx="7956884" cy="4444345"/>
          </a:xfrm>
          <a:prstGeom prst="rect">
            <a:avLst/>
          </a:prstGeom>
        </p:spPr>
      </p:pic>
      <p:sp>
        <p:nvSpPr>
          <p:cNvPr id="20" name="Arrow: Right 19">
            <a:extLst>
              <a:ext uri="{FF2B5EF4-FFF2-40B4-BE49-F238E27FC236}">
                <a16:creationId xmlns:a16="http://schemas.microsoft.com/office/drawing/2014/main" id="{88F19A0C-DCDA-4B06-92DC-8A59B168E883}"/>
              </a:ext>
            </a:extLst>
          </p:cNvPr>
          <p:cNvSpPr/>
          <p:nvPr/>
        </p:nvSpPr>
        <p:spPr>
          <a:xfrm rot="805528">
            <a:off x="8361947" y="4497774"/>
            <a:ext cx="1323474" cy="6376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C9F82C2C-6312-426D-B54A-379D33781966}"/>
              </a:ext>
            </a:extLst>
          </p:cNvPr>
          <p:cNvSpPr/>
          <p:nvPr/>
        </p:nvSpPr>
        <p:spPr>
          <a:xfrm rot="805528">
            <a:off x="7700412" y="5875113"/>
            <a:ext cx="1323474" cy="6376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A703F37F-7BCA-4AAA-AEDF-377D46229315}"/>
              </a:ext>
            </a:extLst>
          </p:cNvPr>
          <p:cNvSpPr/>
          <p:nvPr/>
        </p:nvSpPr>
        <p:spPr>
          <a:xfrm>
            <a:off x="8362150" y="5151337"/>
            <a:ext cx="526106" cy="707886"/>
          </a:xfrm>
          <a:prstGeom prst="rect">
            <a:avLst/>
          </a:prstGeom>
        </p:spPr>
        <p:txBody>
          <a:bodyPr wrap="none">
            <a:spAutoFit/>
          </a:bodyPr>
          <a:lstStyle/>
          <a:p>
            <a:r>
              <a:rPr lang="en-IN" sz="4000" dirty="0">
                <a:solidFill>
                  <a:schemeClr val="bg1"/>
                </a:solidFill>
                <a:latin typeface="Arial" panose="020B0604020202020204" pitchFamily="34" charset="0"/>
                <a:cs typeface="Arial" panose="020B0604020202020204" pitchFamily="34" charset="0"/>
              </a:rPr>
              <a:t>V</a:t>
            </a:r>
            <a:endParaRPr lang="en-IN" sz="4000" dirty="0"/>
          </a:p>
        </p:txBody>
      </p:sp>
      <p:sp>
        <p:nvSpPr>
          <p:cNvPr id="10" name="Rectangle 9">
            <a:extLst>
              <a:ext uri="{FF2B5EF4-FFF2-40B4-BE49-F238E27FC236}">
                <a16:creationId xmlns:a16="http://schemas.microsoft.com/office/drawing/2014/main" id="{84C2C3F8-756D-4F49-ACD1-A275BB9DBF5E}"/>
              </a:ext>
            </a:extLst>
          </p:cNvPr>
          <p:cNvSpPr/>
          <p:nvPr/>
        </p:nvSpPr>
        <p:spPr>
          <a:xfrm>
            <a:off x="10665428" y="6488668"/>
            <a:ext cx="1526572" cy="369332"/>
          </a:xfrm>
          <a:prstGeom prst="rect">
            <a:avLst/>
          </a:prstGeom>
        </p:spPr>
        <p:txBody>
          <a:bodyPr wrap="none">
            <a:spAutoFit/>
          </a:bodyPr>
          <a:lstStyle/>
          <a:p>
            <a:r>
              <a:rPr lang="en-IN" dirty="0">
                <a:solidFill>
                  <a:schemeClr val="bg1"/>
                </a:solidFill>
              </a:rPr>
              <a:t>Ref. Wikipedia</a:t>
            </a:r>
          </a:p>
        </p:txBody>
      </p:sp>
    </p:spTree>
    <p:extLst>
      <p:ext uri="{BB962C8B-B14F-4D97-AF65-F5344CB8AC3E}">
        <p14:creationId xmlns:p14="http://schemas.microsoft.com/office/powerpoint/2010/main" val="799916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773A85-8DEF-4F54-BB3F-130F4CCA3445}"/>
              </a:ext>
            </a:extLst>
          </p:cNvPr>
          <p:cNvSpPr txBox="1"/>
          <p:nvPr/>
        </p:nvSpPr>
        <p:spPr>
          <a:xfrm>
            <a:off x="971998" y="14285"/>
            <a:ext cx="11220001" cy="707886"/>
          </a:xfrm>
          <a:prstGeom prst="rect">
            <a:avLst/>
          </a:prstGeom>
          <a:noFill/>
        </p:spPr>
        <p:txBody>
          <a:bodyPr wrap="square" rtlCol="0">
            <a:spAutoFit/>
          </a:bodyPr>
          <a:lstStyle/>
          <a:p>
            <a:pPr lvl="0" algn="ctr">
              <a:defRPr/>
            </a:pPr>
            <a:r>
              <a:rPr lang="en-US" sz="4000" b="1" dirty="0">
                <a:solidFill>
                  <a:srgbClr val="FFFF00"/>
                </a:solidFill>
                <a:latin typeface="Arial" panose="020B0604020202020204" pitchFamily="34" charset="0"/>
                <a:cs typeface="Arial" panose="020B0604020202020204" pitchFamily="34" charset="0"/>
              </a:rPr>
              <a:t>Application: Eddy current</a:t>
            </a:r>
            <a:endParaRPr kumimoji="0" lang="en-US" sz="4000" b="1" i="0" u="none" strike="noStrike" kern="1200" cap="none" spc="0" normalizeH="0" baseline="0" noProof="0" dirty="0">
              <a:ln>
                <a:noFill/>
              </a:ln>
              <a:solidFill>
                <a:srgbClr val="00FF00"/>
              </a:solidFill>
              <a:effectLst/>
              <a:uLnTx/>
              <a:uFillTx/>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38C57A4C-DC9C-45E2-91F0-57849EB38663}"/>
              </a:ext>
            </a:extLst>
          </p:cNvPr>
          <p:cNvCxnSpPr>
            <a:cxnSpLocks/>
          </p:cNvCxnSpPr>
          <p:nvPr/>
        </p:nvCxnSpPr>
        <p:spPr>
          <a:xfrm>
            <a:off x="972000" y="728663"/>
            <a:ext cx="11220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052" name="Picture 4" descr="Structure of Post Graduate (M.E. Structural Engineering)">
            <a:extLst>
              <a:ext uri="{FF2B5EF4-FFF2-40B4-BE49-F238E27FC236}">
                <a16:creationId xmlns:a16="http://schemas.microsoft.com/office/drawing/2014/main" id="{4B84FC03-5C75-47E2-AAE0-6B355262B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2000" cy="96768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BE77A34-6E74-4E74-A3C8-C3AE6025492C}"/>
              </a:ext>
            </a:extLst>
          </p:cNvPr>
          <p:cNvSpPr/>
          <p:nvPr/>
        </p:nvSpPr>
        <p:spPr>
          <a:xfrm>
            <a:off x="-1" y="941410"/>
            <a:ext cx="12191999" cy="2677656"/>
          </a:xfrm>
          <a:prstGeom prst="rect">
            <a:avLst/>
          </a:prstGeom>
        </p:spPr>
        <p:txBody>
          <a:bodyPr wrap="square">
            <a:spAutoFit/>
          </a:bodyPr>
          <a:lstStyle/>
          <a:p>
            <a:pPr algn="just"/>
            <a:r>
              <a:rPr lang="en-IN" sz="2400" dirty="0">
                <a:solidFill>
                  <a:schemeClr val="bg1"/>
                </a:solidFill>
                <a:latin typeface="Arial" panose="020B0604020202020204" pitchFamily="34" charset="0"/>
                <a:cs typeface="Arial" panose="020B0604020202020204" pitchFamily="34" charset="0"/>
              </a:rPr>
              <a:t>The braking systems on many subway and rapid-transit cars make use of electro-magnetic induction and eddy currents. An electromagnet attached to the train is positioned near the steel rails. The braking action occurs when a large current is passed through the electro- magnet. The relative motion of the magnet and rails induces eddy currents in the rails, and the direction of these currents produces a drag force on the moving train. Also, as a safety measure, some power tools use eddy currents to stop rapidly spinning blades once the device is turned off.</a:t>
            </a:r>
          </a:p>
        </p:txBody>
      </p:sp>
      <p:pic>
        <p:nvPicPr>
          <p:cNvPr id="8" name="Graphic 7">
            <a:extLst>
              <a:ext uri="{FF2B5EF4-FFF2-40B4-BE49-F238E27FC236}">
                <a16:creationId xmlns:a16="http://schemas.microsoft.com/office/drawing/2014/main" id="{555BFAEF-5214-4123-9D14-2A988C80AC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5625" y="3619066"/>
            <a:ext cx="4890036" cy="3296653"/>
          </a:xfrm>
          <a:prstGeom prst="rect">
            <a:avLst/>
          </a:prstGeom>
        </p:spPr>
      </p:pic>
      <p:pic>
        <p:nvPicPr>
          <p:cNvPr id="10" name="Picture 9" descr="A picture containing outdoor, truck, man, sitting&#10;&#10;Description automatically generated">
            <a:extLst>
              <a:ext uri="{FF2B5EF4-FFF2-40B4-BE49-F238E27FC236}">
                <a16:creationId xmlns:a16="http://schemas.microsoft.com/office/drawing/2014/main" id="{2D87FEE2-ADA4-4EB2-B45C-8F66A13530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49096" y="3619066"/>
            <a:ext cx="4527279" cy="3019695"/>
          </a:xfrm>
          <a:prstGeom prst="rect">
            <a:avLst/>
          </a:prstGeom>
        </p:spPr>
      </p:pic>
      <p:sp>
        <p:nvSpPr>
          <p:cNvPr id="11" name="Rectangle 10">
            <a:extLst>
              <a:ext uri="{FF2B5EF4-FFF2-40B4-BE49-F238E27FC236}">
                <a16:creationId xmlns:a16="http://schemas.microsoft.com/office/drawing/2014/main" id="{C389F0D2-DCF3-4958-BBB0-57D1551D4ECF}"/>
              </a:ext>
            </a:extLst>
          </p:cNvPr>
          <p:cNvSpPr/>
          <p:nvPr/>
        </p:nvSpPr>
        <p:spPr>
          <a:xfrm>
            <a:off x="7506907" y="5973556"/>
            <a:ext cx="4527279" cy="646331"/>
          </a:xfrm>
          <a:prstGeom prst="rect">
            <a:avLst/>
          </a:prstGeom>
        </p:spPr>
        <p:txBody>
          <a:bodyPr wrap="square">
            <a:spAutoFit/>
          </a:bodyPr>
          <a:lstStyle/>
          <a:p>
            <a:r>
              <a:rPr lang="en-IN" b="1" dirty="0">
                <a:solidFill>
                  <a:srgbClr val="00002E"/>
                </a:solidFill>
              </a:rPr>
              <a:t>A linear eddy current brake in a German </a:t>
            </a:r>
            <a:r>
              <a:rPr lang="en-IN" b="1" dirty="0">
                <a:solidFill>
                  <a:srgbClr val="00002E"/>
                </a:solidFill>
                <a:hlinkClick r:id="rId6" tooltip="Siemens Velaro">
                  <a:extLst>
                    <a:ext uri="{A12FA001-AC4F-418D-AE19-62706E023703}">
                      <ahyp:hlinkClr xmlns:ahyp="http://schemas.microsoft.com/office/drawing/2018/hyperlinkcolor" val="tx"/>
                    </a:ext>
                  </a:extLst>
                </a:hlinkClick>
              </a:rPr>
              <a:t>ICE 3</a:t>
            </a:r>
            <a:r>
              <a:rPr lang="en-IN" b="1" dirty="0">
                <a:solidFill>
                  <a:srgbClr val="00002E"/>
                </a:solidFill>
              </a:rPr>
              <a:t> high-speed train</a:t>
            </a:r>
          </a:p>
        </p:txBody>
      </p:sp>
      <p:sp>
        <p:nvSpPr>
          <p:cNvPr id="12" name="Rectangle 11">
            <a:extLst>
              <a:ext uri="{FF2B5EF4-FFF2-40B4-BE49-F238E27FC236}">
                <a16:creationId xmlns:a16="http://schemas.microsoft.com/office/drawing/2014/main" id="{C940F2EB-648B-460A-AF55-A062C2B822C5}"/>
              </a:ext>
            </a:extLst>
          </p:cNvPr>
          <p:cNvSpPr/>
          <p:nvPr/>
        </p:nvSpPr>
        <p:spPr>
          <a:xfrm>
            <a:off x="10452678" y="6546387"/>
            <a:ext cx="1526572" cy="369332"/>
          </a:xfrm>
          <a:prstGeom prst="rect">
            <a:avLst/>
          </a:prstGeom>
        </p:spPr>
        <p:txBody>
          <a:bodyPr wrap="none">
            <a:spAutoFit/>
          </a:bodyPr>
          <a:lstStyle/>
          <a:p>
            <a:r>
              <a:rPr lang="en-IN" dirty="0">
                <a:solidFill>
                  <a:schemeClr val="bg1"/>
                </a:solidFill>
              </a:rPr>
              <a:t>Ref. Wikipedia</a:t>
            </a:r>
          </a:p>
        </p:txBody>
      </p:sp>
    </p:spTree>
    <p:extLst>
      <p:ext uri="{BB962C8B-B14F-4D97-AF65-F5344CB8AC3E}">
        <p14:creationId xmlns:p14="http://schemas.microsoft.com/office/powerpoint/2010/main" val="1634693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773A85-8DEF-4F54-BB3F-130F4CCA3445}"/>
              </a:ext>
            </a:extLst>
          </p:cNvPr>
          <p:cNvSpPr txBox="1"/>
          <p:nvPr/>
        </p:nvSpPr>
        <p:spPr>
          <a:xfrm>
            <a:off x="0" y="14285"/>
            <a:ext cx="121920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Damped harmonic motion</a:t>
            </a:r>
          </a:p>
        </p:txBody>
      </p:sp>
      <p:cxnSp>
        <p:nvCxnSpPr>
          <p:cNvPr id="3" name="Straight Connector 2">
            <a:extLst>
              <a:ext uri="{FF2B5EF4-FFF2-40B4-BE49-F238E27FC236}">
                <a16:creationId xmlns:a16="http://schemas.microsoft.com/office/drawing/2014/main" id="{38C57A4C-DC9C-45E2-91F0-57849EB38663}"/>
              </a:ext>
            </a:extLst>
          </p:cNvPr>
          <p:cNvCxnSpPr>
            <a:cxnSpLocks/>
          </p:cNvCxnSpPr>
          <p:nvPr/>
        </p:nvCxnSpPr>
        <p:spPr>
          <a:xfrm>
            <a:off x="972000" y="728663"/>
            <a:ext cx="11220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052" name="Picture 4" descr="Structure of Post Graduate (M.E. Structural Engineering)">
            <a:extLst>
              <a:ext uri="{FF2B5EF4-FFF2-40B4-BE49-F238E27FC236}">
                <a16:creationId xmlns:a16="http://schemas.microsoft.com/office/drawing/2014/main" id="{4B84FC03-5C75-47E2-AAE0-6B355262B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2000" cy="96768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04774B8-B2F4-4BAF-991A-7A3D2FBDD2FD}"/>
              </a:ext>
            </a:extLst>
          </p:cNvPr>
          <p:cNvSpPr/>
          <p:nvPr/>
        </p:nvSpPr>
        <p:spPr>
          <a:xfrm>
            <a:off x="1" y="981971"/>
            <a:ext cx="12191999" cy="1200329"/>
          </a:xfrm>
          <a:prstGeom prst="rect">
            <a:avLst/>
          </a:prstGeom>
        </p:spPr>
        <p:txBody>
          <a:bodyPr wrap="square">
            <a:spAutoFit/>
          </a:bodyPr>
          <a:lstStyle/>
          <a:p>
            <a:pPr algn="just"/>
            <a:r>
              <a:rPr lang="en-IN" sz="2400" dirty="0">
                <a:solidFill>
                  <a:schemeClr val="bg1"/>
                </a:solidFill>
                <a:latin typeface="Arial" panose="020B0604020202020204" pitchFamily="34" charset="0"/>
                <a:cs typeface="Arial" panose="020B0604020202020204" pitchFamily="34" charset="0"/>
              </a:rPr>
              <a:t>Damped harmonic motion is harmonic motion with a frictional or drag force. Consequently, the mechanical energy of the system diminishes in time, and the motion is said to be damped.</a:t>
            </a:r>
          </a:p>
        </p:txBody>
      </p:sp>
    </p:spTree>
    <p:extLst>
      <p:ext uri="{BB962C8B-B14F-4D97-AF65-F5344CB8AC3E}">
        <p14:creationId xmlns:p14="http://schemas.microsoft.com/office/powerpoint/2010/main" val="632626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0"/>
                                  </p:iterate>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773A85-8DEF-4F54-BB3F-130F4CCA3445}"/>
              </a:ext>
            </a:extLst>
          </p:cNvPr>
          <p:cNvSpPr txBox="1"/>
          <p:nvPr/>
        </p:nvSpPr>
        <p:spPr>
          <a:xfrm>
            <a:off x="0" y="14285"/>
            <a:ext cx="121920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Damped harmonic motion</a:t>
            </a:r>
          </a:p>
        </p:txBody>
      </p:sp>
      <p:cxnSp>
        <p:nvCxnSpPr>
          <p:cNvPr id="3" name="Straight Connector 2">
            <a:extLst>
              <a:ext uri="{FF2B5EF4-FFF2-40B4-BE49-F238E27FC236}">
                <a16:creationId xmlns:a16="http://schemas.microsoft.com/office/drawing/2014/main" id="{38C57A4C-DC9C-45E2-91F0-57849EB38663}"/>
              </a:ext>
            </a:extLst>
          </p:cNvPr>
          <p:cNvCxnSpPr>
            <a:cxnSpLocks/>
          </p:cNvCxnSpPr>
          <p:nvPr/>
        </p:nvCxnSpPr>
        <p:spPr>
          <a:xfrm>
            <a:off x="972000" y="728663"/>
            <a:ext cx="11220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052" name="Picture 4" descr="Structure of Post Graduate (M.E. Structural Engineering)">
            <a:extLst>
              <a:ext uri="{FF2B5EF4-FFF2-40B4-BE49-F238E27FC236}">
                <a16:creationId xmlns:a16="http://schemas.microsoft.com/office/drawing/2014/main" id="{4B84FC03-5C75-47E2-AAE0-6B355262B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2000" cy="96768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04774B8-B2F4-4BAF-991A-7A3D2FBDD2FD}"/>
              </a:ext>
            </a:extLst>
          </p:cNvPr>
          <p:cNvSpPr/>
          <p:nvPr/>
        </p:nvSpPr>
        <p:spPr>
          <a:xfrm>
            <a:off x="1" y="981971"/>
            <a:ext cx="12191999" cy="1200329"/>
          </a:xfrm>
          <a:prstGeom prst="rect">
            <a:avLst/>
          </a:prstGeom>
        </p:spPr>
        <p:txBody>
          <a:bodyPr wrap="square">
            <a:spAutoFit/>
          </a:bodyPr>
          <a:lstStyle/>
          <a:p>
            <a:pPr algn="just"/>
            <a:r>
              <a:rPr lang="en-IN" sz="2400" dirty="0">
                <a:solidFill>
                  <a:schemeClr val="bg1"/>
                </a:solidFill>
                <a:latin typeface="Arial" panose="020B0604020202020204" pitchFamily="34" charset="0"/>
                <a:cs typeface="Arial" panose="020B0604020202020204" pitchFamily="34" charset="0"/>
              </a:rPr>
              <a:t>Damped harmonic motion is harmonic motion with a frictional or drag force. Consequently, the mechanical energy of the system diminishes in time, and the motion is said to be damped.</a:t>
            </a:r>
          </a:p>
        </p:txBody>
      </p:sp>
      <p:grpSp>
        <p:nvGrpSpPr>
          <p:cNvPr id="2049" name="Group 2048">
            <a:extLst>
              <a:ext uri="{FF2B5EF4-FFF2-40B4-BE49-F238E27FC236}">
                <a16:creationId xmlns:a16="http://schemas.microsoft.com/office/drawing/2014/main" id="{7CD9F262-EAD7-431D-8D72-E4A6B3D3B5C2}"/>
              </a:ext>
            </a:extLst>
          </p:cNvPr>
          <p:cNvGrpSpPr/>
          <p:nvPr/>
        </p:nvGrpSpPr>
        <p:grpSpPr>
          <a:xfrm>
            <a:off x="0" y="2435606"/>
            <a:ext cx="3827446" cy="4317394"/>
            <a:chOff x="5026662" y="1742395"/>
            <a:chExt cx="3827446" cy="4575741"/>
          </a:xfrm>
        </p:grpSpPr>
        <mc:AlternateContent xmlns:mc="http://schemas.openxmlformats.org/markup-compatibility/2006">
          <mc:Choice xmlns:am3d="http://schemas.microsoft.com/office/drawing/2017/model3d" Requires="am3d">
            <p:graphicFrame>
              <p:nvGraphicFramePr>
                <p:cNvPr id="24" name="3D Model 23" descr="Beaker and Flask">
                  <a:extLst>
                    <a:ext uri="{FF2B5EF4-FFF2-40B4-BE49-F238E27FC236}">
                      <a16:creationId xmlns:a16="http://schemas.microsoft.com/office/drawing/2014/main" id="{602C6972-D880-4CFA-9736-0D9CC425C929}"/>
                    </a:ext>
                  </a:extLst>
                </p:cNvPr>
                <p:cNvGraphicFramePr>
                  <a:graphicFrameLocks noChangeAspect="1"/>
                </p:cNvGraphicFramePr>
                <p:nvPr>
                  <p:extLst>
                    <p:ext uri="{D42A27DB-BD31-4B8C-83A1-F6EECF244321}">
                      <p14:modId xmlns:p14="http://schemas.microsoft.com/office/powerpoint/2010/main" val="3107904548"/>
                    </p:ext>
                  </p:extLst>
                </p:nvPr>
              </p:nvGraphicFramePr>
              <p:xfrm>
                <a:off x="5257887" y="2462927"/>
                <a:ext cx="3456901" cy="3666410"/>
              </p:xfrm>
              <a:graphic>
                <a:graphicData uri="http://schemas.microsoft.com/office/drawing/2017/model3d">
                  <am3d:model3d r:embed="rId3">
                    <am3d:spPr>
                      <a:xfrm>
                        <a:off x="0" y="0"/>
                        <a:ext cx="3456901" cy="3666410"/>
                      </a:xfrm>
                      <a:prstGeom prst="rect">
                        <a:avLst/>
                      </a:prstGeom>
                    </am3d:spPr>
                    <am3d:camera>
                      <am3d:pos x="0" y="0" z="71123200"/>
                      <am3d:up dx="0" dy="36000000" dz="0"/>
                      <am3d:lookAt x="0" y="0" z="0"/>
                      <am3d:perspective fov="2700000"/>
                    </am3d:camera>
                    <am3d:trans>
                      <am3d:meterPerModelUnit n="3300744" d="1000000"/>
                      <am3d:preTrans dx="52976" dy="-17823512" dz="1241821"/>
                      <am3d:scale>
                        <am3d:sx n="1000000" d="1000000"/>
                        <am3d:sy n="1000000" d="1000000"/>
                        <am3d:sz n="1000000" d="1000000"/>
                      </am3d:scale>
                      <am3d:rot/>
                      <am3d:postTrans dx="0" dy="0" dz="0"/>
                    </am3d:trans>
                    <am3d:raster rName="Office3DRenderer" rVer="16.0.8326">
                      <am3d:blip r:embed="rId4"/>
                    </am3d:raster>
                    <am3d:objViewport viewportSz="5094396"/>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4" name="3D Model 23" descr="Beaker and Flask">
                  <a:extLst>
                    <a:ext uri="{FF2B5EF4-FFF2-40B4-BE49-F238E27FC236}">
                      <a16:creationId xmlns:a16="http://schemas.microsoft.com/office/drawing/2014/main" id="{602C6972-D880-4CFA-9736-0D9CC425C929}"/>
                    </a:ext>
                  </a:extLst>
                </p:cNvPr>
                <p:cNvPicPr>
                  <a:picLocks noGrp="1" noRot="1" noChangeAspect="1" noMove="1" noResize="1" noEditPoints="1" noAdjustHandles="1" noChangeArrowheads="1" noChangeShapeType="1" noCrop="1"/>
                </p:cNvPicPr>
                <p:nvPr/>
              </p:nvPicPr>
              <p:blipFill>
                <a:blip r:embed="rId4"/>
                <a:stretch>
                  <a:fillRect/>
                </a:stretch>
              </p:blipFill>
              <p:spPr>
                <a:xfrm>
                  <a:off x="231225" y="3115457"/>
                  <a:ext cx="3456901" cy="3459404"/>
                </a:xfrm>
                <a:prstGeom prst="rect">
                  <a:avLst/>
                </a:prstGeom>
              </p:spPr>
            </p:pic>
          </mc:Fallback>
        </mc:AlternateContent>
        <p:grpSp>
          <p:nvGrpSpPr>
            <p:cNvPr id="27" name="Group 26">
              <a:extLst>
                <a:ext uri="{FF2B5EF4-FFF2-40B4-BE49-F238E27FC236}">
                  <a16:creationId xmlns:a16="http://schemas.microsoft.com/office/drawing/2014/main" id="{421E198A-C043-4689-B0B7-32E5272D429D}"/>
                </a:ext>
              </a:extLst>
            </p:cNvPr>
            <p:cNvGrpSpPr/>
            <p:nvPr/>
          </p:nvGrpSpPr>
          <p:grpSpPr>
            <a:xfrm rot="5400000">
              <a:off x="6227119" y="2097275"/>
              <a:ext cx="2981870" cy="2272109"/>
              <a:chOff x="503418" y="2708495"/>
              <a:chExt cx="2935960" cy="1133463"/>
            </a:xfrm>
          </p:grpSpPr>
          <p:grpSp>
            <p:nvGrpSpPr>
              <p:cNvPr id="29" name="Group 28">
                <a:extLst>
                  <a:ext uri="{FF2B5EF4-FFF2-40B4-BE49-F238E27FC236}">
                    <a16:creationId xmlns:a16="http://schemas.microsoft.com/office/drawing/2014/main" id="{566DCC77-A4E2-4617-9D5F-80B4F2AF44F1}"/>
                  </a:ext>
                </a:extLst>
              </p:cNvPr>
              <p:cNvGrpSpPr/>
              <p:nvPr/>
            </p:nvGrpSpPr>
            <p:grpSpPr>
              <a:xfrm>
                <a:off x="698699" y="2957021"/>
                <a:ext cx="2740679" cy="461019"/>
                <a:chOff x="328175" y="1813871"/>
                <a:chExt cx="2910325" cy="756030"/>
              </a:xfrm>
            </p:grpSpPr>
            <p:cxnSp>
              <p:nvCxnSpPr>
                <p:cNvPr id="31" name="Straight Connector 30">
                  <a:extLst>
                    <a:ext uri="{FF2B5EF4-FFF2-40B4-BE49-F238E27FC236}">
                      <a16:creationId xmlns:a16="http://schemas.microsoft.com/office/drawing/2014/main" id="{2530BD9B-2C21-4AA5-8067-5EF4C9711AD7}"/>
                    </a:ext>
                  </a:extLst>
                </p:cNvPr>
                <p:cNvCxnSpPr>
                  <a:cxnSpLocks/>
                </p:cNvCxnSpPr>
                <p:nvPr/>
              </p:nvCxnSpPr>
              <p:spPr>
                <a:xfrm flipV="1">
                  <a:off x="770091" y="1832924"/>
                  <a:ext cx="201907" cy="46260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6F5F94D-0CA1-430A-89B1-B34955DC73BC}"/>
                    </a:ext>
                  </a:extLst>
                </p:cNvPr>
                <p:cNvCxnSpPr>
                  <a:cxnSpLocks/>
                </p:cNvCxnSpPr>
                <p:nvPr/>
              </p:nvCxnSpPr>
              <p:spPr>
                <a:xfrm>
                  <a:off x="962473" y="1832922"/>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396E6E8-6215-449C-98A7-D04BA4684C62}"/>
                    </a:ext>
                  </a:extLst>
                </p:cNvPr>
                <p:cNvCxnSpPr>
                  <a:cxnSpLocks/>
                </p:cNvCxnSpPr>
                <p:nvPr/>
              </p:nvCxnSpPr>
              <p:spPr>
                <a:xfrm flipV="1">
                  <a:off x="1297619" y="1823397"/>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EB308D1-E610-437D-84BC-89FEFB9B2869}"/>
                    </a:ext>
                  </a:extLst>
                </p:cNvPr>
                <p:cNvCxnSpPr>
                  <a:cxnSpLocks/>
                </p:cNvCxnSpPr>
                <p:nvPr/>
              </p:nvCxnSpPr>
              <p:spPr>
                <a:xfrm>
                  <a:off x="1645943" y="1823396"/>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531BB55-8C92-4F92-ABBB-7169B74AB392}"/>
                    </a:ext>
                  </a:extLst>
                </p:cNvPr>
                <p:cNvCxnSpPr>
                  <a:cxnSpLocks/>
                </p:cNvCxnSpPr>
                <p:nvPr/>
              </p:nvCxnSpPr>
              <p:spPr>
                <a:xfrm flipV="1">
                  <a:off x="1992944" y="1813872"/>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858E255-86E6-4647-8483-730AAD89E63F}"/>
                    </a:ext>
                  </a:extLst>
                </p:cNvPr>
                <p:cNvCxnSpPr>
                  <a:cxnSpLocks/>
                </p:cNvCxnSpPr>
                <p:nvPr/>
              </p:nvCxnSpPr>
              <p:spPr>
                <a:xfrm>
                  <a:off x="2341268" y="1813871"/>
                  <a:ext cx="357849" cy="736979"/>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75FE5D3-0486-475E-AB3A-EDF3114370DA}"/>
                    </a:ext>
                  </a:extLst>
                </p:cNvPr>
                <p:cNvCxnSpPr>
                  <a:cxnSpLocks/>
                </p:cNvCxnSpPr>
                <p:nvPr/>
              </p:nvCxnSpPr>
              <p:spPr>
                <a:xfrm flipV="1">
                  <a:off x="2688269" y="1832922"/>
                  <a:ext cx="357849" cy="73697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0942B72-D4C7-4FE6-BC30-6E626BFCDD29}"/>
                    </a:ext>
                  </a:extLst>
                </p:cNvPr>
                <p:cNvCxnSpPr>
                  <a:cxnSpLocks/>
                </p:cNvCxnSpPr>
                <p:nvPr/>
              </p:nvCxnSpPr>
              <p:spPr>
                <a:xfrm>
                  <a:off x="3036593" y="1832921"/>
                  <a:ext cx="201907" cy="462604"/>
                </a:xfrm>
                <a:prstGeom prst="line">
                  <a:avLst/>
                </a:prstGeom>
                <a:ln w="57150" cmpd="thickThi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F0B7A97-A3C6-4552-BB03-FEA8D33058DE}"/>
                    </a:ext>
                  </a:extLst>
                </p:cNvPr>
                <p:cNvCxnSpPr>
                  <a:cxnSpLocks/>
                </p:cNvCxnSpPr>
                <p:nvPr/>
              </p:nvCxnSpPr>
              <p:spPr>
                <a:xfrm flipV="1">
                  <a:off x="328175" y="2279247"/>
                  <a:ext cx="466725" cy="2"/>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30" name="Cube 29">
                <a:extLst>
                  <a:ext uri="{FF2B5EF4-FFF2-40B4-BE49-F238E27FC236}">
                    <a16:creationId xmlns:a16="http://schemas.microsoft.com/office/drawing/2014/main" id="{C08A2DBB-4567-4543-9EE9-E1AFBE5DC77B}"/>
                  </a:ext>
                </a:extLst>
              </p:cNvPr>
              <p:cNvSpPr/>
              <p:nvPr/>
            </p:nvSpPr>
            <p:spPr>
              <a:xfrm rot="5400000">
                <a:off x="62570" y="3149343"/>
                <a:ext cx="1133463" cy="251767"/>
              </a:xfrm>
              <a:prstGeom prst="cube">
                <a:avLst/>
              </a:prstGeom>
              <a:solidFill>
                <a:srgbClr val="FFFF00">
                  <a:alpha val="44000"/>
                </a:srgbClr>
              </a:solidFill>
              <a:ln w="222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2" name="Rectangle 41">
              <a:extLst>
                <a:ext uri="{FF2B5EF4-FFF2-40B4-BE49-F238E27FC236}">
                  <a16:creationId xmlns:a16="http://schemas.microsoft.com/office/drawing/2014/main" id="{EC11C5CD-14A9-484C-879C-DBAAD5605890}"/>
                </a:ext>
              </a:extLst>
            </p:cNvPr>
            <p:cNvSpPr/>
            <p:nvPr/>
          </p:nvSpPr>
          <p:spPr>
            <a:xfrm>
              <a:off x="5026662" y="2462928"/>
              <a:ext cx="1947313" cy="3855208"/>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3" name="Rectangle 42">
              <a:extLst>
                <a:ext uri="{FF2B5EF4-FFF2-40B4-BE49-F238E27FC236}">
                  <a16:creationId xmlns:a16="http://schemas.microsoft.com/office/drawing/2014/main" id="{B9EF5641-2ED8-433A-9AE0-7AF3DE8F9D4F}"/>
                </a:ext>
              </a:extLst>
            </p:cNvPr>
            <p:cNvSpPr/>
            <p:nvPr/>
          </p:nvSpPr>
          <p:spPr>
            <a:xfrm>
              <a:off x="5148825" y="5013661"/>
              <a:ext cx="1947313" cy="932583"/>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058" name="Group 2057">
            <a:extLst>
              <a:ext uri="{FF2B5EF4-FFF2-40B4-BE49-F238E27FC236}">
                <a16:creationId xmlns:a16="http://schemas.microsoft.com/office/drawing/2014/main" id="{D4FC53EF-EDDD-4642-A645-A48E8ECF1F6A}"/>
              </a:ext>
            </a:extLst>
          </p:cNvPr>
          <p:cNvGrpSpPr/>
          <p:nvPr/>
        </p:nvGrpSpPr>
        <p:grpSpPr>
          <a:xfrm>
            <a:off x="6460459" y="2196585"/>
            <a:ext cx="7030784" cy="4932117"/>
            <a:chOff x="4393400" y="2134840"/>
            <a:chExt cx="7030784" cy="4932117"/>
          </a:xfrm>
        </p:grpSpPr>
        <p:grpSp>
          <p:nvGrpSpPr>
            <p:cNvPr id="94" name="Group 93">
              <a:extLst>
                <a:ext uri="{FF2B5EF4-FFF2-40B4-BE49-F238E27FC236}">
                  <a16:creationId xmlns:a16="http://schemas.microsoft.com/office/drawing/2014/main" id="{7E5D65FA-F5FF-4226-A1CB-72F71D47F110}"/>
                </a:ext>
              </a:extLst>
            </p:cNvPr>
            <p:cNvGrpSpPr/>
            <p:nvPr/>
          </p:nvGrpSpPr>
          <p:grpSpPr>
            <a:xfrm>
              <a:off x="4393400" y="2134840"/>
              <a:ext cx="7030784" cy="4932117"/>
              <a:chOff x="5547278" y="1753063"/>
              <a:chExt cx="7030784" cy="4932117"/>
            </a:xfrm>
          </p:grpSpPr>
          <p:grpSp>
            <p:nvGrpSpPr>
              <p:cNvPr id="95" name="Group 94">
                <a:extLst>
                  <a:ext uri="{FF2B5EF4-FFF2-40B4-BE49-F238E27FC236}">
                    <a16:creationId xmlns:a16="http://schemas.microsoft.com/office/drawing/2014/main" id="{3F8B2AE8-2171-4CAD-BDF6-035EEF82DF3F}"/>
                  </a:ext>
                </a:extLst>
              </p:cNvPr>
              <p:cNvGrpSpPr/>
              <p:nvPr/>
            </p:nvGrpSpPr>
            <p:grpSpPr>
              <a:xfrm>
                <a:off x="5547279" y="1753063"/>
                <a:ext cx="7030783" cy="4122966"/>
                <a:chOff x="5547279" y="1753063"/>
                <a:chExt cx="7030783" cy="4122966"/>
              </a:xfrm>
            </p:grpSpPr>
            <p:grpSp>
              <p:nvGrpSpPr>
                <p:cNvPr id="97" name="Group 96">
                  <a:extLst>
                    <a:ext uri="{FF2B5EF4-FFF2-40B4-BE49-F238E27FC236}">
                      <a16:creationId xmlns:a16="http://schemas.microsoft.com/office/drawing/2014/main" id="{5D0F5D2A-C4E7-4B25-834A-8EF9A0E2A807}"/>
                    </a:ext>
                  </a:extLst>
                </p:cNvPr>
                <p:cNvGrpSpPr/>
                <p:nvPr/>
              </p:nvGrpSpPr>
              <p:grpSpPr>
                <a:xfrm>
                  <a:off x="5690773" y="2479451"/>
                  <a:ext cx="4506597" cy="3396578"/>
                  <a:chOff x="7668685" y="2581488"/>
                  <a:chExt cx="4506597" cy="3563548"/>
                </a:xfrm>
              </p:grpSpPr>
              <p:grpSp>
                <p:nvGrpSpPr>
                  <p:cNvPr id="102" name="Group 101">
                    <a:extLst>
                      <a:ext uri="{FF2B5EF4-FFF2-40B4-BE49-F238E27FC236}">
                        <a16:creationId xmlns:a16="http://schemas.microsoft.com/office/drawing/2014/main" id="{19020E4B-D420-4582-98C1-1F9923C1BA21}"/>
                      </a:ext>
                    </a:extLst>
                  </p:cNvPr>
                  <p:cNvGrpSpPr/>
                  <p:nvPr/>
                </p:nvGrpSpPr>
                <p:grpSpPr>
                  <a:xfrm>
                    <a:off x="7668685" y="2581488"/>
                    <a:ext cx="4485857" cy="3563548"/>
                    <a:chOff x="957212" y="3311461"/>
                    <a:chExt cx="4485857" cy="3563548"/>
                  </a:xfrm>
                </p:grpSpPr>
                <mc:AlternateContent xmlns:mc="http://schemas.openxmlformats.org/markup-compatibility/2006" xmlns:a14="http://schemas.microsoft.com/office/drawing/2010/main">
                  <mc:Choice Requires="a14">
                    <p:sp>
                      <p:nvSpPr>
                        <p:cNvPr id="105" name="Rectangle 104">
                          <a:extLst>
                            <a:ext uri="{FF2B5EF4-FFF2-40B4-BE49-F238E27FC236}">
                              <a16:creationId xmlns:a16="http://schemas.microsoft.com/office/drawing/2014/main" id="{B27124DD-25CE-4464-A588-898A58829DEA}"/>
                            </a:ext>
                          </a:extLst>
                        </p:cNvPr>
                        <p:cNvSpPr/>
                        <p:nvPr/>
                      </p:nvSpPr>
                      <p:spPr>
                        <a:xfrm>
                          <a:off x="4423938" y="4044498"/>
                          <a:ext cx="41710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𝒕</m:t>
                                </m:r>
                              </m:oMath>
                            </m:oMathPara>
                          </a14:m>
                          <a:endParaRPr lang="en-IN" sz="2800" dirty="0"/>
                        </a:p>
                      </p:txBody>
                    </p:sp>
                  </mc:Choice>
                  <mc:Fallback xmlns="">
                    <p:sp>
                      <p:nvSpPr>
                        <p:cNvPr id="47" name="Rectangle 46">
                          <a:extLst>
                            <a:ext uri="{FF2B5EF4-FFF2-40B4-BE49-F238E27FC236}">
                              <a16:creationId xmlns:a16="http://schemas.microsoft.com/office/drawing/2014/main" id="{F152B36E-56AF-4AE9-88D4-39792C4B7AFA}"/>
                            </a:ext>
                          </a:extLst>
                        </p:cNvPr>
                        <p:cNvSpPr>
                          <a:spLocks noRot="1" noChangeAspect="1" noMove="1" noResize="1" noEditPoints="1" noAdjustHandles="1" noChangeArrowheads="1" noChangeShapeType="1" noTextEdit="1"/>
                        </p:cNvSpPr>
                        <p:nvPr/>
                      </p:nvSpPr>
                      <p:spPr>
                        <a:xfrm>
                          <a:off x="4423938" y="4044498"/>
                          <a:ext cx="417102" cy="523220"/>
                        </a:xfrm>
                        <a:prstGeom prst="rect">
                          <a:avLst/>
                        </a:prstGeom>
                        <a:blipFill>
                          <a:blip r:embed="rId7"/>
                          <a:stretch>
                            <a:fillRect/>
                          </a:stretch>
                        </a:blipFill>
                      </p:spPr>
                      <p:txBody>
                        <a:bodyPr/>
                        <a:lstStyle/>
                        <a:p>
                          <a:r>
                            <a:rPr lang="en-IN">
                              <a:noFill/>
                            </a:rPr>
                            <a:t> </a:t>
                          </a:r>
                        </a:p>
                      </p:txBody>
                    </p:sp>
                  </mc:Fallback>
                </mc:AlternateContent>
                <p:cxnSp>
                  <p:nvCxnSpPr>
                    <p:cNvPr id="106" name="Straight Arrow Connector 105">
                      <a:extLst>
                        <a:ext uri="{FF2B5EF4-FFF2-40B4-BE49-F238E27FC236}">
                          <a16:creationId xmlns:a16="http://schemas.microsoft.com/office/drawing/2014/main" id="{91A378DC-0BAC-4B2D-B228-EC0677F87A79}"/>
                        </a:ext>
                      </a:extLst>
                    </p:cNvPr>
                    <p:cNvCxnSpPr>
                      <a:cxnSpLocks/>
                    </p:cNvCxnSpPr>
                    <p:nvPr/>
                  </p:nvCxnSpPr>
                  <p:spPr>
                    <a:xfrm flipH="1" flipV="1">
                      <a:off x="957212" y="3311461"/>
                      <a:ext cx="0" cy="3563548"/>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E22831E5-7A5F-4E59-A888-E2FD3E5B04C0}"/>
                        </a:ext>
                      </a:extLst>
                    </p:cNvPr>
                    <p:cNvSpPr/>
                    <p:nvPr/>
                  </p:nvSpPr>
                  <p:spPr>
                    <a:xfrm>
                      <a:off x="4010037" y="3312490"/>
                      <a:ext cx="1433032" cy="1856105"/>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3" name="Rectangle 102">
                    <a:extLst>
                      <a:ext uri="{FF2B5EF4-FFF2-40B4-BE49-F238E27FC236}">
                        <a16:creationId xmlns:a16="http://schemas.microsoft.com/office/drawing/2014/main" id="{819D836A-1F94-44C5-A44D-5A919E852F19}"/>
                      </a:ext>
                    </a:extLst>
                  </p:cNvPr>
                  <p:cNvSpPr/>
                  <p:nvPr/>
                </p:nvSpPr>
                <p:spPr>
                  <a:xfrm>
                    <a:off x="11492691" y="2801816"/>
                    <a:ext cx="682591" cy="1856105"/>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104" name="Rectangle 103">
                        <a:extLst>
                          <a:ext uri="{FF2B5EF4-FFF2-40B4-BE49-F238E27FC236}">
                            <a16:creationId xmlns:a16="http://schemas.microsoft.com/office/drawing/2014/main" id="{F89C7FDC-4323-4F4E-8319-D3FAA4EB2BD8}"/>
                          </a:ext>
                        </a:extLst>
                      </p:cNvPr>
                      <p:cNvSpPr/>
                      <p:nvPr/>
                    </p:nvSpPr>
                    <p:spPr>
                      <a:xfrm>
                        <a:off x="11492691" y="3851539"/>
                        <a:ext cx="41710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𝒕</m:t>
                              </m:r>
                            </m:oMath>
                          </m:oMathPara>
                        </a14:m>
                        <a:endParaRPr lang="en-IN" sz="2800" dirty="0"/>
                      </a:p>
                    </p:txBody>
                  </p:sp>
                </mc:Choice>
                <mc:Fallback xmlns="">
                  <p:sp>
                    <p:nvSpPr>
                      <p:cNvPr id="104" name="Rectangle 103">
                        <a:extLst>
                          <a:ext uri="{FF2B5EF4-FFF2-40B4-BE49-F238E27FC236}">
                            <a16:creationId xmlns:a16="http://schemas.microsoft.com/office/drawing/2014/main" id="{F89C7FDC-4323-4F4E-8319-D3FAA4EB2BD8}"/>
                          </a:ext>
                        </a:extLst>
                      </p:cNvPr>
                      <p:cNvSpPr>
                        <a:spLocks noRot="1" noChangeAspect="1" noMove="1" noResize="1" noEditPoints="1" noAdjustHandles="1" noChangeArrowheads="1" noChangeShapeType="1" noTextEdit="1"/>
                      </p:cNvSpPr>
                      <p:nvPr/>
                    </p:nvSpPr>
                    <p:spPr>
                      <a:xfrm>
                        <a:off x="11492691" y="3851539"/>
                        <a:ext cx="417101" cy="523220"/>
                      </a:xfrm>
                      <a:prstGeom prst="rect">
                        <a:avLst/>
                      </a:prstGeom>
                      <a:blipFill>
                        <a:blip r:embed="rId8"/>
                        <a:stretch>
                          <a:fillRect/>
                        </a:stretch>
                      </a:blipFill>
                    </p:spPr>
                    <p:txBody>
                      <a:bodyPr/>
                      <a:lstStyle/>
                      <a:p>
                        <a:r>
                          <a:rPr lang="en-IN">
                            <a:noFill/>
                          </a:rPr>
                          <a:t> </a:t>
                        </a:r>
                      </a:p>
                    </p:txBody>
                  </p:sp>
                </mc:Fallback>
              </mc:AlternateContent>
            </p:grpSp>
            <p:cxnSp>
              <p:nvCxnSpPr>
                <p:cNvPr id="98" name="Straight Arrow Connector 97">
                  <a:extLst>
                    <a:ext uri="{FF2B5EF4-FFF2-40B4-BE49-F238E27FC236}">
                      <a16:creationId xmlns:a16="http://schemas.microsoft.com/office/drawing/2014/main" id="{DD36224E-360E-4F69-BBB5-919689D248C1}"/>
                    </a:ext>
                  </a:extLst>
                </p:cNvPr>
                <p:cNvCxnSpPr>
                  <a:cxnSpLocks/>
                </p:cNvCxnSpPr>
                <p:nvPr/>
              </p:nvCxnSpPr>
              <p:spPr>
                <a:xfrm>
                  <a:off x="5690773" y="4205632"/>
                  <a:ext cx="4041050"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AD825677-A058-452D-8E0C-003CC5127D74}"/>
                    </a:ext>
                  </a:extLst>
                </p:cNvPr>
                <p:cNvSpPr/>
                <p:nvPr/>
              </p:nvSpPr>
              <p:spPr>
                <a:xfrm>
                  <a:off x="6516592" y="2401746"/>
                  <a:ext cx="1433032" cy="1769137"/>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0" name="Freeform: Shape 99">
                  <a:extLst>
                    <a:ext uri="{FF2B5EF4-FFF2-40B4-BE49-F238E27FC236}">
                      <a16:creationId xmlns:a16="http://schemas.microsoft.com/office/drawing/2014/main" id="{A081F27F-E1A3-4D88-B190-34C593DC63C9}"/>
                    </a:ext>
                  </a:extLst>
                </p:cNvPr>
                <p:cNvSpPr/>
                <p:nvPr/>
              </p:nvSpPr>
              <p:spPr>
                <a:xfrm>
                  <a:off x="5718626" y="3106057"/>
                  <a:ext cx="3410857" cy="1930408"/>
                </a:xfrm>
                <a:custGeom>
                  <a:avLst/>
                  <a:gdLst>
                    <a:gd name="connsiteX0" fmla="*/ 0 w 3410857"/>
                    <a:gd name="connsiteY0" fmla="*/ 0 h 1930408"/>
                    <a:gd name="connsiteX1" fmla="*/ 246743 w 3410857"/>
                    <a:gd name="connsiteY1" fmla="*/ 1117600 h 1930408"/>
                    <a:gd name="connsiteX2" fmla="*/ 609600 w 3410857"/>
                    <a:gd name="connsiteY2" fmla="*/ 1930400 h 1930408"/>
                    <a:gd name="connsiteX3" fmla="*/ 986972 w 3410857"/>
                    <a:gd name="connsiteY3" fmla="*/ 1103086 h 1930408"/>
                    <a:gd name="connsiteX4" fmla="*/ 1422400 w 3410857"/>
                    <a:gd name="connsiteY4" fmla="*/ 551543 h 1930408"/>
                    <a:gd name="connsiteX5" fmla="*/ 2002972 w 3410857"/>
                    <a:gd name="connsiteY5" fmla="*/ 1132114 h 1930408"/>
                    <a:gd name="connsiteX6" fmla="*/ 2365829 w 3410857"/>
                    <a:gd name="connsiteY6" fmla="*/ 1553029 h 1930408"/>
                    <a:gd name="connsiteX7" fmla="*/ 2641600 w 3410857"/>
                    <a:gd name="connsiteY7" fmla="*/ 1088572 h 1930408"/>
                    <a:gd name="connsiteX8" fmla="*/ 2989943 w 3410857"/>
                    <a:gd name="connsiteY8" fmla="*/ 696686 h 1930408"/>
                    <a:gd name="connsiteX9" fmla="*/ 3410857 w 3410857"/>
                    <a:gd name="connsiteY9" fmla="*/ 1117600 h 1930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10857" h="1930408">
                      <a:moveTo>
                        <a:pt x="0" y="0"/>
                      </a:moveTo>
                      <a:cubicBezTo>
                        <a:pt x="72571" y="397933"/>
                        <a:pt x="145143" y="795867"/>
                        <a:pt x="246743" y="1117600"/>
                      </a:cubicBezTo>
                      <a:cubicBezTo>
                        <a:pt x="348343" y="1439333"/>
                        <a:pt x="486229" y="1932819"/>
                        <a:pt x="609600" y="1930400"/>
                      </a:cubicBezTo>
                      <a:cubicBezTo>
                        <a:pt x="732971" y="1927981"/>
                        <a:pt x="851505" y="1332895"/>
                        <a:pt x="986972" y="1103086"/>
                      </a:cubicBezTo>
                      <a:cubicBezTo>
                        <a:pt x="1122439" y="873277"/>
                        <a:pt x="1253067" y="546705"/>
                        <a:pt x="1422400" y="551543"/>
                      </a:cubicBezTo>
                      <a:cubicBezTo>
                        <a:pt x="1591733" y="556381"/>
                        <a:pt x="1845734" y="965200"/>
                        <a:pt x="2002972" y="1132114"/>
                      </a:cubicBezTo>
                      <a:cubicBezTo>
                        <a:pt x="2160210" y="1299028"/>
                        <a:pt x="2259391" y="1560286"/>
                        <a:pt x="2365829" y="1553029"/>
                      </a:cubicBezTo>
                      <a:cubicBezTo>
                        <a:pt x="2472267" y="1545772"/>
                        <a:pt x="2537581" y="1231296"/>
                        <a:pt x="2641600" y="1088572"/>
                      </a:cubicBezTo>
                      <a:cubicBezTo>
                        <a:pt x="2745619" y="945848"/>
                        <a:pt x="2861734" y="691848"/>
                        <a:pt x="2989943" y="696686"/>
                      </a:cubicBezTo>
                      <a:cubicBezTo>
                        <a:pt x="3118152" y="701524"/>
                        <a:pt x="3264504" y="909562"/>
                        <a:pt x="3410857" y="1117600"/>
                      </a:cubicBezTo>
                    </a:path>
                  </a:pathLst>
                </a:cu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Arc 100">
                  <a:extLst>
                    <a:ext uri="{FF2B5EF4-FFF2-40B4-BE49-F238E27FC236}">
                      <a16:creationId xmlns:a16="http://schemas.microsoft.com/office/drawing/2014/main" id="{F2D7FA4D-E945-424E-8F79-BB01F1F5AE31}"/>
                    </a:ext>
                  </a:extLst>
                </p:cNvPr>
                <p:cNvSpPr/>
                <p:nvPr/>
              </p:nvSpPr>
              <p:spPr>
                <a:xfrm flipH="1" flipV="1">
                  <a:off x="5547279" y="1753063"/>
                  <a:ext cx="7030783" cy="2067475"/>
                </a:xfrm>
                <a:prstGeom prst="arc">
                  <a:avLst>
                    <a:gd name="adj1" fmla="val 15325636"/>
                    <a:gd name="adj2" fmla="val 21307517"/>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grpSp>
          <p:sp>
            <p:nvSpPr>
              <p:cNvPr id="96" name="Arc 95">
                <a:extLst>
                  <a:ext uri="{FF2B5EF4-FFF2-40B4-BE49-F238E27FC236}">
                    <a16:creationId xmlns:a16="http://schemas.microsoft.com/office/drawing/2014/main" id="{7C590D32-9681-4EDC-A2A8-EB6774C0C88E}"/>
                  </a:ext>
                </a:extLst>
              </p:cNvPr>
              <p:cNvSpPr/>
              <p:nvPr/>
            </p:nvSpPr>
            <p:spPr>
              <a:xfrm flipH="1">
                <a:off x="5547278" y="4617705"/>
                <a:ext cx="7030783" cy="2067475"/>
              </a:xfrm>
              <a:prstGeom prst="arc">
                <a:avLst>
                  <a:gd name="adj1" fmla="val 15325636"/>
                  <a:gd name="adj2" fmla="val 21307517"/>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grpSp>
        <mc:AlternateContent xmlns:mc="http://schemas.openxmlformats.org/markup-compatibility/2006" xmlns:a14="http://schemas.microsoft.com/office/drawing/2010/main">
          <mc:Choice Requires="a14">
            <p:sp>
              <p:nvSpPr>
                <p:cNvPr id="108" name="Rectangle 107">
                  <a:extLst>
                    <a:ext uri="{FF2B5EF4-FFF2-40B4-BE49-F238E27FC236}">
                      <a16:creationId xmlns:a16="http://schemas.microsoft.com/office/drawing/2014/main" id="{DE3879EE-3E91-46C7-8A2C-768D124AF39A}"/>
                    </a:ext>
                  </a:extLst>
                </p:cNvPr>
                <p:cNvSpPr/>
                <p:nvPr/>
              </p:nvSpPr>
              <p:spPr>
                <a:xfrm>
                  <a:off x="4554957" y="2384252"/>
                  <a:ext cx="47320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𝒙</m:t>
                        </m:r>
                      </m:oMath>
                    </m:oMathPara>
                  </a14:m>
                  <a:endParaRPr lang="en-IN" sz="2800" dirty="0"/>
                </a:p>
              </p:txBody>
            </p:sp>
          </mc:Choice>
          <mc:Fallback xmlns="">
            <p:sp>
              <p:nvSpPr>
                <p:cNvPr id="108" name="Rectangle 107">
                  <a:extLst>
                    <a:ext uri="{FF2B5EF4-FFF2-40B4-BE49-F238E27FC236}">
                      <a16:creationId xmlns:a16="http://schemas.microsoft.com/office/drawing/2014/main" id="{DE3879EE-3E91-46C7-8A2C-768D124AF39A}"/>
                    </a:ext>
                  </a:extLst>
                </p:cNvPr>
                <p:cNvSpPr>
                  <a:spLocks noRot="1" noChangeAspect="1" noMove="1" noResize="1" noEditPoints="1" noAdjustHandles="1" noChangeArrowheads="1" noChangeShapeType="1" noTextEdit="1"/>
                </p:cNvSpPr>
                <p:nvPr/>
              </p:nvSpPr>
              <p:spPr>
                <a:xfrm>
                  <a:off x="4554957" y="2384252"/>
                  <a:ext cx="473206" cy="523220"/>
                </a:xfrm>
                <a:prstGeom prst="rect">
                  <a:avLst/>
                </a:prstGeom>
                <a:blipFill>
                  <a:blip r:embed="rId9"/>
                  <a:stretch>
                    <a:fillRect/>
                  </a:stretch>
                </a:blipFill>
              </p:spPr>
              <p:txBody>
                <a:bodyPr/>
                <a:lstStyle/>
                <a:p>
                  <a:r>
                    <a:rPr lang="en-IN">
                      <a:noFill/>
                    </a:rPr>
                    <a:t> </a:t>
                  </a:r>
                </a:p>
              </p:txBody>
            </p:sp>
          </mc:Fallback>
        </mc:AlternateContent>
      </p:grpSp>
      <mc:AlternateContent xmlns:mc="http://schemas.openxmlformats.org/markup-compatibility/2006">
        <mc:Choice xmlns:am3d="http://schemas.microsoft.com/office/drawing/2017/model3d" Requires="am3d">
          <p:graphicFrame>
            <p:nvGraphicFramePr>
              <p:cNvPr id="6" name="3D Model 5" descr="Hexagonal Prism And Base Red">
                <a:extLst>
                  <a:ext uri="{FF2B5EF4-FFF2-40B4-BE49-F238E27FC236}">
                    <a16:creationId xmlns:a16="http://schemas.microsoft.com/office/drawing/2014/main" id="{FE85419C-1B2B-4608-A0DC-3BE7813DE76C}"/>
                  </a:ext>
                </a:extLst>
              </p:cNvPr>
              <p:cNvGraphicFramePr>
                <a:graphicFrameLocks noChangeAspect="1"/>
              </p:cNvGraphicFramePr>
              <p:nvPr>
                <p:extLst>
                  <p:ext uri="{D42A27DB-BD31-4B8C-83A1-F6EECF244321}">
                    <p14:modId xmlns:p14="http://schemas.microsoft.com/office/powerpoint/2010/main" val="3992567177"/>
                  </p:ext>
                </p:extLst>
              </p:nvPr>
            </p:nvGraphicFramePr>
            <p:xfrm>
              <a:off x="2472965" y="5373288"/>
              <a:ext cx="622988" cy="726621"/>
            </p:xfrm>
            <a:graphic>
              <a:graphicData uri="http://schemas.microsoft.com/office/drawing/2017/model3d">
                <am3d:model3d r:embed="rId10">
                  <am3d:spPr>
                    <a:xfrm>
                      <a:off x="0" y="0"/>
                      <a:ext cx="622988" cy="726621"/>
                    </a:xfrm>
                    <a:prstGeom prst="rect">
                      <a:avLst/>
                    </a:prstGeom>
                  </am3d:spPr>
                  <am3d:camera>
                    <am3d:pos x="0" y="0" z="77927570"/>
                    <am3d:up dx="0" dy="36000000" dz="0"/>
                    <am3d:lookAt x="0" y="0" z="0"/>
                    <am3d:perspective fov="2700000"/>
                  </am3d:camera>
                  <am3d:trans>
                    <am3d:meterPerModelUnit n="138614" d="1000000"/>
                    <am3d:preTrans dx="36" dy="-18000000" dz="0"/>
                    <am3d:scale>
                      <am3d:sx n="1000000" d="1000000"/>
                      <am3d:sy n="1000000" d="1000000"/>
                      <am3d:sz n="1000000" d="1000000"/>
                    </am3d:scale>
                    <am3d:rot ax="1289787" ay="79985" az="31499"/>
                    <am3d:postTrans dx="0" dy="0" dz="0"/>
                  </am3d:trans>
                  <am3d:raster rName="Office3DRenderer" rVer="16.0.8326">
                    <am3d:blip r:embed="rId11"/>
                  </am3d:raster>
                  <am3d:objViewport viewportSz="925749"/>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6" name="3D Model 5" descr="Hexagonal Prism And Base Red">
                <a:extLst>
                  <a:ext uri="{FF2B5EF4-FFF2-40B4-BE49-F238E27FC236}">
                    <a16:creationId xmlns:a16="http://schemas.microsoft.com/office/drawing/2014/main" id="{FE85419C-1B2B-4608-A0DC-3BE7813DE76C}"/>
                  </a:ext>
                </a:extLst>
              </p:cNvPr>
              <p:cNvPicPr>
                <a:picLocks noGrp="1" noRot="1" noChangeAspect="1" noMove="1" noResize="1" noEditPoints="1" noAdjustHandles="1" noChangeArrowheads="1" noChangeShapeType="1" noCrop="1"/>
              </p:cNvPicPr>
              <p:nvPr/>
            </p:nvPicPr>
            <p:blipFill>
              <a:blip r:embed="rId11"/>
              <a:stretch>
                <a:fillRect/>
              </a:stretch>
            </p:blipFill>
            <p:spPr>
              <a:xfrm>
                <a:off x="2472965" y="5373288"/>
                <a:ext cx="622988" cy="726621"/>
              </a:xfrm>
              <a:prstGeom prst="rect">
                <a:avLst/>
              </a:prstGeom>
            </p:spPr>
          </p:pic>
        </mc:Fallback>
      </mc:AlternateContent>
      <p:cxnSp>
        <p:nvCxnSpPr>
          <p:cNvPr id="44" name="Straight Connector 43">
            <a:extLst>
              <a:ext uri="{FF2B5EF4-FFF2-40B4-BE49-F238E27FC236}">
                <a16:creationId xmlns:a16="http://schemas.microsoft.com/office/drawing/2014/main" id="{374613A0-8AF1-40FF-A269-E2BD0BA39168}"/>
              </a:ext>
            </a:extLst>
          </p:cNvPr>
          <p:cNvCxnSpPr>
            <a:cxnSpLocks/>
          </p:cNvCxnSpPr>
          <p:nvPr/>
        </p:nvCxnSpPr>
        <p:spPr>
          <a:xfrm>
            <a:off x="2780291" y="5240522"/>
            <a:ext cx="2" cy="239467"/>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8092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773A85-8DEF-4F54-BB3F-130F4CCA3445}"/>
              </a:ext>
            </a:extLst>
          </p:cNvPr>
          <p:cNvSpPr txBox="1"/>
          <p:nvPr/>
        </p:nvSpPr>
        <p:spPr>
          <a:xfrm>
            <a:off x="0" y="14285"/>
            <a:ext cx="121920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Damped harmonic motion</a:t>
            </a:r>
          </a:p>
        </p:txBody>
      </p:sp>
      <p:cxnSp>
        <p:nvCxnSpPr>
          <p:cNvPr id="3" name="Straight Connector 2">
            <a:extLst>
              <a:ext uri="{FF2B5EF4-FFF2-40B4-BE49-F238E27FC236}">
                <a16:creationId xmlns:a16="http://schemas.microsoft.com/office/drawing/2014/main" id="{38C57A4C-DC9C-45E2-91F0-57849EB38663}"/>
              </a:ext>
            </a:extLst>
          </p:cNvPr>
          <p:cNvCxnSpPr>
            <a:cxnSpLocks/>
          </p:cNvCxnSpPr>
          <p:nvPr/>
        </p:nvCxnSpPr>
        <p:spPr>
          <a:xfrm>
            <a:off x="972000" y="728663"/>
            <a:ext cx="11220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052" name="Picture 4" descr="Structure of Post Graduate (M.E. Structural Engineering)">
            <a:extLst>
              <a:ext uri="{FF2B5EF4-FFF2-40B4-BE49-F238E27FC236}">
                <a16:creationId xmlns:a16="http://schemas.microsoft.com/office/drawing/2014/main" id="{4B84FC03-5C75-47E2-AAE0-6B355262B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2000" cy="96768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04774B8-B2F4-4BAF-991A-7A3D2FBDD2FD}"/>
              </a:ext>
            </a:extLst>
          </p:cNvPr>
          <p:cNvSpPr/>
          <p:nvPr/>
        </p:nvSpPr>
        <p:spPr>
          <a:xfrm>
            <a:off x="1" y="981971"/>
            <a:ext cx="12191999" cy="1200329"/>
          </a:xfrm>
          <a:prstGeom prst="rect">
            <a:avLst/>
          </a:prstGeom>
        </p:spPr>
        <p:txBody>
          <a:bodyPr wrap="square">
            <a:spAutoFit/>
          </a:bodyPr>
          <a:lstStyle/>
          <a:p>
            <a:pPr algn="just"/>
            <a:r>
              <a:rPr lang="en-IN" sz="2400" dirty="0">
                <a:solidFill>
                  <a:schemeClr val="bg1"/>
                </a:solidFill>
                <a:latin typeface="Arial" panose="020B0604020202020204" pitchFamily="34" charset="0"/>
                <a:cs typeface="Arial" panose="020B0604020202020204" pitchFamily="34" charset="0"/>
              </a:rPr>
              <a:t>Damped harmonic motion is harmonic motion with a frictional or drag force. Consequently, the mechanical energy of the system diminishes in time, and the motion is said to be damped.</a:t>
            </a:r>
          </a:p>
        </p:txBody>
      </p:sp>
      <p:pic>
        <p:nvPicPr>
          <p:cNvPr id="1026" name="Picture 2">
            <a:extLst>
              <a:ext uri="{FF2B5EF4-FFF2-40B4-BE49-F238E27FC236}">
                <a16:creationId xmlns:a16="http://schemas.microsoft.com/office/drawing/2014/main" id="{F77BDE90-982D-4CA0-8A93-22CD84627C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10" y="2699657"/>
            <a:ext cx="3117795" cy="41583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39DF26C-9810-4072-A3D5-8A301A8230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2056" y="2746827"/>
            <a:ext cx="5486399" cy="411479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1F39980-D208-49C6-B28C-1E0E3F271C00}"/>
              </a:ext>
            </a:extLst>
          </p:cNvPr>
          <p:cNvSpPr/>
          <p:nvPr/>
        </p:nvSpPr>
        <p:spPr>
          <a:xfrm>
            <a:off x="43545" y="2634731"/>
            <a:ext cx="3077446" cy="369332"/>
          </a:xfrm>
          <a:prstGeom prst="rect">
            <a:avLst/>
          </a:prstGeom>
        </p:spPr>
        <p:txBody>
          <a:bodyPr wrap="none">
            <a:spAutoFit/>
          </a:bodyPr>
          <a:lstStyle/>
          <a:p>
            <a:r>
              <a:rPr lang="en-IN" b="1" dirty="0">
                <a:solidFill>
                  <a:schemeClr val="bg1"/>
                </a:solidFill>
                <a:latin typeface="Linux Libertine"/>
              </a:rPr>
              <a:t>Millennium Bridge, London</a:t>
            </a:r>
            <a:endParaRPr lang="en-IN" b="1" i="0" dirty="0">
              <a:solidFill>
                <a:schemeClr val="bg1"/>
              </a:solidFill>
              <a:effectLst/>
              <a:latin typeface="Linux Libertine"/>
            </a:endParaRPr>
          </a:p>
        </p:txBody>
      </p:sp>
      <p:sp>
        <p:nvSpPr>
          <p:cNvPr id="44" name="Rectangle 43">
            <a:extLst>
              <a:ext uri="{FF2B5EF4-FFF2-40B4-BE49-F238E27FC236}">
                <a16:creationId xmlns:a16="http://schemas.microsoft.com/office/drawing/2014/main" id="{105ABF91-097C-4B30-BFF8-ED0155D49343}"/>
              </a:ext>
            </a:extLst>
          </p:cNvPr>
          <p:cNvSpPr/>
          <p:nvPr/>
        </p:nvSpPr>
        <p:spPr>
          <a:xfrm>
            <a:off x="10868938" y="6474383"/>
            <a:ext cx="1279517" cy="369332"/>
          </a:xfrm>
          <a:prstGeom prst="rect">
            <a:avLst/>
          </a:prstGeom>
        </p:spPr>
        <p:txBody>
          <a:bodyPr wrap="none">
            <a:spAutoFit/>
          </a:bodyPr>
          <a:lstStyle/>
          <a:p>
            <a:r>
              <a:rPr lang="en-IN" b="1" dirty="0">
                <a:solidFill>
                  <a:schemeClr val="bg1"/>
                </a:solidFill>
                <a:latin typeface="Linux Libertine"/>
              </a:rPr>
              <a:t>Wikipedia</a:t>
            </a:r>
            <a:endParaRPr lang="en-IN" b="1" i="0" dirty="0">
              <a:solidFill>
                <a:schemeClr val="bg1"/>
              </a:solidFill>
              <a:effectLst/>
              <a:latin typeface="Linux Libertine"/>
            </a:endParaRPr>
          </a:p>
        </p:txBody>
      </p:sp>
      <p:sp>
        <p:nvSpPr>
          <p:cNvPr id="6" name="Rectangle 5">
            <a:extLst>
              <a:ext uri="{FF2B5EF4-FFF2-40B4-BE49-F238E27FC236}">
                <a16:creationId xmlns:a16="http://schemas.microsoft.com/office/drawing/2014/main" id="{3C8A4FB6-80EB-4889-BA42-F0DED3613CC7}"/>
              </a:ext>
            </a:extLst>
          </p:cNvPr>
          <p:cNvSpPr/>
          <p:nvPr/>
        </p:nvSpPr>
        <p:spPr>
          <a:xfrm>
            <a:off x="8137509" y="2377495"/>
            <a:ext cx="2897268" cy="369332"/>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Vertical to ground dampers</a:t>
            </a:r>
          </a:p>
        </p:txBody>
      </p:sp>
      <p:sp>
        <p:nvSpPr>
          <p:cNvPr id="7" name="Rectangle 6">
            <a:extLst>
              <a:ext uri="{FF2B5EF4-FFF2-40B4-BE49-F238E27FC236}">
                <a16:creationId xmlns:a16="http://schemas.microsoft.com/office/drawing/2014/main" id="{AF600432-8E3C-4EA4-89F1-BB2A5BF03E50}"/>
              </a:ext>
            </a:extLst>
          </p:cNvPr>
          <p:cNvSpPr/>
          <p:nvPr/>
        </p:nvSpPr>
        <p:spPr>
          <a:xfrm>
            <a:off x="3214687" y="3605963"/>
            <a:ext cx="3367313" cy="1938992"/>
          </a:xfrm>
          <a:prstGeom prst="rect">
            <a:avLst/>
          </a:prstGeom>
        </p:spPr>
        <p:txBody>
          <a:bodyPr wrap="square">
            <a:spAutoFit/>
          </a:bodyPr>
          <a:lstStyle/>
          <a:p>
            <a:pPr algn="ctr"/>
            <a:r>
              <a:rPr lang="en-IN" sz="2400" dirty="0">
                <a:solidFill>
                  <a:srgbClr val="FF0000"/>
                </a:solidFill>
                <a:latin typeface="Comic Sans MS" panose="030F0702030302020204" pitchFamily="66" charset="0"/>
                <a:cs typeface="Arial" panose="020B0604020202020204" pitchFamily="34" charset="0"/>
              </a:rPr>
              <a:t>Damping was installed on London’s Millennium Bridge shortly</a:t>
            </a:r>
          </a:p>
          <a:p>
            <a:pPr algn="ctr"/>
            <a:r>
              <a:rPr lang="en-IN" sz="2400" dirty="0">
                <a:solidFill>
                  <a:srgbClr val="FF0000"/>
                </a:solidFill>
                <a:latin typeface="Comic Sans MS" panose="030F0702030302020204" pitchFamily="66" charset="0"/>
                <a:cs typeface="Arial" panose="020B0604020202020204" pitchFamily="34" charset="0"/>
              </a:rPr>
              <a:t>after it opened</a:t>
            </a:r>
          </a:p>
        </p:txBody>
      </p:sp>
    </p:spTree>
    <p:extLst>
      <p:ext uri="{BB962C8B-B14F-4D97-AF65-F5344CB8AC3E}">
        <p14:creationId xmlns:p14="http://schemas.microsoft.com/office/powerpoint/2010/main" val="1981126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773A85-8DEF-4F54-BB3F-130F4CCA3445}"/>
              </a:ext>
            </a:extLst>
          </p:cNvPr>
          <p:cNvSpPr txBox="1"/>
          <p:nvPr/>
        </p:nvSpPr>
        <p:spPr>
          <a:xfrm>
            <a:off x="0" y="14285"/>
            <a:ext cx="121920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Damped harmonic motion</a:t>
            </a:r>
          </a:p>
        </p:txBody>
      </p:sp>
      <p:cxnSp>
        <p:nvCxnSpPr>
          <p:cNvPr id="3" name="Straight Connector 2">
            <a:extLst>
              <a:ext uri="{FF2B5EF4-FFF2-40B4-BE49-F238E27FC236}">
                <a16:creationId xmlns:a16="http://schemas.microsoft.com/office/drawing/2014/main" id="{38C57A4C-DC9C-45E2-91F0-57849EB38663}"/>
              </a:ext>
            </a:extLst>
          </p:cNvPr>
          <p:cNvCxnSpPr>
            <a:cxnSpLocks/>
          </p:cNvCxnSpPr>
          <p:nvPr/>
        </p:nvCxnSpPr>
        <p:spPr>
          <a:xfrm>
            <a:off x="972000" y="728663"/>
            <a:ext cx="11220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052" name="Picture 4" descr="Structure of Post Graduate (M.E. Structural Engineering)">
            <a:extLst>
              <a:ext uri="{FF2B5EF4-FFF2-40B4-BE49-F238E27FC236}">
                <a16:creationId xmlns:a16="http://schemas.microsoft.com/office/drawing/2014/main" id="{4B84FC03-5C75-47E2-AAE0-6B355262B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2000" cy="96768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5EAE376-9875-4E3A-B0AC-AE76ACADD378}"/>
              </a:ext>
            </a:extLst>
          </p:cNvPr>
          <p:cNvSpPr/>
          <p:nvPr/>
        </p:nvSpPr>
        <p:spPr>
          <a:xfrm>
            <a:off x="1" y="927313"/>
            <a:ext cx="12191999" cy="2492990"/>
          </a:xfrm>
          <a:prstGeom prst="rect">
            <a:avLst/>
          </a:prstGeom>
        </p:spPr>
        <p:txBody>
          <a:bodyPr wrap="square">
            <a:spAutoFit/>
          </a:bodyPr>
          <a:lstStyle/>
          <a:p>
            <a:pPr algn="just"/>
            <a:r>
              <a:rPr lang="en-IN" sz="2600" dirty="0">
                <a:solidFill>
                  <a:schemeClr val="bg1"/>
                </a:solidFill>
                <a:latin typeface="Arial" panose="020B0604020202020204" pitchFamily="34" charset="0"/>
                <a:cs typeface="Arial" panose="020B0604020202020204" pitchFamily="34" charset="0"/>
              </a:rPr>
              <a:t>If the damping is large, it no longer resembles SHM</a:t>
            </a:r>
          </a:p>
          <a:p>
            <a:pPr marL="514350" indent="-514350" algn="just">
              <a:buFont typeface="+mj-lt"/>
              <a:buAutoNum type="romanUcPeriod"/>
            </a:pPr>
            <a:r>
              <a:rPr lang="en-IN" sz="2600" i="1" u="sng" dirty="0">
                <a:solidFill>
                  <a:srgbClr val="FFFF00"/>
                </a:solidFill>
                <a:latin typeface="Arial" panose="020B0604020202020204" pitchFamily="34" charset="0"/>
                <a:cs typeface="Arial" panose="020B0604020202020204" pitchFamily="34" charset="0"/>
              </a:rPr>
              <a:t>Underdamping: </a:t>
            </a:r>
            <a:r>
              <a:rPr lang="en-IN" sz="2600" dirty="0">
                <a:solidFill>
                  <a:srgbClr val="FFFF00"/>
                </a:solidFill>
                <a:latin typeface="Arial" panose="020B0604020202020204" pitchFamily="34" charset="0"/>
                <a:cs typeface="Arial" panose="020B0604020202020204" pitchFamily="34" charset="0"/>
              </a:rPr>
              <a:t>There are a few small oscillations before the oscillator comes to rest.</a:t>
            </a:r>
          </a:p>
          <a:p>
            <a:pPr marL="514350" indent="-514350" algn="just">
              <a:buFont typeface="+mj-lt"/>
              <a:buAutoNum type="romanUcPeriod"/>
            </a:pPr>
            <a:r>
              <a:rPr lang="en-IN" sz="2600" i="1" u="sng" dirty="0">
                <a:solidFill>
                  <a:srgbClr val="FF0000"/>
                </a:solidFill>
                <a:latin typeface="Arial" panose="020B0604020202020204" pitchFamily="34" charset="0"/>
                <a:cs typeface="Arial" panose="020B0604020202020204" pitchFamily="34" charset="0"/>
              </a:rPr>
              <a:t>Critical damping</a:t>
            </a:r>
            <a:r>
              <a:rPr lang="en-IN" sz="2600" dirty="0">
                <a:solidFill>
                  <a:srgbClr val="FF0000"/>
                </a:solidFill>
                <a:latin typeface="Arial" panose="020B0604020202020204" pitchFamily="34" charset="0"/>
                <a:cs typeface="Arial" panose="020B0604020202020204" pitchFamily="34" charset="0"/>
              </a:rPr>
              <a:t>: this is the fastest way to get to equilibrium.</a:t>
            </a:r>
          </a:p>
          <a:p>
            <a:pPr marL="514350" indent="-514350" algn="just">
              <a:buFont typeface="+mj-lt"/>
              <a:buAutoNum type="romanUcPeriod"/>
            </a:pPr>
            <a:r>
              <a:rPr lang="en-IN" sz="2600" i="1" u="sng" dirty="0">
                <a:solidFill>
                  <a:srgbClr val="00FF00"/>
                </a:solidFill>
                <a:latin typeface="Arial" panose="020B0604020202020204" pitchFamily="34" charset="0"/>
                <a:cs typeface="Arial" panose="020B0604020202020204" pitchFamily="34" charset="0"/>
              </a:rPr>
              <a:t>Overdamping:</a:t>
            </a:r>
            <a:r>
              <a:rPr lang="en-IN" sz="2600" dirty="0">
                <a:solidFill>
                  <a:srgbClr val="00FF00"/>
                </a:solidFill>
                <a:latin typeface="Arial" panose="020B0604020202020204" pitchFamily="34" charset="0"/>
                <a:cs typeface="Arial" panose="020B0604020202020204" pitchFamily="34" charset="0"/>
              </a:rPr>
              <a:t> the system is slowed so much that it takes a long time to get to equilibrium.</a:t>
            </a:r>
          </a:p>
        </p:txBody>
      </p:sp>
    </p:spTree>
    <p:extLst>
      <p:ext uri="{BB962C8B-B14F-4D97-AF65-F5344CB8AC3E}">
        <p14:creationId xmlns:p14="http://schemas.microsoft.com/office/powerpoint/2010/main" val="234122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40"/>
                                  </p:iterate>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773A85-8DEF-4F54-BB3F-130F4CCA3445}"/>
              </a:ext>
            </a:extLst>
          </p:cNvPr>
          <p:cNvSpPr txBox="1"/>
          <p:nvPr/>
        </p:nvSpPr>
        <p:spPr>
          <a:xfrm>
            <a:off x="0" y="14285"/>
            <a:ext cx="121920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Damped harmonic motion</a:t>
            </a:r>
          </a:p>
        </p:txBody>
      </p:sp>
      <p:cxnSp>
        <p:nvCxnSpPr>
          <p:cNvPr id="3" name="Straight Connector 2">
            <a:extLst>
              <a:ext uri="{FF2B5EF4-FFF2-40B4-BE49-F238E27FC236}">
                <a16:creationId xmlns:a16="http://schemas.microsoft.com/office/drawing/2014/main" id="{38C57A4C-DC9C-45E2-91F0-57849EB38663}"/>
              </a:ext>
            </a:extLst>
          </p:cNvPr>
          <p:cNvCxnSpPr>
            <a:cxnSpLocks/>
          </p:cNvCxnSpPr>
          <p:nvPr/>
        </p:nvCxnSpPr>
        <p:spPr>
          <a:xfrm>
            <a:off x="972000" y="728663"/>
            <a:ext cx="11220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052" name="Picture 4" descr="Structure of Post Graduate (M.E. Structural Engineering)">
            <a:extLst>
              <a:ext uri="{FF2B5EF4-FFF2-40B4-BE49-F238E27FC236}">
                <a16:creationId xmlns:a16="http://schemas.microsoft.com/office/drawing/2014/main" id="{4B84FC03-5C75-47E2-AAE0-6B355262B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2000" cy="967686"/>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5DB5ED2D-A347-458D-BD12-B1CDBF845295}"/>
              </a:ext>
            </a:extLst>
          </p:cNvPr>
          <p:cNvGrpSpPr/>
          <p:nvPr/>
        </p:nvGrpSpPr>
        <p:grpSpPr>
          <a:xfrm>
            <a:off x="1403726" y="2366015"/>
            <a:ext cx="9931931" cy="4165417"/>
            <a:chOff x="1387566" y="2540184"/>
            <a:chExt cx="7167171" cy="2881013"/>
          </a:xfrm>
        </p:grpSpPr>
        <p:grpSp>
          <p:nvGrpSpPr>
            <p:cNvPr id="12" name="Group 11">
              <a:extLst>
                <a:ext uri="{FF2B5EF4-FFF2-40B4-BE49-F238E27FC236}">
                  <a16:creationId xmlns:a16="http://schemas.microsoft.com/office/drawing/2014/main" id="{B347AC5E-19C3-4D04-AC70-6B8612FDBE70}"/>
                </a:ext>
              </a:extLst>
            </p:cNvPr>
            <p:cNvGrpSpPr/>
            <p:nvPr/>
          </p:nvGrpSpPr>
          <p:grpSpPr>
            <a:xfrm>
              <a:off x="1496102" y="3161307"/>
              <a:ext cx="4534449" cy="2259890"/>
              <a:chOff x="4509043" y="2692476"/>
              <a:chExt cx="4534449" cy="2674239"/>
            </a:xfrm>
          </p:grpSpPr>
          <p:grpSp>
            <p:nvGrpSpPr>
              <p:cNvPr id="15" name="Group 14">
                <a:extLst>
                  <a:ext uri="{FF2B5EF4-FFF2-40B4-BE49-F238E27FC236}">
                    <a16:creationId xmlns:a16="http://schemas.microsoft.com/office/drawing/2014/main" id="{8FDA947A-397B-43A8-BAF1-087F8808FD61}"/>
                  </a:ext>
                </a:extLst>
              </p:cNvPr>
              <p:cNvGrpSpPr/>
              <p:nvPr/>
            </p:nvGrpSpPr>
            <p:grpSpPr>
              <a:xfrm>
                <a:off x="4564748" y="2862209"/>
                <a:ext cx="4478744" cy="2504506"/>
                <a:chOff x="5718626" y="2480432"/>
                <a:chExt cx="4478744" cy="2504506"/>
              </a:xfrm>
            </p:grpSpPr>
            <p:grpSp>
              <p:nvGrpSpPr>
                <p:cNvPr id="17" name="Group 16">
                  <a:extLst>
                    <a:ext uri="{FF2B5EF4-FFF2-40B4-BE49-F238E27FC236}">
                      <a16:creationId xmlns:a16="http://schemas.microsoft.com/office/drawing/2014/main" id="{AA696622-4F3B-4CDD-B998-13C540869616}"/>
                    </a:ext>
                  </a:extLst>
                </p:cNvPr>
                <p:cNvGrpSpPr/>
                <p:nvPr/>
              </p:nvGrpSpPr>
              <p:grpSpPr>
                <a:xfrm>
                  <a:off x="8743598" y="2480432"/>
                  <a:ext cx="1453772" cy="1978161"/>
                  <a:chOff x="10721510" y="2582517"/>
                  <a:chExt cx="1453772" cy="2075404"/>
                </a:xfrm>
              </p:grpSpPr>
              <p:grpSp>
                <p:nvGrpSpPr>
                  <p:cNvPr id="22" name="Group 21">
                    <a:extLst>
                      <a:ext uri="{FF2B5EF4-FFF2-40B4-BE49-F238E27FC236}">
                        <a16:creationId xmlns:a16="http://schemas.microsoft.com/office/drawing/2014/main" id="{FD822BFA-4637-41B7-A45A-AD3A3D23F65B}"/>
                      </a:ext>
                    </a:extLst>
                  </p:cNvPr>
                  <p:cNvGrpSpPr/>
                  <p:nvPr/>
                </p:nvGrpSpPr>
                <p:grpSpPr>
                  <a:xfrm>
                    <a:off x="10721510" y="2582517"/>
                    <a:ext cx="1433032" cy="1856105"/>
                    <a:chOff x="4010037" y="3312490"/>
                    <a:chExt cx="1433032" cy="1856105"/>
                  </a:xfrm>
                </p:grpSpPr>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BF43333D-47DF-43A3-8A14-A8E60B7338C6}"/>
                            </a:ext>
                          </a:extLst>
                        </p:cNvPr>
                        <p:cNvSpPr/>
                        <p:nvPr/>
                      </p:nvSpPr>
                      <p:spPr>
                        <a:xfrm>
                          <a:off x="4423938" y="4044498"/>
                          <a:ext cx="41710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𝒕</m:t>
                                </m:r>
                              </m:oMath>
                            </m:oMathPara>
                          </a14:m>
                          <a:endParaRPr lang="en-IN" sz="2800" dirty="0"/>
                        </a:p>
                      </p:txBody>
                    </p:sp>
                  </mc:Choice>
                  <mc:Fallback xmlns="">
                    <p:sp>
                      <p:nvSpPr>
                        <p:cNvPr id="47" name="Rectangle 46">
                          <a:extLst>
                            <a:ext uri="{FF2B5EF4-FFF2-40B4-BE49-F238E27FC236}">
                              <a16:creationId xmlns:a16="http://schemas.microsoft.com/office/drawing/2014/main" id="{F152B36E-56AF-4AE9-88D4-39792C4B7AFA}"/>
                            </a:ext>
                          </a:extLst>
                        </p:cNvPr>
                        <p:cNvSpPr>
                          <a:spLocks noRot="1" noChangeAspect="1" noMove="1" noResize="1" noEditPoints="1" noAdjustHandles="1" noChangeArrowheads="1" noChangeShapeType="1" noTextEdit="1"/>
                        </p:cNvSpPr>
                        <p:nvPr/>
                      </p:nvSpPr>
                      <p:spPr>
                        <a:xfrm>
                          <a:off x="4423938" y="4044498"/>
                          <a:ext cx="417102" cy="523220"/>
                        </a:xfrm>
                        <a:prstGeom prst="rect">
                          <a:avLst/>
                        </a:prstGeom>
                        <a:blipFill>
                          <a:blip r:embed="rId7"/>
                          <a:stretch>
                            <a:fillRect/>
                          </a:stretch>
                        </a:blipFill>
                      </p:spPr>
                      <p:txBody>
                        <a:bodyPr/>
                        <a:lstStyle/>
                        <a:p>
                          <a:r>
                            <a:rPr lang="en-IN">
                              <a:noFill/>
                            </a:rPr>
                            <a:t> </a:t>
                          </a:r>
                        </a:p>
                      </p:txBody>
                    </p:sp>
                  </mc:Fallback>
                </mc:AlternateContent>
                <p:sp>
                  <p:nvSpPr>
                    <p:cNvPr id="27" name="Rectangle 26">
                      <a:extLst>
                        <a:ext uri="{FF2B5EF4-FFF2-40B4-BE49-F238E27FC236}">
                          <a16:creationId xmlns:a16="http://schemas.microsoft.com/office/drawing/2014/main" id="{DE71103C-74BD-4AF9-9F1C-36329481AB4A}"/>
                        </a:ext>
                      </a:extLst>
                    </p:cNvPr>
                    <p:cNvSpPr/>
                    <p:nvPr/>
                  </p:nvSpPr>
                  <p:spPr>
                    <a:xfrm>
                      <a:off x="4010037" y="3312490"/>
                      <a:ext cx="1433032" cy="1856105"/>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3" name="Rectangle 22">
                    <a:extLst>
                      <a:ext uri="{FF2B5EF4-FFF2-40B4-BE49-F238E27FC236}">
                        <a16:creationId xmlns:a16="http://schemas.microsoft.com/office/drawing/2014/main" id="{9E355169-E790-4056-88C1-C68FC2F59DB6}"/>
                      </a:ext>
                    </a:extLst>
                  </p:cNvPr>
                  <p:cNvSpPr/>
                  <p:nvPr/>
                </p:nvSpPr>
                <p:spPr>
                  <a:xfrm>
                    <a:off x="11492691" y="2801816"/>
                    <a:ext cx="682591" cy="1856105"/>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FD9B993C-0AAF-480B-B487-075B182111CE}"/>
                          </a:ext>
                        </a:extLst>
                      </p:cNvPr>
                      <p:cNvSpPr/>
                      <p:nvPr/>
                    </p:nvSpPr>
                    <p:spPr>
                      <a:xfrm>
                        <a:off x="11492691" y="3851539"/>
                        <a:ext cx="41710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𝒕</m:t>
                              </m:r>
                            </m:oMath>
                          </m:oMathPara>
                        </a14:m>
                        <a:endParaRPr lang="en-IN" sz="2800" dirty="0"/>
                      </a:p>
                    </p:txBody>
                  </p:sp>
                </mc:Choice>
                <mc:Fallback xmlns="">
                  <p:sp>
                    <p:nvSpPr>
                      <p:cNvPr id="24" name="Rectangle 23">
                        <a:extLst>
                          <a:ext uri="{FF2B5EF4-FFF2-40B4-BE49-F238E27FC236}">
                            <a16:creationId xmlns:a16="http://schemas.microsoft.com/office/drawing/2014/main" id="{FD9B993C-0AAF-480B-B487-075B182111CE}"/>
                          </a:ext>
                        </a:extLst>
                      </p:cNvPr>
                      <p:cNvSpPr>
                        <a:spLocks noRot="1" noChangeAspect="1" noMove="1" noResize="1" noEditPoints="1" noAdjustHandles="1" noChangeArrowheads="1" noChangeShapeType="1" noTextEdit="1"/>
                      </p:cNvSpPr>
                      <p:nvPr/>
                    </p:nvSpPr>
                    <p:spPr>
                      <a:xfrm>
                        <a:off x="11492691" y="3851539"/>
                        <a:ext cx="417101" cy="523220"/>
                      </a:xfrm>
                      <a:prstGeom prst="rect">
                        <a:avLst/>
                      </a:prstGeom>
                      <a:blipFill>
                        <a:blip r:embed="rId8"/>
                        <a:stretch>
                          <a:fillRect/>
                        </a:stretch>
                      </a:blipFill>
                    </p:spPr>
                    <p:txBody>
                      <a:bodyPr/>
                      <a:lstStyle/>
                      <a:p>
                        <a:r>
                          <a:rPr lang="en-IN">
                            <a:noFill/>
                          </a:rPr>
                          <a:t> </a:t>
                        </a:r>
                      </a:p>
                    </p:txBody>
                  </p:sp>
                </mc:Fallback>
              </mc:AlternateContent>
            </p:grpSp>
            <p:sp>
              <p:nvSpPr>
                <p:cNvPr id="20" name="Freeform: Shape 19">
                  <a:extLst>
                    <a:ext uri="{FF2B5EF4-FFF2-40B4-BE49-F238E27FC236}">
                      <a16:creationId xmlns:a16="http://schemas.microsoft.com/office/drawing/2014/main" id="{815F9334-E5C7-4604-8E52-2B35AF117783}"/>
                    </a:ext>
                  </a:extLst>
                </p:cNvPr>
                <p:cNvSpPr/>
                <p:nvPr/>
              </p:nvSpPr>
              <p:spPr>
                <a:xfrm>
                  <a:off x="5718626" y="3215801"/>
                  <a:ext cx="3410857" cy="1769137"/>
                </a:xfrm>
                <a:custGeom>
                  <a:avLst/>
                  <a:gdLst>
                    <a:gd name="connsiteX0" fmla="*/ 0 w 3410857"/>
                    <a:gd name="connsiteY0" fmla="*/ 0 h 1930408"/>
                    <a:gd name="connsiteX1" fmla="*/ 246743 w 3410857"/>
                    <a:gd name="connsiteY1" fmla="*/ 1117600 h 1930408"/>
                    <a:gd name="connsiteX2" fmla="*/ 609600 w 3410857"/>
                    <a:gd name="connsiteY2" fmla="*/ 1930400 h 1930408"/>
                    <a:gd name="connsiteX3" fmla="*/ 986972 w 3410857"/>
                    <a:gd name="connsiteY3" fmla="*/ 1103086 h 1930408"/>
                    <a:gd name="connsiteX4" fmla="*/ 1422400 w 3410857"/>
                    <a:gd name="connsiteY4" fmla="*/ 551543 h 1930408"/>
                    <a:gd name="connsiteX5" fmla="*/ 2002972 w 3410857"/>
                    <a:gd name="connsiteY5" fmla="*/ 1132114 h 1930408"/>
                    <a:gd name="connsiteX6" fmla="*/ 2365829 w 3410857"/>
                    <a:gd name="connsiteY6" fmla="*/ 1553029 h 1930408"/>
                    <a:gd name="connsiteX7" fmla="*/ 2641600 w 3410857"/>
                    <a:gd name="connsiteY7" fmla="*/ 1088572 h 1930408"/>
                    <a:gd name="connsiteX8" fmla="*/ 2989943 w 3410857"/>
                    <a:gd name="connsiteY8" fmla="*/ 696686 h 1930408"/>
                    <a:gd name="connsiteX9" fmla="*/ 3410857 w 3410857"/>
                    <a:gd name="connsiteY9" fmla="*/ 1117600 h 1930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10857" h="1930408">
                      <a:moveTo>
                        <a:pt x="0" y="0"/>
                      </a:moveTo>
                      <a:cubicBezTo>
                        <a:pt x="72571" y="397933"/>
                        <a:pt x="145143" y="795867"/>
                        <a:pt x="246743" y="1117600"/>
                      </a:cubicBezTo>
                      <a:cubicBezTo>
                        <a:pt x="348343" y="1439333"/>
                        <a:pt x="486229" y="1932819"/>
                        <a:pt x="609600" y="1930400"/>
                      </a:cubicBezTo>
                      <a:cubicBezTo>
                        <a:pt x="732971" y="1927981"/>
                        <a:pt x="851505" y="1332895"/>
                        <a:pt x="986972" y="1103086"/>
                      </a:cubicBezTo>
                      <a:cubicBezTo>
                        <a:pt x="1122439" y="873277"/>
                        <a:pt x="1253067" y="546705"/>
                        <a:pt x="1422400" y="551543"/>
                      </a:cubicBezTo>
                      <a:cubicBezTo>
                        <a:pt x="1591733" y="556381"/>
                        <a:pt x="1845734" y="965200"/>
                        <a:pt x="2002972" y="1132114"/>
                      </a:cubicBezTo>
                      <a:cubicBezTo>
                        <a:pt x="2160210" y="1299028"/>
                        <a:pt x="2259391" y="1560286"/>
                        <a:pt x="2365829" y="1553029"/>
                      </a:cubicBezTo>
                      <a:cubicBezTo>
                        <a:pt x="2472267" y="1545772"/>
                        <a:pt x="2537581" y="1231296"/>
                        <a:pt x="2641600" y="1088572"/>
                      </a:cubicBezTo>
                      <a:cubicBezTo>
                        <a:pt x="2745619" y="945848"/>
                        <a:pt x="2861734" y="691848"/>
                        <a:pt x="2989943" y="696686"/>
                      </a:cubicBezTo>
                      <a:cubicBezTo>
                        <a:pt x="3118152" y="701524"/>
                        <a:pt x="3264504" y="909562"/>
                        <a:pt x="3410857" y="1117600"/>
                      </a:cubicBezTo>
                    </a:path>
                  </a:pathLst>
                </a:cu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7B786B8D-4DC3-48C4-A9B1-0A722FA1EDD2}"/>
                      </a:ext>
                    </a:extLst>
                  </p:cNvPr>
                  <p:cNvSpPr/>
                  <p:nvPr/>
                </p:nvSpPr>
                <p:spPr>
                  <a:xfrm>
                    <a:off x="4509043" y="2692476"/>
                    <a:ext cx="47320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𝒙</m:t>
                          </m:r>
                        </m:oMath>
                      </m:oMathPara>
                    </a14:m>
                    <a:endParaRPr lang="en-IN" sz="2800" dirty="0"/>
                  </a:p>
                </p:txBody>
              </p:sp>
            </mc:Choice>
            <mc:Fallback xmlns="">
              <p:sp>
                <p:nvSpPr>
                  <p:cNvPr id="14" name="Rectangle 13">
                    <a:extLst>
                      <a:ext uri="{FF2B5EF4-FFF2-40B4-BE49-F238E27FC236}">
                        <a16:creationId xmlns:a16="http://schemas.microsoft.com/office/drawing/2014/main" id="{7B786B8D-4DC3-48C4-A9B1-0A722FA1EDD2}"/>
                      </a:ext>
                    </a:extLst>
                  </p:cNvPr>
                  <p:cNvSpPr>
                    <a:spLocks noRot="1" noChangeAspect="1" noMove="1" noResize="1" noEditPoints="1" noAdjustHandles="1" noChangeArrowheads="1" noChangeShapeType="1" noTextEdit="1"/>
                  </p:cNvSpPr>
                  <p:nvPr/>
                </p:nvSpPr>
                <p:spPr>
                  <a:xfrm>
                    <a:off x="4509043" y="2692476"/>
                    <a:ext cx="473206" cy="523220"/>
                  </a:xfrm>
                  <a:prstGeom prst="rect">
                    <a:avLst/>
                  </a:prstGeom>
                  <a:blipFill>
                    <a:blip r:embed="rId9"/>
                    <a:stretch>
                      <a:fillRect/>
                    </a:stretch>
                  </a:blipFill>
                </p:spPr>
                <p:txBody>
                  <a:bodyPr/>
                  <a:lstStyle/>
                  <a:p>
                    <a:r>
                      <a:rPr lang="en-IN">
                        <a:noFill/>
                      </a:rPr>
                      <a:t> </a:t>
                    </a:r>
                  </a:p>
                </p:txBody>
              </p:sp>
            </mc:Fallback>
          </mc:AlternateContent>
        </p:grpSp>
        <p:cxnSp>
          <p:nvCxnSpPr>
            <p:cNvPr id="28" name="Straight Arrow Connector 27">
              <a:extLst>
                <a:ext uri="{FF2B5EF4-FFF2-40B4-BE49-F238E27FC236}">
                  <a16:creationId xmlns:a16="http://schemas.microsoft.com/office/drawing/2014/main" id="{A5F00DA4-EB09-4423-8BC2-7D87BB84D8C5}"/>
                </a:ext>
              </a:extLst>
            </p:cNvPr>
            <p:cNvCxnSpPr>
              <a:cxnSpLocks/>
            </p:cNvCxnSpPr>
            <p:nvPr/>
          </p:nvCxnSpPr>
          <p:spPr>
            <a:xfrm>
              <a:off x="1523954" y="4762636"/>
              <a:ext cx="4041050"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9" name="Arc 28">
              <a:extLst>
                <a:ext uri="{FF2B5EF4-FFF2-40B4-BE49-F238E27FC236}">
                  <a16:creationId xmlns:a16="http://schemas.microsoft.com/office/drawing/2014/main" id="{F2EC07D1-F46E-4490-9BBC-089D77AC5069}"/>
                </a:ext>
              </a:extLst>
            </p:cNvPr>
            <p:cNvSpPr/>
            <p:nvPr/>
          </p:nvSpPr>
          <p:spPr>
            <a:xfrm flipH="1" flipV="1">
              <a:off x="1387566" y="2540184"/>
              <a:ext cx="7030783" cy="2045811"/>
            </a:xfrm>
            <a:prstGeom prst="arc">
              <a:avLst>
                <a:gd name="adj1" fmla="val 15704052"/>
                <a:gd name="adj2" fmla="val 21307517"/>
              </a:avLst>
            </a:prstGeom>
            <a:ln w="57150">
              <a:solidFill>
                <a:srgbClr val="00FF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0" name="Arc 29">
              <a:extLst>
                <a:ext uri="{FF2B5EF4-FFF2-40B4-BE49-F238E27FC236}">
                  <a16:creationId xmlns:a16="http://schemas.microsoft.com/office/drawing/2014/main" id="{6C1D2FBC-7339-4FB1-B95F-9DEF12F6C364}"/>
                </a:ext>
              </a:extLst>
            </p:cNvPr>
            <p:cNvSpPr/>
            <p:nvPr/>
          </p:nvSpPr>
          <p:spPr>
            <a:xfrm flipH="1" flipV="1">
              <a:off x="1523954" y="2540184"/>
              <a:ext cx="7030783" cy="2399279"/>
            </a:xfrm>
            <a:prstGeom prst="arc">
              <a:avLst>
                <a:gd name="adj1" fmla="val 20140605"/>
                <a:gd name="adj2" fmla="val 56325"/>
              </a:avLst>
            </a:prstGeom>
            <a:ln w="5715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grpSp>
      <p:cxnSp>
        <p:nvCxnSpPr>
          <p:cNvPr id="33" name="Straight Arrow Connector 32">
            <a:extLst>
              <a:ext uri="{FF2B5EF4-FFF2-40B4-BE49-F238E27FC236}">
                <a16:creationId xmlns:a16="http://schemas.microsoft.com/office/drawing/2014/main" id="{C95BE9E6-E754-4301-88CA-F3C203DEA82A}"/>
              </a:ext>
            </a:extLst>
          </p:cNvPr>
          <p:cNvCxnSpPr>
            <a:cxnSpLocks/>
          </p:cNvCxnSpPr>
          <p:nvPr/>
        </p:nvCxnSpPr>
        <p:spPr>
          <a:xfrm flipV="1">
            <a:off x="1592728" y="3470226"/>
            <a:ext cx="0" cy="306120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1E613F7-1023-41D4-A928-DB262EE8536C}"/>
              </a:ext>
            </a:extLst>
          </p:cNvPr>
          <p:cNvSpPr/>
          <p:nvPr/>
        </p:nvSpPr>
        <p:spPr>
          <a:xfrm>
            <a:off x="2778814" y="5955851"/>
            <a:ext cx="298480" cy="584775"/>
          </a:xfrm>
          <a:prstGeom prst="rect">
            <a:avLst/>
          </a:prstGeom>
        </p:spPr>
        <p:txBody>
          <a:bodyPr wrap="none">
            <a:spAutoFit/>
          </a:bodyPr>
          <a:lstStyle/>
          <a:p>
            <a:r>
              <a:rPr lang="en-IN" sz="3200" b="1" dirty="0">
                <a:solidFill>
                  <a:srgbClr val="FFFF00"/>
                </a:solidFill>
                <a:latin typeface="Arial" panose="020B0604020202020204" pitchFamily="34" charset="0"/>
                <a:cs typeface="Arial" panose="020B0604020202020204" pitchFamily="34" charset="0"/>
              </a:rPr>
              <a:t>I</a:t>
            </a:r>
            <a:endParaRPr lang="en-IN" sz="3200" b="1" dirty="0"/>
          </a:p>
        </p:txBody>
      </p:sp>
      <p:sp>
        <p:nvSpPr>
          <p:cNvPr id="35" name="Rectangle 34">
            <a:extLst>
              <a:ext uri="{FF2B5EF4-FFF2-40B4-BE49-F238E27FC236}">
                <a16:creationId xmlns:a16="http://schemas.microsoft.com/office/drawing/2014/main" id="{43DA3BBD-BCA3-47EE-BF3F-1A7FA989758C}"/>
              </a:ext>
            </a:extLst>
          </p:cNvPr>
          <p:cNvSpPr/>
          <p:nvPr/>
        </p:nvSpPr>
        <p:spPr>
          <a:xfrm>
            <a:off x="2705204" y="4336158"/>
            <a:ext cx="526106" cy="584775"/>
          </a:xfrm>
          <a:prstGeom prst="rect">
            <a:avLst/>
          </a:prstGeom>
        </p:spPr>
        <p:txBody>
          <a:bodyPr wrap="none">
            <a:spAutoFit/>
          </a:bodyPr>
          <a:lstStyle/>
          <a:p>
            <a:r>
              <a:rPr lang="en-IN" sz="3200" b="1" dirty="0">
                <a:solidFill>
                  <a:srgbClr val="00FF00"/>
                </a:solidFill>
                <a:latin typeface="Arial" panose="020B0604020202020204" pitchFamily="34" charset="0"/>
                <a:cs typeface="Arial" panose="020B0604020202020204" pitchFamily="34" charset="0"/>
              </a:rPr>
              <a:t>III</a:t>
            </a:r>
            <a:endParaRPr lang="en-IN" sz="3200" b="1" dirty="0">
              <a:solidFill>
                <a:srgbClr val="00FF00"/>
              </a:solidFill>
            </a:endParaRPr>
          </a:p>
        </p:txBody>
      </p:sp>
      <p:sp>
        <p:nvSpPr>
          <p:cNvPr id="36" name="Rectangle 35">
            <a:extLst>
              <a:ext uri="{FF2B5EF4-FFF2-40B4-BE49-F238E27FC236}">
                <a16:creationId xmlns:a16="http://schemas.microsoft.com/office/drawing/2014/main" id="{EF7D0800-6C40-4778-8761-B70123D95908}"/>
              </a:ext>
            </a:extLst>
          </p:cNvPr>
          <p:cNvSpPr/>
          <p:nvPr/>
        </p:nvSpPr>
        <p:spPr>
          <a:xfrm>
            <a:off x="2003731" y="4962368"/>
            <a:ext cx="412292" cy="584775"/>
          </a:xfrm>
          <a:prstGeom prst="rect">
            <a:avLst/>
          </a:prstGeom>
        </p:spPr>
        <p:txBody>
          <a:bodyPr wrap="none">
            <a:spAutoFit/>
          </a:bodyPr>
          <a:lstStyle/>
          <a:p>
            <a:r>
              <a:rPr lang="en-IN" sz="3200" b="1" dirty="0">
                <a:solidFill>
                  <a:srgbClr val="FF0000"/>
                </a:solidFill>
                <a:latin typeface="Arial" panose="020B0604020202020204" pitchFamily="34" charset="0"/>
                <a:cs typeface="Arial" panose="020B0604020202020204" pitchFamily="34" charset="0"/>
              </a:rPr>
              <a:t>II</a:t>
            </a:r>
            <a:endParaRPr lang="en-IN" sz="3200" b="1" dirty="0">
              <a:solidFill>
                <a:srgbClr val="FF0000"/>
              </a:solidFill>
            </a:endParaRPr>
          </a:p>
        </p:txBody>
      </p:sp>
      <p:sp>
        <p:nvSpPr>
          <p:cNvPr id="26" name="Rectangle 25">
            <a:extLst>
              <a:ext uri="{FF2B5EF4-FFF2-40B4-BE49-F238E27FC236}">
                <a16:creationId xmlns:a16="http://schemas.microsoft.com/office/drawing/2014/main" id="{9DCEE166-B53B-4F7F-B3A1-82F355C0D3D4}"/>
              </a:ext>
            </a:extLst>
          </p:cNvPr>
          <p:cNvSpPr/>
          <p:nvPr/>
        </p:nvSpPr>
        <p:spPr>
          <a:xfrm>
            <a:off x="1" y="927313"/>
            <a:ext cx="12191999" cy="2492990"/>
          </a:xfrm>
          <a:prstGeom prst="rect">
            <a:avLst/>
          </a:prstGeom>
        </p:spPr>
        <p:txBody>
          <a:bodyPr wrap="square">
            <a:spAutoFit/>
          </a:bodyPr>
          <a:lstStyle/>
          <a:p>
            <a:pPr algn="just"/>
            <a:r>
              <a:rPr lang="en-IN" sz="2600" dirty="0">
                <a:solidFill>
                  <a:schemeClr val="bg1"/>
                </a:solidFill>
                <a:latin typeface="Arial" panose="020B0604020202020204" pitchFamily="34" charset="0"/>
                <a:cs typeface="Arial" panose="020B0604020202020204" pitchFamily="34" charset="0"/>
              </a:rPr>
              <a:t>If the damping is large, it no longer resembles SHM</a:t>
            </a:r>
          </a:p>
          <a:p>
            <a:pPr marL="514350" indent="-514350" algn="just">
              <a:buFont typeface="+mj-lt"/>
              <a:buAutoNum type="romanUcPeriod"/>
            </a:pPr>
            <a:r>
              <a:rPr lang="en-IN" sz="2600" i="1" u="sng" dirty="0">
                <a:solidFill>
                  <a:srgbClr val="FFFF00"/>
                </a:solidFill>
                <a:latin typeface="Arial" panose="020B0604020202020204" pitchFamily="34" charset="0"/>
                <a:cs typeface="Arial" panose="020B0604020202020204" pitchFamily="34" charset="0"/>
              </a:rPr>
              <a:t>Underdamping: </a:t>
            </a:r>
            <a:r>
              <a:rPr lang="en-IN" sz="2600" dirty="0">
                <a:solidFill>
                  <a:srgbClr val="FFFF00"/>
                </a:solidFill>
                <a:latin typeface="Arial" panose="020B0604020202020204" pitchFamily="34" charset="0"/>
                <a:cs typeface="Arial" panose="020B0604020202020204" pitchFamily="34" charset="0"/>
              </a:rPr>
              <a:t>There are a few small oscillations before the oscillator comes to rest.</a:t>
            </a:r>
          </a:p>
          <a:p>
            <a:pPr marL="514350" indent="-514350" algn="just">
              <a:buFont typeface="+mj-lt"/>
              <a:buAutoNum type="romanUcPeriod"/>
            </a:pPr>
            <a:r>
              <a:rPr lang="en-IN" sz="2600" i="1" u="sng" dirty="0">
                <a:solidFill>
                  <a:srgbClr val="FF0000"/>
                </a:solidFill>
                <a:latin typeface="Arial" panose="020B0604020202020204" pitchFamily="34" charset="0"/>
                <a:cs typeface="Arial" panose="020B0604020202020204" pitchFamily="34" charset="0"/>
              </a:rPr>
              <a:t>Critical damping</a:t>
            </a:r>
            <a:r>
              <a:rPr lang="en-IN" sz="2600" dirty="0">
                <a:solidFill>
                  <a:srgbClr val="FF0000"/>
                </a:solidFill>
                <a:latin typeface="Arial" panose="020B0604020202020204" pitchFamily="34" charset="0"/>
                <a:cs typeface="Arial" panose="020B0604020202020204" pitchFamily="34" charset="0"/>
              </a:rPr>
              <a:t>: this is the fastest way to get to equilibrium.</a:t>
            </a:r>
          </a:p>
          <a:p>
            <a:pPr marL="514350" indent="-514350" algn="just">
              <a:buFont typeface="+mj-lt"/>
              <a:buAutoNum type="romanUcPeriod"/>
            </a:pPr>
            <a:r>
              <a:rPr lang="en-IN" sz="2600" i="1" u="sng" dirty="0">
                <a:solidFill>
                  <a:srgbClr val="00FF00"/>
                </a:solidFill>
                <a:latin typeface="Arial" panose="020B0604020202020204" pitchFamily="34" charset="0"/>
                <a:cs typeface="Arial" panose="020B0604020202020204" pitchFamily="34" charset="0"/>
              </a:rPr>
              <a:t>Overdamping:</a:t>
            </a:r>
            <a:r>
              <a:rPr lang="en-IN" sz="2600" dirty="0">
                <a:solidFill>
                  <a:srgbClr val="00FF00"/>
                </a:solidFill>
                <a:latin typeface="Arial" panose="020B0604020202020204" pitchFamily="34" charset="0"/>
                <a:cs typeface="Arial" panose="020B0604020202020204" pitchFamily="34" charset="0"/>
              </a:rPr>
              <a:t> the system is slowed so much that it takes a long time to get to equilibrium.</a:t>
            </a:r>
          </a:p>
        </p:txBody>
      </p:sp>
    </p:spTree>
    <p:extLst>
      <p:ext uri="{BB962C8B-B14F-4D97-AF65-F5344CB8AC3E}">
        <p14:creationId xmlns:p14="http://schemas.microsoft.com/office/powerpoint/2010/main" val="3244192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773A85-8DEF-4F54-BB3F-130F4CCA3445}"/>
              </a:ext>
            </a:extLst>
          </p:cNvPr>
          <p:cNvSpPr txBox="1"/>
          <p:nvPr/>
        </p:nvSpPr>
        <p:spPr>
          <a:xfrm>
            <a:off x="0" y="14285"/>
            <a:ext cx="121920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Damped harmonic motion</a:t>
            </a:r>
          </a:p>
        </p:txBody>
      </p:sp>
      <p:cxnSp>
        <p:nvCxnSpPr>
          <p:cNvPr id="3" name="Straight Connector 2">
            <a:extLst>
              <a:ext uri="{FF2B5EF4-FFF2-40B4-BE49-F238E27FC236}">
                <a16:creationId xmlns:a16="http://schemas.microsoft.com/office/drawing/2014/main" id="{38C57A4C-DC9C-45E2-91F0-57849EB38663}"/>
              </a:ext>
            </a:extLst>
          </p:cNvPr>
          <p:cNvCxnSpPr>
            <a:cxnSpLocks/>
          </p:cNvCxnSpPr>
          <p:nvPr/>
        </p:nvCxnSpPr>
        <p:spPr>
          <a:xfrm>
            <a:off x="972000" y="728663"/>
            <a:ext cx="11220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052" name="Picture 4" descr="Structure of Post Graduate (M.E. Structural Engineering)">
            <a:extLst>
              <a:ext uri="{FF2B5EF4-FFF2-40B4-BE49-F238E27FC236}">
                <a16:creationId xmlns:a16="http://schemas.microsoft.com/office/drawing/2014/main" id="{4B84FC03-5C75-47E2-AAE0-6B355262B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2000" cy="96768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04774B8-B2F4-4BAF-991A-7A3D2FBDD2FD}"/>
              </a:ext>
            </a:extLst>
          </p:cNvPr>
          <p:cNvSpPr/>
          <p:nvPr/>
        </p:nvSpPr>
        <p:spPr>
          <a:xfrm>
            <a:off x="1" y="927313"/>
            <a:ext cx="12191999" cy="2492990"/>
          </a:xfrm>
          <a:prstGeom prst="rect">
            <a:avLst/>
          </a:prstGeom>
        </p:spPr>
        <p:txBody>
          <a:bodyPr wrap="square">
            <a:spAutoFit/>
          </a:bodyPr>
          <a:lstStyle/>
          <a:p>
            <a:pPr algn="just"/>
            <a:r>
              <a:rPr lang="en-IN" sz="2600" dirty="0">
                <a:solidFill>
                  <a:schemeClr val="bg1"/>
                </a:solidFill>
                <a:latin typeface="Arial" panose="020B0604020202020204" pitchFamily="34" charset="0"/>
                <a:cs typeface="Arial" panose="020B0604020202020204" pitchFamily="34" charset="0"/>
              </a:rPr>
              <a:t>If the damping is large, it no longer resembles SHM</a:t>
            </a:r>
          </a:p>
          <a:p>
            <a:pPr marL="514350" indent="-514350" algn="just">
              <a:buFont typeface="+mj-lt"/>
              <a:buAutoNum type="romanUcPeriod"/>
            </a:pPr>
            <a:r>
              <a:rPr lang="en-IN" sz="2600" i="1" u="sng" dirty="0">
                <a:solidFill>
                  <a:srgbClr val="FFFF00"/>
                </a:solidFill>
                <a:latin typeface="Arial" panose="020B0604020202020204" pitchFamily="34" charset="0"/>
                <a:cs typeface="Arial" panose="020B0604020202020204" pitchFamily="34" charset="0"/>
              </a:rPr>
              <a:t>Underdamping: </a:t>
            </a:r>
            <a:r>
              <a:rPr lang="en-IN" sz="2600" dirty="0">
                <a:solidFill>
                  <a:srgbClr val="FFFF00"/>
                </a:solidFill>
                <a:latin typeface="Arial" panose="020B0604020202020204" pitchFamily="34" charset="0"/>
                <a:cs typeface="Arial" panose="020B0604020202020204" pitchFamily="34" charset="0"/>
              </a:rPr>
              <a:t>There are a few small oscillations before the oscillator comes to rest.</a:t>
            </a:r>
          </a:p>
          <a:p>
            <a:pPr marL="514350" indent="-514350" algn="just">
              <a:buFont typeface="+mj-lt"/>
              <a:buAutoNum type="romanUcPeriod"/>
            </a:pPr>
            <a:r>
              <a:rPr lang="en-IN" sz="2600" i="1" u="sng" dirty="0">
                <a:solidFill>
                  <a:srgbClr val="FF0000"/>
                </a:solidFill>
                <a:latin typeface="Arial" panose="020B0604020202020204" pitchFamily="34" charset="0"/>
                <a:cs typeface="Arial" panose="020B0604020202020204" pitchFamily="34" charset="0"/>
              </a:rPr>
              <a:t>Critical damping</a:t>
            </a:r>
            <a:r>
              <a:rPr lang="en-IN" sz="2600" dirty="0">
                <a:solidFill>
                  <a:srgbClr val="FF0000"/>
                </a:solidFill>
                <a:latin typeface="Arial" panose="020B0604020202020204" pitchFamily="34" charset="0"/>
                <a:cs typeface="Arial" panose="020B0604020202020204" pitchFamily="34" charset="0"/>
              </a:rPr>
              <a:t>: this is the fastest way to get to equilibrium.</a:t>
            </a:r>
          </a:p>
          <a:p>
            <a:pPr marL="514350" indent="-514350" algn="just">
              <a:buFont typeface="+mj-lt"/>
              <a:buAutoNum type="romanUcPeriod"/>
            </a:pPr>
            <a:r>
              <a:rPr lang="en-IN" sz="2600" i="1" u="sng" dirty="0">
                <a:solidFill>
                  <a:srgbClr val="00FF00"/>
                </a:solidFill>
                <a:latin typeface="Arial" panose="020B0604020202020204" pitchFamily="34" charset="0"/>
                <a:cs typeface="Arial" panose="020B0604020202020204" pitchFamily="34" charset="0"/>
              </a:rPr>
              <a:t>Overdamping:</a:t>
            </a:r>
            <a:r>
              <a:rPr lang="en-IN" sz="2600" dirty="0">
                <a:solidFill>
                  <a:srgbClr val="00FF00"/>
                </a:solidFill>
                <a:latin typeface="Arial" panose="020B0604020202020204" pitchFamily="34" charset="0"/>
                <a:cs typeface="Arial" panose="020B0604020202020204" pitchFamily="34" charset="0"/>
              </a:rPr>
              <a:t> the system is slowed so much that it takes a long time to get to equilibrium.</a:t>
            </a:r>
          </a:p>
        </p:txBody>
      </p:sp>
      <p:grpSp>
        <p:nvGrpSpPr>
          <p:cNvPr id="12" name="Group 11">
            <a:extLst>
              <a:ext uri="{FF2B5EF4-FFF2-40B4-BE49-F238E27FC236}">
                <a16:creationId xmlns:a16="http://schemas.microsoft.com/office/drawing/2014/main" id="{B347AC5E-19C3-4D04-AC70-6B8612FDBE70}"/>
              </a:ext>
            </a:extLst>
          </p:cNvPr>
          <p:cNvGrpSpPr/>
          <p:nvPr/>
        </p:nvGrpSpPr>
        <p:grpSpPr>
          <a:xfrm>
            <a:off x="1554130" y="3264045"/>
            <a:ext cx="6283628" cy="3267387"/>
            <a:chOff x="4509043" y="2692476"/>
            <a:chExt cx="4534449" cy="2674239"/>
          </a:xfrm>
        </p:grpSpPr>
        <p:grpSp>
          <p:nvGrpSpPr>
            <p:cNvPr id="15" name="Group 14">
              <a:extLst>
                <a:ext uri="{FF2B5EF4-FFF2-40B4-BE49-F238E27FC236}">
                  <a16:creationId xmlns:a16="http://schemas.microsoft.com/office/drawing/2014/main" id="{8FDA947A-397B-43A8-BAF1-087F8808FD61}"/>
                </a:ext>
              </a:extLst>
            </p:cNvPr>
            <p:cNvGrpSpPr/>
            <p:nvPr/>
          </p:nvGrpSpPr>
          <p:grpSpPr>
            <a:xfrm>
              <a:off x="4564748" y="2862209"/>
              <a:ext cx="4478744" cy="2504506"/>
              <a:chOff x="5718626" y="2480432"/>
              <a:chExt cx="4478744" cy="2504506"/>
            </a:xfrm>
          </p:grpSpPr>
          <p:grpSp>
            <p:nvGrpSpPr>
              <p:cNvPr id="17" name="Group 16">
                <a:extLst>
                  <a:ext uri="{FF2B5EF4-FFF2-40B4-BE49-F238E27FC236}">
                    <a16:creationId xmlns:a16="http://schemas.microsoft.com/office/drawing/2014/main" id="{AA696622-4F3B-4CDD-B998-13C540869616}"/>
                  </a:ext>
                </a:extLst>
              </p:cNvPr>
              <p:cNvGrpSpPr/>
              <p:nvPr/>
            </p:nvGrpSpPr>
            <p:grpSpPr>
              <a:xfrm>
                <a:off x="8743598" y="2480432"/>
                <a:ext cx="1453772" cy="1978161"/>
                <a:chOff x="10721510" y="2582517"/>
                <a:chExt cx="1453772" cy="2075404"/>
              </a:xfrm>
            </p:grpSpPr>
            <p:grpSp>
              <p:nvGrpSpPr>
                <p:cNvPr id="22" name="Group 21">
                  <a:extLst>
                    <a:ext uri="{FF2B5EF4-FFF2-40B4-BE49-F238E27FC236}">
                      <a16:creationId xmlns:a16="http://schemas.microsoft.com/office/drawing/2014/main" id="{FD822BFA-4637-41B7-A45A-AD3A3D23F65B}"/>
                    </a:ext>
                  </a:extLst>
                </p:cNvPr>
                <p:cNvGrpSpPr/>
                <p:nvPr/>
              </p:nvGrpSpPr>
              <p:grpSpPr>
                <a:xfrm>
                  <a:off x="10721510" y="2582517"/>
                  <a:ext cx="1433032" cy="1856105"/>
                  <a:chOff x="4010037" y="3312490"/>
                  <a:chExt cx="1433032" cy="1856105"/>
                </a:xfrm>
              </p:grpSpPr>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BF43333D-47DF-43A3-8A14-A8E60B7338C6}"/>
                          </a:ext>
                        </a:extLst>
                      </p:cNvPr>
                      <p:cNvSpPr/>
                      <p:nvPr/>
                    </p:nvSpPr>
                    <p:spPr>
                      <a:xfrm>
                        <a:off x="4423938" y="4044498"/>
                        <a:ext cx="41710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𝒕</m:t>
                              </m:r>
                            </m:oMath>
                          </m:oMathPara>
                        </a14:m>
                        <a:endParaRPr lang="en-IN" sz="2800" dirty="0"/>
                      </a:p>
                    </p:txBody>
                  </p:sp>
                </mc:Choice>
                <mc:Fallback xmlns="">
                  <p:sp>
                    <p:nvSpPr>
                      <p:cNvPr id="47" name="Rectangle 46">
                        <a:extLst>
                          <a:ext uri="{FF2B5EF4-FFF2-40B4-BE49-F238E27FC236}">
                            <a16:creationId xmlns:a16="http://schemas.microsoft.com/office/drawing/2014/main" id="{F152B36E-56AF-4AE9-88D4-39792C4B7AFA}"/>
                          </a:ext>
                        </a:extLst>
                      </p:cNvPr>
                      <p:cNvSpPr>
                        <a:spLocks noRot="1" noChangeAspect="1" noMove="1" noResize="1" noEditPoints="1" noAdjustHandles="1" noChangeArrowheads="1" noChangeShapeType="1" noTextEdit="1"/>
                      </p:cNvSpPr>
                      <p:nvPr/>
                    </p:nvSpPr>
                    <p:spPr>
                      <a:xfrm>
                        <a:off x="4423938" y="4044498"/>
                        <a:ext cx="417102" cy="523220"/>
                      </a:xfrm>
                      <a:prstGeom prst="rect">
                        <a:avLst/>
                      </a:prstGeom>
                      <a:blipFill>
                        <a:blip r:embed="rId7"/>
                        <a:stretch>
                          <a:fillRect/>
                        </a:stretch>
                      </a:blipFill>
                    </p:spPr>
                    <p:txBody>
                      <a:bodyPr/>
                      <a:lstStyle/>
                      <a:p>
                        <a:r>
                          <a:rPr lang="en-IN">
                            <a:noFill/>
                          </a:rPr>
                          <a:t> </a:t>
                        </a:r>
                      </a:p>
                    </p:txBody>
                  </p:sp>
                </mc:Fallback>
              </mc:AlternateContent>
              <p:sp>
                <p:nvSpPr>
                  <p:cNvPr id="27" name="Rectangle 26">
                    <a:extLst>
                      <a:ext uri="{FF2B5EF4-FFF2-40B4-BE49-F238E27FC236}">
                        <a16:creationId xmlns:a16="http://schemas.microsoft.com/office/drawing/2014/main" id="{DE71103C-74BD-4AF9-9F1C-36329481AB4A}"/>
                      </a:ext>
                    </a:extLst>
                  </p:cNvPr>
                  <p:cNvSpPr/>
                  <p:nvPr/>
                </p:nvSpPr>
                <p:spPr>
                  <a:xfrm>
                    <a:off x="4010037" y="3312490"/>
                    <a:ext cx="1433032" cy="1856105"/>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3" name="Rectangle 22">
                  <a:extLst>
                    <a:ext uri="{FF2B5EF4-FFF2-40B4-BE49-F238E27FC236}">
                      <a16:creationId xmlns:a16="http://schemas.microsoft.com/office/drawing/2014/main" id="{9E355169-E790-4056-88C1-C68FC2F59DB6}"/>
                    </a:ext>
                  </a:extLst>
                </p:cNvPr>
                <p:cNvSpPr/>
                <p:nvPr/>
              </p:nvSpPr>
              <p:spPr>
                <a:xfrm>
                  <a:off x="11492691" y="2801816"/>
                  <a:ext cx="682591" cy="1856105"/>
                </a:xfrm>
                <a:prstGeom prst="rect">
                  <a:avLst/>
                </a:prstGeom>
                <a:solidFill>
                  <a:schemeClr val="tx2">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FD9B993C-0AAF-480B-B487-075B182111CE}"/>
                        </a:ext>
                      </a:extLst>
                    </p:cNvPr>
                    <p:cNvSpPr/>
                    <p:nvPr/>
                  </p:nvSpPr>
                  <p:spPr>
                    <a:xfrm>
                      <a:off x="11492691" y="3851539"/>
                      <a:ext cx="41710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𝒕</m:t>
                            </m:r>
                          </m:oMath>
                        </m:oMathPara>
                      </a14:m>
                      <a:endParaRPr lang="en-IN" sz="2800" dirty="0"/>
                    </a:p>
                  </p:txBody>
                </p:sp>
              </mc:Choice>
              <mc:Fallback xmlns="">
                <p:sp>
                  <p:nvSpPr>
                    <p:cNvPr id="24" name="Rectangle 23">
                      <a:extLst>
                        <a:ext uri="{FF2B5EF4-FFF2-40B4-BE49-F238E27FC236}">
                          <a16:creationId xmlns:a16="http://schemas.microsoft.com/office/drawing/2014/main" id="{FD9B993C-0AAF-480B-B487-075B182111CE}"/>
                        </a:ext>
                      </a:extLst>
                    </p:cNvPr>
                    <p:cNvSpPr>
                      <a:spLocks noRot="1" noChangeAspect="1" noMove="1" noResize="1" noEditPoints="1" noAdjustHandles="1" noChangeArrowheads="1" noChangeShapeType="1" noTextEdit="1"/>
                    </p:cNvSpPr>
                    <p:nvPr/>
                  </p:nvSpPr>
                  <p:spPr>
                    <a:xfrm>
                      <a:off x="11492691" y="3851539"/>
                      <a:ext cx="417101" cy="523220"/>
                    </a:xfrm>
                    <a:prstGeom prst="rect">
                      <a:avLst/>
                    </a:prstGeom>
                    <a:blipFill>
                      <a:blip r:embed="rId8"/>
                      <a:stretch>
                        <a:fillRect/>
                      </a:stretch>
                    </a:blipFill>
                  </p:spPr>
                  <p:txBody>
                    <a:bodyPr/>
                    <a:lstStyle/>
                    <a:p>
                      <a:r>
                        <a:rPr lang="en-IN">
                          <a:noFill/>
                        </a:rPr>
                        <a:t> </a:t>
                      </a:r>
                    </a:p>
                  </p:txBody>
                </p:sp>
              </mc:Fallback>
            </mc:AlternateContent>
          </p:grpSp>
          <p:sp>
            <p:nvSpPr>
              <p:cNvPr id="20" name="Freeform: Shape 19">
                <a:extLst>
                  <a:ext uri="{FF2B5EF4-FFF2-40B4-BE49-F238E27FC236}">
                    <a16:creationId xmlns:a16="http://schemas.microsoft.com/office/drawing/2014/main" id="{815F9334-E5C7-4604-8E52-2B35AF117783}"/>
                  </a:ext>
                </a:extLst>
              </p:cNvPr>
              <p:cNvSpPr/>
              <p:nvPr/>
            </p:nvSpPr>
            <p:spPr>
              <a:xfrm>
                <a:off x="5718626" y="3215801"/>
                <a:ext cx="3410857" cy="1769137"/>
              </a:xfrm>
              <a:custGeom>
                <a:avLst/>
                <a:gdLst>
                  <a:gd name="connsiteX0" fmla="*/ 0 w 3410857"/>
                  <a:gd name="connsiteY0" fmla="*/ 0 h 1930408"/>
                  <a:gd name="connsiteX1" fmla="*/ 246743 w 3410857"/>
                  <a:gd name="connsiteY1" fmla="*/ 1117600 h 1930408"/>
                  <a:gd name="connsiteX2" fmla="*/ 609600 w 3410857"/>
                  <a:gd name="connsiteY2" fmla="*/ 1930400 h 1930408"/>
                  <a:gd name="connsiteX3" fmla="*/ 986972 w 3410857"/>
                  <a:gd name="connsiteY3" fmla="*/ 1103086 h 1930408"/>
                  <a:gd name="connsiteX4" fmla="*/ 1422400 w 3410857"/>
                  <a:gd name="connsiteY4" fmla="*/ 551543 h 1930408"/>
                  <a:gd name="connsiteX5" fmla="*/ 2002972 w 3410857"/>
                  <a:gd name="connsiteY5" fmla="*/ 1132114 h 1930408"/>
                  <a:gd name="connsiteX6" fmla="*/ 2365829 w 3410857"/>
                  <a:gd name="connsiteY6" fmla="*/ 1553029 h 1930408"/>
                  <a:gd name="connsiteX7" fmla="*/ 2641600 w 3410857"/>
                  <a:gd name="connsiteY7" fmla="*/ 1088572 h 1930408"/>
                  <a:gd name="connsiteX8" fmla="*/ 2989943 w 3410857"/>
                  <a:gd name="connsiteY8" fmla="*/ 696686 h 1930408"/>
                  <a:gd name="connsiteX9" fmla="*/ 3410857 w 3410857"/>
                  <a:gd name="connsiteY9" fmla="*/ 1117600 h 1930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10857" h="1930408">
                    <a:moveTo>
                      <a:pt x="0" y="0"/>
                    </a:moveTo>
                    <a:cubicBezTo>
                      <a:pt x="72571" y="397933"/>
                      <a:pt x="145143" y="795867"/>
                      <a:pt x="246743" y="1117600"/>
                    </a:cubicBezTo>
                    <a:cubicBezTo>
                      <a:pt x="348343" y="1439333"/>
                      <a:pt x="486229" y="1932819"/>
                      <a:pt x="609600" y="1930400"/>
                    </a:cubicBezTo>
                    <a:cubicBezTo>
                      <a:pt x="732971" y="1927981"/>
                      <a:pt x="851505" y="1332895"/>
                      <a:pt x="986972" y="1103086"/>
                    </a:cubicBezTo>
                    <a:cubicBezTo>
                      <a:pt x="1122439" y="873277"/>
                      <a:pt x="1253067" y="546705"/>
                      <a:pt x="1422400" y="551543"/>
                    </a:cubicBezTo>
                    <a:cubicBezTo>
                      <a:pt x="1591733" y="556381"/>
                      <a:pt x="1845734" y="965200"/>
                      <a:pt x="2002972" y="1132114"/>
                    </a:cubicBezTo>
                    <a:cubicBezTo>
                      <a:pt x="2160210" y="1299028"/>
                      <a:pt x="2259391" y="1560286"/>
                      <a:pt x="2365829" y="1553029"/>
                    </a:cubicBezTo>
                    <a:cubicBezTo>
                      <a:pt x="2472267" y="1545772"/>
                      <a:pt x="2537581" y="1231296"/>
                      <a:pt x="2641600" y="1088572"/>
                    </a:cubicBezTo>
                    <a:cubicBezTo>
                      <a:pt x="2745619" y="945848"/>
                      <a:pt x="2861734" y="691848"/>
                      <a:pt x="2989943" y="696686"/>
                    </a:cubicBezTo>
                    <a:cubicBezTo>
                      <a:pt x="3118152" y="701524"/>
                      <a:pt x="3264504" y="909562"/>
                      <a:pt x="3410857" y="1117600"/>
                    </a:cubicBezTo>
                  </a:path>
                </a:pathLst>
              </a:cu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7B786B8D-4DC3-48C4-A9B1-0A722FA1EDD2}"/>
                    </a:ext>
                  </a:extLst>
                </p:cNvPr>
                <p:cNvSpPr/>
                <p:nvPr/>
              </p:nvSpPr>
              <p:spPr>
                <a:xfrm>
                  <a:off x="4509043" y="2692476"/>
                  <a:ext cx="47320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bg1"/>
                            </a:solidFill>
                            <a:latin typeface="Cambria Math" panose="02040503050406030204" pitchFamily="18" charset="0"/>
                          </a:rPr>
                          <m:t>𝒙</m:t>
                        </m:r>
                      </m:oMath>
                    </m:oMathPara>
                  </a14:m>
                  <a:endParaRPr lang="en-IN" sz="2800" dirty="0"/>
                </a:p>
              </p:txBody>
            </p:sp>
          </mc:Choice>
          <mc:Fallback xmlns="">
            <p:sp>
              <p:nvSpPr>
                <p:cNvPr id="14" name="Rectangle 13">
                  <a:extLst>
                    <a:ext uri="{FF2B5EF4-FFF2-40B4-BE49-F238E27FC236}">
                      <a16:creationId xmlns:a16="http://schemas.microsoft.com/office/drawing/2014/main" id="{7B786B8D-4DC3-48C4-A9B1-0A722FA1EDD2}"/>
                    </a:ext>
                  </a:extLst>
                </p:cNvPr>
                <p:cNvSpPr>
                  <a:spLocks noRot="1" noChangeAspect="1" noMove="1" noResize="1" noEditPoints="1" noAdjustHandles="1" noChangeArrowheads="1" noChangeShapeType="1" noTextEdit="1"/>
                </p:cNvSpPr>
                <p:nvPr/>
              </p:nvSpPr>
              <p:spPr>
                <a:xfrm>
                  <a:off x="4509043" y="2692476"/>
                  <a:ext cx="473206" cy="523220"/>
                </a:xfrm>
                <a:prstGeom prst="rect">
                  <a:avLst/>
                </a:prstGeom>
                <a:blipFill>
                  <a:blip r:embed="rId9"/>
                  <a:stretch>
                    <a:fillRect/>
                  </a:stretch>
                </a:blipFill>
              </p:spPr>
              <p:txBody>
                <a:bodyPr/>
                <a:lstStyle/>
                <a:p>
                  <a:r>
                    <a:rPr lang="en-IN">
                      <a:noFill/>
                    </a:rPr>
                    <a:t> </a:t>
                  </a:r>
                </a:p>
              </p:txBody>
            </p:sp>
          </mc:Fallback>
        </mc:AlternateContent>
      </p:grpSp>
      <p:cxnSp>
        <p:nvCxnSpPr>
          <p:cNvPr id="28" name="Straight Arrow Connector 27">
            <a:extLst>
              <a:ext uri="{FF2B5EF4-FFF2-40B4-BE49-F238E27FC236}">
                <a16:creationId xmlns:a16="http://schemas.microsoft.com/office/drawing/2014/main" id="{A5F00DA4-EB09-4423-8BC2-7D87BB84D8C5}"/>
              </a:ext>
            </a:extLst>
          </p:cNvPr>
          <p:cNvCxnSpPr>
            <a:cxnSpLocks/>
          </p:cNvCxnSpPr>
          <p:nvPr/>
        </p:nvCxnSpPr>
        <p:spPr>
          <a:xfrm>
            <a:off x="1592726" y="5579273"/>
            <a:ext cx="5599898"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9" name="Arc 28">
            <a:extLst>
              <a:ext uri="{FF2B5EF4-FFF2-40B4-BE49-F238E27FC236}">
                <a16:creationId xmlns:a16="http://schemas.microsoft.com/office/drawing/2014/main" id="{F2EC07D1-F46E-4490-9BBC-089D77AC5069}"/>
              </a:ext>
            </a:extLst>
          </p:cNvPr>
          <p:cNvSpPr/>
          <p:nvPr/>
        </p:nvSpPr>
        <p:spPr>
          <a:xfrm flipH="1" flipV="1">
            <a:off x="1403726" y="2366015"/>
            <a:ext cx="9742931" cy="2957868"/>
          </a:xfrm>
          <a:prstGeom prst="arc">
            <a:avLst>
              <a:gd name="adj1" fmla="val 15704052"/>
              <a:gd name="adj2" fmla="val 21307517"/>
            </a:avLst>
          </a:prstGeom>
          <a:ln w="57150">
            <a:solidFill>
              <a:srgbClr val="00FF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0" name="Arc 29">
            <a:extLst>
              <a:ext uri="{FF2B5EF4-FFF2-40B4-BE49-F238E27FC236}">
                <a16:creationId xmlns:a16="http://schemas.microsoft.com/office/drawing/2014/main" id="{6C1D2FBC-7339-4FB1-B95F-9DEF12F6C364}"/>
              </a:ext>
            </a:extLst>
          </p:cNvPr>
          <p:cNvSpPr/>
          <p:nvPr/>
        </p:nvSpPr>
        <p:spPr>
          <a:xfrm flipH="1" flipV="1">
            <a:off x="1592726" y="2366015"/>
            <a:ext cx="9742931" cy="3468918"/>
          </a:xfrm>
          <a:prstGeom prst="arc">
            <a:avLst>
              <a:gd name="adj1" fmla="val 20140605"/>
              <a:gd name="adj2" fmla="val 56325"/>
            </a:avLst>
          </a:prstGeom>
          <a:ln w="5715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cxnSp>
        <p:nvCxnSpPr>
          <p:cNvPr id="33" name="Straight Arrow Connector 32">
            <a:extLst>
              <a:ext uri="{FF2B5EF4-FFF2-40B4-BE49-F238E27FC236}">
                <a16:creationId xmlns:a16="http://schemas.microsoft.com/office/drawing/2014/main" id="{C95BE9E6-E754-4301-88CA-F3C203DEA82A}"/>
              </a:ext>
            </a:extLst>
          </p:cNvPr>
          <p:cNvCxnSpPr>
            <a:cxnSpLocks/>
          </p:cNvCxnSpPr>
          <p:nvPr/>
        </p:nvCxnSpPr>
        <p:spPr>
          <a:xfrm flipV="1">
            <a:off x="1592728" y="3470226"/>
            <a:ext cx="0" cy="306120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1E613F7-1023-41D4-A928-DB262EE8536C}"/>
              </a:ext>
            </a:extLst>
          </p:cNvPr>
          <p:cNvSpPr/>
          <p:nvPr/>
        </p:nvSpPr>
        <p:spPr>
          <a:xfrm>
            <a:off x="2778814" y="5955851"/>
            <a:ext cx="298480" cy="584775"/>
          </a:xfrm>
          <a:prstGeom prst="rect">
            <a:avLst/>
          </a:prstGeom>
        </p:spPr>
        <p:txBody>
          <a:bodyPr wrap="none">
            <a:spAutoFit/>
          </a:bodyPr>
          <a:lstStyle/>
          <a:p>
            <a:r>
              <a:rPr lang="en-IN" sz="3200" b="1" dirty="0">
                <a:solidFill>
                  <a:srgbClr val="FFFF00"/>
                </a:solidFill>
                <a:latin typeface="Arial" panose="020B0604020202020204" pitchFamily="34" charset="0"/>
                <a:cs typeface="Arial" panose="020B0604020202020204" pitchFamily="34" charset="0"/>
              </a:rPr>
              <a:t>I</a:t>
            </a:r>
            <a:endParaRPr lang="en-IN" sz="3200" b="1" dirty="0"/>
          </a:p>
        </p:txBody>
      </p:sp>
      <p:sp>
        <p:nvSpPr>
          <p:cNvPr id="35" name="Rectangle 34">
            <a:extLst>
              <a:ext uri="{FF2B5EF4-FFF2-40B4-BE49-F238E27FC236}">
                <a16:creationId xmlns:a16="http://schemas.microsoft.com/office/drawing/2014/main" id="{43DA3BBD-BCA3-47EE-BF3F-1A7FA989758C}"/>
              </a:ext>
            </a:extLst>
          </p:cNvPr>
          <p:cNvSpPr/>
          <p:nvPr/>
        </p:nvSpPr>
        <p:spPr>
          <a:xfrm>
            <a:off x="2705204" y="4336158"/>
            <a:ext cx="526106" cy="584775"/>
          </a:xfrm>
          <a:prstGeom prst="rect">
            <a:avLst/>
          </a:prstGeom>
        </p:spPr>
        <p:txBody>
          <a:bodyPr wrap="none">
            <a:spAutoFit/>
          </a:bodyPr>
          <a:lstStyle/>
          <a:p>
            <a:r>
              <a:rPr lang="en-IN" sz="3200" b="1" dirty="0">
                <a:solidFill>
                  <a:srgbClr val="00FF00"/>
                </a:solidFill>
                <a:latin typeface="Arial" panose="020B0604020202020204" pitchFamily="34" charset="0"/>
                <a:cs typeface="Arial" panose="020B0604020202020204" pitchFamily="34" charset="0"/>
              </a:rPr>
              <a:t>III</a:t>
            </a:r>
            <a:endParaRPr lang="en-IN" sz="3200" b="1" dirty="0">
              <a:solidFill>
                <a:srgbClr val="00FF00"/>
              </a:solidFill>
            </a:endParaRPr>
          </a:p>
        </p:txBody>
      </p:sp>
      <p:sp>
        <p:nvSpPr>
          <p:cNvPr id="36" name="Rectangle 35">
            <a:extLst>
              <a:ext uri="{FF2B5EF4-FFF2-40B4-BE49-F238E27FC236}">
                <a16:creationId xmlns:a16="http://schemas.microsoft.com/office/drawing/2014/main" id="{EF7D0800-6C40-4778-8761-B70123D95908}"/>
              </a:ext>
            </a:extLst>
          </p:cNvPr>
          <p:cNvSpPr/>
          <p:nvPr/>
        </p:nvSpPr>
        <p:spPr>
          <a:xfrm>
            <a:off x="2003731" y="4962368"/>
            <a:ext cx="412292" cy="584775"/>
          </a:xfrm>
          <a:prstGeom prst="rect">
            <a:avLst/>
          </a:prstGeom>
        </p:spPr>
        <p:txBody>
          <a:bodyPr wrap="none">
            <a:spAutoFit/>
          </a:bodyPr>
          <a:lstStyle/>
          <a:p>
            <a:r>
              <a:rPr lang="en-IN" sz="3200" b="1" dirty="0">
                <a:solidFill>
                  <a:srgbClr val="FF0000"/>
                </a:solidFill>
                <a:latin typeface="Arial" panose="020B0604020202020204" pitchFamily="34" charset="0"/>
                <a:cs typeface="Arial" panose="020B0604020202020204" pitchFamily="34" charset="0"/>
              </a:rPr>
              <a:t>II</a:t>
            </a:r>
            <a:endParaRPr lang="en-IN" sz="3200" b="1" dirty="0">
              <a:solidFill>
                <a:srgbClr val="FF0000"/>
              </a:solidFill>
            </a:endParaRPr>
          </a:p>
        </p:txBody>
      </p:sp>
      <p:sp>
        <p:nvSpPr>
          <p:cNvPr id="2" name="Rectangle 1">
            <a:extLst>
              <a:ext uri="{FF2B5EF4-FFF2-40B4-BE49-F238E27FC236}">
                <a16:creationId xmlns:a16="http://schemas.microsoft.com/office/drawing/2014/main" id="{A8F1E7B7-4FFB-4A58-9D1F-7C9762AEC007}"/>
              </a:ext>
            </a:extLst>
          </p:cNvPr>
          <p:cNvSpPr/>
          <p:nvPr/>
        </p:nvSpPr>
        <p:spPr>
          <a:xfrm>
            <a:off x="4666431" y="3633491"/>
            <a:ext cx="7525569" cy="523220"/>
          </a:xfrm>
          <a:prstGeom prst="rect">
            <a:avLst/>
          </a:prstGeom>
        </p:spPr>
        <p:txBody>
          <a:bodyPr wrap="square">
            <a:spAutoFit/>
          </a:bodyPr>
          <a:lstStyle/>
          <a:p>
            <a:r>
              <a:rPr lang="en-IN" sz="2800" dirty="0">
                <a:solidFill>
                  <a:srgbClr val="FFFF00"/>
                </a:solidFill>
                <a:latin typeface="Arial" panose="020B0604020202020204" pitchFamily="34" charset="0"/>
                <a:cs typeface="Arial" panose="020B0604020202020204" pitchFamily="34" charset="0"/>
              </a:rPr>
              <a:t>Systems where damping is </a:t>
            </a:r>
            <a:r>
              <a:rPr lang="en-IN" sz="2800" dirty="0">
                <a:solidFill>
                  <a:srgbClr val="00FF00"/>
                </a:solidFill>
                <a:latin typeface="Arial" panose="020B0604020202020204" pitchFamily="34" charset="0"/>
                <a:cs typeface="Arial" panose="020B0604020202020204" pitchFamily="34" charset="0"/>
              </a:rPr>
              <a:t>wanted</a:t>
            </a:r>
            <a:r>
              <a:rPr lang="en-IN" sz="2800" dirty="0">
                <a:solidFill>
                  <a:srgbClr val="FFFF00"/>
                </a:solidFill>
                <a:latin typeface="Arial" panose="020B0604020202020204" pitchFamily="34" charset="0"/>
                <a:cs typeface="Arial" panose="020B0604020202020204" pitchFamily="34" charset="0"/>
              </a:rPr>
              <a:t>/</a:t>
            </a:r>
            <a:r>
              <a:rPr lang="en-IN" sz="2800" dirty="0">
                <a:solidFill>
                  <a:srgbClr val="FF0000"/>
                </a:solidFill>
                <a:latin typeface="Arial" panose="020B0604020202020204" pitchFamily="34" charset="0"/>
                <a:cs typeface="Arial" panose="020B0604020202020204" pitchFamily="34" charset="0"/>
              </a:rPr>
              <a:t>unwanted</a:t>
            </a:r>
          </a:p>
        </p:txBody>
      </p:sp>
      <p:sp>
        <p:nvSpPr>
          <p:cNvPr id="6" name="Rectangle 5">
            <a:extLst>
              <a:ext uri="{FF2B5EF4-FFF2-40B4-BE49-F238E27FC236}">
                <a16:creationId xmlns:a16="http://schemas.microsoft.com/office/drawing/2014/main" id="{1693167E-FC5A-4330-9146-74B563D7EDEF}"/>
              </a:ext>
            </a:extLst>
          </p:cNvPr>
          <p:cNvSpPr/>
          <p:nvPr/>
        </p:nvSpPr>
        <p:spPr>
          <a:xfrm>
            <a:off x="6215253" y="4359554"/>
            <a:ext cx="4823756" cy="523220"/>
          </a:xfrm>
          <a:prstGeom prst="rect">
            <a:avLst/>
          </a:prstGeom>
        </p:spPr>
        <p:txBody>
          <a:bodyPr wrap="none">
            <a:spAutoFit/>
          </a:bodyPr>
          <a:lstStyle/>
          <a:p>
            <a:r>
              <a:rPr lang="en-IN" sz="2800" dirty="0">
                <a:solidFill>
                  <a:schemeClr val="bg1"/>
                </a:solidFill>
                <a:latin typeface="Arial" panose="020B0604020202020204" pitchFamily="34" charset="0"/>
                <a:cs typeface="Arial" panose="020B0604020202020204" pitchFamily="34" charset="0"/>
              </a:rPr>
              <a:t>Automobile, shock absorbers</a:t>
            </a:r>
          </a:p>
        </p:txBody>
      </p:sp>
      <mc:AlternateContent xmlns:mc="http://schemas.openxmlformats.org/markup-compatibility/2006">
        <mc:Choice xmlns:am3d="http://schemas.microsoft.com/office/drawing/2017/model3d" Requires="am3d">
          <p:graphicFrame>
            <p:nvGraphicFramePr>
              <p:cNvPr id="9" name="3D Model 8" descr="Red X">
                <a:extLst>
                  <a:ext uri="{FF2B5EF4-FFF2-40B4-BE49-F238E27FC236}">
                    <a16:creationId xmlns:a16="http://schemas.microsoft.com/office/drawing/2014/main" id="{3746358B-CFA4-4D13-A22D-90B3D625AFE6}"/>
                  </a:ext>
                </a:extLst>
              </p:cNvPr>
              <p:cNvGraphicFramePr>
                <a:graphicFrameLocks noChangeAspect="1"/>
              </p:cNvGraphicFramePr>
              <p:nvPr>
                <p:extLst>
                  <p:ext uri="{D42A27DB-BD31-4B8C-83A1-F6EECF244321}">
                    <p14:modId xmlns:p14="http://schemas.microsoft.com/office/powerpoint/2010/main" val="4230829972"/>
                  </p:ext>
                </p:extLst>
              </p:nvPr>
            </p:nvGraphicFramePr>
            <p:xfrm>
              <a:off x="11039009" y="5834933"/>
              <a:ext cx="730940" cy="747453"/>
            </p:xfrm>
            <a:graphic>
              <a:graphicData uri="http://schemas.microsoft.com/office/drawing/2017/model3d">
                <am3d:model3d r:embed="rId10">
                  <am3d:spPr>
                    <a:xfrm>
                      <a:off x="0" y="0"/>
                      <a:ext cx="730940" cy="747453"/>
                    </a:xfrm>
                    <a:prstGeom prst="rect">
                      <a:avLst/>
                    </a:prstGeom>
                  </am3d:spPr>
                  <am3d:camera>
                    <am3d:pos x="0" y="0" z="66067292"/>
                    <am3d:up dx="0" dy="36000000" dz="0"/>
                    <am3d:lookAt x="0" y="0" z="0"/>
                    <am3d:perspective fov="2700000"/>
                  </am3d:camera>
                  <am3d:trans>
                    <am3d:meterPerModelUnit n="251450" d="1000000"/>
                    <am3d:preTrans dx="15192" dy="-18000000" dz="0"/>
                    <am3d:scale>
                      <am3d:sx n="1000000" d="1000000"/>
                      <am3d:sy n="1000000" d="1000000"/>
                      <am3d:sz n="1000000" d="1000000"/>
                    </am3d:scale>
                    <am3d:rot/>
                    <am3d:postTrans dx="0" dy="0" dz="0"/>
                  </am3d:trans>
                  <am3d:raster rName="Office3DRenderer" rVer="16.0.8326">
                    <am3d:blip r:embed="rId11"/>
                  </am3d:raster>
                  <am3d:objViewport viewportSz="1096478"/>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Red X">
                <a:extLst>
                  <a:ext uri="{FF2B5EF4-FFF2-40B4-BE49-F238E27FC236}">
                    <a16:creationId xmlns:a16="http://schemas.microsoft.com/office/drawing/2014/main" id="{3746358B-CFA4-4D13-A22D-90B3D625AFE6}"/>
                  </a:ext>
                </a:extLst>
              </p:cNvPr>
              <p:cNvPicPr>
                <a:picLocks noGrp="1" noRot="1" noChangeAspect="1" noMove="1" noResize="1" noEditPoints="1" noAdjustHandles="1" noChangeArrowheads="1" noChangeShapeType="1" noCrop="1"/>
              </p:cNvPicPr>
              <p:nvPr/>
            </p:nvPicPr>
            <p:blipFill>
              <a:blip r:embed="rId11"/>
              <a:stretch>
                <a:fillRect/>
              </a:stretch>
            </p:blipFill>
            <p:spPr>
              <a:xfrm>
                <a:off x="11039009" y="5834933"/>
                <a:ext cx="730940" cy="747453"/>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11" name="3D Model 10" descr="Green checkmark">
                <a:extLst>
                  <a:ext uri="{FF2B5EF4-FFF2-40B4-BE49-F238E27FC236}">
                    <a16:creationId xmlns:a16="http://schemas.microsoft.com/office/drawing/2014/main" id="{DC8E8344-C20D-40E8-BDBF-EAB5D387540C}"/>
                  </a:ext>
                </a:extLst>
              </p:cNvPr>
              <p:cNvGraphicFramePr>
                <a:graphicFrameLocks noChangeAspect="1"/>
              </p:cNvGraphicFramePr>
              <p:nvPr>
                <p:extLst>
                  <p:ext uri="{D42A27DB-BD31-4B8C-83A1-F6EECF244321}">
                    <p14:modId xmlns:p14="http://schemas.microsoft.com/office/powerpoint/2010/main" val="4152890964"/>
                  </p:ext>
                </p:extLst>
              </p:nvPr>
            </p:nvGraphicFramePr>
            <p:xfrm>
              <a:off x="11052731" y="4225078"/>
              <a:ext cx="1022116" cy="800151"/>
            </p:xfrm>
            <a:graphic>
              <a:graphicData uri="http://schemas.microsoft.com/office/drawing/2017/model3d">
                <am3d:model3d r:embed="rId12">
                  <am3d:spPr>
                    <a:xfrm>
                      <a:off x="0" y="0"/>
                      <a:ext cx="1022116" cy="800151"/>
                    </a:xfrm>
                    <a:prstGeom prst="rect">
                      <a:avLst/>
                    </a:prstGeom>
                  </am3d:spPr>
                  <am3d:camera>
                    <am3d:pos x="0" y="0" z="65636637"/>
                    <am3d:up dx="0" dy="36000000" dz="0"/>
                    <am3d:lookAt x="0" y="0" z="0"/>
                    <am3d:perspective fov="2700000"/>
                  </am3d:camera>
                  <am3d:trans>
                    <am3d:meterPerModelUnit n="206523" d="1000000"/>
                    <am3d:preTrans dx="0" dy="-14800077" dz="0"/>
                    <am3d:scale>
                      <am3d:sx n="1000000" d="1000000"/>
                      <am3d:sy n="1000000" d="1000000"/>
                      <am3d:sz n="1000000" d="1000000"/>
                    </am3d:scale>
                    <am3d:rot ax="418126" ay="1343581" az="159958"/>
                    <am3d:postTrans dx="0" dy="0" dz="0"/>
                  </am3d:trans>
                  <am3d:raster rName="Office3DRenderer" rVer="16.0.8326">
                    <am3d:blip r:embed="rId13"/>
                  </am3d:raster>
                  <am3d:objViewport viewportSz="130310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1" name="3D Model 10" descr="Green checkmark">
                <a:extLst>
                  <a:ext uri="{FF2B5EF4-FFF2-40B4-BE49-F238E27FC236}">
                    <a16:creationId xmlns:a16="http://schemas.microsoft.com/office/drawing/2014/main" id="{DC8E8344-C20D-40E8-BDBF-EAB5D387540C}"/>
                  </a:ext>
                </a:extLst>
              </p:cNvPr>
              <p:cNvPicPr>
                <a:picLocks noGrp="1" noRot="1" noChangeAspect="1" noMove="1" noResize="1" noEditPoints="1" noAdjustHandles="1" noChangeArrowheads="1" noChangeShapeType="1" noCrop="1"/>
              </p:cNvPicPr>
              <p:nvPr/>
            </p:nvPicPr>
            <p:blipFill>
              <a:blip r:embed="rId13"/>
              <a:stretch>
                <a:fillRect/>
              </a:stretch>
            </p:blipFill>
            <p:spPr>
              <a:xfrm>
                <a:off x="11052731" y="4225078"/>
                <a:ext cx="1022116" cy="800151"/>
              </a:xfrm>
              <a:prstGeom prst="rect">
                <a:avLst/>
              </a:prstGeom>
            </p:spPr>
          </p:pic>
        </mc:Fallback>
      </mc:AlternateContent>
      <p:sp>
        <p:nvSpPr>
          <p:cNvPr id="13" name="Rectangle 12">
            <a:extLst>
              <a:ext uri="{FF2B5EF4-FFF2-40B4-BE49-F238E27FC236}">
                <a16:creationId xmlns:a16="http://schemas.microsoft.com/office/drawing/2014/main" id="{3D4B75FD-05B8-4DB5-B68A-0399C58B3976}"/>
              </a:ext>
            </a:extLst>
          </p:cNvPr>
          <p:cNvSpPr/>
          <p:nvPr/>
        </p:nvSpPr>
        <p:spPr>
          <a:xfrm>
            <a:off x="7216615" y="5870600"/>
            <a:ext cx="3382657" cy="523220"/>
          </a:xfrm>
          <a:prstGeom prst="rect">
            <a:avLst/>
          </a:prstGeom>
        </p:spPr>
        <p:txBody>
          <a:bodyPr wrap="none">
            <a:spAutoFit/>
          </a:bodyPr>
          <a:lstStyle/>
          <a:p>
            <a:r>
              <a:rPr lang="en-IN" sz="2800" dirty="0">
                <a:solidFill>
                  <a:schemeClr val="bg1"/>
                </a:solidFill>
                <a:latin typeface="Arial" panose="020B0604020202020204" pitchFamily="34" charset="0"/>
                <a:cs typeface="Arial" panose="020B0604020202020204" pitchFamily="34" charset="0"/>
              </a:rPr>
              <a:t>Clocks and watches</a:t>
            </a:r>
          </a:p>
        </p:txBody>
      </p:sp>
    </p:spTree>
    <p:extLst>
      <p:ext uri="{BB962C8B-B14F-4D97-AF65-F5344CB8AC3E}">
        <p14:creationId xmlns:p14="http://schemas.microsoft.com/office/powerpoint/2010/main" val="4042198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773A85-8DEF-4F54-BB3F-130F4CCA3445}"/>
              </a:ext>
            </a:extLst>
          </p:cNvPr>
          <p:cNvSpPr txBox="1"/>
          <p:nvPr/>
        </p:nvSpPr>
        <p:spPr>
          <a:xfrm>
            <a:off x="0" y="14285"/>
            <a:ext cx="121920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Damped harmonic motion</a:t>
            </a:r>
          </a:p>
        </p:txBody>
      </p:sp>
      <p:cxnSp>
        <p:nvCxnSpPr>
          <p:cNvPr id="3" name="Straight Connector 2">
            <a:extLst>
              <a:ext uri="{FF2B5EF4-FFF2-40B4-BE49-F238E27FC236}">
                <a16:creationId xmlns:a16="http://schemas.microsoft.com/office/drawing/2014/main" id="{38C57A4C-DC9C-45E2-91F0-57849EB38663}"/>
              </a:ext>
            </a:extLst>
          </p:cNvPr>
          <p:cNvCxnSpPr>
            <a:cxnSpLocks/>
          </p:cNvCxnSpPr>
          <p:nvPr/>
        </p:nvCxnSpPr>
        <p:spPr>
          <a:xfrm>
            <a:off x="972000" y="728663"/>
            <a:ext cx="11220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052" name="Picture 4" descr="Structure of Post Graduate (M.E. Structural Engineering)">
            <a:extLst>
              <a:ext uri="{FF2B5EF4-FFF2-40B4-BE49-F238E27FC236}">
                <a16:creationId xmlns:a16="http://schemas.microsoft.com/office/drawing/2014/main" id="{4B84FC03-5C75-47E2-AAE0-6B355262B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2000" cy="96768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27E41E5-F552-49C8-9457-7D60A9F8CAF9}"/>
              </a:ext>
            </a:extLst>
          </p:cNvPr>
          <p:cNvSpPr/>
          <p:nvPr/>
        </p:nvSpPr>
        <p:spPr>
          <a:xfrm>
            <a:off x="0" y="924144"/>
            <a:ext cx="12192000" cy="2492990"/>
          </a:xfrm>
          <a:prstGeom prst="rect">
            <a:avLst/>
          </a:prstGeom>
        </p:spPr>
        <p:txBody>
          <a:bodyPr wrap="square">
            <a:spAutoFit/>
          </a:bodyPr>
          <a:lstStyle/>
          <a:p>
            <a:pPr algn="just"/>
            <a:r>
              <a:rPr lang="en-IN" sz="2600" dirty="0">
                <a:solidFill>
                  <a:schemeClr val="bg1"/>
                </a:solidFill>
                <a:latin typeface="Arial" panose="020B0604020202020204" pitchFamily="34" charset="0"/>
                <a:cs typeface="Arial" panose="020B0604020202020204" pitchFamily="34" charset="0"/>
              </a:rPr>
              <a:t>The retarding force/damping force is often observed when an object moves through a viscous fluid.</a:t>
            </a:r>
          </a:p>
          <a:p>
            <a:r>
              <a:rPr lang="en-IN" sz="2600" dirty="0">
                <a:solidFill>
                  <a:srgbClr val="00FF00"/>
                </a:solidFill>
                <a:latin typeface="Arial" panose="020B0604020202020204" pitchFamily="34" charset="0"/>
                <a:cs typeface="Arial" panose="020B0604020202020204" pitchFamily="34" charset="0"/>
              </a:rPr>
              <a:t>Retarding force : R = -</a:t>
            </a:r>
            <a:r>
              <a:rPr lang="en-IN" sz="2600" dirty="0" err="1">
                <a:solidFill>
                  <a:srgbClr val="00FF00"/>
                </a:solidFill>
                <a:latin typeface="Arial" panose="020B0604020202020204" pitchFamily="34" charset="0"/>
                <a:cs typeface="Arial" panose="020B0604020202020204" pitchFamily="34" charset="0"/>
              </a:rPr>
              <a:t>bv</a:t>
            </a:r>
            <a:r>
              <a:rPr lang="en-IN" sz="2600" dirty="0">
                <a:solidFill>
                  <a:srgbClr val="00FF00"/>
                </a:solidFill>
                <a:latin typeface="Arial" panose="020B0604020202020204" pitchFamily="34" charset="0"/>
                <a:cs typeface="Arial" panose="020B0604020202020204" pitchFamily="34" charset="0"/>
              </a:rPr>
              <a:t> (where b is a damping coefficient)</a:t>
            </a:r>
          </a:p>
          <a:p>
            <a:r>
              <a:rPr lang="en-IN" sz="2600" dirty="0">
                <a:solidFill>
                  <a:srgbClr val="FFFF00"/>
                </a:solidFill>
                <a:latin typeface="Arial" panose="020B0604020202020204" pitchFamily="34" charset="0"/>
                <a:cs typeface="Arial" panose="020B0604020202020204" pitchFamily="34" charset="0"/>
              </a:rPr>
              <a:t>Restoring force : F = -</a:t>
            </a:r>
            <a:r>
              <a:rPr lang="en-IN" sz="2600" dirty="0" err="1">
                <a:solidFill>
                  <a:srgbClr val="FFFF00"/>
                </a:solidFill>
                <a:latin typeface="Arial" panose="020B0604020202020204" pitchFamily="34" charset="0"/>
                <a:cs typeface="Arial" panose="020B0604020202020204" pitchFamily="34" charset="0"/>
              </a:rPr>
              <a:t>kx</a:t>
            </a:r>
            <a:r>
              <a:rPr lang="en-IN" sz="2600" dirty="0">
                <a:solidFill>
                  <a:srgbClr val="FFFF00"/>
                </a:solidFill>
                <a:latin typeface="Arial" panose="020B0604020202020204" pitchFamily="34" charset="0"/>
                <a:cs typeface="Arial" panose="020B0604020202020204" pitchFamily="34" charset="0"/>
              </a:rPr>
              <a:t> (where k is a spring constant)</a:t>
            </a:r>
          </a:p>
          <a:p>
            <a:endParaRPr lang="en-IN" sz="2600" dirty="0">
              <a:solidFill>
                <a:schemeClr val="bg1"/>
              </a:solidFill>
              <a:latin typeface="Arial" panose="020B0604020202020204" pitchFamily="34" charset="0"/>
              <a:cs typeface="Arial" panose="020B0604020202020204" pitchFamily="34" charset="0"/>
            </a:endParaRPr>
          </a:p>
          <a:p>
            <a:r>
              <a:rPr lang="en-IN" sz="2600" dirty="0">
                <a:solidFill>
                  <a:schemeClr val="bg1"/>
                </a:solidFill>
                <a:latin typeface="Arial" panose="020B0604020202020204" pitchFamily="34" charset="0"/>
                <a:cs typeface="Arial" panose="020B0604020202020204" pitchFamily="34" charset="0"/>
              </a:rPr>
              <a:t>Using Newton’s second law as ;</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2275909-B2DC-4EBA-AD82-E80EFD16C64A}"/>
                  </a:ext>
                </a:extLst>
              </p:cNvPr>
              <p:cNvSpPr txBox="1"/>
              <p:nvPr/>
            </p:nvSpPr>
            <p:spPr>
              <a:xfrm>
                <a:off x="4628740" y="3440867"/>
                <a:ext cx="390651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i="1" smtClean="0">
                          <a:solidFill>
                            <a:schemeClr val="bg1"/>
                          </a:solidFill>
                          <a:latin typeface="Cambria Math" panose="02040503050406030204" pitchFamily="18" charset="0"/>
                        </a:rPr>
                        <m:t>𝛴</m:t>
                      </m:r>
                      <m:sSub>
                        <m:sSubPr>
                          <m:ctrlPr>
                            <a:rPr lang="en-IN" sz="2800" i="1">
                              <a:solidFill>
                                <a:schemeClr val="bg1"/>
                              </a:solidFill>
                              <a:latin typeface="Cambria Math" panose="02040503050406030204" pitchFamily="18" charset="0"/>
                            </a:rPr>
                          </m:ctrlPr>
                        </m:sSubPr>
                        <m:e>
                          <m:r>
                            <a:rPr lang="en-IN" sz="2800" i="1">
                              <a:solidFill>
                                <a:schemeClr val="bg1"/>
                              </a:solidFill>
                              <a:latin typeface="Cambria Math" panose="02040503050406030204" pitchFamily="18" charset="0"/>
                            </a:rPr>
                            <m:t>𝐹</m:t>
                          </m:r>
                        </m:e>
                        <m:sub>
                          <m:r>
                            <a:rPr lang="en-IN" sz="2800" i="1">
                              <a:solidFill>
                                <a:schemeClr val="bg1"/>
                              </a:solidFill>
                              <a:latin typeface="Cambria Math" panose="02040503050406030204" pitchFamily="18" charset="0"/>
                            </a:rPr>
                            <m:t>𝑥</m:t>
                          </m:r>
                        </m:sub>
                      </m:sSub>
                      <m:r>
                        <a:rPr lang="en-IN" sz="2800" i="0">
                          <a:solidFill>
                            <a:schemeClr val="bg1"/>
                          </a:solidFill>
                          <a:latin typeface="Cambria Math" panose="02040503050406030204" pitchFamily="18" charset="0"/>
                        </a:rPr>
                        <m:t>=−</m:t>
                      </m:r>
                      <m:r>
                        <a:rPr lang="en-IN" sz="2800" i="1">
                          <a:solidFill>
                            <a:schemeClr val="bg1"/>
                          </a:solidFill>
                          <a:latin typeface="Cambria Math" panose="02040503050406030204" pitchFamily="18" charset="0"/>
                        </a:rPr>
                        <m:t>𝑘𝑥</m:t>
                      </m:r>
                      <m:r>
                        <a:rPr lang="en-IN" sz="2800" i="0">
                          <a:solidFill>
                            <a:schemeClr val="bg1"/>
                          </a:solidFill>
                          <a:latin typeface="Cambria Math" panose="02040503050406030204" pitchFamily="18" charset="0"/>
                        </a:rPr>
                        <m:t>−</m:t>
                      </m:r>
                      <m:r>
                        <a:rPr lang="en-IN" sz="2800" i="1">
                          <a:solidFill>
                            <a:schemeClr val="bg1"/>
                          </a:solidFill>
                          <a:latin typeface="Cambria Math" panose="02040503050406030204" pitchFamily="18" charset="0"/>
                        </a:rPr>
                        <m:t>𝑏</m:t>
                      </m:r>
                      <m:sSub>
                        <m:sSubPr>
                          <m:ctrlPr>
                            <a:rPr lang="en-IN" sz="2800" i="1">
                              <a:solidFill>
                                <a:schemeClr val="bg1"/>
                              </a:solidFill>
                              <a:latin typeface="Cambria Math" panose="02040503050406030204" pitchFamily="18" charset="0"/>
                            </a:rPr>
                          </m:ctrlPr>
                        </m:sSubPr>
                        <m:e>
                          <m:r>
                            <a:rPr lang="en-IN" sz="2800" i="1">
                              <a:solidFill>
                                <a:schemeClr val="bg1"/>
                              </a:solidFill>
                              <a:latin typeface="Cambria Math" panose="02040503050406030204" pitchFamily="18" charset="0"/>
                            </a:rPr>
                            <m:t>𝑣</m:t>
                          </m:r>
                        </m:e>
                        <m:sub>
                          <m:r>
                            <a:rPr lang="en-IN" sz="2800" i="1">
                              <a:solidFill>
                                <a:schemeClr val="bg1"/>
                              </a:solidFill>
                              <a:latin typeface="Cambria Math" panose="02040503050406030204" pitchFamily="18" charset="0"/>
                            </a:rPr>
                            <m:t>𝑥</m:t>
                          </m:r>
                        </m:sub>
                      </m:sSub>
                      <m:r>
                        <a:rPr lang="en-IN" sz="2800" i="0">
                          <a:solidFill>
                            <a:schemeClr val="bg1"/>
                          </a:solidFill>
                          <a:latin typeface="Cambria Math" panose="02040503050406030204" pitchFamily="18" charset="0"/>
                        </a:rPr>
                        <m:t>=</m:t>
                      </m:r>
                      <m:r>
                        <a:rPr lang="en-IN" sz="2800" i="1">
                          <a:solidFill>
                            <a:schemeClr val="bg1"/>
                          </a:solidFill>
                          <a:latin typeface="Cambria Math" panose="02040503050406030204" pitchFamily="18" charset="0"/>
                        </a:rPr>
                        <m:t>𝑚</m:t>
                      </m:r>
                      <m:sSub>
                        <m:sSubPr>
                          <m:ctrlPr>
                            <a:rPr lang="en-IN" sz="2800" i="1">
                              <a:solidFill>
                                <a:schemeClr val="bg1"/>
                              </a:solidFill>
                              <a:latin typeface="Cambria Math" panose="02040503050406030204" pitchFamily="18" charset="0"/>
                            </a:rPr>
                          </m:ctrlPr>
                        </m:sSubPr>
                        <m:e>
                          <m:r>
                            <a:rPr lang="en-IN" sz="2800" i="1">
                              <a:solidFill>
                                <a:schemeClr val="bg1"/>
                              </a:solidFill>
                              <a:latin typeface="Cambria Math" panose="02040503050406030204" pitchFamily="18" charset="0"/>
                            </a:rPr>
                            <m:t>𝑎</m:t>
                          </m:r>
                        </m:e>
                        <m:sub>
                          <m:r>
                            <a:rPr lang="en-IN" sz="2800" i="1">
                              <a:solidFill>
                                <a:schemeClr val="bg1"/>
                              </a:solidFill>
                              <a:latin typeface="Cambria Math" panose="02040503050406030204" pitchFamily="18" charset="0"/>
                            </a:rPr>
                            <m:t>𝑥</m:t>
                          </m:r>
                        </m:sub>
                      </m:sSub>
                    </m:oMath>
                  </m:oMathPara>
                </a14:m>
                <a:endParaRPr lang="en-IN" sz="2800" dirty="0"/>
              </a:p>
            </p:txBody>
          </p:sp>
        </mc:Choice>
        <mc:Fallback xmlns="">
          <p:sp>
            <p:nvSpPr>
              <p:cNvPr id="16" name="TextBox 15">
                <a:extLst>
                  <a:ext uri="{FF2B5EF4-FFF2-40B4-BE49-F238E27FC236}">
                    <a16:creationId xmlns:a16="http://schemas.microsoft.com/office/drawing/2014/main" id="{32275909-B2DC-4EBA-AD82-E80EFD16C64A}"/>
                  </a:ext>
                </a:extLst>
              </p:cNvPr>
              <p:cNvSpPr txBox="1">
                <a:spLocks noRot="1" noChangeAspect="1" noMove="1" noResize="1" noEditPoints="1" noAdjustHandles="1" noChangeArrowheads="1" noChangeShapeType="1" noTextEdit="1"/>
              </p:cNvSpPr>
              <p:nvPr/>
            </p:nvSpPr>
            <p:spPr>
              <a:xfrm>
                <a:off x="4628740" y="3440867"/>
                <a:ext cx="3906519" cy="430887"/>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7B442F9-01B6-49A8-AE5E-D9965B4EC603}"/>
                  </a:ext>
                </a:extLst>
              </p:cNvPr>
              <p:cNvSpPr txBox="1"/>
              <p:nvPr/>
            </p:nvSpPr>
            <p:spPr>
              <a:xfrm>
                <a:off x="4998994" y="4018791"/>
                <a:ext cx="2906180" cy="7505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FFFF00"/>
                          </a:solidFill>
                          <a:latin typeface="Cambria Math" panose="02040503050406030204" pitchFamily="18" charset="0"/>
                        </a:rPr>
                        <m:t>−</m:t>
                      </m:r>
                      <m:r>
                        <a:rPr lang="en-US" sz="2400" b="1" i="1" smtClean="0">
                          <a:solidFill>
                            <a:srgbClr val="FFFF00"/>
                          </a:solidFill>
                          <a:latin typeface="Cambria Math" panose="02040503050406030204" pitchFamily="18" charset="0"/>
                        </a:rPr>
                        <m:t>𝒌𝒙</m:t>
                      </m:r>
                      <m:r>
                        <a:rPr lang="en-US" sz="2400" b="1" i="1" smtClean="0">
                          <a:solidFill>
                            <a:srgbClr val="FFFF00"/>
                          </a:solidFill>
                          <a:latin typeface="Cambria Math" panose="02040503050406030204" pitchFamily="18" charset="0"/>
                        </a:rPr>
                        <m:t>−</m:t>
                      </m:r>
                      <m:r>
                        <a:rPr lang="en-US" sz="2400" b="1" i="1" smtClean="0">
                          <a:solidFill>
                            <a:srgbClr val="FFFF00"/>
                          </a:solidFill>
                          <a:latin typeface="Cambria Math" panose="02040503050406030204" pitchFamily="18" charset="0"/>
                        </a:rPr>
                        <m:t>𝒃</m:t>
                      </m:r>
                      <m:f>
                        <m:fPr>
                          <m:ctrlPr>
                            <a:rPr lang="en-IN" sz="2400" b="1" i="1">
                              <a:solidFill>
                                <a:srgbClr val="FFFF00"/>
                              </a:solidFill>
                              <a:latin typeface="Cambria Math" panose="02040503050406030204" pitchFamily="18" charset="0"/>
                            </a:rPr>
                          </m:ctrlPr>
                        </m:fPr>
                        <m:num>
                          <m:r>
                            <a:rPr lang="en-IN" sz="2400" b="1" i="1">
                              <a:solidFill>
                                <a:srgbClr val="FFFF00"/>
                              </a:solidFill>
                              <a:latin typeface="Cambria Math" panose="02040503050406030204" pitchFamily="18" charset="0"/>
                            </a:rPr>
                            <m:t>ⅆ</m:t>
                          </m:r>
                          <m:r>
                            <a:rPr lang="en-US" sz="2400" b="1" i="1" smtClean="0">
                              <a:solidFill>
                                <a:srgbClr val="FFFF00"/>
                              </a:solidFill>
                              <a:latin typeface="Cambria Math" panose="02040503050406030204" pitchFamily="18" charset="0"/>
                            </a:rPr>
                            <m:t>𝒙</m:t>
                          </m:r>
                        </m:num>
                        <m:den>
                          <m:r>
                            <a:rPr lang="en-IN" sz="2400" b="1" i="1">
                              <a:solidFill>
                                <a:srgbClr val="FFFF00"/>
                              </a:solidFill>
                              <a:latin typeface="Cambria Math" panose="02040503050406030204" pitchFamily="18" charset="0"/>
                            </a:rPr>
                            <m:t>ⅆ</m:t>
                          </m:r>
                          <m:r>
                            <a:rPr lang="en-IN" sz="2400" b="1" i="1">
                              <a:solidFill>
                                <a:srgbClr val="FFFF00"/>
                              </a:solidFill>
                              <a:latin typeface="Cambria Math" panose="02040503050406030204" pitchFamily="18" charset="0"/>
                            </a:rPr>
                            <m:t>𝒕</m:t>
                          </m:r>
                        </m:den>
                      </m:f>
                      <m:r>
                        <a:rPr lang="en-IN" sz="2400" b="1" i="1">
                          <a:solidFill>
                            <a:srgbClr val="FFFF00"/>
                          </a:solidFill>
                          <a:latin typeface="Cambria Math" panose="02040503050406030204" pitchFamily="18" charset="0"/>
                        </a:rPr>
                        <m:t>=</m:t>
                      </m:r>
                      <m:r>
                        <a:rPr lang="en-US" sz="2400" b="1" i="1" smtClean="0">
                          <a:solidFill>
                            <a:srgbClr val="FFFF00"/>
                          </a:solidFill>
                          <a:latin typeface="Cambria Math" panose="02040503050406030204" pitchFamily="18" charset="0"/>
                        </a:rPr>
                        <m:t>𝒎</m:t>
                      </m:r>
                      <m:f>
                        <m:fPr>
                          <m:ctrlPr>
                            <a:rPr lang="en-IN" sz="2400" b="1" i="1">
                              <a:solidFill>
                                <a:srgbClr val="FFFF00"/>
                              </a:solidFill>
                              <a:latin typeface="Cambria Math" panose="02040503050406030204" pitchFamily="18" charset="0"/>
                            </a:rPr>
                          </m:ctrlPr>
                        </m:fPr>
                        <m:num>
                          <m:sSup>
                            <m:sSupPr>
                              <m:ctrlPr>
                                <a:rPr lang="en-IN" sz="2400" b="1" i="1">
                                  <a:solidFill>
                                    <a:srgbClr val="FFFF00"/>
                                  </a:solidFill>
                                  <a:latin typeface="Cambria Math" panose="02040503050406030204" pitchFamily="18" charset="0"/>
                                </a:rPr>
                              </m:ctrlPr>
                            </m:sSupPr>
                            <m:e>
                              <m:r>
                                <a:rPr lang="en-IN" sz="2400" b="1" i="1">
                                  <a:solidFill>
                                    <a:srgbClr val="FFFF00"/>
                                  </a:solidFill>
                                  <a:latin typeface="Cambria Math" panose="02040503050406030204" pitchFamily="18" charset="0"/>
                                </a:rPr>
                                <m:t>ⅆ</m:t>
                              </m:r>
                            </m:e>
                            <m:sup>
                              <m:r>
                                <a:rPr lang="en-IN" sz="2400" b="1" i="1">
                                  <a:solidFill>
                                    <a:srgbClr val="FFFF00"/>
                                  </a:solidFill>
                                  <a:latin typeface="Cambria Math" panose="02040503050406030204" pitchFamily="18" charset="0"/>
                                </a:rPr>
                                <m:t>𝟐</m:t>
                              </m:r>
                            </m:sup>
                          </m:sSup>
                          <m:r>
                            <a:rPr lang="en-IN" sz="2400" b="1" i="1">
                              <a:solidFill>
                                <a:srgbClr val="FFFF00"/>
                              </a:solidFill>
                              <a:latin typeface="Cambria Math" panose="02040503050406030204" pitchFamily="18" charset="0"/>
                            </a:rPr>
                            <m:t>𝒙</m:t>
                          </m:r>
                        </m:num>
                        <m:den>
                          <m:r>
                            <a:rPr lang="en-IN" sz="2400" b="1" i="1">
                              <a:solidFill>
                                <a:srgbClr val="FFFF00"/>
                              </a:solidFill>
                              <a:latin typeface="Cambria Math" panose="02040503050406030204" pitchFamily="18" charset="0"/>
                            </a:rPr>
                            <m:t>ⅆ</m:t>
                          </m:r>
                          <m:sSup>
                            <m:sSupPr>
                              <m:ctrlPr>
                                <a:rPr lang="en-IN" sz="2400" b="1" i="1">
                                  <a:solidFill>
                                    <a:srgbClr val="FFFF00"/>
                                  </a:solidFill>
                                  <a:latin typeface="Cambria Math" panose="02040503050406030204" pitchFamily="18" charset="0"/>
                                </a:rPr>
                              </m:ctrlPr>
                            </m:sSupPr>
                            <m:e>
                              <m:r>
                                <a:rPr lang="en-IN" sz="2400" b="1" i="1">
                                  <a:solidFill>
                                    <a:srgbClr val="FFFF00"/>
                                  </a:solidFill>
                                  <a:latin typeface="Cambria Math" panose="02040503050406030204" pitchFamily="18" charset="0"/>
                                </a:rPr>
                                <m:t>𝒕</m:t>
                              </m:r>
                            </m:e>
                            <m:sup>
                              <m:r>
                                <a:rPr lang="en-IN" sz="2400" b="1" i="1">
                                  <a:solidFill>
                                    <a:srgbClr val="FFFF00"/>
                                  </a:solidFill>
                                  <a:latin typeface="Cambria Math" panose="02040503050406030204" pitchFamily="18" charset="0"/>
                                </a:rPr>
                                <m:t>𝟐</m:t>
                              </m:r>
                            </m:sup>
                          </m:sSup>
                        </m:den>
                      </m:f>
                    </m:oMath>
                  </m:oMathPara>
                </a14:m>
                <a:endParaRPr lang="en-IN" sz="2400" b="1" i="1" dirty="0">
                  <a:solidFill>
                    <a:srgbClr val="FFFF00"/>
                  </a:solidFill>
                </a:endParaRPr>
              </a:p>
            </p:txBody>
          </p:sp>
        </mc:Choice>
        <mc:Fallback xmlns="">
          <p:sp>
            <p:nvSpPr>
              <p:cNvPr id="32" name="TextBox 31">
                <a:extLst>
                  <a:ext uri="{FF2B5EF4-FFF2-40B4-BE49-F238E27FC236}">
                    <a16:creationId xmlns:a16="http://schemas.microsoft.com/office/drawing/2014/main" id="{E7B442F9-01B6-49A8-AE5E-D9965B4EC603}"/>
                  </a:ext>
                </a:extLst>
              </p:cNvPr>
              <p:cNvSpPr txBox="1">
                <a:spLocks noRot="1" noChangeAspect="1" noMove="1" noResize="1" noEditPoints="1" noAdjustHandles="1" noChangeArrowheads="1" noChangeShapeType="1" noTextEdit="1"/>
              </p:cNvSpPr>
              <p:nvPr/>
            </p:nvSpPr>
            <p:spPr>
              <a:xfrm>
                <a:off x="4998994" y="4018791"/>
                <a:ext cx="2906180" cy="750590"/>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071582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773A85-8DEF-4F54-BB3F-130F4CCA3445}"/>
              </a:ext>
            </a:extLst>
          </p:cNvPr>
          <p:cNvSpPr txBox="1"/>
          <p:nvPr/>
        </p:nvSpPr>
        <p:spPr>
          <a:xfrm>
            <a:off x="0" y="14285"/>
            <a:ext cx="121920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Damped harmonic motion</a:t>
            </a:r>
          </a:p>
        </p:txBody>
      </p:sp>
      <p:cxnSp>
        <p:nvCxnSpPr>
          <p:cNvPr id="3" name="Straight Connector 2">
            <a:extLst>
              <a:ext uri="{FF2B5EF4-FFF2-40B4-BE49-F238E27FC236}">
                <a16:creationId xmlns:a16="http://schemas.microsoft.com/office/drawing/2014/main" id="{38C57A4C-DC9C-45E2-91F0-57849EB38663}"/>
              </a:ext>
            </a:extLst>
          </p:cNvPr>
          <p:cNvCxnSpPr>
            <a:cxnSpLocks/>
          </p:cNvCxnSpPr>
          <p:nvPr/>
        </p:nvCxnSpPr>
        <p:spPr>
          <a:xfrm>
            <a:off x="972000" y="728663"/>
            <a:ext cx="112200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052" name="Picture 4" descr="Structure of Post Graduate (M.E. Structural Engineering)">
            <a:extLst>
              <a:ext uri="{FF2B5EF4-FFF2-40B4-BE49-F238E27FC236}">
                <a16:creationId xmlns:a16="http://schemas.microsoft.com/office/drawing/2014/main" id="{4B84FC03-5C75-47E2-AAE0-6B355262B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2000" cy="96768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27E41E5-F552-49C8-9457-7D60A9F8CAF9}"/>
              </a:ext>
            </a:extLst>
          </p:cNvPr>
          <p:cNvSpPr/>
          <p:nvPr/>
        </p:nvSpPr>
        <p:spPr>
          <a:xfrm>
            <a:off x="0" y="924144"/>
            <a:ext cx="12192000" cy="2492990"/>
          </a:xfrm>
          <a:prstGeom prst="rect">
            <a:avLst/>
          </a:prstGeom>
        </p:spPr>
        <p:txBody>
          <a:bodyPr wrap="square">
            <a:spAutoFit/>
          </a:bodyPr>
          <a:lstStyle/>
          <a:p>
            <a:pPr algn="just"/>
            <a:r>
              <a:rPr lang="en-IN" sz="2600" dirty="0">
                <a:solidFill>
                  <a:schemeClr val="bg1"/>
                </a:solidFill>
                <a:latin typeface="Arial" panose="020B0604020202020204" pitchFamily="34" charset="0"/>
                <a:cs typeface="Arial" panose="020B0604020202020204" pitchFamily="34" charset="0"/>
              </a:rPr>
              <a:t>The retarding force/damping force is often observed when an object moves through a viscous fluid.</a:t>
            </a:r>
          </a:p>
          <a:p>
            <a:r>
              <a:rPr lang="en-IN" sz="2600" dirty="0">
                <a:solidFill>
                  <a:srgbClr val="00FF00"/>
                </a:solidFill>
                <a:latin typeface="Arial" panose="020B0604020202020204" pitchFamily="34" charset="0"/>
                <a:cs typeface="Arial" panose="020B0604020202020204" pitchFamily="34" charset="0"/>
              </a:rPr>
              <a:t>Retarding force : R = -</a:t>
            </a:r>
            <a:r>
              <a:rPr lang="en-IN" sz="2600" dirty="0" err="1">
                <a:solidFill>
                  <a:srgbClr val="00FF00"/>
                </a:solidFill>
                <a:latin typeface="Arial" panose="020B0604020202020204" pitchFamily="34" charset="0"/>
                <a:cs typeface="Arial" panose="020B0604020202020204" pitchFamily="34" charset="0"/>
              </a:rPr>
              <a:t>bv</a:t>
            </a:r>
            <a:r>
              <a:rPr lang="en-IN" sz="2600" dirty="0">
                <a:solidFill>
                  <a:srgbClr val="00FF00"/>
                </a:solidFill>
                <a:latin typeface="Arial" panose="020B0604020202020204" pitchFamily="34" charset="0"/>
                <a:cs typeface="Arial" panose="020B0604020202020204" pitchFamily="34" charset="0"/>
              </a:rPr>
              <a:t> (where b is a damping coefficient)</a:t>
            </a:r>
          </a:p>
          <a:p>
            <a:r>
              <a:rPr lang="en-IN" sz="2600" dirty="0">
                <a:solidFill>
                  <a:srgbClr val="FFFF00"/>
                </a:solidFill>
                <a:latin typeface="Arial" panose="020B0604020202020204" pitchFamily="34" charset="0"/>
                <a:cs typeface="Arial" panose="020B0604020202020204" pitchFamily="34" charset="0"/>
              </a:rPr>
              <a:t>Restoring force : F = -</a:t>
            </a:r>
            <a:r>
              <a:rPr lang="en-IN" sz="2600" dirty="0" err="1">
                <a:solidFill>
                  <a:srgbClr val="FFFF00"/>
                </a:solidFill>
                <a:latin typeface="Arial" panose="020B0604020202020204" pitchFamily="34" charset="0"/>
                <a:cs typeface="Arial" panose="020B0604020202020204" pitchFamily="34" charset="0"/>
              </a:rPr>
              <a:t>kx</a:t>
            </a:r>
            <a:r>
              <a:rPr lang="en-IN" sz="2600" dirty="0">
                <a:solidFill>
                  <a:srgbClr val="FFFF00"/>
                </a:solidFill>
                <a:latin typeface="Arial" panose="020B0604020202020204" pitchFamily="34" charset="0"/>
                <a:cs typeface="Arial" panose="020B0604020202020204" pitchFamily="34" charset="0"/>
              </a:rPr>
              <a:t> (where k is a spring constant)</a:t>
            </a:r>
          </a:p>
          <a:p>
            <a:endParaRPr lang="en-IN" sz="2600" dirty="0">
              <a:solidFill>
                <a:schemeClr val="bg1"/>
              </a:solidFill>
              <a:latin typeface="Arial" panose="020B0604020202020204" pitchFamily="34" charset="0"/>
              <a:cs typeface="Arial" panose="020B0604020202020204" pitchFamily="34" charset="0"/>
            </a:endParaRPr>
          </a:p>
          <a:p>
            <a:r>
              <a:rPr lang="en-IN" sz="2600" dirty="0">
                <a:solidFill>
                  <a:schemeClr val="bg1"/>
                </a:solidFill>
                <a:latin typeface="Arial" panose="020B0604020202020204" pitchFamily="34" charset="0"/>
                <a:cs typeface="Arial" panose="020B0604020202020204" pitchFamily="34" charset="0"/>
              </a:rPr>
              <a:t>Using Newton’s second law as ;</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2275909-B2DC-4EBA-AD82-E80EFD16C64A}"/>
                  </a:ext>
                </a:extLst>
              </p:cNvPr>
              <p:cNvSpPr txBox="1"/>
              <p:nvPr/>
            </p:nvSpPr>
            <p:spPr>
              <a:xfrm>
                <a:off x="4628740" y="3440867"/>
                <a:ext cx="390651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i="1" smtClean="0">
                          <a:solidFill>
                            <a:schemeClr val="bg1"/>
                          </a:solidFill>
                          <a:latin typeface="Cambria Math" panose="02040503050406030204" pitchFamily="18" charset="0"/>
                        </a:rPr>
                        <m:t>𝛴</m:t>
                      </m:r>
                      <m:sSub>
                        <m:sSubPr>
                          <m:ctrlPr>
                            <a:rPr lang="en-IN" sz="2800" i="1">
                              <a:solidFill>
                                <a:schemeClr val="bg1"/>
                              </a:solidFill>
                              <a:latin typeface="Cambria Math" panose="02040503050406030204" pitchFamily="18" charset="0"/>
                            </a:rPr>
                          </m:ctrlPr>
                        </m:sSubPr>
                        <m:e>
                          <m:r>
                            <a:rPr lang="en-IN" sz="2800" i="1">
                              <a:solidFill>
                                <a:schemeClr val="bg1"/>
                              </a:solidFill>
                              <a:latin typeface="Cambria Math" panose="02040503050406030204" pitchFamily="18" charset="0"/>
                            </a:rPr>
                            <m:t>𝐹</m:t>
                          </m:r>
                        </m:e>
                        <m:sub>
                          <m:r>
                            <a:rPr lang="en-IN" sz="2800" i="1">
                              <a:solidFill>
                                <a:schemeClr val="bg1"/>
                              </a:solidFill>
                              <a:latin typeface="Cambria Math" panose="02040503050406030204" pitchFamily="18" charset="0"/>
                            </a:rPr>
                            <m:t>𝑥</m:t>
                          </m:r>
                        </m:sub>
                      </m:sSub>
                      <m:r>
                        <a:rPr lang="en-IN" sz="2800" i="0">
                          <a:solidFill>
                            <a:schemeClr val="bg1"/>
                          </a:solidFill>
                          <a:latin typeface="Cambria Math" panose="02040503050406030204" pitchFamily="18" charset="0"/>
                        </a:rPr>
                        <m:t>=−</m:t>
                      </m:r>
                      <m:r>
                        <a:rPr lang="en-IN" sz="2800" i="1">
                          <a:solidFill>
                            <a:schemeClr val="bg1"/>
                          </a:solidFill>
                          <a:latin typeface="Cambria Math" panose="02040503050406030204" pitchFamily="18" charset="0"/>
                        </a:rPr>
                        <m:t>𝑘𝑥</m:t>
                      </m:r>
                      <m:r>
                        <a:rPr lang="en-IN" sz="2800" i="0">
                          <a:solidFill>
                            <a:schemeClr val="bg1"/>
                          </a:solidFill>
                          <a:latin typeface="Cambria Math" panose="02040503050406030204" pitchFamily="18" charset="0"/>
                        </a:rPr>
                        <m:t>−</m:t>
                      </m:r>
                      <m:r>
                        <a:rPr lang="en-IN" sz="2800" i="1">
                          <a:solidFill>
                            <a:schemeClr val="bg1"/>
                          </a:solidFill>
                          <a:latin typeface="Cambria Math" panose="02040503050406030204" pitchFamily="18" charset="0"/>
                        </a:rPr>
                        <m:t>𝑏</m:t>
                      </m:r>
                      <m:sSub>
                        <m:sSubPr>
                          <m:ctrlPr>
                            <a:rPr lang="en-IN" sz="2800" i="1">
                              <a:solidFill>
                                <a:schemeClr val="bg1"/>
                              </a:solidFill>
                              <a:latin typeface="Cambria Math" panose="02040503050406030204" pitchFamily="18" charset="0"/>
                            </a:rPr>
                          </m:ctrlPr>
                        </m:sSubPr>
                        <m:e>
                          <m:r>
                            <a:rPr lang="en-IN" sz="2800" i="1">
                              <a:solidFill>
                                <a:schemeClr val="bg1"/>
                              </a:solidFill>
                              <a:latin typeface="Cambria Math" panose="02040503050406030204" pitchFamily="18" charset="0"/>
                            </a:rPr>
                            <m:t>𝑣</m:t>
                          </m:r>
                        </m:e>
                        <m:sub>
                          <m:r>
                            <a:rPr lang="en-IN" sz="2800" i="1">
                              <a:solidFill>
                                <a:schemeClr val="bg1"/>
                              </a:solidFill>
                              <a:latin typeface="Cambria Math" panose="02040503050406030204" pitchFamily="18" charset="0"/>
                            </a:rPr>
                            <m:t>𝑥</m:t>
                          </m:r>
                        </m:sub>
                      </m:sSub>
                      <m:r>
                        <a:rPr lang="en-IN" sz="2800" i="0">
                          <a:solidFill>
                            <a:schemeClr val="bg1"/>
                          </a:solidFill>
                          <a:latin typeface="Cambria Math" panose="02040503050406030204" pitchFamily="18" charset="0"/>
                        </a:rPr>
                        <m:t>=</m:t>
                      </m:r>
                      <m:r>
                        <a:rPr lang="en-IN" sz="2800" i="1">
                          <a:solidFill>
                            <a:schemeClr val="bg1"/>
                          </a:solidFill>
                          <a:latin typeface="Cambria Math" panose="02040503050406030204" pitchFamily="18" charset="0"/>
                        </a:rPr>
                        <m:t>𝑚</m:t>
                      </m:r>
                      <m:sSub>
                        <m:sSubPr>
                          <m:ctrlPr>
                            <a:rPr lang="en-IN" sz="2800" i="1">
                              <a:solidFill>
                                <a:schemeClr val="bg1"/>
                              </a:solidFill>
                              <a:latin typeface="Cambria Math" panose="02040503050406030204" pitchFamily="18" charset="0"/>
                            </a:rPr>
                          </m:ctrlPr>
                        </m:sSubPr>
                        <m:e>
                          <m:r>
                            <a:rPr lang="en-IN" sz="2800" i="1">
                              <a:solidFill>
                                <a:schemeClr val="bg1"/>
                              </a:solidFill>
                              <a:latin typeface="Cambria Math" panose="02040503050406030204" pitchFamily="18" charset="0"/>
                            </a:rPr>
                            <m:t>𝑎</m:t>
                          </m:r>
                        </m:e>
                        <m:sub>
                          <m:r>
                            <a:rPr lang="en-IN" sz="2800" i="1">
                              <a:solidFill>
                                <a:schemeClr val="bg1"/>
                              </a:solidFill>
                              <a:latin typeface="Cambria Math" panose="02040503050406030204" pitchFamily="18" charset="0"/>
                            </a:rPr>
                            <m:t>𝑥</m:t>
                          </m:r>
                        </m:sub>
                      </m:sSub>
                    </m:oMath>
                  </m:oMathPara>
                </a14:m>
                <a:endParaRPr lang="en-IN" sz="2800" dirty="0"/>
              </a:p>
            </p:txBody>
          </p:sp>
        </mc:Choice>
        <mc:Fallback xmlns="">
          <p:sp>
            <p:nvSpPr>
              <p:cNvPr id="16" name="TextBox 15">
                <a:extLst>
                  <a:ext uri="{FF2B5EF4-FFF2-40B4-BE49-F238E27FC236}">
                    <a16:creationId xmlns:a16="http://schemas.microsoft.com/office/drawing/2014/main" id="{32275909-B2DC-4EBA-AD82-E80EFD16C64A}"/>
                  </a:ext>
                </a:extLst>
              </p:cNvPr>
              <p:cNvSpPr txBox="1">
                <a:spLocks noRot="1" noChangeAspect="1" noMove="1" noResize="1" noEditPoints="1" noAdjustHandles="1" noChangeArrowheads="1" noChangeShapeType="1" noTextEdit="1"/>
              </p:cNvSpPr>
              <p:nvPr/>
            </p:nvSpPr>
            <p:spPr>
              <a:xfrm>
                <a:off x="4628740" y="3440867"/>
                <a:ext cx="3906519" cy="430887"/>
              </a:xfrm>
              <a:prstGeom prst="rect">
                <a:avLst/>
              </a:prstGeom>
              <a:blipFill>
                <a:blip r:embed="rId3"/>
                <a:stretch>
                  <a:fillRect/>
                </a:stretch>
              </a:blipFill>
            </p:spPr>
            <p:txBody>
              <a:bodyPr/>
              <a:lstStyle/>
              <a:p>
                <a:r>
                  <a:rPr lang="en-IN">
                    <a:noFill/>
                  </a:rPr>
                  <a:t> </a:t>
                </a:r>
              </a:p>
            </p:txBody>
          </p:sp>
        </mc:Fallback>
      </mc:AlternateContent>
      <p:sp>
        <p:nvSpPr>
          <p:cNvPr id="18" name="Rectangle 17">
            <a:extLst>
              <a:ext uri="{FF2B5EF4-FFF2-40B4-BE49-F238E27FC236}">
                <a16:creationId xmlns:a16="http://schemas.microsoft.com/office/drawing/2014/main" id="{7D59F606-355E-45C3-9283-1BB4D6B26EA0}"/>
              </a:ext>
            </a:extLst>
          </p:cNvPr>
          <p:cNvSpPr/>
          <p:nvPr/>
        </p:nvSpPr>
        <p:spPr>
          <a:xfrm>
            <a:off x="0" y="5010526"/>
            <a:ext cx="12192000" cy="892552"/>
          </a:xfrm>
          <a:prstGeom prst="rect">
            <a:avLst/>
          </a:prstGeom>
        </p:spPr>
        <p:txBody>
          <a:bodyPr wrap="square">
            <a:spAutoFit/>
          </a:bodyPr>
          <a:lstStyle/>
          <a:p>
            <a:pPr algn="just"/>
            <a:r>
              <a:rPr lang="en-IN" sz="2600" dirty="0">
                <a:solidFill>
                  <a:schemeClr val="bg1"/>
                </a:solidFill>
                <a:latin typeface="Arial" panose="020B0604020202020204" pitchFamily="34" charset="0"/>
                <a:cs typeface="Arial" panose="020B0604020202020204" pitchFamily="34" charset="0"/>
              </a:rPr>
              <a:t>When the retarding force is small compared with the maximum restoring force that is, when b is small, the solution to above equation is;</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7B442F9-01B6-49A8-AE5E-D9965B4EC603}"/>
                  </a:ext>
                </a:extLst>
              </p:cNvPr>
              <p:cNvSpPr txBox="1"/>
              <p:nvPr/>
            </p:nvSpPr>
            <p:spPr>
              <a:xfrm>
                <a:off x="4998994" y="4018791"/>
                <a:ext cx="2906180" cy="7505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FFFF00"/>
                          </a:solidFill>
                          <a:latin typeface="Cambria Math" panose="02040503050406030204" pitchFamily="18" charset="0"/>
                        </a:rPr>
                        <m:t>−</m:t>
                      </m:r>
                      <m:r>
                        <a:rPr lang="en-US" sz="2400" b="1" i="1" smtClean="0">
                          <a:solidFill>
                            <a:srgbClr val="FFFF00"/>
                          </a:solidFill>
                          <a:latin typeface="Cambria Math" panose="02040503050406030204" pitchFamily="18" charset="0"/>
                        </a:rPr>
                        <m:t>𝒌𝒙</m:t>
                      </m:r>
                      <m:r>
                        <a:rPr lang="en-US" sz="2400" b="1" i="1" smtClean="0">
                          <a:solidFill>
                            <a:srgbClr val="FFFF00"/>
                          </a:solidFill>
                          <a:latin typeface="Cambria Math" panose="02040503050406030204" pitchFamily="18" charset="0"/>
                        </a:rPr>
                        <m:t>−</m:t>
                      </m:r>
                      <m:r>
                        <a:rPr lang="en-US" sz="2400" b="1" i="1" smtClean="0">
                          <a:solidFill>
                            <a:srgbClr val="FFFF00"/>
                          </a:solidFill>
                          <a:latin typeface="Cambria Math" panose="02040503050406030204" pitchFamily="18" charset="0"/>
                        </a:rPr>
                        <m:t>𝒃</m:t>
                      </m:r>
                      <m:f>
                        <m:fPr>
                          <m:ctrlPr>
                            <a:rPr lang="en-IN" sz="2400" b="1" i="1">
                              <a:solidFill>
                                <a:srgbClr val="FFFF00"/>
                              </a:solidFill>
                              <a:latin typeface="Cambria Math" panose="02040503050406030204" pitchFamily="18" charset="0"/>
                            </a:rPr>
                          </m:ctrlPr>
                        </m:fPr>
                        <m:num>
                          <m:r>
                            <a:rPr lang="en-IN" sz="2400" b="1" i="1">
                              <a:solidFill>
                                <a:srgbClr val="FFFF00"/>
                              </a:solidFill>
                              <a:latin typeface="Cambria Math" panose="02040503050406030204" pitchFamily="18" charset="0"/>
                            </a:rPr>
                            <m:t>ⅆ</m:t>
                          </m:r>
                          <m:r>
                            <a:rPr lang="en-US" sz="2400" b="1" i="1" smtClean="0">
                              <a:solidFill>
                                <a:srgbClr val="FFFF00"/>
                              </a:solidFill>
                              <a:latin typeface="Cambria Math" panose="02040503050406030204" pitchFamily="18" charset="0"/>
                            </a:rPr>
                            <m:t>𝒙</m:t>
                          </m:r>
                        </m:num>
                        <m:den>
                          <m:r>
                            <a:rPr lang="en-IN" sz="2400" b="1" i="1">
                              <a:solidFill>
                                <a:srgbClr val="FFFF00"/>
                              </a:solidFill>
                              <a:latin typeface="Cambria Math" panose="02040503050406030204" pitchFamily="18" charset="0"/>
                            </a:rPr>
                            <m:t>ⅆ</m:t>
                          </m:r>
                          <m:r>
                            <a:rPr lang="en-IN" sz="2400" b="1" i="1">
                              <a:solidFill>
                                <a:srgbClr val="FFFF00"/>
                              </a:solidFill>
                              <a:latin typeface="Cambria Math" panose="02040503050406030204" pitchFamily="18" charset="0"/>
                            </a:rPr>
                            <m:t>𝒕</m:t>
                          </m:r>
                        </m:den>
                      </m:f>
                      <m:r>
                        <a:rPr lang="en-IN" sz="2400" b="1" i="1">
                          <a:solidFill>
                            <a:srgbClr val="FFFF00"/>
                          </a:solidFill>
                          <a:latin typeface="Cambria Math" panose="02040503050406030204" pitchFamily="18" charset="0"/>
                        </a:rPr>
                        <m:t>=</m:t>
                      </m:r>
                      <m:r>
                        <a:rPr lang="en-US" sz="2400" b="1" i="1" smtClean="0">
                          <a:solidFill>
                            <a:srgbClr val="FFFF00"/>
                          </a:solidFill>
                          <a:latin typeface="Cambria Math" panose="02040503050406030204" pitchFamily="18" charset="0"/>
                        </a:rPr>
                        <m:t>𝒎</m:t>
                      </m:r>
                      <m:f>
                        <m:fPr>
                          <m:ctrlPr>
                            <a:rPr lang="en-IN" sz="2400" b="1" i="1">
                              <a:solidFill>
                                <a:srgbClr val="FFFF00"/>
                              </a:solidFill>
                              <a:latin typeface="Cambria Math" panose="02040503050406030204" pitchFamily="18" charset="0"/>
                            </a:rPr>
                          </m:ctrlPr>
                        </m:fPr>
                        <m:num>
                          <m:sSup>
                            <m:sSupPr>
                              <m:ctrlPr>
                                <a:rPr lang="en-IN" sz="2400" b="1" i="1">
                                  <a:solidFill>
                                    <a:srgbClr val="FFFF00"/>
                                  </a:solidFill>
                                  <a:latin typeface="Cambria Math" panose="02040503050406030204" pitchFamily="18" charset="0"/>
                                </a:rPr>
                              </m:ctrlPr>
                            </m:sSupPr>
                            <m:e>
                              <m:r>
                                <a:rPr lang="en-IN" sz="2400" b="1" i="1">
                                  <a:solidFill>
                                    <a:srgbClr val="FFFF00"/>
                                  </a:solidFill>
                                  <a:latin typeface="Cambria Math" panose="02040503050406030204" pitchFamily="18" charset="0"/>
                                </a:rPr>
                                <m:t>ⅆ</m:t>
                              </m:r>
                            </m:e>
                            <m:sup>
                              <m:r>
                                <a:rPr lang="en-IN" sz="2400" b="1" i="1">
                                  <a:solidFill>
                                    <a:srgbClr val="FFFF00"/>
                                  </a:solidFill>
                                  <a:latin typeface="Cambria Math" panose="02040503050406030204" pitchFamily="18" charset="0"/>
                                </a:rPr>
                                <m:t>𝟐</m:t>
                              </m:r>
                            </m:sup>
                          </m:sSup>
                          <m:r>
                            <a:rPr lang="en-IN" sz="2400" b="1" i="1">
                              <a:solidFill>
                                <a:srgbClr val="FFFF00"/>
                              </a:solidFill>
                              <a:latin typeface="Cambria Math" panose="02040503050406030204" pitchFamily="18" charset="0"/>
                            </a:rPr>
                            <m:t>𝒙</m:t>
                          </m:r>
                        </m:num>
                        <m:den>
                          <m:r>
                            <a:rPr lang="en-IN" sz="2400" b="1" i="1">
                              <a:solidFill>
                                <a:srgbClr val="FFFF00"/>
                              </a:solidFill>
                              <a:latin typeface="Cambria Math" panose="02040503050406030204" pitchFamily="18" charset="0"/>
                            </a:rPr>
                            <m:t>ⅆ</m:t>
                          </m:r>
                          <m:sSup>
                            <m:sSupPr>
                              <m:ctrlPr>
                                <a:rPr lang="en-IN" sz="2400" b="1" i="1">
                                  <a:solidFill>
                                    <a:srgbClr val="FFFF00"/>
                                  </a:solidFill>
                                  <a:latin typeface="Cambria Math" panose="02040503050406030204" pitchFamily="18" charset="0"/>
                                </a:rPr>
                              </m:ctrlPr>
                            </m:sSupPr>
                            <m:e>
                              <m:r>
                                <a:rPr lang="en-IN" sz="2400" b="1" i="1">
                                  <a:solidFill>
                                    <a:srgbClr val="FFFF00"/>
                                  </a:solidFill>
                                  <a:latin typeface="Cambria Math" panose="02040503050406030204" pitchFamily="18" charset="0"/>
                                </a:rPr>
                                <m:t>𝒕</m:t>
                              </m:r>
                            </m:e>
                            <m:sup>
                              <m:r>
                                <a:rPr lang="en-IN" sz="2400" b="1" i="1">
                                  <a:solidFill>
                                    <a:srgbClr val="FFFF00"/>
                                  </a:solidFill>
                                  <a:latin typeface="Cambria Math" panose="02040503050406030204" pitchFamily="18" charset="0"/>
                                </a:rPr>
                                <m:t>𝟐</m:t>
                              </m:r>
                            </m:sup>
                          </m:sSup>
                        </m:den>
                      </m:f>
                    </m:oMath>
                  </m:oMathPara>
                </a14:m>
                <a:endParaRPr lang="en-IN" sz="2400" b="1" i="1" dirty="0">
                  <a:solidFill>
                    <a:srgbClr val="FFFF00"/>
                  </a:solidFill>
                </a:endParaRPr>
              </a:p>
            </p:txBody>
          </p:sp>
        </mc:Choice>
        <mc:Fallback xmlns="">
          <p:sp>
            <p:nvSpPr>
              <p:cNvPr id="32" name="TextBox 31">
                <a:extLst>
                  <a:ext uri="{FF2B5EF4-FFF2-40B4-BE49-F238E27FC236}">
                    <a16:creationId xmlns:a16="http://schemas.microsoft.com/office/drawing/2014/main" id="{E7B442F9-01B6-49A8-AE5E-D9965B4EC603}"/>
                  </a:ext>
                </a:extLst>
              </p:cNvPr>
              <p:cNvSpPr txBox="1">
                <a:spLocks noRot="1" noChangeAspect="1" noMove="1" noResize="1" noEditPoints="1" noAdjustHandles="1" noChangeArrowheads="1" noChangeShapeType="1" noTextEdit="1"/>
              </p:cNvSpPr>
              <p:nvPr/>
            </p:nvSpPr>
            <p:spPr>
              <a:xfrm>
                <a:off x="4998994" y="4018791"/>
                <a:ext cx="2906180" cy="750590"/>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FFC11EC-93FB-4FD9-A471-0D1878325259}"/>
                  </a:ext>
                </a:extLst>
              </p:cNvPr>
              <p:cNvSpPr txBox="1"/>
              <p:nvPr/>
            </p:nvSpPr>
            <p:spPr>
              <a:xfrm>
                <a:off x="1599705" y="5860108"/>
                <a:ext cx="6058069" cy="6444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1" i="1" smtClean="0">
                          <a:solidFill>
                            <a:srgbClr val="00FF00"/>
                          </a:solidFill>
                          <a:latin typeface="Cambria Math" panose="02040503050406030204" pitchFamily="18" charset="0"/>
                        </a:rPr>
                        <m:t>𝒙</m:t>
                      </m:r>
                      <m:r>
                        <a:rPr lang="en-IN" sz="2800" b="1" i="0">
                          <a:solidFill>
                            <a:srgbClr val="00FF00"/>
                          </a:solidFill>
                          <a:latin typeface="Cambria Math" panose="02040503050406030204" pitchFamily="18" charset="0"/>
                        </a:rPr>
                        <m:t>=</m:t>
                      </m:r>
                      <m:r>
                        <a:rPr lang="en-IN" sz="2800" b="1" i="1">
                          <a:solidFill>
                            <a:srgbClr val="00FF00"/>
                          </a:solidFill>
                          <a:latin typeface="Cambria Math" panose="02040503050406030204" pitchFamily="18" charset="0"/>
                        </a:rPr>
                        <m:t>𝑨</m:t>
                      </m:r>
                      <m:sSup>
                        <m:sSupPr>
                          <m:ctrlPr>
                            <a:rPr lang="en-IN" sz="2800" b="1" i="1">
                              <a:solidFill>
                                <a:srgbClr val="00FF00"/>
                              </a:solidFill>
                              <a:latin typeface="Cambria Math" panose="02040503050406030204" pitchFamily="18" charset="0"/>
                            </a:rPr>
                          </m:ctrlPr>
                        </m:sSupPr>
                        <m:e>
                          <m:r>
                            <a:rPr lang="en-IN" sz="2800" b="1" i="0">
                              <a:solidFill>
                                <a:srgbClr val="00FF00"/>
                              </a:solidFill>
                              <a:latin typeface="Cambria Math" panose="02040503050406030204" pitchFamily="18" charset="0"/>
                            </a:rPr>
                            <m:t>ⅇ</m:t>
                          </m:r>
                        </m:e>
                        <m:sup>
                          <m:r>
                            <a:rPr lang="en-IN" sz="2800" b="1" i="0">
                              <a:solidFill>
                                <a:srgbClr val="00FF00"/>
                              </a:solidFill>
                              <a:latin typeface="Cambria Math" panose="02040503050406030204" pitchFamily="18" charset="0"/>
                            </a:rPr>
                            <m:t>−</m:t>
                          </m:r>
                          <m:f>
                            <m:fPr>
                              <m:ctrlPr>
                                <a:rPr lang="en-IN" sz="2800" b="1" i="1">
                                  <a:solidFill>
                                    <a:srgbClr val="00FF00"/>
                                  </a:solidFill>
                                  <a:latin typeface="Cambria Math" panose="02040503050406030204" pitchFamily="18" charset="0"/>
                                </a:rPr>
                              </m:ctrlPr>
                            </m:fPr>
                            <m:num>
                              <m:r>
                                <a:rPr lang="en-IN" sz="2800" b="1" i="1">
                                  <a:solidFill>
                                    <a:srgbClr val="00FF00"/>
                                  </a:solidFill>
                                  <a:latin typeface="Cambria Math" panose="02040503050406030204" pitchFamily="18" charset="0"/>
                                </a:rPr>
                                <m:t>𝒃</m:t>
                              </m:r>
                            </m:num>
                            <m:den>
                              <m:r>
                                <a:rPr lang="en-IN" sz="2800" b="1" i="0">
                                  <a:solidFill>
                                    <a:srgbClr val="00FF00"/>
                                  </a:solidFill>
                                  <a:latin typeface="Cambria Math" panose="02040503050406030204" pitchFamily="18" charset="0"/>
                                </a:rPr>
                                <m:t>𝟐</m:t>
                              </m:r>
                              <m:r>
                                <a:rPr lang="en-IN" sz="2800" b="1" i="1">
                                  <a:solidFill>
                                    <a:srgbClr val="00FF00"/>
                                  </a:solidFill>
                                  <a:latin typeface="Cambria Math" panose="02040503050406030204" pitchFamily="18" charset="0"/>
                                </a:rPr>
                                <m:t>𝒎</m:t>
                              </m:r>
                            </m:den>
                          </m:f>
                          <m:r>
                            <a:rPr lang="en-IN" sz="2800" b="1" i="1">
                              <a:solidFill>
                                <a:srgbClr val="00FF00"/>
                              </a:solidFill>
                              <a:latin typeface="Cambria Math" panose="02040503050406030204" pitchFamily="18" charset="0"/>
                            </a:rPr>
                            <m:t>𝒕</m:t>
                          </m:r>
                        </m:sup>
                      </m:sSup>
                      <m:r>
                        <a:rPr lang="en-IN" sz="2800" b="1" i="1">
                          <a:solidFill>
                            <a:srgbClr val="00FF00"/>
                          </a:solidFill>
                          <a:latin typeface="Cambria Math" panose="02040503050406030204" pitchFamily="18" charset="0"/>
                        </a:rPr>
                        <m:t>𝒄𝒐𝒔</m:t>
                      </m:r>
                      <m:r>
                        <a:rPr lang="en-IN" sz="2800" b="1" i="1">
                          <a:solidFill>
                            <a:srgbClr val="00FF00"/>
                          </a:solidFill>
                          <a:latin typeface="Cambria Math" panose="02040503050406030204" pitchFamily="18" charset="0"/>
                        </a:rPr>
                        <m:t> </m:t>
                      </m:r>
                      <m:d>
                        <m:dPr>
                          <m:ctrlPr>
                            <a:rPr lang="en-IN" sz="2800" b="1" i="1">
                              <a:solidFill>
                                <a:srgbClr val="00FF00"/>
                              </a:solidFill>
                              <a:latin typeface="Cambria Math" panose="02040503050406030204" pitchFamily="18" charset="0"/>
                            </a:rPr>
                          </m:ctrlPr>
                        </m:dPr>
                        <m:e>
                          <m:r>
                            <a:rPr lang="el-GR" sz="2800" b="1" i="1">
                              <a:solidFill>
                                <a:srgbClr val="00FF00"/>
                              </a:solidFill>
                              <a:latin typeface="Cambria Math" panose="02040503050406030204" pitchFamily="18" charset="0"/>
                            </a:rPr>
                            <m:t>𝝎</m:t>
                          </m:r>
                          <m:r>
                            <a:rPr lang="en-IN" sz="2800" b="1" i="1">
                              <a:solidFill>
                                <a:srgbClr val="00FF00"/>
                              </a:solidFill>
                              <a:latin typeface="Cambria Math" panose="02040503050406030204" pitchFamily="18" charset="0"/>
                            </a:rPr>
                            <m:t>𝒕</m:t>
                          </m:r>
                          <m:r>
                            <a:rPr lang="en-IN" sz="2800" b="1" i="1">
                              <a:solidFill>
                                <a:srgbClr val="00FF00"/>
                              </a:solidFill>
                              <a:latin typeface="Cambria Math" panose="02040503050406030204" pitchFamily="18" charset="0"/>
                            </a:rPr>
                            <m:t>+</m:t>
                          </m:r>
                          <m:r>
                            <a:rPr lang="el-GR" sz="2800" b="1" i="1">
                              <a:solidFill>
                                <a:srgbClr val="00FF00"/>
                              </a:solidFill>
                              <a:latin typeface="Cambria Math" panose="02040503050406030204" pitchFamily="18" charset="0"/>
                            </a:rPr>
                            <m:t>𝜱</m:t>
                          </m:r>
                        </m:e>
                      </m:d>
                      <m:r>
                        <a:rPr lang="el-GR" sz="2800" b="1" i="1">
                          <a:solidFill>
                            <a:srgbClr val="00FF00"/>
                          </a:solidFill>
                          <a:latin typeface="Cambria Math" panose="02040503050406030204" pitchFamily="18" charset="0"/>
                        </a:rPr>
                        <m:t>,</m:t>
                      </m:r>
                      <m:r>
                        <a:rPr lang="en-US" sz="2800" b="1" i="1" smtClean="0">
                          <a:solidFill>
                            <a:srgbClr val="00FF00"/>
                          </a:solidFill>
                          <a:latin typeface="Cambria Math" panose="02040503050406030204" pitchFamily="18" charset="0"/>
                        </a:rPr>
                        <m:t>    </m:t>
                      </m:r>
                      <m:r>
                        <a:rPr lang="en-US" sz="2800" b="1" i="1" smtClean="0">
                          <a:solidFill>
                            <a:srgbClr val="00FF00"/>
                          </a:solidFill>
                          <a:latin typeface="Cambria Math" panose="02040503050406030204" pitchFamily="18" charset="0"/>
                        </a:rPr>
                        <m:t>𝒘𝒉𝒆𝒓𝒆</m:t>
                      </m:r>
                    </m:oMath>
                  </m:oMathPara>
                </a14:m>
                <a:endParaRPr lang="en-IN" sz="2800" b="1" dirty="0">
                  <a:solidFill>
                    <a:srgbClr val="00FF00"/>
                  </a:solidFill>
                </a:endParaRPr>
              </a:p>
            </p:txBody>
          </p:sp>
        </mc:Choice>
        <mc:Fallback xmlns="">
          <p:sp>
            <p:nvSpPr>
              <p:cNvPr id="19" name="TextBox 18">
                <a:extLst>
                  <a:ext uri="{FF2B5EF4-FFF2-40B4-BE49-F238E27FC236}">
                    <a16:creationId xmlns:a16="http://schemas.microsoft.com/office/drawing/2014/main" id="{AFFC11EC-93FB-4FD9-A471-0D1878325259}"/>
                  </a:ext>
                </a:extLst>
              </p:cNvPr>
              <p:cNvSpPr txBox="1">
                <a:spLocks noRot="1" noChangeAspect="1" noMove="1" noResize="1" noEditPoints="1" noAdjustHandles="1" noChangeArrowheads="1" noChangeShapeType="1" noTextEdit="1"/>
              </p:cNvSpPr>
              <p:nvPr/>
            </p:nvSpPr>
            <p:spPr>
              <a:xfrm>
                <a:off x="1599705" y="5860108"/>
                <a:ext cx="6058069" cy="64447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BDD9B2C-2620-41CB-9090-2F760962BF5A}"/>
                  </a:ext>
                </a:extLst>
              </p:cNvPr>
              <p:cNvSpPr txBox="1"/>
              <p:nvPr/>
            </p:nvSpPr>
            <p:spPr>
              <a:xfrm>
                <a:off x="7786915" y="5545824"/>
                <a:ext cx="3003386" cy="1273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1" i="1" smtClean="0">
                          <a:solidFill>
                            <a:srgbClr val="00FF00"/>
                          </a:solidFill>
                          <a:latin typeface="Cambria Math" panose="02040503050406030204" pitchFamily="18" charset="0"/>
                        </a:rPr>
                        <m:t>𝝎</m:t>
                      </m:r>
                      <m:r>
                        <a:rPr lang="en-IN" sz="2800" b="1" i="0">
                          <a:solidFill>
                            <a:srgbClr val="00FF00"/>
                          </a:solidFill>
                          <a:latin typeface="Cambria Math" panose="02040503050406030204" pitchFamily="18" charset="0"/>
                        </a:rPr>
                        <m:t>=</m:t>
                      </m:r>
                      <m:rad>
                        <m:radPr>
                          <m:degHide m:val="on"/>
                          <m:ctrlPr>
                            <a:rPr lang="en-IN" sz="2800" b="1" i="1">
                              <a:solidFill>
                                <a:srgbClr val="00FF00"/>
                              </a:solidFill>
                              <a:latin typeface="Cambria Math" panose="02040503050406030204" pitchFamily="18" charset="0"/>
                            </a:rPr>
                          </m:ctrlPr>
                        </m:radPr>
                        <m:deg/>
                        <m:e>
                          <m:f>
                            <m:fPr>
                              <m:ctrlPr>
                                <a:rPr lang="en-IN" sz="2800" b="1" i="1">
                                  <a:solidFill>
                                    <a:srgbClr val="00FF00"/>
                                  </a:solidFill>
                                  <a:latin typeface="Cambria Math" panose="02040503050406030204" pitchFamily="18" charset="0"/>
                                </a:rPr>
                              </m:ctrlPr>
                            </m:fPr>
                            <m:num>
                              <m:r>
                                <a:rPr lang="en-IN" sz="2800" b="1" i="1">
                                  <a:solidFill>
                                    <a:srgbClr val="00FF00"/>
                                  </a:solidFill>
                                  <a:latin typeface="Cambria Math" panose="02040503050406030204" pitchFamily="18" charset="0"/>
                                </a:rPr>
                                <m:t>𝒌</m:t>
                              </m:r>
                            </m:num>
                            <m:den>
                              <m:r>
                                <a:rPr lang="en-IN" sz="2800" b="1" i="1">
                                  <a:solidFill>
                                    <a:srgbClr val="00FF00"/>
                                  </a:solidFill>
                                  <a:latin typeface="Cambria Math" panose="02040503050406030204" pitchFamily="18" charset="0"/>
                                </a:rPr>
                                <m:t>𝒎</m:t>
                              </m:r>
                            </m:den>
                          </m:f>
                          <m:r>
                            <a:rPr lang="en-IN" sz="2800" b="1" i="0">
                              <a:solidFill>
                                <a:srgbClr val="00FF00"/>
                              </a:solidFill>
                              <a:latin typeface="Cambria Math" panose="02040503050406030204" pitchFamily="18" charset="0"/>
                            </a:rPr>
                            <m:t>−</m:t>
                          </m:r>
                          <m:sSup>
                            <m:sSupPr>
                              <m:ctrlPr>
                                <a:rPr lang="en-IN" sz="2800" b="1" i="1">
                                  <a:solidFill>
                                    <a:srgbClr val="00FF00"/>
                                  </a:solidFill>
                                  <a:latin typeface="Cambria Math" panose="02040503050406030204" pitchFamily="18" charset="0"/>
                                </a:rPr>
                              </m:ctrlPr>
                            </m:sSupPr>
                            <m:e>
                              <m:d>
                                <m:dPr>
                                  <m:ctrlPr>
                                    <a:rPr lang="en-IN" sz="2800" b="1" i="1">
                                      <a:solidFill>
                                        <a:srgbClr val="00FF00"/>
                                      </a:solidFill>
                                      <a:latin typeface="Cambria Math" panose="02040503050406030204" pitchFamily="18" charset="0"/>
                                    </a:rPr>
                                  </m:ctrlPr>
                                </m:dPr>
                                <m:e>
                                  <m:f>
                                    <m:fPr>
                                      <m:ctrlPr>
                                        <a:rPr lang="en-IN" sz="2800" b="1" i="1">
                                          <a:solidFill>
                                            <a:srgbClr val="00FF00"/>
                                          </a:solidFill>
                                          <a:latin typeface="Cambria Math" panose="02040503050406030204" pitchFamily="18" charset="0"/>
                                        </a:rPr>
                                      </m:ctrlPr>
                                    </m:fPr>
                                    <m:num>
                                      <m:r>
                                        <a:rPr lang="en-IN" sz="2800" b="1" i="1">
                                          <a:solidFill>
                                            <a:srgbClr val="00FF00"/>
                                          </a:solidFill>
                                          <a:latin typeface="Cambria Math" panose="02040503050406030204" pitchFamily="18" charset="0"/>
                                        </a:rPr>
                                        <m:t>𝒃</m:t>
                                      </m:r>
                                    </m:num>
                                    <m:den>
                                      <m:r>
                                        <a:rPr lang="en-IN" sz="2800" b="1" i="0">
                                          <a:solidFill>
                                            <a:srgbClr val="00FF00"/>
                                          </a:solidFill>
                                          <a:latin typeface="Cambria Math" panose="02040503050406030204" pitchFamily="18" charset="0"/>
                                        </a:rPr>
                                        <m:t>𝟐</m:t>
                                      </m:r>
                                      <m:r>
                                        <a:rPr lang="en-IN" sz="2800" b="1" i="1">
                                          <a:solidFill>
                                            <a:srgbClr val="00FF00"/>
                                          </a:solidFill>
                                          <a:latin typeface="Cambria Math" panose="02040503050406030204" pitchFamily="18" charset="0"/>
                                        </a:rPr>
                                        <m:t>𝒎</m:t>
                                      </m:r>
                                    </m:den>
                                  </m:f>
                                </m:e>
                              </m:d>
                            </m:e>
                            <m:sup>
                              <m:r>
                                <a:rPr lang="en-IN" sz="2800" b="1" i="0">
                                  <a:solidFill>
                                    <a:srgbClr val="00FF00"/>
                                  </a:solidFill>
                                  <a:latin typeface="Cambria Math" panose="02040503050406030204" pitchFamily="18" charset="0"/>
                                </a:rPr>
                                <m:t>𝟐</m:t>
                              </m:r>
                            </m:sup>
                          </m:sSup>
                        </m:e>
                      </m:rad>
                    </m:oMath>
                  </m:oMathPara>
                </a14:m>
                <a:endParaRPr lang="en-IN" sz="2800" b="1" dirty="0"/>
              </a:p>
            </p:txBody>
          </p:sp>
        </mc:Choice>
        <mc:Fallback xmlns="">
          <p:sp>
            <p:nvSpPr>
              <p:cNvPr id="21" name="TextBox 20">
                <a:extLst>
                  <a:ext uri="{FF2B5EF4-FFF2-40B4-BE49-F238E27FC236}">
                    <a16:creationId xmlns:a16="http://schemas.microsoft.com/office/drawing/2014/main" id="{FBDD9B2C-2620-41CB-9090-2F760962BF5A}"/>
                  </a:ext>
                </a:extLst>
              </p:cNvPr>
              <p:cNvSpPr txBox="1">
                <a:spLocks noRot="1" noChangeAspect="1" noMove="1" noResize="1" noEditPoints="1" noAdjustHandles="1" noChangeArrowheads="1" noChangeShapeType="1" noTextEdit="1"/>
              </p:cNvSpPr>
              <p:nvPr/>
            </p:nvSpPr>
            <p:spPr>
              <a:xfrm>
                <a:off x="7786915" y="5545824"/>
                <a:ext cx="3003386" cy="1273041"/>
              </a:xfrm>
              <a:prstGeom prst="rect">
                <a:avLst/>
              </a:prstGeom>
              <a:blipFill>
                <a:blip r:embed="rId6"/>
                <a:stretch>
                  <a:fillRect/>
                </a:stretch>
              </a:blipFill>
            </p:spPr>
            <p:txBody>
              <a:bodyPr/>
              <a:lstStyle/>
              <a:p>
                <a:r>
                  <a:rPr lang="en-IN">
                    <a:noFill/>
                  </a:rPr>
                  <a:t> </a:t>
                </a:r>
              </a:p>
            </p:txBody>
          </p:sp>
        </mc:Fallback>
      </mc:AlternateContent>
      <p:sp>
        <p:nvSpPr>
          <p:cNvPr id="2" name="Rectangle 1">
            <a:extLst>
              <a:ext uri="{FF2B5EF4-FFF2-40B4-BE49-F238E27FC236}">
                <a16:creationId xmlns:a16="http://schemas.microsoft.com/office/drawing/2014/main" id="{1D099D5B-0A03-4C35-BD0C-C001F0938D52}"/>
              </a:ext>
            </a:extLst>
          </p:cNvPr>
          <p:cNvSpPr/>
          <p:nvPr/>
        </p:nvSpPr>
        <p:spPr>
          <a:xfrm>
            <a:off x="1431758" y="5873360"/>
            <a:ext cx="4427621" cy="6444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34105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1402</TotalTime>
  <Words>1402</Words>
  <Application>Microsoft Office PowerPoint</Application>
  <PresentationFormat>Widescreen</PresentationFormat>
  <Paragraphs>179</Paragraphs>
  <Slides>19</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19</vt:i4>
      </vt:variant>
    </vt:vector>
  </HeadingPairs>
  <TitlesOfParts>
    <vt:vector size="31" baseType="lpstr">
      <vt:lpstr>Arial</vt:lpstr>
      <vt:lpstr>Book Antiqua</vt:lpstr>
      <vt:lpstr>Calibri</vt:lpstr>
      <vt:lpstr>Calibri Light</vt:lpstr>
      <vt:lpstr>Cambria Math</vt:lpstr>
      <vt:lpstr>Comic Sans MS</vt:lpstr>
      <vt:lpstr>Linux Libertine</vt:lpstr>
      <vt:lpstr>Symbol</vt:lpstr>
      <vt:lpstr>Times New Roman</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sourav Marik</cp:lastModifiedBy>
  <cp:revision>185</cp:revision>
  <dcterms:created xsi:type="dcterms:W3CDTF">2020-06-07T19:21:08Z</dcterms:created>
  <dcterms:modified xsi:type="dcterms:W3CDTF">2020-09-18T17:18:29Z</dcterms:modified>
</cp:coreProperties>
</file>