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24" r:id="rId3"/>
    <p:sldId id="525" r:id="rId4"/>
    <p:sldId id="526" r:id="rId5"/>
    <p:sldId id="527" r:id="rId6"/>
    <p:sldId id="528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 showGuides="1">
      <p:cViewPr varScale="1">
        <p:scale>
          <a:sx n="62" d="100"/>
          <a:sy n="62" d="100"/>
        </p:scale>
        <p:origin x="954" y="72"/>
      </p:cViewPr>
      <p:guideLst>
        <p:guide orient="horz" pos="216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5827-254D-4104-B7D7-0CEDD4C8D79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7052-8D12-423C-8A95-EFC25565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1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6BF-4525-4FC3-B9D6-F9F2BF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3B9-C925-4F6C-BC89-A14B73D6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776-E3D3-4A01-A2CB-6D7AAE6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3E1BBB-16CD-4D39-8357-F0A3C44AB350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D14-AA44-463F-B4B8-CEE7E9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0" y="6100657"/>
            <a:ext cx="1265490" cy="25230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779-0686-4020-915A-1073B1C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3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AD1-4B91-4F51-81AA-3B2F3E2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E28C-23F2-4769-BEB4-9BD53AE3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636-5481-4A60-876A-559DD39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E5F9-951A-4780-B325-DEEAD2D3D8F9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6D97-59C7-42F8-B9BC-2CC23C36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CF56-DA89-4AC7-BB38-0DE8071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0017-1FE8-4783-B3E0-8AAC644A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04E7-5B9A-4BC9-B9BD-D9D18D45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21F0-EF9A-4A9F-AB10-6BB99D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353-7947-4684-A176-257E75095CD5}" type="datetime1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5685-6530-4370-9136-E869F3A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14-B595-4F51-A7BE-3DDBE6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AD6-FD23-4525-AFC6-58971E7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9F44-EC98-432B-936C-6BE7A76A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9E77-F746-4935-A1B3-3CFE53A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5869" y="6356290"/>
            <a:ext cx="1218561" cy="363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2C4BE22A-201C-47D6-9225-9E98DB70C40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9F1-3D00-40D9-9F89-01E5D4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4319" y="6126859"/>
            <a:ext cx="1298961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IN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F399-7F50-4D8A-92F9-501375A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  <a:solidFill>
            <a:srgbClr val="C00000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BF3C-2B7F-458A-98B2-659FB34B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9EAC-AE84-4481-8D4F-28D4C205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F633-7807-4CC2-B453-A546777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F4D5B-186D-4E7F-A4B0-376C7124137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7E2-714B-45FC-9384-ED74E91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7531" y="6086207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42BF-C4BE-47D0-9BF5-21742E3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2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774-8851-4563-8381-C03EB3A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F6B-DD07-4AF7-A66E-B6E03E1F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348D-4FCC-4C7A-954B-E0589524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517F-05F9-4AAC-957F-04D5F52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55EE7D-54D9-419C-8B13-320FCE62D8D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590E-4F2B-4867-9795-83A4662E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400" y="602819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77C9-BE17-4E8D-BA50-45B647E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78F-8072-4E69-B821-27B8698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8338-7B35-4800-A556-BE7AE4B1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4FCC-B42F-4F3B-9116-63652FE3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00CF-A1EA-4412-9173-EE149367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24F4-8853-40CA-BC86-17967D8C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2C56-8C4F-4243-B82B-FBA367D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FE96BB-E76F-444A-8CFC-BF4CC582BDB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2CE8E-65F8-47CF-AF7C-4A55A11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9684" y="6060996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40EA-4534-4895-8B29-41A4E0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77F-0AF6-4E78-9FC1-179DA12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A2F7-C52B-4944-9E7C-EDCFC8F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48B2DD-3017-42C1-81A3-A96F80BF985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7C44-DD97-432F-AAF2-A77176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100" y="598784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EA87-3CE2-4F3A-AFEB-CAFED6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F02-EE98-4C53-A4A8-8FA1977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13411-622F-4CB9-95A1-D901A2CCC8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5AD5-B7FC-4A6C-8F27-97ABABB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D859-5D36-4A95-8784-C9FB24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C3-5576-4823-8155-2E1C7CE8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D708-3C6C-4AFF-8A82-CD75C586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4B50-70E6-4D78-8899-655F1E0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821-70DC-4A55-8E6D-0D0DC41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E82DE0-E742-47E7-854E-5909EEF76DE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5455-5713-4781-BEC8-5FDEC02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2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0E34-9177-48B9-9239-A8371A4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01E-2DC3-4934-B0DA-9976813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9303-5E2D-4B60-BCA2-88C254BA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33ED-9747-4369-A486-CEA9EE98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0B76-29B9-46B8-A9E3-014FE513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4B3B3-468C-4AF4-9860-BB22400E109E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638D-D432-4AAB-9392-AC4AB9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EF33-CD17-44C5-8F8D-285DD07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D17-BDC4-4164-A19A-3B423D9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01A-19C0-4177-9A51-B114CCA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65B-F33C-479B-BA4B-666CBE01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2739" y="6354628"/>
            <a:ext cx="1179541" cy="36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DE22-D4E9-4F4C-B7FF-C7C3E3BA6F76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9B0E-D71B-4FF9-9474-DE74F1DD2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C26-F578-4AF9-8A4E-722DBADE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81" y="6354628"/>
            <a:ext cx="569719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dirty="0"/>
              <a:t>   </a:t>
            </a:r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8EAA0-7558-4584-98B8-AF019A9DA5D6}"/>
              </a:ext>
            </a:extLst>
          </p:cNvPr>
          <p:cNvSpPr/>
          <p:nvPr userDrawn="1"/>
        </p:nvSpPr>
        <p:spPr>
          <a:xfrm>
            <a:off x="0" y="0"/>
            <a:ext cx="1044273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916B-6090-4B3F-A684-CE48813BDB84}"/>
              </a:ext>
            </a:extLst>
          </p:cNvPr>
          <p:cNvSpPr/>
          <p:nvPr userDrawn="1"/>
        </p:nvSpPr>
        <p:spPr>
          <a:xfrm>
            <a:off x="153824" y="136733"/>
            <a:ext cx="10288915" cy="658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87203-E800-4277-B35B-3030F91F3F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39" y="139908"/>
            <a:ext cx="1749261" cy="6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FFD913D-BDEC-4682-8377-0826A6127210}"/>
              </a:ext>
            </a:extLst>
          </p:cNvPr>
          <p:cNvSpPr txBox="1">
            <a:spLocks/>
          </p:cNvSpPr>
          <p:nvPr/>
        </p:nvSpPr>
        <p:spPr>
          <a:xfrm>
            <a:off x="258689" y="1390939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Electrical </a:t>
            </a:r>
          </a:p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</a:t>
            </a:r>
            <a:b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Electronics science 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2B7774-6E43-44DB-93DF-66DC5B7DBA7C}"/>
              </a:ext>
            </a:extLst>
          </p:cNvPr>
          <p:cNvSpPr txBox="1">
            <a:spLocks/>
          </p:cNvSpPr>
          <p:nvPr/>
        </p:nvSpPr>
        <p:spPr>
          <a:xfrm>
            <a:off x="1766131" y="3429000"/>
            <a:ext cx="5290808" cy="1014984"/>
          </a:xfrm>
          <a:prstGeom prst="rect">
            <a:avLst/>
          </a:prstGeom>
          <a:solidFill>
            <a:srgbClr val="000000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87B14-6EA7-498D-87BF-E8A2F302B5E6}"/>
              </a:ext>
            </a:extLst>
          </p:cNvPr>
          <p:cNvSpPr txBox="1"/>
          <p:nvPr/>
        </p:nvSpPr>
        <p:spPr>
          <a:xfrm>
            <a:off x="3179063" y="4622793"/>
            <a:ext cx="7050023" cy="168853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Dr. Shakti Singh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  <a:t/>
            </a:r>
            <a:b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ASSISTANT PROFESSOR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ELECTRCIAL AND INSTRUMENATION 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ENGINEERING DEPARTMENT </a:t>
            </a:r>
          </a:p>
          <a:p>
            <a:pPr algn="r">
              <a:lnSpc>
                <a:spcPts val="1400"/>
              </a:lnSpc>
            </a:pPr>
            <a:endParaRPr lang="en-US" sz="2400" b="1" i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i="1" spc="-1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@shakti.singh@thapar.edu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C69A-A77F-4F25-95B6-D2946F2ED9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70"/>
    </mc:Choice>
    <mc:Fallback xmlns="">
      <p:transition spd="slow" advTm="512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39514" cy="4351338"/>
          </a:xfrm>
        </p:spPr>
        <p:txBody>
          <a:bodyPr/>
          <a:lstStyle/>
          <a:p>
            <a:r>
              <a:rPr lang="en-US" dirty="0" smtClean="0"/>
              <a:t>Bipolar Junction Transistor (BJT) is a three terminal, three layered and two junction device.</a:t>
            </a:r>
          </a:p>
          <a:p>
            <a:endParaRPr lang="en-US" dirty="0"/>
          </a:p>
        </p:txBody>
      </p:sp>
      <p:pic>
        <p:nvPicPr>
          <p:cNvPr id="1027" name="Picture 3" descr="C:\Users\dell\Desktop\asim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4715" y="2957286"/>
            <a:ext cx="6026484" cy="35052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9D6-55BE-46BF-A430-6AF06AD4B3FE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4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81"/>
    </mc:Choice>
    <mc:Fallback xmlns="">
      <p:transition spd="slow" advTm="16438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BJT-Construction</a:t>
            </a:r>
            <a:endParaRPr lang="en-US" dirty="0"/>
          </a:p>
        </p:txBody>
      </p:sp>
      <p:pic>
        <p:nvPicPr>
          <p:cNvPr id="2050" name="Picture 2" descr="C:\Users\dell\Desktop\asim\transisto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232" t="9794" r="7514"/>
          <a:stretch>
            <a:fillRect/>
          </a:stretch>
        </p:blipFill>
        <p:spPr bwMode="auto">
          <a:xfrm>
            <a:off x="273223" y="3371693"/>
            <a:ext cx="9605076" cy="330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4478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Emitter-Heavily Doped</a:t>
            </a:r>
          </a:p>
          <a:p>
            <a:r>
              <a:rPr lang="en-US" dirty="0"/>
              <a:t>Collector-Moderately doped</a:t>
            </a:r>
          </a:p>
          <a:p>
            <a:r>
              <a:rPr lang="en-US" dirty="0"/>
              <a:t>Base-Lightly doped (Very thin)</a:t>
            </a:r>
          </a:p>
        </p:txBody>
      </p:sp>
      <p:pic>
        <p:nvPicPr>
          <p:cNvPr id="2051" name="Picture 3" descr="C:\Users\dell\Desktop\asim\instrumentationtools.com_bjt-bipolar-junction-transistor-symbo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219201"/>
            <a:ext cx="3581400" cy="1923893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A40-7920-4C8A-83FE-B1FE4121CFCB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70"/>
    </mc:Choice>
    <mc:Fallback xmlns="">
      <p:transition spd="slow" advTm="2577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BJT-Biasing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81457" cy="4351338"/>
          </a:xfrm>
        </p:spPr>
        <p:txBody>
          <a:bodyPr/>
          <a:lstStyle/>
          <a:p>
            <a:r>
              <a:rPr lang="en-US" dirty="0" smtClean="0"/>
              <a:t>Biasing is to provide correct external dc voltage to make the transistor work.</a:t>
            </a:r>
          </a:p>
          <a:p>
            <a:r>
              <a:rPr lang="en-US" dirty="0" smtClean="0"/>
              <a:t>Biasing arrangement for BJT as an amplifier. BE</a:t>
            </a:r>
            <a:r>
              <a:rPr lang="en-US" dirty="0" smtClean="0">
                <a:sym typeface="Wingdings" pitchFamily="2" charset="2"/>
              </a:rPr>
              <a:t> Fwd, BC Rev</a:t>
            </a:r>
          </a:p>
          <a:p>
            <a:endParaRPr lang="en-US" dirty="0"/>
          </a:p>
        </p:txBody>
      </p:sp>
      <p:pic>
        <p:nvPicPr>
          <p:cNvPr id="3074" name="Picture 2" descr="C:\Users\dell\Desktop\asim\instrumentationtools.com_transistor-bias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7231" y="3512857"/>
            <a:ext cx="7986713" cy="279904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0BF5-AD7A-43ED-AA75-8E4547E68BFB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4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10"/>
    </mc:Choice>
    <mc:Fallback xmlns="">
      <p:transition spd="slow" advTm="1290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6171" y="36285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BJT Operation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DF8F-08D8-430C-930F-E4776B55912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5</a:t>
            </a:fld>
            <a:endParaRPr lang="en-IN" dirty="0"/>
          </a:p>
        </p:txBody>
      </p:sp>
      <p:pic>
        <p:nvPicPr>
          <p:cNvPr id="1026" name="Picture 2" descr="NPN BJT Electron Flow Operation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/>
          <a:stretch/>
        </p:blipFill>
        <p:spPr bwMode="auto">
          <a:xfrm>
            <a:off x="4901945" y="128427"/>
            <a:ext cx="5535917" cy="65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1152" y="1169369"/>
            <a:ext cx="47175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333333"/>
                </a:solidFill>
                <a:latin typeface="PTSerif"/>
              </a:rPr>
              <a:t>BE junction </a:t>
            </a:r>
            <a:r>
              <a:rPr lang="en-US" u="sng" dirty="0">
                <a:solidFill>
                  <a:srgbClr val="333333"/>
                </a:solidFill>
                <a:latin typeface="PTSerif"/>
              </a:rPr>
              <a:t>is </a:t>
            </a:r>
            <a:r>
              <a:rPr lang="en-US" u="sng" dirty="0" smtClean="0">
                <a:solidFill>
                  <a:srgbClr val="333333"/>
                </a:solidFill>
                <a:latin typeface="PTSerif"/>
              </a:rPr>
              <a:t>forward-biased </a:t>
            </a:r>
            <a:r>
              <a:rPr lang="en-US" dirty="0" smtClean="0">
                <a:solidFill>
                  <a:srgbClr val="333333"/>
                </a:solidFill>
                <a:latin typeface="PTSerif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333333"/>
                </a:solidFill>
                <a:latin typeface="PTSerif"/>
              </a:rPr>
              <a:t> </a:t>
            </a:r>
            <a:r>
              <a:rPr lang="en-US" dirty="0">
                <a:solidFill>
                  <a:srgbClr val="333333"/>
                </a:solidFill>
                <a:latin typeface="PTSerif"/>
              </a:rPr>
              <a:t>free electrons from the emitter region easily cross the base-emitter junction and go into the very thin and lightly doped p-type base region. </a:t>
            </a:r>
            <a:endParaRPr lang="en-US" dirty="0" smtClean="0">
              <a:solidFill>
                <a:srgbClr val="333333"/>
              </a:solidFill>
              <a:latin typeface="PT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PTSerif"/>
              </a:rPr>
              <a:t>The </a:t>
            </a:r>
            <a:r>
              <a:rPr lang="en-US" u="sng" dirty="0">
                <a:solidFill>
                  <a:srgbClr val="333333"/>
                </a:solidFill>
                <a:latin typeface="PTSerif"/>
              </a:rPr>
              <a:t>p-type base region is just lightly doped</a:t>
            </a:r>
            <a:r>
              <a:rPr lang="en-US" dirty="0">
                <a:solidFill>
                  <a:srgbClr val="333333"/>
                </a:solidFill>
                <a:latin typeface="PTSerif"/>
              </a:rPr>
              <a:t>, </a:t>
            </a:r>
            <a:r>
              <a:rPr lang="en-US" dirty="0" smtClean="0">
                <a:solidFill>
                  <a:srgbClr val="333333"/>
                </a:solidFill>
                <a:latin typeface="PTSerif"/>
              </a:rPr>
              <a:t>it </a:t>
            </a:r>
            <a:r>
              <a:rPr lang="en-US" dirty="0">
                <a:solidFill>
                  <a:srgbClr val="333333"/>
                </a:solidFill>
                <a:latin typeface="PTSerif"/>
              </a:rPr>
              <a:t>doesn’t have that many holes in it</a:t>
            </a:r>
            <a:r>
              <a:rPr lang="en-US" dirty="0" smtClean="0">
                <a:solidFill>
                  <a:srgbClr val="333333"/>
                </a:solidFill>
                <a:latin typeface="PT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PTSerif"/>
              </a:rPr>
              <a:t>Small </a:t>
            </a:r>
            <a:r>
              <a:rPr lang="en-US" dirty="0">
                <a:solidFill>
                  <a:srgbClr val="333333"/>
                </a:solidFill>
                <a:latin typeface="PTSerif"/>
              </a:rPr>
              <a:t>percentage of the free electrons from the emitter region can recombine with the holes in the base region</a:t>
            </a:r>
            <a:r>
              <a:rPr lang="en-US" dirty="0" smtClean="0">
                <a:solidFill>
                  <a:srgbClr val="333333"/>
                </a:solidFill>
                <a:latin typeface="PTSerif"/>
              </a:rPr>
              <a:t>. </a:t>
            </a:r>
            <a:r>
              <a:rPr lang="en-US" dirty="0" smtClean="0">
                <a:solidFill>
                  <a:srgbClr val="333333"/>
                </a:solidFill>
                <a:latin typeface="PTSerif"/>
                <a:sym typeface="Wingdings" panose="05000000000000000000" pitchFamily="2" charset="2"/>
              </a:rPr>
              <a:t> Base Current (I</a:t>
            </a:r>
            <a:r>
              <a:rPr lang="en-US" baseline="-25000" dirty="0" smtClean="0">
                <a:solidFill>
                  <a:srgbClr val="333333"/>
                </a:solidFill>
                <a:latin typeface="PTSerif"/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rgbClr val="333333"/>
                </a:solidFill>
                <a:latin typeface="PTSerif"/>
                <a:sym typeface="Wingdings" panose="05000000000000000000" pitchFamily="2" charset="2"/>
              </a:rPr>
              <a:t>)</a:t>
            </a:r>
            <a:endParaRPr lang="en-US" baseline="-25000" dirty="0" smtClean="0">
              <a:solidFill>
                <a:srgbClr val="333333"/>
              </a:solidFill>
              <a:latin typeface="PT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free electrons that entered the base region but didn’t recombine with the holes move toward the </a:t>
            </a:r>
            <a:r>
              <a:rPr lang="en-US" u="sng" dirty="0"/>
              <a:t>reverse-biased </a:t>
            </a:r>
            <a:r>
              <a:rPr lang="en-US" u="sng" dirty="0" smtClean="0"/>
              <a:t>BC </a:t>
            </a:r>
            <a:r>
              <a:rPr lang="en-US" u="sng" dirty="0"/>
              <a:t>junction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the collector region is connected to the positive side of the external bias voltage, the free electrons are attracted to the positive side and are swept across into the collector </a:t>
            </a:r>
            <a:r>
              <a:rPr lang="en-US" dirty="0" smtClean="0"/>
              <a:t>region.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63584" y="6107176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</a:rPr>
              <a:t>E</a:t>
            </a:r>
            <a:r>
              <a:rPr lang="en-US" sz="2800" b="1" dirty="0">
                <a:solidFill>
                  <a:srgbClr val="0070C0"/>
                </a:solidFill>
              </a:rPr>
              <a:t>=I</a:t>
            </a:r>
            <a:r>
              <a:rPr lang="en-US" sz="2800" b="1" baseline="-25000" dirty="0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+I</a:t>
            </a:r>
            <a:r>
              <a:rPr lang="en-US" sz="2800" b="1" baseline="-25000" dirty="0">
                <a:solidFill>
                  <a:srgbClr val="0070C0"/>
                </a:solidFill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0654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444"/>
    </mc:Choice>
    <mc:Fallback xmlns="">
      <p:transition spd="slow" advTm="27944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Currents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1514"/>
            <a:ext cx="749808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baseline="-25000" dirty="0" smtClean="0"/>
              <a:t>E</a:t>
            </a:r>
            <a:r>
              <a:rPr lang="en-US" dirty="0" smtClean="0"/>
              <a:t>=I</a:t>
            </a:r>
            <a:r>
              <a:rPr lang="en-US" baseline="-25000" dirty="0" smtClean="0"/>
              <a:t>C</a:t>
            </a:r>
            <a:r>
              <a:rPr lang="en-US" dirty="0" smtClean="0"/>
              <a:t>+I</a:t>
            </a:r>
            <a:r>
              <a:rPr lang="en-US" baseline="-25000" dirty="0" smtClean="0"/>
              <a:t>B.</a:t>
            </a:r>
          </a:p>
          <a:p>
            <a:pPr>
              <a:buNone/>
            </a:pPr>
            <a:endParaRPr lang="en-US" baseline="-25000" dirty="0" smtClean="0"/>
          </a:p>
          <a:p>
            <a:endParaRPr lang="en-US" baseline="-25000" dirty="0" smtClean="0"/>
          </a:p>
        </p:txBody>
      </p:sp>
      <p:pic>
        <p:nvPicPr>
          <p:cNvPr id="5124" name="Picture 4" descr="C:\Users\dell\Desktop\asim\transistor-tran6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1371" y="1503037"/>
            <a:ext cx="5853813" cy="39107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199" y="2706469"/>
            <a:ext cx="33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Alpha and Beta Current Gain.</a:t>
            </a:r>
          </a:p>
        </p:txBody>
      </p:sp>
      <p:pic>
        <p:nvPicPr>
          <p:cNvPr id="5125" name="Picture 5" descr="C:\Users\dell\Desktop\asim\hqdefault.jpg"/>
          <p:cNvPicPr>
            <a:picLocks noChangeAspect="1" noChangeArrowheads="1"/>
          </p:cNvPicPr>
          <p:nvPr/>
        </p:nvPicPr>
        <p:blipFill>
          <a:blip r:embed="rId3"/>
          <a:srcRect l="31667" t="19667" r="11667" b="15555"/>
          <a:stretch>
            <a:fillRect/>
          </a:stretch>
        </p:blipFill>
        <p:spPr bwMode="auto">
          <a:xfrm>
            <a:off x="1524000" y="3200400"/>
            <a:ext cx="3048000" cy="2613212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12-ECD8-4BC3-A8C3-6AD24163E4C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9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69"/>
    </mc:Choice>
    <mc:Fallback xmlns="">
      <p:transition spd="slow" advTm="13116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 - &amp;quot;Introduction&amp;quot;&quot;/&gt;&lt;property id=&quot;20307&quot; value=&quot;524&quot;/&gt;&lt;/object&gt;&lt;object type=&quot;3&quot; unique_id=&quot;10005&quot;&gt;&lt;property id=&quot;20148&quot; value=&quot;5&quot;/&gt;&lt;property id=&quot;20300&quot; value=&quot;Slide 3 - &amp;quot;BJT-Construction&amp;quot;&quot;/&gt;&lt;property id=&quot;20307&quot; value=&quot;525&quot;/&gt;&lt;/object&gt;&lt;object type=&quot;3&quot; unique_id=&quot;10006&quot;&gt;&lt;property id=&quot;20148&quot; value=&quot;5&quot;/&gt;&lt;property id=&quot;20300&quot; value=&quot;Slide 4 - &amp;quot;BJT-Biasing&amp;quot;&quot;/&gt;&lt;property id=&quot;20307&quot; value=&quot;526&quot;/&gt;&lt;/object&gt;&lt;object type=&quot;3&quot; unique_id=&quot;10007&quot;&gt;&lt;property id=&quot;20148&quot; value=&quot;5&quot;/&gt;&lt;property id=&quot;20300&quot; value=&quot;Slide 5&quot;/&gt;&lt;property id=&quot;20307&quot; value=&quot;527&quot;/&gt;&lt;/object&gt;&lt;object type=&quot;3&quot; unique_id=&quot;10008&quot;&gt;&lt;property id=&quot;20148&quot; value=&quot;5&quot;/&gt;&lt;property id=&quot;20300&quot; value=&quot;Slide 6 - &amp;quot;Transistor Currents&amp;amp;#x09;&amp;quot;&quot;/&gt;&lt;property id=&quot;20307&quot; value=&quot;528&quot;/&gt;&lt;/object&gt;&lt;/object&gt;&lt;object type=&quot;8&quot; unique_id=&quot;1001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243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PTSerif</vt:lpstr>
      <vt:lpstr>Times New Roman</vt:lpstr>
      <vt:lpstr>Wingdings</vt:lpstr>
      <vt:lpstr>Office Theme</vt:lpstr>
      <vt:lpstr>PowerPoint Presentation</vt:lpstr>
      <vt:lpstr>Introduction</vt:lpstr>
      <vt:lpstr>BJT-Construction</vt:lpstr>
      <vt:lpstr>BJT-Biasing</vt:lpstr>
      <vt:lpstr>PowerPoint Presentation</vt:lpstr>
      <vt:lpstr>Transistor Currents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Dell16</dc:creator>
  <cp:lastModifiedBy>Dr. S S</cp:lastModifiedBy>
  <cp:revision>128</cp:revision>
  <dcterms:created xsi:type="dcterms:W3CDTF">2020-05-29T06:28:14Z</dcterms:created>
  <dcterms:modified xsi:type="dcterms:W3CDTF">2021-01-22T10:42:16Z</dcterms:modified>
</cp:coreProperties>
</file>