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11128-DEB3-4EA0-B829-B0A47D73AEEE}"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44671-06B9-4FFE-A1FF-5BB7075FBF87}" type="slidenum">
              <a:rPr lang="en-US" smtClean="0"/>
              <a:t>‹#›</a:t>
            </a:fld>
            <a:endParaRPr lang="en-US"/>
          </a:p>
        </p:txBody>
      </p:sp>
    </p:spTree>
    <p:extLst>
      <p:ext uri="{BB962C8B-B14F-4D97-AF65-F5344CB8AC3E}">
        <p14:creationId xmlns:p14="http://schemas.microsoft.com/office/powerpoint/2010/main" val="209834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C47052-8D12-423C-8A95-EFC255658F4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46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E6BF-4525-4FC3-B9D6-F9F2BFA331D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5F5C83B9-C925-4F6C-BC89-A14B73D6B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4E776-E3D3-4A01-A2CB-6D7AAE647876}"/>
              </a:ext>
            </a:extLst>
          </p:cNvPr>
          <p:cNvSpPr>
            <a:spLocks noGrp="1"/>
          </p:cNvSpPr>
          <p:nvPr>
            <p:ph type="dt" sz="half" idx="10"/>
          </p:nvPr>
        </p:nvSpPr>
        <p:spPr>
          <a:solidFill>
            <a:schemeClr val="tx1">
              <a:lumMod val="85000"/>
              <a:lumOff val="1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42E86B-7512-4F46-8E2B-AC1B9768FE5F}"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A02D14-AA44-463F-B4B8-CEE7E9853643}"/>
              </a:ext>
            </a:extLst>
          </p:cNvPr>
          <p:cNvSpPr>
            <a:spLocks noGrp="1"/>
          </p:cNvSpPr>
          <p:nvPr>
            <p:ph type="ftr" sz="quarter" idx="11"/>
          </p:nvPr>
        </p:nvSpPr>
        <p:spPr>
          <a:xfrm>
            <a:off x="10668000" y="6100657"/>
            <a:ext cx="1265490" cy="252309"/>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BE75779-0686-4020-915A-1073B1C88FD5}"/>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16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AAD1-4B91-4F51-81AA-3B2F3E259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E28C-23F2-4769-BEB4-9BD53AE35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96636-5481-4A60-876A-559DD395E84A}"/>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B88DAE0-A138-4F67-A140-4B0960C1F65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9526D97-59C7-42F8-B9BC-2CC23C3608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FBCF56-DA89-4AC7-BB38-0DE8071B33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98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0017-1FE8-4783-B3E0-8AAC644A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604E7-5B9A-4BC9-B9BD-D9D18D4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321F0-EF9A-4A9F-AB10-6BB99D9F96C9}"/>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DCAF94E-3996-46B6-AB6D-760736DF4F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625685-6530-4370-9136-E869F3A5773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2D28E14-B595-4F51-A7BE-3DDBE6CE7E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23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10363200"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2133600"/>
            <a:ext cx="50800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6197600" y="2133600"/>
            <a:ext cx="5080000" cy="3962400"/>
          </a:xfrm>
        </p:spPr>
        <p:txBody>
          <a:bodyPr/>
          <a:lstStyle/>
          <a:p>
            <a:pPr lvl="0"/>
            <a:endParaRPr lang="en-IN" noProof="0" smtClean="0"/>
          </a:p>
        </p:txBody>
      </p:sp>
      <p:sp>
        <p:nvSpPr>
          <p:cNvPr id="5" name="Date Placeholder 4"/>
          <p:cNvSpPr>
            <a:spLocks noGrp="1" noChangeArrowheads="1"/>
          </p:cNvSpPr>
          <p:nvPr>
            <p:ph type="dt" sz="half"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5BB963F-C770-4AF2-85C8-D4DC472E32E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noChangeArrowheads="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2508D7E-1FEE-48ED-86C0-88FEFFBF23C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35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AD6-FD23-4525-AFC6-58971E716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A9F44-EC98-432B-936C-6BE7A76AC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9E77-F746-4935-A1B3-3CFE53ABC111}"/>
              </a:ext>
            </a:extLst>
          </p:cNvPr>
          <p:cNvSpPr>
            <a:spLocks noGrp="1"/>
          </p:cNvSpPr>
          <p:nvPr>
            <p:ph type="dt" sz="half" idx="10"/>
          </p:nvPr>
        </p:nvSpPr>
        <p:spPr>
          <a:xfrm>
            <a:off x="10425869" y="6356290"/>
            <a:ext cx="1218561" cy="363463"/>
          </a:xfrm>
          <a:solidFill>
            <a:schemeClr val="tx1">
              <a:lumMod val="75000"/>
              <a:lumOff val="25000"/>
            </a:schemeClr>
          </a:solidFill>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A9567EA-8184-4343-B61F-611C027DDF96}"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F1159F1-3D00-40D9-9F89-01E5D4ACB355}"/>
              </a:ext>
            </a:extLst>
          </p:cNvPr>
          <p:cNvSpPr>
            <a:spLocks noGrp="1"/>
          </p:cNvSpPr>
          <p:nvPr>
            <p:ph type="ftr" sz="quarter" idx="11"/>
          </p:nvPr>
        </p:nvSpPr>
        <p:spPr>
          <a:xfrm>
            <a:off x="10704319" y="6126859"/>
            <a:ext cx="1298961" cy="228600"/>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7D3F399-7F50-4D8A-92F9-501375ADE415}"/>
              </a:ext>
            </a:extLst>
          </p:cNvPr>
          <p:cNvSpPr>
            <a:spLocks noGrp="1"/>
          </p:cNvSpPr>
          <p:nvPr>
            <p:ph type="sldNum" sz="quarter" idx="12"/>
          </p:nvPr>
        </p:nvSpPr>
        <p:spPr>
          <a:xfrm>
            <a:off x="11622281" y="6354628"/>
            <a:ext cx="569719" cy="365125"/>
          </a:xfrm>
          <a:solidFill>
            <a:srgbClr val="C00000"/>
          </a:solidFill>
        </p:spPr>
        <p:txBody>
          <a:bodyPr/>
          <a:lstStyle>
            <a:lvl1pP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F3C-2B7F-458A-98B2-659FB34B7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D9EAC-AE84-4481-8D4F-28D4C205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F633-7807-4CC2-B453-A546777B26CE}"/>
              </a:ext>
            </a:extLst>
          </p:cNvPr>
          <p:cNvSpPr>
            <a:spLocks noGrp="1"/>
          </p:cNvSpPr>
          <p:nvPr>
            <p:ph type="dt" sz="half" idx="10"/>
          </p:nvPr>
        </p:nvSpPr>
        <p:spPr>
          <a:solidFill>
            <a:schemeClr val="tx1">
              <a:lumMod val="75000"/>
              <a:lumOff val="2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609D193-982D-42A5-901C-B904F517B45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951B7E2-714B-45FC-9384-ED74E91904D6}"/>
              </a:ext>
            </a:extLst>
          </p:cNvPr>
          <p:cNvSpPr>
            <a:spLocks noGrp="1"/>
          </p:cNvSpPr>
          <p:nvPr>
            <p:ph type="ftr" sz="quarter" idx="11"/>
          </p:nvPr>
        </p:nvSpPr>
        <p:spPr>
          <a:xfrm>
            <a:off x="9157531" y="6086207"/>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DBE42BF-C4BE-47D0-9BF5-21742E32376B}"/>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39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774-8851-4563-8381-C03EB3A94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DCF6B-DD07-4AF7-A66E-B6E03E1F6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6348D-4FCC-4C7A-954B-E0589524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5517F-05F9-4AAC-957F-04D5F523863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66336C0-C82E-44EF-A30E-362C2DE29C65}"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60F590E-4F2B-4867-9795-83A4662EC9A4}"/>
              </a:ext>
            </a:extLst>
          </p:cNvPr>
          <p:cNvSpPr>
            <a:spLocks noGrp="1"/>
          </p:cNvSpPr>
          <p:nvPr>
            <p:ph type="ftr" sz="quarter" idx="11"/>
          </p:nvPr>
        </p:nvSpPr>
        <p:spPr>
          <a:xfrm>
            <a:off x="9296400" y="602819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74577C9-BE17-4E8D-BA50-45B647ED4D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5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78F-8072-4E69-B821-27B8698CA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F8338-7B35-4800-A556-BE7AE4B10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4FCC-B42F-4F3B-9116-63652FE30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E00CF-A1EA-4412-9173-EE149367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124F4-8853-40CA-BC86-17967D8CD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72C56-8C4F-4243-B82B-FBA367D7C1F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1123D4-2467-421D-8B2A-040397815A38}"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4452CE8E-65F8-47CF-AF7C-4A55A1121710}"/>
              </a:ext>
            </a:extLst>
          </p:cNvPr>
          <p:cNvSpPr>
            <a:spLocks noGrp="1"/>
          </p:cNvSpPr>
          <p:nvPr>
            <p:ph type="ftr" sz="quarter" idx="11"/>
          </p:nvPr>
        </p:nvSpPr>
        <p:spPr>
          <a:xfrm>
            <a:off x="9199684" y="6060996"/>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E8740EA-4534-4895-8B29-41A4E06DE80E}"/>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A77F-0AF6-4E78-9FC1-179DA12E8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8A2F7-C52B-4944-9E7C-EDCFC8F70C7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AA5C692-140B-4CC8-9158-0EE29F479126}"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06A7C44-DD97-432F-AAF2-A77176BE2176}"/>
              </a:ext>
            </a:extLst>
          </p:cNvPr>
          <p:cNvSpPr>
            <a:spLocks noGrp="1"/>
          </p:cNvSpPr>
          <p:nvPr>
            <p:ph type="ftr" sz="quarter" idx="11"/>
          </p:nvPr>
        </p:nvSpPr>
        <p:spPr>
          <a:xfrm>
            <a:off x="9182100" y="598784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F52EA87-3CE2-4F3A-AFEB-CAFED65F4E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59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EF02-EE98-4C53-A4A8-8FA1977DBD87}"/>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45E00CE-5DCB-49EA-9793-77534E159B9E}"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27075AD5-B7FC-4A6C-8F27-97ABABBA8D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29D859-5D36-4A95-8784-C9FB24C1CDDE}"/>
              </a:ext>
            </a:extLst>
          </p:cNvPr>
          <p:cNvSpPr>
            <a:spLocks noGrp="1"/>
          </p:cNvSpPr>
          <p:nvPr>
            <p:ph type="sldNum" sz="quarter" idx="12"/>
          </p:nvPr>
        </p:nvSpPr>
        <p:spPr>
          <a:xfrm>
            <a:off x="11622281" y="6354628"/>
            <a:ext cx="569719" cy="365125"/>
          </a:xfr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74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CAC3-5576-4823-8155-2E1C7CE87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CD708-3C6C-4AFF-8A82-CD75C5862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54B50-70E6-4D78-8899-655F1E0C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97821-70DC-4A55-8E6D-0D0DC41E6D49}"/>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69F8ED-D46F-4C55-8BCE-CE2785D93B0B}"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FBE5455-5713-4781-BEC8-5FDEC0295598}"/>
              </a:ext>
            </a:extLst>
          </p:cNvPr>
          <p:cNvSpPr>
            <a:spLocks noGrp="1"/>
          </p:cNvSpPr>
          <p:nvPr>
            <p:ph type="ftr" sz="quarter" idx="11"/>
          </p:nvPr>
        </p:nvSpPr>
        <p:spPr>
          <a:xfrm>
            <a:off x="9297988" y="6057412"/>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D380E34-9177-48B9-9239-A8371A4E0793}"/>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95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01E-2DC3-4934-B0DA-99768133B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49303-5E2D-4B60-BCA2-88C254B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33ED-9747-4369-A486-CEA9EE98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0B76-29B9-46B8-A9E3-014FE513CC0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BA88F0F-22C6-4428-8E42-A248436B178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D42638D-D432-4AAB-9392-AC4AB93B9389}"/>
              </a:ext>
            </a:extLst>
          </p:cNvPr>
          <p:cNvSpPr>
            <a:spLocks noGrp="1"/>
          </p:cNvSpPr>
          <p:nvPr>
            <p:ph type="ftr" sz="quarter" idx="11"/>
          </p:nvPr>
        </p:nvSpPr>
        <p:spPr>
          <a:xfrm>
            <a:off x="9297988" y="605741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A2DEF33-CD17-44C5-8F8D-285DD075E591}"/>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8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2D17-BDC4-4164-A19A-3B423D9C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3D01A-19C0-4177-9A51-B114CCA5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8165B-F33C-479B-BA4B-666CBE01A5E3}"/>
              </a:ext>
            </a:extLst>
          </p:cNvPr>
          <p:cNvSpPr>
            <a:spLocks noGrp="1"/>
          </p:cNvSpPr>
          <p:nvPr>
            <p:ph type="dt" sz="half" idx="2"/>
          </p:nvPr>
        </p:nvSpPr>
        <p:spPr>
          <a:xfrm>
            <a:off x="10442739" y="6354628"/>
            <a:ext cx="1179541" cy="363463"/>
          </a:xfrm>
          <a:prstGeom prst="rect">
            <a:avLst/>
          </a:prstGeom>
          <a:solidFill>
            <a:schemeClr val="tx1">
              <a:lumMod val="75000"/>
              <a:lumOff val="25000"/>
            </a:schemeClr>
          </a:solidFill>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15AD951-6D8D-43F5-8F7D-877C95C1B59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FD9B0E-D71B-4FF9-9474-DE74F1DD2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BBEC26-F578-4AF9-8A4E-722DBADEDA79}"/>
              </a:ext>
            </a:extLst>
          </p:cNvPr>
          <p:cNvSpPr>
            <a:spLocks noGrp="1"/>
          </p:cNvSpPr>
          <p:nvPr>
            <p:ph type="sldNum" sz="quarter" idx="4"/>
          </p:nvPr>
        </p:nvSpPr>
        <p:spPr>
          <a:xfrm>
            <a:off x="11622281" y="6354628"/>
            <a:ext cx="569719" cy="365125"/>
          </a:xfrm>
          <a:prstGeom prst="rect">
            <a:avLst/>
          </a:prstGeom>
          <a:solidFill>
            <a:srgbClr val="C00000"/>
          </a:solidFill>
        </p:spPr>
        <p:txBody>
          <a:bodyPr vert="horz" lIns="91440" tIns="45720" rIns="91440" bIns="45720" rtlCol="0" anchor="ctr"/>
          <a:lstStyle>
            <a:lvl1pPr algn="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3D8EAA0-7558-4584-98B8-AF019A9DA5D6}"/>
              </a:ext>
            </a:extLst>
          </p:cNvPr>
          <p:cNvSpPr/>
          <p:nvPr userDrawn="1"/>
        </p:nvSpPr>
        <p:spPr>
          <a:xfrm>
            <a:off x="0" y="0"/>
            <a:ext cx="1044273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216916B-6090-4B3F-A684-CE48813BDB84}"/>
              </a:ext>
            </a:extLst>
          </p:cNvPr>
          <p:cNvSpPr/>
          <p:nvPr userDrawn="1"/>
        </p:nvSpPr>
        <p:spPr>
          <a:xfrm>
            <a:off x="153824" y="136733"/>
            <a:ext cx="10288915" cy="6583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F087203-E800-4277-B35B-3030F91F3F2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42739" y="139908"/>
            <a:ext cx="1749261" cy="6212997"/>
          </a:xfrm>
          <a:prstGeom prst="rect">
            <a:avLst/>
          </a:prstGeom>
        </p:spPr>
      </p:pic>
    </p:spTree>
    <p:extLst>
      <p:ext uri="{BB962C8B-B14F-4D97-AF65-F5344CB8AC3E}">
        <p14:creationId xmlns:p14="http://schemas.microsoft.com/office/powerpoint/2010/main" val="3630498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FFD913D-BDEC-4682-8377-0826A6127210}"/>
              </a:ext>
            </a:extLst>
          </p:cNvPr>
          <p:cNvSpPr txBox="1">
            <a:spLocks/>
          </p:cNvSpPr>
          <p:nvPr/>
        </p:nvSpPr>
        <p:spPr>
          <a:xfrm>
            <a:off x="258689" y="1390939"/>
            <a:ext cx="6798250"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 Electrical </a:t>
            </a:r>
          </a:p>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and </a:t>
            </a:r>
            <a:br>
              <a:rPr kumimoji="0" lang="en-US" sz="6000" b="1" i="0" u="none" strike="noStrike" kern="1200" cap="all" spc="-300" normalizeH="0" baseline="0" noProof="0" dirty="0">
                <a:ln>
                  <a:noFill/>
                </a:ln>
                <a:solidFill>
                  <a:srgbClr val="000000"/>
                </a:solidFill>
                <a:effectLst/>
                <a:uLnTx/>
                <a:uFillTx/>
                <a:latin typeface="Arial"/>
                <a:ea typeface="+mj-ea"/>
                <a:cs typeface="+mj-cs"/>
              </a:rPr>
            </a:br>
            <a:r>
              <a:rPr kumimoji="0" lang="en-US" sz="6000" b="1" i="0" u="none" strike="noStrike" kern="1200" cap="all" spc="-300" normalizeH="0" baseline="0" noProof="0" dirty="0">
                <a:ln>
                  <a:noFill/>
                </a:ln>
                <a:solidFill>
                  <a:srgbClr val="000000"/>
                </a:solidFill>
                <a:effectLst/>
                <a:uLnTx/>
                <a:uFillTx/>
                <a:latin typeface="Arial"/>
                <a:ea typeface="+mj-ea"/>
                <a:cs typeface="+mj-cs"/>
              </a:rPr>
              <a:t>Electronics science </a:t>
            </a:r>
          </a:p>
        </p:txBody>
      </p:sp>
      <p:sp>
        <p:nvSpPr>
          <p:cNvPr id="10" name="Subtitle 3">
            <a:extLst>
              <a:ext uri="{FF2B5EF4-FFF2-40B4-BE49-F238E27FC236}">
                <a16:creationId xmlns:a16="http://schemas.microsoft.com/office/drawing/2014/main" id="{A92B7774-6E43-44DB-93DF-66DC5B7DBA7C}"/>
              </a:ext>
            </a:extLst>
          </p:cNvPr>
          <p:cNvSpPr txBox="1">
            <a:spLocks/>
          </p:cNvSpPr>
          <p:nvPr/>
        </p:nvSpPr>
        <p:spPr>
          <a:xfrm>
            <a:off x="1766131" y="3429000"/>
            <a:ext cx="5290808" cy="1014984"/>
          </a:xfrm>
          <a:prstGeom prst="rect">
            <a:avLst/>
          </a:prstGeom>
          <a:solidFill>
            <a:srgbClr val="000000"/>
          </a:solidFill>
        </p:spPr>
        <p:txBody>
          <a:bodyPr vert="horz" lIns="25200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i="1" kern="1200">
                <a:solidFill>
                  <a:schemeClr val="bg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First year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Computer Science and Engineering </a:t>
            </a:r>
          </a:p>
        </p:txBody>
      </p:sp>
      <p:sp>
        <p:nvSpPr>
          <p:cNvPr id="11" name="TextBox 10">
            <a:extLst>
              <a:ext uri="{FF2B5EF4-FFF2-40B4-BE49-F238E27FC236}">
                <a16:creationId xmlns:a16="http://schemas.microsoft.com/office/drawing/2014/main" id="{C1587B14-6EA7-498D-87BF-E8A2F302B5E6}"/>
              </a:ext>
            </a:extLst>
          </p:cNvPr>
          <p:cNvSpPr txBox="1"/>
          <p:nvPr/>
        </p:nvSpPr>
        <p:spPr>
          <a:xfrm>
            <a:off x="3179063" y="4622793"/>
            <a:ext cx="7050023" cy="1688535"/>
          </a:xfrm>
          <a:prstGeom prst="rect">
            <a:avLst/>
          </a:prstGeom>
          <a:noFill/>
        </p:spPr>
        <p:txBody>
          <a:bodyPr wrap="square" lIns="0" tIns="36000" rIns="0" bIns="0" rtlCol="0">
            <a:spAutoFit/>
          </a:bodyPr>
          <a:lstStyle/>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lumMod val="50000"/>
                    <a:lumOff val="50000"/>
                  </a:srgbClr>
                </a:solidFill>
                <a:effectLst/>
                <a:uLnTx/>
                <a:uFillTx/>
                <a:latin typeface="Corbel" panose="020B0503020204020204" pitchFamily="34" charset="0"/>
                <a:ea typeface="+mn-ea"/>
                <a:cs typeface="+mn-cs"/>
              </a:rPr>
              <a:t>Dr. Shakti Singh </a:t>
            </a: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t/>
            </a:r>
            <a:b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b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ASSISTANT PROFESSOR</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ELECTRCIAL AND INSTRUMENATION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ENGINEERING DEPARTMENT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1"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1" u="none" strike="noStrike" kern="1200" cap="none" spc="-100" normalizeH="0" baseline="0" noProof="0" dirty="0">
                <a:ln>
                  <a:noFill/>
                </a:ln>
                <a:solidFill>
                  <a:prstClr val="white">
                    <a:lumMod val="65000"/>
                  </a:prstClr>
                </a:solidFill>
                <a:effectLst/>
                <a:uLnTx/>
                <a:uFillTx/>
                <a:latin typeface="Corbel" panose="020B0503020204020204" pitchFamily="34" charset="0"/>
                <a:ea typeface="+mn-ea"/>
                <a:cs typeface="+mn-cs"/>
              </a:rPr>
              <a:t>@shakti.singh@thapar.edu </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B9FCA0-46B4-41B2-B4BA-6AFDD4DB6F12}"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0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19314" y="1690688"/>
            <a:ext cx="4777653" cy="3777622"/>
          </a:xfrm>
        </p:spPr>
        <p:txBody>
          <a:bodyPr>
            <a:normAutofit fontScale="85000" lnSpcReduction="20000"/>
          </a:bodyPr>
          <a:lstStyle/>
          <a:p>
            <a:r>
              <a:rPr lang="en-US" dirty="0" smtClean="0"/>
              <a:t>Bohr’s Atomic Model</a:t>
            </a:r>
            <a:r>
              <a:rPr lang="en-US" dirty="0" smtClean="0">
                <a:sym typeface="Wingdings" panose="05000000000000000000" pitchFamily="2" charset="2"/>
              </a:rPr>
              <a:t> Planetary Model Protons, Neutrons and Electrons.</a:t>
            </a:r>
          </a:p>
          <a:p>
            <a:r>
              <a:rPr lang="en-US" dirty="0" smtClean="0">
                <a:sym typeface="Wingdings" panose="05000000000000000000" pitchFamily="2" charset="2"/>
              </a:rPr>
              <a:t>What is Atomic Number, Energy Levels, Shells.</a:t>
            </a:r>
          </a:p>
          <a:p>
            <a:r>
              <a:rPr lang="en-US" dirty="0" smtClean="0">
                <a:sym typeface="Wingdings" panose="05000000000000000000" pitchFamily="2" charset="2"/>
              </a:rPr>
              <a:t>Valence Electrons</a:t>
            </a:r>
          </a:p>
          <a:p>
            <a:r>
              <a:rPr lang="en-US" dirty="0" smtClean="0">
                <a:sym typeface="Wingdings" panose="05000000000000000000" pitchFamily="2" charset="2"/>
              </a:rPr>
              <a:t>Ionization</a:t>
            </a:r>
          </a:p>
          <a:p>
            <a:r>
              <a:rPr lang="en-US" dirty="0" smtClean="0">
                <a:sym typeface="Wingdings" panose="05000000000000000000" pitchFamily="2" charset="2"/>
              </a:rPr>
              <a:t>Quantum Atomic Model  Wave particle duality, Heisenberg’s Uncertainty Principle.</a:t>
            </a:r>
          </a:p>
          <a:p>
            <a:r>
              <a:rPr lang="en-US" dirty="0" smtClean="0">
                <a:sym typeface="Wingdings" panose="05000000000000000000" pitchFamily="2" charset="2"/>
              </a:rPr>
              <a:t>Ge is more unstable than Si.</a:t>
            </a:r>
          </a:p>
          <a:p>
            <a:endParaRPr lang="en-US" dirty="0" smtClean="0">
              <a:sym typeface="Wingdings" panose="05000000000000000000" pitchFamily="2" charset="2"/>
            </a:endParaRP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7905"/>
          <a:stretch/>
        </p:blipFill>
        <p:spPr>
          <a:xfrm>
            <a:off x="5300756" y="2307771"/>
            <a:ext cx="5163210" cy="2933195"/>
          </a:xfrm>
          <a:prstGeom prst="rect">
            <a:avLst/>
          </a:prstGeom>
        </p:spPr>
      </p:pic>
      <p:sp>
        <p:nvSpPr>
          <p:cNvPr id="4" name="Date Placeholder 3"/>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EB0A110-6429-48FC-B8E2-9202DA61FDE5}"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847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8" name="Text Box 16"/>
          <p:cNvSpPr txBox="1">
            <a:spLocks noChangeArrowheads="1"/>
          </p:cNvSpPr>
          <p:nvPr/>
        </p:nvSpPr>
        <p:spPr bwMode="auto">
          <a:xfrm>
            <a:off x="1372609" y="246106"/>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Arial" charset="0"/>
                <a:ea typeface="+mn-ea"/>
                <a:cs typeface="+mn-cs"/>
              </a:rPr>
              <a:t>What Are Diodes Made Out Of?</a:t>
            </a:r>
          </a:p>
        </p:txBody>
      </p:sp>
      <p:sp>
        <p:nvSpPr>
          <p:cNvPr id="13330" name="Text Box 18"/>
          <p:cNvSpPr txBox="1">
            <a:spLocks noChangeArrowheads="1"/>
          </p:cNvSpPr>
          <p:nvPr/>
        </p:nvSpPr>
        <p:spPr bwMode="auto">
          <a:xfrm>
            <a:off x="478971" y="1066801"/>
            <a:ext cx="6836229" cy="4401205"/>
          </a:xfrm>
          <a:prstGeom prst="rect">
            <a:avLst/>
          </a:prstGeom>
          <a:noFill/>
          <a:ln w="38100">
            <a:noFill/>
            <a:miter lim="800000"/>
            <a:headEnd/>
            <a:tailEnd/>
          </a:ln>
          <a:effectLst/>
        </p:spPr>
        <p:txBody>
          <a:bodyPr wrap="square">
            <a:spAutoFit/>
          </a:bodyPr>
          <a:lstStyle/>
          <a:p>
            <a:pPr marL="228600" marR="0" lvl="0" indent="-228600" algn="l" defTabSz="914400" rtl="0" eaLnBrk="1" fontAlgn="auto" latinLnBrk="0" hangingPunct="1">
              <a:lnSpc>
                <a:spcPct val="100000"/>
              </a:lnSpc>
              <a:spcBef>
                <a:spcPct val="5000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Silicon (Si) and Germanium (Ge) are the two most common single elements that are used to make Diodes.  A compound that is commonly used is Gallium Arsenide (GaAs), especially in the case of LEDs because of it’s large bandgap.  </a:t>
            </a:r>
          </a:p>
          <a:p>
            <a:pPr marL="228600" marR="0" lvl="0" indent="-228600" algn="l" defTabSz="914400" rtl="0" eaLnBrk="1" fontAlgn="auto" latinLnBrk="0" hangingPunct="1">
              <a:lnSpc>
                <a:spcPct val="100000"/>
              </a:lnSpc>
              <a:spcBef>
                <a:spcPct val="5000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Silicon and Germanium are both group 4 elements, meaning they have  4 valence electrons.  Their structure allows them to grow in a shape called the diamond lattice.</a:t>
            </a:r>
          </a:p>
          <a:p>
            <a:pPr marL="228600" marR="0" lvl="0" indent="-228600" algn="l" defTabSz="914400" rtl="0" eaLnBrk="1" fontAlgn="auto" latinLnBrk="0" hangingPunct="1">
              <a:lnSpc>
                <a:spcPct val="100000"/>
              </a:lnSpc>
              <a:spcBef>
                <a:spcPct val="5000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Gallium is a group 3 element while Arsenide is a group 5 element.  When put together as a compound, GaAs creates a </a:t>
            </a:r>
            <a:r>
              <a:rPr kumimoji="0" lang="en-US" sz="1600" b="0" i="0" u="none" strike="noStrike" kern="1200" cap="none" spc="0" normalizeH="0" baseline="0" noProof="0" dirty="0" err="1">
                <a:ln>
                  <a:noFill/>
                </a:ln>
                <a:solidFill>
                  <a:prstClr val="black"/>
                </a:solidFill>
                <a:effectLst/>
                <a:uLnTx/>
                <a:uFillTx/>
                <a:latin typeface="Arial" charset="0"/>
                <a:ea typeface="+mn-ea"/>
                <a:cs typeface="+mn-cs"/>
              </a:rPr>
              <a:t>zincblend</a:t>
            </a:r>
            <a:r>
              <a:rPr kumimoji="0" lang="en-US" sz="1600" b="0" i="0" u="none" strike="noStrike" kern="1200" cap="none" spc="0" normalizeH="0" baseline="0" noProof="0" dirty="0">
                <a:ln>
                  <a:noFill/>
                </a:ln>
                <a:solidFill>
                  <a:prstClr val="black"/>
                </a:solidFill>
                <a:effectLst/>
                <a:uLnTx/>
                <a:uFillTx/>
                <a:latin typeface="Arial" charset="0"/>
                <a:ea typeface="+mn-ea"/>
                <a:cs typeface="+mn-cs"/>
              </a:rPr>
              <a:t> lattice structure.</a:t>
            </a:r>
          </a:p>
          <a:p>
            <a:pPr marL="228600" marR="0" lvl="0" indent="-228600" algn="l" defTabSz="914400" rtl="0" eaLnBrk="1" fontAlgn="auto" latinLnBrk="0" hangingPunct="1">
              <a:lnSpc>
                <a:spcPct val="100000"/>
              </a:lnSpc>
              <a:spcBef>
                <a:spcPct val="50000"/>
              </a:spcBef>
              <a:spcAft>
                <a:spcPts val="0"/>
              </a:spcAft>
              <a:buClrTx/>
              <a:buSzTx/>
              <a:buFontTx/>
              <a:buChar char="•"/>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In both the diamond lattice and </a:t>
            </a:r>
            <a:r>
              <a:rPr kumimoji="0" lang="en-US" sz="1600" b="0" i="0" u="none" strike="noStrike" kern="1200" cap="none" spc="0" normalizeH="0" baseline="0" noProof="0" dirty="0" err="1">
                <a:ln>
                  <a:noFill/>
                </a:ln>
                <a:solidFill>
                  <a:prstClr val="black"/>
                </a:solidFill>
                <a:effectLst/>
                <a:uLnTx/>
                <a:uFillTx/>
                <a:latin typeface="Arial" charset="0"/>
                <a:ea typeface="+mn-ea"/>
                <a:cs typeface="+mn-cs"/>
              </a:rPr>
              <a:t>zincblend</a:t>
            </a:r>
            <a:r>
              <a:rPr kumimoji="0" lang="en-US" sz="1600" b="0" i="0" u="none" strike="noStrike" kern="1200" cap="none" spc="0" normalizeH="0" baseline="0" noProof="0" dirty="0">
                <a:ln>
                  <a:noFill/>
                </a:ln>
                <a:solidFill>
                  <a:prstClr val="black"/>
                </a:solidFill>
                <a:effectLst/>
                <a:uLnTx/>
                <a:uFillTx/>
                <a:latin typeface="Arial" charset="0"/>
                <a:ea typeface="+mn-ea"/>
                <a:cs typeface="+mn-cs"/>
              </a:rPr>
              <a:t> lattice, each atom shares its valence electrons with its four closest neighbors.  This sharing of electrons is what ultimately allows diodes to be build.  When dopants from groups 3 or 5 (in most cases) are added to Si, Ge or GaAs it changes the properties of the material so we are able to make the P- and N-type materials that become the diode.</a:t>
            </a:r>
          </a:p>
        </p:txBody>
      </p:sp>
      <p:grpSp>
        <p:nvGrpSpPr>
          <p:cNvPr id="7172" name="Group 84"/>
          <p:cNvGrpSpPr>
            <a:grpSpLocks/>
          </p:cNvGrpSpPr>
          <p:nvPr/>
        </p:nvGrpSpPr>
        <p:grpSpPr bwMode="auto">
          <a:xfrm>
            <a:off x="7353300" y="870314"/>
            <a:ext cx="3124200" cy="2546313"/>
            <a:chOff x="3991" y="754"/>
            <a:chExt cx="1510" cy="1365"/>
          </a:xfrm>
        </p:grpSpPr>
        <p:sp>
          <p:nvSpPr>
            <p:cNvPr id="13331" name="Oval 19"/>
            <p:cNvSpPr>
              <a:spLocks noChangeArrowheads="1"/>
            </p:cNvSpPr>
            <p:nvPr/>
          </p:nvSpPr>
          <p:spPr bwMode="auto">
            <a:xfrm>
              <a:off x="4183" y="916"/>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2" name="Oval 20"/>
            <p:cNvSpPr>
              <a:spLocks noChangeArrowheads="1"/>
            </p:cNvSpPr>
            <p:nvPr/>
          </p:nvSpPr>
          <p:spPr bwMode="auto">
            <a:xfrm>
              <a:off x="4615" y="916"/>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3" name="Oval 21"/>
            <p:cNvSpPr>
              <a:spLocks noChangeArrowheads="1"/>
            </p:cNvSpPr>
            <p:nvPr/>
          </p:nvSpPr>
          <p:spPr bwMode="auto">
            <a:xfrm>
              <a:off x="5047" y="916"/>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4" name="Oval 22"/>
            <p:cNvSpPr>
              <a:spLocks noChangeArrowheads="1"/>
            </p:cNvSpPr>
            <p:nvPr/>
          </p:nvSpPr>
          <p:spPr bwMode="auto">
            <a:xfrm>
              <a:off x="4183" y="1300"/>
              <a:ext cx="240" cy="252"/>
            </a:xfrm>
            <a:prstGeom prst="ellipse">
              <a:avLst/>
            </a:prstGeom>
            <a:noFill/>
            <a:ln w="254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5" name="Oval 23"/>
            <p:cNvSpPr>
              <a:spLocks noChangeArrowheads="1"/>
            </p:cNvSpPr>
            <p:nvPr/>
          </p:nvSpPr>
          <p:spPr bwMode="auto">
            <a:xfrm>
              <a:off x="4615" y="1300"/>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6" name="Oval 24"/>
            <p:cNvSpPr>
              <a:spLocks noChangeArrowheads="1"/>
            </p:cNvSpPr>
            <p:nvPr/>
          </p:nvSpPr>
          <p:spPr bwMode="auto">
            <a:xfrm>
              <a:off x="5047" y="1300"/>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7" name="Oval 25"/>
            <p:cNvSpPr>
              <a:spLocks noChangeArrowheads="1"/>
            </p:cNvSpPr>
            <p:nvPr/>
          </p:nvSpPr>
          <p:spPr bwMode="auto">
            <a:xfrm>
              <a:off x="4183" y="1684"/>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8" name="Oval 26"/>
            <p:cNvSpPr>
              <a:spLocks noChangeArrowheads="1"/>
            </p:cNvSpPr>
            <p:nvPr/>
          </p:nvSpPr>
          <p:spPr bwMode="auto">
            <a:xfrm>
              <a:off x="4615" y="1684"/>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39" name="Oval 27"/>
            <p:cNvSpPr>
              <a:spLocks noChangeArrowheads="1"/>
            </p:cNvSpPr>
            <p:nvPr/>
          </p:nvSpPr>
          <p:spPr bwMode="auto">
            <a:xfrm>
              <a:off x="5047" y="1684"/>
              <a:ext cx="240" cy="252"/>
            </a:xfrm>
            <a:prstGeom prst="ellipse">
              <a:avLst/>
            </a:prstGeom>
            <a:noFill/>
            <a:ln w="25400">
              <a:solidFill>
                <a:srgbClr val="00FF00"/>
              </a:solidFill>
              <a:round/>
              <a:headEnd/>
              <a:tailEnd/>
            </a:ln>
            <a:effectLst/>
          </p:spPr>
          <p:txBody>
            <a:bodyPr lIns="0" t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Si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3340" name="Freeform 28"/>
            <p:cNvSpPr>
              <a:spLocks/>
            </p:cNvSpPr>
            <p:nvPr/>
          </p:nvSpPr>
          <p:spPr bwMode="auto">
            <a:xfrm>
              <a:off x="4369" y="1156"/>
              <a:ext cx="26" cy="173"/>
            </a:xfrm>
            <a:custGeom>
              <a:avLst/>
              <a:gdLst/>
              <a:ahLst/>
              <a:cxnLst>
                <a:cxn ang="0">
                  <a:pos x="0" y="0"/>
                </a:cxn>
                <a:cxn ang="0">
                  <a:pos x="26" y="100"/>
                </a:cxn>
                <a:cxn ang="0">
                  <a:pos x="11" y="193"/>
                </a:cxn>
              </a:cxnLst>
              <a:rect l="0" t="0" r="r" b="b"/>
              <a:pathLst>
                <a:path w="26" h="193">
                  <a:moveTo>
                    <a:pt x="0" y="0"/>
                  </a:moveTo>
                  <a:cubicBezTo>
                    <a:pt x="4" y="16"/>
                    <a:pt x="24" y="68"/>
                    <a:pt x="26" y="100"/>
                  </a:cubicBezTo>
                  <a:cubicBezTo>
                    <a:pt x="26" y="132"/>
                    <a:pt x="14" y="174"/>
                    <a:pt x="11" y="193"/>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1" name="Freeform 29"/>
            <p:cNvSpPr>
              <a:spLocks/>
            </p:cNvSpPr>
            <p:nvPr/>
          </p:nvSpPr>
          <p:spPr bwMode="auto">
            <a:xfrm>
              <a:off x="4212" y="1158"/>
              <a:ext cx="25" cy="173"/>
            </a:xfrm>
            <a:custGeom>
              <a:avLst/>
              <a:gdLst/>
              <a:ahLst/>
              <a:cxnLst>
                <a:cxn ang="0">
                  <a:pos x="25" y="0"/>
                </a:cxn>
                <a:cxn ang="0">
                  <a:pos x="0" y="107"/>
                </a:cxn>
                <a:cxn ang="0">
                  <a:pos x="15" y="189"/>
                </a:cxn>
              </a:cxnLst>
              <a:rect l="0" t="0" r="r" b="b"/>
              <a:pathLst>
                <a:path w="25" h="189">
                  <a:moveTo>
                    <a:pt x="25" y="0"/>
                  </a:moveTo>
                  <a:cubicBezTo>
                    <a:pt x="21" y="18"/>
                    <a:pt x="2" y="76"/>
                    <a:pt x="0" y="107"/>
                  </a:cubicBezTo>
                  <a:cubicBezTo>
                    <a:pt x="0" y="139"/>
                    <a:pt x="12" y="172"/>
                    <a:pt x="15" y="189"/>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2" name="Freeform 30"/>
            <p:cNvSpPr>
              <a:spLocks/>
            </p:cNvSpPr>
            <p:nvPr/>
          </p:nvSpPr>
          <p:spPr bwMode="auto">
            <a:xfrm>
              <a:off x="4801" y="1161"/>
              <a:ext cx="31" cy="173"/>
            </a:xfrm>
            <a:custGeom>
              <a:avLst/>
              <a:gdLst/>
              <a:ahLst/>
              <a:cxnLst>
                <a:cxn ang="0">
                  <a:pos x="0" y="0"/>
                </a:cxn>
                <a:cxn ang="0">
                  <a:pos x="32" y="104"/>
                </a:cxn>
                <a:cxn ang="0">
                  <a:pos x="20" y="192"/>
                </a:cxn>
              </a:cxnLst>
              <a:rect l="0" t="0" r="r" b="b"/>
              <a:pathLst>
                <a:path w="32" h="192">
                  <a:moveTo>
                    <a:pt x="0" y="0"/>
                  </a:moveTo>
                  <a:cubicBezTo>
                    <a:pt x="5" y="17"/>
                    <a:pt x="29" y="72"/>
                    <a:pt x="32" y="104"/>
                  </a:cubicBezTo>
                  <a:cubicBezTo>
                    <a:pt x="32" y="136"/>
                    <a:pt x="22" y="174"/>
                    <a:pt x="20" y="192"/>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3" name="Freeform 31"/>
            <p:cNvSpPr>
              <a:spLocks/>
            </p:cNvSpPr>
            <p:nvPr/>
          </p:nvSpPr>
          <p:spPr bwMode="auto">
            <a:xfrm>
              <a:off x="4650" y="1150"/>
              <a:ext cx="33" cy="180"/>
            </a:xfrm>
            <a:custGeom>
              <a:avLst/>
              <a:gdLst/>
              <a:ahLst/>
              <a:cxnLst>
                <a:cxn ang="0">
                  <a:pos x="33" y="0"/>
                </a:cxn>
                <a:cxn ang="0">
                  <a:pos x="0" y="117"/>
                </a:cxn>
                <a:cxn ang="0">
                  <a:pos x="16" y="180"/>
                </a:cxn>
              </a:cxnLst>
              <a:rect l="0" t="0" r="r" b="b"/>
              <a:pathLst>
                <a:path w="33" h="180">
                  <a:moveTo>
                    <a:pt x="33" y="0"/>
                  </a:moveTo>
                  <a:cubicBezTo>
                    <a:pt x="28" y="19"/>
                    <a:pt x="3" y="87"/>
                    <a:pt x="0" y="117"/>
                  </a:cubicBezTo>
                  <a:cubicBezTo>
                    <a:pt x="0" y="149"/>
                    <a:pt x="13" y="167"/>
                    <a:pt x="16" y="18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4" name="Freeform 32"/>
            <p:cNvSpPr>
              <a:spLocks/>
            </p:cNvSpPr>
            <p:nvPr/>
          </p:nvSpPr>
          <p:spPr bwMode="auto">
            <a:xfrm>
              <a:off x="5221" y="1157"/>
              <a:ext cx="44" cy="173"/>
            </a:xfrm>
            <a:custGeom>
              <a:avLst/>
              <a:gdLst/>
              <a:ahLst/>
              <a:cxnLst>
                <a:cxn ang="0">
                  <a:pos x="0" y="0"/>
                </a:cxn>
                <a:cxn ang="0">
                  <a:pos x="44" y="104"/>
                </a:cxn>
                <a:cxn ang="0">
                  <a:pos x="27" y="184"/>
                </a:cxn>
              </a:cxnLst>
              <a:rect l="0" t="0" r="r" b="b"/>
              <a:pathLst>
                <a:path w="44" h="184">
                  <a:moveTo>
                    <a:pt x="0" y="0"/>
                  </a:moveTo>
                  <a:cubicBezTo>
                    <a:pt x="7" y="17"/>
                    <a:pt x="40" y="73"/>
                    <a:pt x="44" y="104"/>
                  </a:cubicBezTo>
                  <a:cubicBezTo>
                    <a:pt x="44" y="136"/>
                    <a:pt x="31" y="167"/>
                    <a:pt x="27" y="184"/>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5" name="Freeform 33"/>
            <p:cNvSpPr>
              <a:spLocks/>
            </p:cNvSpPr>
            <p:nvPr/>
          </p:nvSpPr>
          <p:spPr bwMode="auto">
            <a:xfrm>
              <a:off x="5082" y="1150"/>
              <a:ext cx="33" cy="180"/>
            </a:xfrm>
            <a:custGeom>
              <a:avLst/>
              <a:gdLst/>
              <a:ahLst/>
              <a:cxnLst>
                <a:cxn ang="0">
                  <a:pos x="33" y="0"/>
                </a:cxn>
                <a:cxn ang="0">
                  <a:pos x="0" y="117"/>
                </a:cxn>
                <a:cxn ang="0">
                  <a:pos x="19" y="180"/>
                </a:cxn>
              </a:cxnLst>
              <a:rect l="0" t="0" r="r" b="b"/>
              <a:pathLst>
                <a:path w="33" h="180">
                  <a:moveTo>
                    <a:pt x="33" y="0"/>
                  </a:moveTo>
                  <a:cubicBezTo>
                    <a:pt x="28" y="19"/>
                    <a:pt x="2" y="87"/>
                    <a:pt x="0" y="117"/>
                  </a:cubicBezTo>
                  <a:cubicBezTo>
                    <a:pt x="0" y="149"/>
                    <a:pt x="15" y="167"/>
                    <a:pt x="19" y="18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6" name="Freeform 34"/>
            <p:cNvSpPr>
              <a:spLocks/>
            </p:cNvSpPr>
            <p:nvPr/>
          </p:nvSpPr>
          <p:spPr bwMode="auto">
            <a:xfrm>
              <a:off x="4375" y="1544"/>
              <a:ext cx="26" cy="173"/>
            </a:xfrm>
            <a:custGeom>
              <a:avLst/>
              <a:gdLst/>
              <a:ahLst/>
              <a:cxnLst>
                <a:cxn ang="0">
                  <a:pos x="0" y="0"/>
                </a:cxn>
                <a:cxn ang="0">
                  <a:pos x="26" y="100"/>
                </a:cxn>
                <a:cxn ang="0">
                  <a:pos x="11" y="193"/>
                </a:cxn>
              </a:cxnLst>
              <a:rect l="0" t="0" r="r" b="b"/>
              <a:pathLst>
                <a:path w="26" h="193">
                  <a:moveTo>
                    <a:pt x="0" y="0"/>
                  </a:moveTo>
                  <a:cubicBezTo>
                    <a:pt x="4" y="16"/>
                    <a:pt x="24" y="68"/>
                    <a:pt x="26" y="100"/>
                  </a:cubicBezTo>
                  <a:cubicBezTo>
                    <a:pt x="26" y="132"/>
                    <a:pt x="14" y="174"/>
                    <a:pt x="11" y="193"/>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7" name="Freeform 35"/>
            <p:cNvSpPr>
              <a:spLocks/>
            </p:cNvSpPr>
            <p:nvPr/>
          </p:nvSpPr>
          <p:spPr bwMode="auto">
            <a:xfrm>
              <a:off x="4218" y="1538"/>
              <a:ext cx="25" cy="176"/>
            </a:xfrm>
            <a:custGeom>
              <a:avLst/>
              <a:gdLst/>
              <a:ahLst/>
              <a:cxnLst>
                <a:cxn ang="0">
                  <a:pos x="25" y="0"/>
                </a:cxn>
                <a:cxn ang="0">
                  <a:pos x="0" y="107"/>
                </a:cxn>
                <a:cxn ang="0">
                  <a:pos x="13" y="176"/>
                </a:cxn>
              </a:cxnLst>
              <a:rect l="0" t="0" r="r" b="b"/>
              <a:pathLst>
                <a:path w="25" h="176">
                  <a:moveTo>
                    <a:pt x="25" y="0"/>
                  </a:moveTo>
                  <a:cubicBezTo>
                    <a:pt x="21" y="18"/>
                    <a:pt x="2" y="78"/>
                    <a:pt x="0" y="107"/>
                  </a:cubicBezTo>
                  <a:cubicBezTo>
                    <a:pt x="0" y="139"/>
                    <a:pt x="10" y="162"/>
                    <a:pt x="13" y="176"/>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8" name="Freeform 36"/>
            <p:cNvSpPr>
              <a:spLocks/>
            </p:cNvSpPr>
            <p:nvPr/>
          </p:nvSpPr>
          <p:spPr bwMode="auto">
            <a:xfrm>
              <a:off x="4807" y="1549"/>
              <a:ext cx="31" cy="173"/>
            </a:xfrm>
            <a:custGeom>
              <a:avLst/>
              <a:gdLst/>
              <a:ahLst/>
              <a:cxnLst>
                <a:cxn ang="0">
                  <a:pos x="0" y="0"/>
                </a:cxn>
                <a:cxn ang="0">
                  <a:pos x="32" y="104"/>
                </a:cxn>
                <a:cxn ang="0">
                  <a:pos x="20" y="192"/>
                </a:cxn>
              </a:cxnLst>
              <a:rect l="0" t="0" r="r" b="b"/>
              <a:pathLst>
                <a:path w="32" h="192">
                  <a:moveTo>
                    <a:pt x="0" y="0"/>
                  </a:moveTo>
                  <a:cubicBezTo>
                    <a:pt x="5" y="17"/>
                    <a:pt x="29" y="72"/>
                    <a:pt x="32" y="104"/>
                  </a:cubicBezTo>
                  <a:cubicBezTo>
                    <a:pt x="32" y="136"/>
                    <a:pt x="22" y="174"/>
                    <a:pt x="20" y="192"/>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49" name="Freeform 37"/>
            <p:cNvSpPr>
              <a:spLocks/>
            </p:cNvSpPr>
            <p:nvPr/>
          </p:nvSpPr>
          <p:spPr bwMode="auto">
            <a:xfrm>
              <a:off x="4656" y="1538"/>
              <a:ext cx="33" cy="174"/>
            </a:xfrm>
            <a:custGeom>
              <a:avLst/>
              <a:gdLst/>
              <a:ahLst/>
              <a:cxnLst>
                <a:cxn ang="0">
                  <a:pos x="33" y="0"/>
                </a:cxn>
                <a:cxn ang="0">
                  <a:pos x="0" y="117"/>
                </a:cxn>
                <a:cxn ang="0">
                  <a:pos x="16" y="175"/>
                </a:cxn>
              </a:cxnLst>
              <a:rect l="0" t="0" r="r" b="b"/>
              <a:pathLst>
                <a:path w="33" h="175">
                  <a:moveTo>
                    <a:pt x="33" y="0"/>
                  </a:moveTo>
                  <a:cubicBezTo>
                    <a:pt x="28" y="19"/>
                    <a:pt x="3" y="88"/>
                    <a:pt x="0" y="117"/>
                  </a:cubicBezTo>
                  <a:cubicBezTo>
                    <a:pt x="0" y="149"/>
                    <a:pt x="13" y="163"/>
                    <a:pt x="16" y="175"/>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50" name="Freeform 38"/>
            <p:cNvSpPr>
              <a:spLocks/>
            </p:cNvSpPr>
            <p:nvPr/>
          </p:nvSpPr>
          <p:spPr bwMode="auto">
            <a:xfrm>
              <a:off x="5227" y="1545"/>
              <a:ext cx="44" cy="173"/>
            </a:xfrm>
            <a:custGeom>
              <a:avLst/>
              <a:gdLst/>
              <a:ahLst/>
              <a:cxnLst>
                <a:cxn ang="0">
                  <a:pos x="0" y="0"/>
                </a:cxn>
                <a:cxn ang="0">
                  <a:pos x="44" y="104"/>
                </a:cxn>
                <a:cxn ang="0">
                  <a:pos x="27" y="184"/>
                </a:cxn>
              </a:cxnLst>
              <a:rect l="0" t="0" r="r" b="b"/>
              <a:pathLst>
                <a:path w="44" h="184">
                  <a:moveTo>
                    <a:pt x="0" y="0"/>
                  </a:moveTo>
                  <a:cubicBezTo>
                    <a:pt x="7" y="17"/>
                    <a:pt x="40" y="73"/>
                    <a:pt x="44" y="104"/>
                  </a:cubicBezTo>
                  <a:cubicBezTo>
                    <a:pt x="44" y="136"/>
                    <a:pt x="31" y="167"/>
                    <a:pt x="27" y="184"/>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51" name="Freeform 39"/>
            <p:cNvSpPr>
              <a:spLocks/>
            </p:cNvSpPr>
            <p:nvPr/>
          </p:nvSpPr>
          <p:spPr bwMode="auto">
            <a:xfrm>
              <a:off x="5088" y="1538"/>
              <a:ext cx="33" cy="172"/>
            </a:xfrm>
            <a:custGeom>
              <a:avLst/>
              <a:gdLst/>
              <a:ahLst/>
              <a:cxnLst>
                <a:cxn ang="0">
                  <a:pos x="33" y="0"/>
                </a:cxn>
                <a:cxn ang="0">
                  <a:pos x="0" y="117"/>
                </a:cxn>
                <a:cxn ang="0">
                  <a:pos x="12" y="172"/>
                </a:cxn>
              </a:cxnLst>
              <a:rect l="0" t="0" r="r" b="b"/>
              <a:pathLst>
                <a:path w="33" h="172">
                  <a:moveTo>
                    <a:pt x="33" y="0"/>
                  </a:moveTo>
                  <a:cubicBezTo>
                    <a:pt x="28" y="19"/>
                    <a:pt x="3" y="88"/>
                    <a:pt x="0" y="117"/>
                  </a:cubicBezTo>
                  <a:cubicBezTo>
                    <a:pt x="0" y="149"/>
                    <a:pt x="10" y="161"/>
                    <a:pt x="12" y="172"/>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58" name="Freeform 46"/>
            <p:cNvSpPr>
              <a:spLocks/>
            </p:cNvSpPr>
            <p:nvPr/>
          </p:nvSpPr>
          <p:spPr bwMode="auto">
            <a:xfrm>
              <a:off x="4411" y="1027"/>
              <a:ext cx="216" cy="173"/>
            </a:xfrm>
            <a:custGeom>
              <a:avLst/>
              <a:gdLst/>
              <a:ahLst/>
              <a:cxnLst>
                <a:cxn ang="0">
                  <a:pos x="216" y="3"/>
                </a:cxn>
                <a:cxn ang="0">
                  <a:pos x="108" y="30"/>
                </a:cxn>
                <a:cxn ang="0">
                  <a:pos x="0" y="0"/>
                </a:cxn>
              </a:cxnLst>
              <a:rect l="0" t="0" r="r" b="b"/>
              <a:pathLst>
                <a:path w="216" h="31">
                  <a:moveTo>
                    <a:pt x="216" y="3"/>
                  </a:moveTo>
                  <a:cubicBezTo>
                    <a:pt x="198" y="7"/>
                    <a:pt x="144" y="31"/>
                    <a:pt x="108" y="30"/>
                  </a:cubicBezTo>
                  <a:cubicBezTo>
                    <a:pt x="76" y="30"/>
                    <a:pt x="22" y="6"/>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59" name="Freeform 47"/>
            <p:cNvSpPr>
              <a:spLocks/>
            </p:cNvSpPr>
            <p:nvPr/>
          </p:nvSpPr>
          <p:spPr bwMode="auto">
            <a:xfrm>
              <a:off x="4419" y="893"/>
              <a:ext cx="199" cy="173"/>
            </a:xfrm>
            <a:custGeom>
              <a:avLst/>
              <a:gdLst/>
              <a:ahLst/>
              <a:cxnLst>
                <a:cxn ang="0">
                  <a:pos x="199" y="32"/>
                </a:cxn>
                <a:cxn ang="0">
                  <a:pos x="88" y="0"/>
                </a:cxn>
                <a:cxn ang="0">
                  <a:pos x="0" y="26"/>
                </a:cxn>
              </a:cxnLst>
              <a:rect l="0" t="0" r="r" b="b"/>
              <a:pathLst>
                <a:path w="199" h="32">
                  <a:moveTo>
                    <a:pt x="199" y="32"/>
                  </a:moveTo>
                  <a:cubicBezTo>
                    <a:pt x="181" y="27"/>
                    <a:pt x="121" y="1"/>
                    <a:pt x="88" y="0"/>
                  </a:cubicBezTo>
                  <a:cubicBezTo>
                    <a:pt x="56" y="0"/>
                    <a:pt x="18" y="21"/>
                    <a:pt x="0" y="26"/>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0" name="Freeform 48"/>
            <p:cNvSpPr>
              <a:spLocks/>
            </p:cNvSpPr>
            <p:nvPr/>
          </p:nvSpPr>
          <p:spPr bwMode="auto">
            <a:xfrm>
              <a:off x="4847" y="1027"/>
              <a:ext cx="216" cy="173"/>
            </a:xfrm>
            <a:custGeom>
              <a:avLst/>
              <a:gdLst/>
              <a:ahLst/>
              <a:cxnLst>
                <a:cxn ang="0">
                  <a:pos x="216" y="3"/>
                </a:cxn>
                <a:cxn ang="0">
                  <a:pos x="108" y="30"/>
                </a:cxn>
                <a:cxn ang="0">
                  <a:pos x="0" y="0"/>
                </a:cxn>
              </a:cxnLst>
              <a:rect l="0" t="0" r="r" b="b"/>
              <a:pathLst>
                <a:path w="216" h="31">
                  <a:moveTo>
                    <a:pt x="216" y="3"/>
                  </a:moveTo>
                  <a:cubicBezTo>
                    <a:pt x="198" y="7"/>
                    <a:pt x="144" y="31"/>
                    <a:pt x="108" y="30"/>
                  </a:cubicBezTo>
                  <a:cubicBezTo>
                    <a:pt x="76" y="30"/>
                    <a:pt x="22" y="6"/>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1" name="Freeform 49"/>
            <p:cNvSpPr>
              <a:spLocks/>
            </p:cNvSpPr>
            <p:nvPr/>
          </p:nvSpPr>
          <p:spPr bwMode="auto">
            <a:xfrm>
              <a:off x="4855" y="893"/>
              <a:ext cx="199" cy="173"/>
            </a:xfrm>
            <a:custGeom>
              <a:avLst/>
              <a:gdLst/>
              <a:ahLst/>
              <a:cxnLst>
                <a:cxn ang="0">
                  <a:pos x="199" y="32"/>
                </a:cxn>
                <a:cxn ang="0">
                  <a:pos x="88" y="0"/>
                </a:cxn>
                <a:cxn ang="0">
                  <a:pos x="0" y="26"/>
                </a:cxn>
              </a:cxnLst>
              <a:rect l="0" t="0" r="r" b="b"/>
              <a:pathLst>
                <a:path w="199" h="32">
                  <a:moveTo>
                    <a:pt x="199" y="32"/>
                  </a:moveTo>
                  <a:cubicBezTo>
                    <a:pt x="181" y="27"/>
                    <a:pt x="121" y="1"/>
                    <a:pt x="88" y="0"/>
                  </a:cubicBezTo>
                  <a:cubicBezTo>
                    <a:pt x="56" y="0"/>
                    <a:pt x="18" y="21"/>
                    <a:pt x="0" y="26"/>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2" name="Freeform 50"/>
            <p:cNvSpPr>
              <a:spLocks/>
            </p:cNvSpPr>
            <p:nvPr/>
          </p:nvSpPr>
          <p:spPr bwMode="auto">
            <a:xfrm>
              <a:off x="4848" y="1419"/>
              <a:ext cx="220" cy="173"/>
            </a:xfrm>
            <a:custGeom>
              <a:avLst/>
              <a:gdLst/>
              <a:ahLst/>
              <a:cxnLst>
                <a:cxn ang="0">
                  <a:pos x="220" y="9"/>
                </a:cxn>
                <a:cxn ang="0">
                  <a:pos x="115" y="34"/>
                </a:cxn>
                <a:cxn ang="0">
                  <a:pos x="0" y="0"/>
                </a:cxn>
              </a:cxnLst>
              <a:rect l="0" t="0" r="r" b="b"/>
              <a:pathLst>
                <a:path w="220" h="36">
                  <a:moveTo>
                    <a:pt x="220" y="9"/>
                  </a:moveTo>
                  <a:cubicBezTo>
                    <a:pt x="202" y="13"/>
                    <a:pt x="152" y="36"/>
                    <a:pt x="115" y="34"/>
                  </a:cubicBezTo>
                  <a:cubicBezTo>
                    <a:pt x="83" y="34"/>
                    <a:pt x="24"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3" name="Freeform 51"/>
            <p:cNvSpPr>
              <a:spLocks/>
            </p:cNvSpPr>
            <p:nvPr/>
          </p:nvSpPr>
          <p:spPr bwMode="auto">
            <a:xfrm>
              <a:off x="4855" y="1287"/>
              <a:ext cx="200" cy="173"/>
            </a:xfrm>
            <a:custGeom>
              <a:avLst/>
              <a:gdLst/>
              <a:ahLst/>
              <a:cxnLst>
                <a:cxn ang="0">
                  <a:pos x="200" y="31"/>
                </a:cxn>
                <a:cxn ang="0">
                  <a:pos x="96" y="0"/>
                </a:cxn>
                <a:cxn ang="0">
                  <a:pos x="0" y="29"/>
                </a:cxn>
              </a:cxnLst>
              <a:rect l="0" t="0" r="r" b="b"/>
              <a:pathLst>
                <a:path w="200" h="31">
                  <a:moveTo>
                    <a:pt x="200" y="31"/>
                  </a:moveTo>
                  <a:cubicBezTo>
                    <a:pt x="182" y="26"/>
                    <a:pt x="129" y="0"/>
                    <a:pt x="96" y="0"/>
                  </a:cubicBezTo>
                  <a:cubicBezTo>
                    <a:pt x="64" y="0"/>
                    <a:pt x="20" y="23"/>
                    <a:pt x="0" y="29"/>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4" name="Freeform 52"/>
            <p:cNvSpPr>
              <a:spLocks/>
            </p:cNvSpPr>
            <p:nvPr/>
          </p:nvSpPr>
          <p:spPr bwMode="auto">
            <a:xfrm>
              <a:off x="4416" y="1410"/>
              <a:ext cx="220" cy="173"/>
            </a:xfrm>
            <a:custGeom>
              <a:avLst/>
              <a:gdLst/>
              <a:ahLst/>
              <a:cxnLst>
                <a:cxn ang="0">
                  <a:pos x="220" y="9"/>
                </a:cxn>
                <a:cxn ang="0">
                  <a:pos x="115" y="34"/>
                </a:cxn>
                <a:cxn ang="0">
                  <a:pos x="0" y="0"/>
                </a:cxn>
              </a:cxnLst>
              <a:rect l="0" t="0" r="r" b="b"/>
              <a:pathLst>
                <a:path w="220" h="36">
                  <a:moveTo>
                    <a:pt x="220" y="9"/>
                  </a:moveTo>
                  <a:cubicBezTo>
                    <a:pt x="202" y="13"/>
                    <a:pt x="152" y="36"/>
                    <a:pt x="115" y="34"/>
                  </a:cubicBezTo>
                  <a:cubicBezTo>
                    <a:pt x="83" y="34"/>
                    <a:pt x="24"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5" name="Freeform 53"/>
            <p:cNvSpPr>
              <a:spLocks/>
            </p:cNvSpPr>
            <p:nvPr/>
          </p:nvSpPr>
          <p:spPr bwMode="auto">
            <a:xfrm>
              <a:off x="4423" y="1277"/>
              <a:ext cx="200" cy="173"/>
            </a:xfrm>
            <a:custGeom>
              <a:avLst/>
              <a:gdLst/>
              <a:ahLst/>
              <a:cxnLst>
                <a:cxn ang="0">
                  <a:pos x="200" y="31"/>
                </a:cxn>
                <a:cxn ang="0">
                  <a:pos x="96" y="0"/>
                </a:cxn>
                <a:cxn ang="0">
                  <a:pos x="0" y="29"/>
                </a:cxn>
              </a:cxnLst>
              <a:rect l="0" t="0" r="r" b="b"/>
              <a:pathLst>
                <a:path w="200" h="31">
                  <a:moveTo>
                    <a:pt x="200" y="31"/>
                  </a:moveTo>
                  <a:cubicBezTo>
                    <a:pt x="182" y="26"/>
                    <a:pt x="129" y="0"/>
                    <a:pt x="96" y="0"/>
                  </a:cubicBezTo>
                  <a:cubicBezTo>
                    <a:pt x="64" y="0"/>
                    <a:pt x="20" y="23"/>
                    <a:pt x="0" y="29"/>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6" name="Freeform 54"/>
            <p:cNvSpPr>
              <a:spLocks/>
            </p:cNvSpPr>
            <p:nvPr/>
          </p:nvSpPr>
          <p:spPr bwMode="auto">
            <a:xfrm>
              <a:off x="4414" y="1807"/>
              <a:ext cx="229" cy="173"/>
            </a:xfrm>
            <a:custGeom>
              <a:avLst/>
              <a:gdLst/>
              <a:ahLst/>
              <a:cxnLst>
                <a:cxn ang="0">
                  <a:pos x="229" y="10"/>
                </a:cxn>
                <a:cxn ang="0">
                  <a:pos x="124" y="35"/>
                </a:cxn>
                <a:cxn ang="0">
                  <a:pos x="0" y="0"/>
                </a:cxn>
              </a:cxnLst>
              <a:rect l="0" t="0" r="r" b="b"/>
              <a:pathLst>
                <a:path w="229" h="37">
                  <a:moveTo>
                    <a:pt x="229" y="10"/>
                  </a:moveTo>
                  <a:cubicBezTo>
                    <a:pt x="211" y="14"/>
                    <a:pt x="162"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7" name="Freeform 55"/>
            <p:cNvSpPr>
              <a:spLocks/>
            </p:cNvSpPr>
            <p:nvPr/>
          </p:nvSpPr>
          <p:spPr bwMode="auto">
            <a:xfrm>
              <a:off x="4420" y="1674"/>
              <a:ext cx="201" cy="173"/>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8" name="Freeform 56"/>
            <p:cNvSpPr>
              <a:spLocks/>
            </p:cNvSpPr>
            <p:nvPr/>
          </p:nvSpPr>
          <p:spPr bwMode="auto">
            <a:xfrm>
              <a:off x="4849" y="1793"/>
              <a:ext cx="219" cy="173"/>
            </a:xfrm>
            <a:custGeom>
              <a:avLst/>
              <a:gdLst/>
              <a:ahLst/>
              <a:cxnLst>
                <a:cxn ang="0">
                  <a:pos x="219" y="12"/>
                </a:cxn>
                <a:cxn ang="0">
                  <a:pos x="124" y="35"/>
                </a:cxn>
                <a:cxn ang="0">
                  <a:pos x="0" y="0"/>
                </a:cxn>
              </a:cxnLst>
              <a:rect l="0" t="0" r="r" b="b"/>
              <a:pathLst>
                <a:path w="219" h="37">
                  <a:moveTo>
                    <a:pt x="219" y="12"/>
                  </a:moveTo>
                  <a:cubicBezTo>
                    <a:pt x="203" y="16"/>
                    <a:pt x="160"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69" name="Freeform 57"/>
            <p:cNvSpPr>
              <a:spLocks/>
            </p:cNvSpPr>
            <p:nvPr/>
          </p:nvSpPr>
          <p:spPr bwMode="auto">
            <a:xfrm>
              <a:off x="4855" y="1660"/>
              <a:ext cx="201" cy="173"/>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0" name="Freeform 58"/>
            <p:cNvSpPr>
              <a:spLocks/>
            </p:cNvSpPr>
            <p:nvPr/>
          </p:nvSpPr>
          <p:spPr bwMode="auto">
            <a:xfrm>
              <a:off x="5272" y="1781"/>
              <a:ext cx="229" cy="198"/>
            </a:xfrm>
            <a:custGeom>
              <a:avLst/>
              <a:gdLst/>
              <a:ahLst/>
              <a:cxnLst>
                <a:cxn ang="0">
                  <a:pos x="229" y="10"/>
                </a:cxn>
                <a:cxn ang="0">
                  <a:pos x="124" y="35"/>
                </a:cxn>
                <a:cxn ang="0">
                  <a:pos x="0" y="0"/>
                </a:cxn>
              </a:cxnLst>
              <a:rect l="0" t="0" r="r" b="b"/>
              <a:pathLst>
                <a:path w="229" h="37">
                  <a:moveTo>
                    <a:pt x="229" y="10"/>
                  </a:moveTo>
                  <a:cubicBezTo>
                    <a:pt x="211" y="14"/>
                    <a:pt x="162"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1" name="Freeform 59"/>
            <p:cNvSpPr>
              <a:spLocks/>
            </p:cNvSpPr>
            <p:nvPr/>
          </p:nvSpPr>
          <p:spPr bwMode="auto">
            <a:xfrm>
              <a:off x="5278" y="1648"/>
              <a:ext cx="201" cy="198"/>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2" name="Freeform 60"/>
            <p:cNvSpPr>
              <a:spLocks/>
            </p:cNvSpPr>
            <p:nvPr/>
          </p:nvSpPr>
          <p:spPr bwMode="auto">
            <a:xfrm>
              <a:off x="3991" y="1808"/>
              <a:ext cx="229" cy="173"/>
            </a:xfrm>
            <a:custGeom>
              <a:avLst/>
              <a:gdLst/>
              <a:ahLst/>
              <a:cxnLst>
                <a:cxn ang="0">
                  <a:pos x="229" y="10"/>
                </a:cxn>
                <a:cxn ang="0">
                  <a:pos x="124" y="35"/>
                </a:cxn>
                <a:cxn ang="0">
                  <a:pos x="0" y="0"/>
                </a:cxn>
              </a:cxnLst>
              <a:rect l="0" t="0" r="r" b="b"/>
              <a:pathLst>
                <a:path w="229" h="37">
                  <a:moveTo>
                    <a:pt x="229" y="10"/>
                  </a:moveTo>
                  <a:cubicBezTo>
                    <a:pt x="211" y="14"/>
                    <a:pt x="162"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3" name="Freeform 61"/>
            <p:cNvSpPr>
              <a:spLocks/>
            </p:cNvSpPr>
            <p:nvPr/>
          </p:nvSpPr>
          <p:spPr bwMode="auto">
            <a:xfrm>
              <a:off x="3997" y="1676"/>
              <a:ext cx="201" cy="173"/>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4" name="Freeform 62"/>
            <p:cNvSpPr>
              <a:spLocks/>
            </p:cNvSpPr>
            <p:nvPr/>
          </p:nvSpPr>
          <p:spPr bwMode="auto">
            <a:xfrm>
              <a:off x="4375" y="1916"/>
              <a:ext cx="26" cy="198"/>
            </a:xfrm>
            <a:custGeom>
              <a:avLst/>
              <a:gdLst/>
              <a:ahLst/>
              <a:cxnLst>
                <a:cxn ang="0">
                  <a:pos x="0" y="0"/>
                </a:cxn>
                <a:cxn ang="0">
                  <a:pos x="26" y="100"/>
                </a:cxn>
                <a:cxn ang="0">
                  <a:pos x="11" y="193"/>
                </a:cxn>
              </a:cxnLst>
              <a:rect l="0" t="0" r="r" b="b"/>
              <a:pathLst>
                <a:path w="26" h="193">
                  <a:moveTo>
                    <a:pt x="0" y="0"/>
                  </a:moveTo>
                  <a:cubicBezTo>
                    <a:pt x="4" y="16"/>
                    <a:pt x="24" y="68"/>
                    <a:pt x="26" y="100"/>
                  </a:cubicBezTo>
                  <a:cubicBezTo>
                    <a:pt x="26" y="132"/>
                    <a:pt x="14" y="174"/>
                    <a:pt x="11" y="193"/>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5" name="Freeform 63"/>
            <p:cNvSpPr>
              <a:spLocks/>
            </p:cNvSpPr>
            <p:nvPr/>
          </p:nvSpPr>
          <p:spPr bwMode="auto">
            <a:xfrm>
              <a:off x="4218" y="1911"/>
              <a:ext cx="25" cy="198"/>
            </a:xfrm>
            <a:custGeom>
              <a:avLst/>
              <a:gdLst/>
              <a:ahLst/>
              <a:cxnLst>
                <a:cxn ang="0">
                  <a:pos x="25" y="0"/>
                </a:cxn>
                <a:cxn ang="0">
                  <a:pos x="0" y="107"/>
                </a:cxn>
                <a:cxn ang="0">
                  <a:pos x="13" y="176"/>
                </a:cxn>
              </a:cxnLst>
              <a:rect l="0" t="0" r="r" b="b"/>
              <a:pathLst>
                <a:path w="25" h="176">
                  <a:moveTo>
                    <a:pt x="25" y="0"/>
                  </a:moveTo>
                  <a:cubicBezTo>
                    <a:pt x="21" y="18"/>
                    <a:pt x="2" y="78"/>
                    <a:pt x="0" y="107"/>
                  </a:cubicBezTo>
                  <a:cubicBezTo>
                    <a:pt x="0" y="139"/>
                    <a:pt x="10" y="162"/>
                    <a:pt x="13" y="176"/>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6" name="Freeform 64"/>
            <p:cNvSpPr>
              <a:spLocks/>
            </p:cNvSpPr>
            <p:nvPr/>
          </p:nvSpPr>
          <p:spPr bwMode="auto">
            <a:xfrm>
              <a:off x="4807" y="1921"/>
              <a:ext cx="31" cy="198"/>
            </a:xfrm>
            <a:custGeom>
              <a:avLst/>
              <a:gdLst/>
              <a:ahLst/>
              <a:cxnLst>
                <a:cxn ang="0">
                  <a:pos x="0" y="0"/>
                </a:cxn>
                <a:cxn ang="0">
                  <a:pos x="32" y="104"/>
                </a:cxn>
                <a:cxn ang="0">
                  <a:pos x="20" y="192"/>
                </a:cxn>
              </a:cxnLst>
              <a:rect l="0" t="0" r="r" b="b"/>
              <a:pathLst>
                <a:path w="32" h="192">
                  <a:moveTo>
                    <a:pt x="0" y="0"/>
                  </a:moveTo>
                  <a:cubicBezTo>
                    <a:pt x="5" y="17"/>
                    <a:pt x="29" y="72"/>
                    <a:pt x="32" y="104"/>
                  </a:cubicBezTo>
                  <a:cubicBezTo>
                    <a:pt x="32" y="136"/>
                    <a:pt x="22" y="174"/>
                    <a:pt x="20" y="192"/>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7" name="Freeform 65"/>
            <p:cNvSpPr>
              <a:spLocks/>
            </p:cNvSpPr>
            <p:nvPr/>
          </p:nvSpPr>
          <p:spPr bwMode="auto">
            <a:xfrm>
              <a:off x="4656" y="1911"/>
              <a:ext cx="33" cy="198"/>
            </a:xfrm>
            <a:custGeom>
              <a:avLst/>
              <a:gdLst/>
              <a:ahLst/>
              <a:cxnLst>
                <a:cxn ang="0">
                  <a:pos x="33" y="0"/>
                </a:cxn>
                <a:cxn ang="0">
                  <a:pos x="0" y="117"/>
                </a:cxn>
                <a:cxn ang="0">
                  <a:pos x="16" y="175"/>
                </a:cxn>
              </a:cxnLst>
              <a:rect l="0" t="0" r="r" b="b"/>
              <a:pathLst>
                <a:path w="33" h="175">
                  <a:moveTo>
                    <a:pt x="33" y="0"/>
                  </a:moveTo>
                  <a:cubicBezTo>
                    <a:pt x="28" y="19"/>
                    <a:pt x="3" y="88"/>
                    <a:pt x="0" y="117"/>
                  </a:cubicBezTo>
                  <a:cubicBezTo>
                    <a:pt x="0" y="149"/>
                    <a:pt x="13" y="163"/>
                    <a:pt x="16" y="175"/>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8" name="Freeform 66"/>
            <p:cNvSpPr>
              <a:spLocks/>
            </p:cNvSpPr>
            <p:nvPr/>
          </p:nvSpPr>
          <p:spPr bwMode="auto">
            <a:xfrm>
              <a:off x="5227" y="1918"/>
              <a:ext cx="44" cy="198"/>
            </a:xfrm>
            <a:custGeom>
              <a:avLst/>
              <a:gdLst/>
              <a:ahLst/>
              <a:cxnLst>
                <a:cxn ang="0">
                  <a:pos x="0" y="0"/>
                </a:cxn>
                <a:cxn ang="0">
                  <a:pos x="44" y="104"/>
                </a:cxn>
                <a:cxn ang="0">
                  <a:pos x="27" y="184"/>
                </a:cxn>
              </a:cxnLst>
              <a:rect l="0" t="0" r="r" b="b"/>
              <a:pathLst>
                <a:path w="44" h="184">
                  <a:moveTo>
                    <a:pt x="0" y="0"/>
                  </a:moveTo>
                  <a:cubicBezTo>
                    <a:pt x="7" y="17"/>
                    <a:pt x="40" y="73"/>
                    <a:pt x="44" y="104"/>
                  </a:cubicBezTo>
                  <a:cubicBezTo>
                    <a:pt x="44" y="136"/>
                    <a:pt x="31" y="167"/>
                    <a:pt x="27" y="184"/>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79" name="Freeform 67"/>
            <p:cNvSpPr>
              <a:spLocks/>
            </p:cNvSpPr>
            <p:nvPr/>
          </p:nvSpPr>
          <p:spPr bwMode="auto">
            <a:xfrm>
              <a:off x="5088" y="1909"/>
              <a:ext cx="33" cy="198"/>
            </a:xfrm>
            <a:custGeom>
              <a:avLst/>
              <a:gdLst/>
              <a:ahLst/>
              <a:cxnLst>
                <a:cxn ang="0">
                  <a:pos x="33" y="0"/>
                </a:cxn>
                <a:cxn ang="0">
                  <a:pos x="0" y="117"/>
                </a:cxn>
                <a:cxn ang="0">
                  <a:pos x="12" y="172"/>
                </a:cxn>
              </a:cxnLst>
              <a:rect l="0" t="0" r="r" b="b"/>
              <a:pathLst>
                <a:path w="33" h="172">
                  <a:moveTo>
                    <a:pt x="33" y="0"/>
                  </a:moveTo>
                  <a:cubicBezTo>
                    <a:pt x="28" y="19"/>
                    <a:pt x="3" y="88"/>
                    <a:pt x="0" y="117"/>
                  </a:cubicBezTo>
                  <a:cubicBezTo>
                    <a:pt x="0" y="149"/>
                    <a:pt x="10" y="161"/>
                    <a:pt x="12" y="172"/>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1" name="Freeform 69"/>
            <p:cNvSpPr>
              <a:spLocks/>
            </p:cNvSpPr>
            <p:nvPr/>
          </p:nvSpPr>
          <p:spPr bwMode="auto">
            <a:xfrm>
              <a:off x="3991" y="1424"/>
              <a:ext cx="229" cy="173"/>
            </a:xfrm>
            <a:custGeom>
              <a:avLst/>
              <a:gdLst/>
              <a:ahLst/>
              <a:cxnLst>
                <a:cxn ang="0">
                  <a:pos x="229" y="10"/>
                </a:cxn>
                <a:cxn ang="0">
                  <a:pos x="124" y="35"/>
                </a:cxn>
                <a:cxn ang="0">
                  <a:pos x="0" y="0"/>
                </a:cxn>
              </a:cxnLst>
              <a:rect l="0" t="0" r="r" b="b"/>
              <a:pathLst>
                <a:path w="229" h="37">
                  <a:moveTo>
                    <a:pt x="229" y="10"/>
                  </a:moveTo>
                  <a:cubicBezTo>
                    <a:pt x="211" y="14"/>
                    <a:pt x="162"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2" name="Freeform 70"/>
            <p:cNvSpPr>
              <a:spLocks/>
            </p:cNvSpPr>
            <p:nvPr/>
          </p:nvSpPr>
          <p:spPr bwMode="auto">
            <a:xfrm>
              <a:off x="3997" y="1291"/>
              <a:ext cx="201" cy="173"/>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3" name="Freeform 71"/>
            <p:cNvSpPr>
              <a:spLocks/>
            </p:cNvSpPr>
            <p:nvPr/>
          </p:nvSpPr>
          <p:spPr bwMode="auto">
            <a:xfrm>
              <a:off x="3991" y="1040"/>
              <a:ext cx="229" cy="173"/>
            </a:xfrm>
            <a:custGeom>
              <a:avLst/>
              <a:gdLst/>
              <a:ahLst/>
              <a:cxnLst>
                <a:cxn ang="0">
                  <a:pos x="229" y="10"/>
                </a:cxn>
                <a:cxn ang="0">
                  <a:pos x="124" y="35"/>
                </a:cxn>
                <a:cxn ang="0">
                  <a:pos x="0" y="0"/>
                </a:cxn>
              </a:cxnLst>
              <a:rect l="0" t="0" r="r" b="b"/>
              <a:pathLst>
                <a:path w="229" h="37">
                  <a:moveTo>
                    <a:pt x="229" y="10"/>
                  </a:moveTo>
                  <a:cubicBezTo>
                    <a:pt x="211" y="14"/>
                    <a:pt x="162" y="37"/>
                    <a:pt x="124" y="35"/>
                  </a:cubicBezTo>
                  <a:cubicBezTo>
                    <a:pt x="92" y="35"/>
                    <a:pt x="26" y="7"/>
                    <a:pt x="0" y="0"/>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4" name="Freeform 72"/>
            <p:cNvSpPr>
              <a:spLocks/>
            </p:cNvSpPr>
            <p:nvPr/>
          </p:nvSpPr>
          <p:spPr bwMode="auto">
            <a:xfrm>
              <a:off x="3997" y="907"/>
              <a:ext cx="201" cy="173"/>
            </a:xfrm>
            <a:custGeom>
              <a:avLst/>
              <a:gdLst/>
              <a:ahLst/>
              <a:cxnLst>
                <a:cxn ang="0">
                  <a:pos x="201" y="30"/>
                </a:cxn>
                <a:cxn ang="0">
                  <a:pos x="106" y="0"/>
                </a:cxn>
                <a:cxn ang="0">
                  <a:pos x="0" y="28"/>
                </a:cxn>
              </a:cxnLst>
              <a:rect l="0" t="0" r="r" b="b"/>
              <a:pathLst>
                <a:path w="201" h="30">
                  <a:moveTo>
                    <a:pt x="201" y="30"/>
                  </a:moveTo>
                  <a:cubicBezTo>
                    <a:pt x="185" y="25"/>
                    <a:pt x="139" y="0"/>
                    <a:pt x="106" y="0"/>
                  </a:cubicBezTo>
                  <a:cubicBezTo>
                    <a:pt x="74" y="0"/>
                    <a:pt x="22" y="22"/>
                    <a:pt x="0" y="28"/>
                  </a:cubicBezTo>
                </a:path>
              </a:pathLst>
            </a:custGeom>
            <a:noFill/>
            <a:ln w="25400" cap="flat" cmpd="sng">
              <a:solidFill>
                <a:srgbClr val="CCFFCC"/>
              </a:solidFill>
              <a:prstDash val="solid"/>
              <a:round/>
              <a:headEnd type="none" w="med" len="med"/>
              <a:tailEnd type="none" w="med" len="med"/>
            </a:ln>
            <a:effectLst/>
          </p:spPr>
          <p:txBody>
            <a:bodyPr lIns="0" tIns="0" rIns="0"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5" name="Freeform 73"/>
            <p:cNvSpPr>
              <a:spLocks/>
            </p:cNvSpPr>
            <p:nvPr/>
          </p:nvSpPr>
          <p:spPr bwMode="auto">
            <a:xfrm>
              <a:off x="4382" y="766"/>
              <a:ext cx="25" cy="198"/>
            </a:xfrm>
            <a:custGeom>
              <a:avLst/>
              <a:gdLst/>
              <a:ahLst/>
              <a:cxnLst>
                <a:cxn ang="0">
                  <a:pos x="0" y="0"/>
                </a:cxn>
                <a:cxn ang="0">
                  <a:pos x="26" y="100"/>
                </a:cxn>
                <a:cxn ang="0">
                  <a:pos x="11" y="193"/>
                </a:cxn>
              </a:cxnLst>
              <a:rect l="0" t="0" r="r" b="b"/>
              <a:pathLst>
                <a:path w="26" h="193">
                  <a:moveTo>
                    <a:pt x="0" y="0"/>
                  </a:moveTo>
                  <a:cubicBezTo>
                    <a:pt x="4" y="16"/>
                    <a:pt x="24" y="68"/>
                    <a:pt x="26" y="100"/>
                  </a:cubicBezTo>
                  <a:cubicBezTo>
                    <a:pt x="26" y="132"/>
                    <a:pt x="14" y="174"/>
                    <a:pt x="11" y="193"/>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6" name="Freeform 74"/>
            <p:cNvSpPr>
              <a:spLocks/>
            </p:cNvSpPr>
            <p:nvPr/>
          </p:nvSpPr>
          <p:spPr bwMode="auto">
            <a:xfrm>
              <a:off x="4225" y="760"/>
              <a:ext cx="25" cy="198"/>
            </a:xfrm>
            <a:custGeom>
              <a:avLst/>
              <a:gdLst/>
              <a:ahLst/>
              <a:cxnLst>
                <a:cxn ang="0">
                  <a:pos x="25" y="0"/>
                </a:cxn>
                <a:cxn ang="0">
                  <a:pos x="0" y="107"/>
                </a:cxn>
                <a:cxn ang="0">
                  <a:pos x="12" y="173"/>
                </a:cxn>
              </a:cxnLst>
              <a:rect l="0" t="0" r="r" b="b"/>
              <a:pathLst>
                <a:path w="25" h="173">
                  <a:moveTo>
                    <a:pt x="25" y="0"/>
                  </a:moveTo>
                  <a:cubicBezTo>
                    <a:pt x="21" y="18"/>
                    <a:pt x="2" y="78"/>
                    <a:pt x="0" y="107"/>
                  </a:cubicBezTo>
                  <a:cubicBezTo>
                    <a:pt x="0" y="139"/>
                    <a:pt x="10" y="159"/>
                    <a:pt x="12" y="173"/>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7" name="Freeform 75"/>
            <p:cNvSpPr>
              <a:spLocks/>
            </p:cNvSpPr>
            <p:nvPr/>
          </p:nvSpPr>
          <p:spPr bwMode="auto">
            <a:xfrm>
              <a:off x="4814" y="771"/>
              <a:ext cx="31" cy="198"/>
            </a:xfrm>
            <a:custGeom>
              <a:avLst/>
              <a:gdLst/>
              <a:ahLst/>
              <a:cxnLst>
                <a:cxn ang="0">
                  <a:pos x="0" y="0"/>
                </a:cxn>
                <a:cxn ang="0">
                  <a:pos x="32" y="104"/>
                </a:cxn>
                <a:cxn ang="0">
                  <a:pos x="20" y="192"/>
                </a:cxn>
              </a:cxnLst>
              <a:rect l="0" t="0" r="r" b="b"/>
              <a:pathLst>
                <a:path w="32" h="192">
                  <a:moveTo>
                    <a:pt x="0" y="0"/>
                  </a:moveTo>
                  <a:cubicBezTo>
                    <a:pt x="5" y="17"/>
                    <a:pt x="29" y="72"/>
                    <a:pt x="32" y="104"/>
                  </a:cubicBezTo>
                  <a:cubicBezTo>
                    <a:pt x="32" y="136"/>
                    <a:pt x="22" y="174"/>
                    <a:pt x="20" y="192"/>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8" name="Freeform 76"/>
            <p:cNvSpPr>
              <a:spLocks/>
            </p:cNvSpPr>
            <p:nvPr/>
          </p:nvSpPr>
          <p:spPr bwMode="auto">
            <a:xfrm>
              <a:off x="4663" y="754"/>
              <a:ext cx="33" cy="198"/>
            </a:xfrm>
            <a:custGeom>
              <a:avLst/>
              <a:gdLst/>
              <a:ahLst/>
              <a:cxnLst>
                <a:cxn ang="0">
                  <a:pos x="33" y="0"/>
                </a:cxn>
                <a:cxn ang="0">
                  <a:pos x="0" y="94"/>
                </a:cxn>
                <a:cxn ang="0">
                  <a:pos x="20" y="161"/>
                </a:cxn>
              </a:cxnLst>
              <a:rect l="0" t="0" r="r" b="b"/>
              <a:pathLst>
                <a:path w="33" h="161">
                  <a:moveTo>
                    <a:pt x="33" y="0"/>
                  </a:moveTo>
                  <a:cubicBezTo>
                    <a:pt x="28" y="15"/>
                    <a:pt x="2" y="67"/>
                    <a:pt x="0" y="94"/>
                  </a:cubicBezTo>
                  <a:cubicBezTo>
                    <a:pt x="0" y="119"/>
                    <a:pt x="16" y="147"/>
                    <a:pt x="20" y="161"/>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89" name="Freeform 77"/>
            <p:cNvSpPr>
              <a:spLocks/>
            </p:cNvSpPr>
            <p:nvPr/>
          </p:nvSpPr>
          <p:spPr bwMode="auto">
            <a:xfrm>
              <a:off x="5234" y="767"/>
              <a:ext cx="44" cy="198"/>
            </a:xfrm>
            <a:custGeom>
              <a:avLst/>
              <a:gdLst/>
              <a:ahLst/>
              <a:cxnLst>
                <a:cxn ang="0">
                  <a:pos x="0" y="0"/>
                </a:cxn>
                <a:cxn ang="0">
                  <a:pos x="44" y="104"/>
                </a:cxn>
                <a:cxn ang="0">
                  <a:pos x="27" y="184"/>
                </a:cxn>
              </a:cxnLst>
              <a:rect l="0" t="0" r="r" b="b"/>
              <a:pathLst>
                <a:path w="44" h="184">
                  <a:moveTo>
                    <a:pt x="0" y="0"/>
                  </a:moveTo>
                  <a:cubicBezTo>
                    <a:pt x="7" y="17"/>
                    <a:pt x="40" y="73"/>
                    <a:pt x="44" y="104"/>
                  </a:cubicBezTo>
                  <a:cubicBezTo>
                    <a:pt x="44" y="136"/>
                    <a:pt x="31" y="167"/>
                    <a:pt x="27" y="184"/>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90" name="Freeform 78"/>
            <p:cNvSpPr>
              <a:spLocks/>
            </p:cNvSpPr>
            <p:nvPr/>
          </p:nvSpPr>
          <p:spPr bwMode="auto">
            <a:xfrm>
              <a:off x="5095" y="755"/>
              <a:ext cx="33" cy="198"/>
            </a:xfrm>
            <a:custGeom>
              <a:avLst/>
              <a:gdLst/>
              <a:ahLst/>
              <a:cxnLst>
                <a:cxn ang="0">
                  <a:pos x="33" y="0"/>
                </a:cxn>
                <a:cxn ang="0">
                  <a:pos x="0" y="117"/>
                </a:cxn>
                <a:cxn ang="0">
                  <a:pos x="9" y="164"/>
                </a:cxn>
              </a:cxnLst>
              <a:rect l="0" t="0" r="r" b="b"/>
              <a:pathLst>
                <a:path w="33" h="164">
                  <a:moveTo>
                    <a:pt x="33" y="0"/>
                  </a:moveTo>
                  <a:cubicBezTo>
                    <a:pt x="28" y="19"/>
                    <a:pt x="4" y="90"/>
                    <a:pt x="0" y="117"/>
                  </a:cubicBezTo>
                  <a:cubicBezTo>
                    <a:pt x="0" y="149"/>
                    <a:pt x="7" y="154"/>
                    <a:pt x="9" y="164"/>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91" name="Freeform 79"/>
            <p:cNvSpPr>
              <a:spLocks/>
            </p:cNvSpPr>
            <p:nvPr/>
          </p:nvSpPr>
          <p:spPr bwMode="auto">
            <a:xfrm>
              <a:off x="5262" y="1412"/>
              <a:ext cx="216" cy="198"/>
            </a:xfrm>
            <a:custGeom>
              <a:avLst/>
              <a:gdLst/>
              <a:ahLst/>
              <a:cxnLst>
                <a:cxn ang="0">
                  <a:pos x="217" y="8"/>
                </a:cxn>
                <a:cxn ang="0">
                  <a:pos x="112" y="33"/>
                </a:cxn>
                <a:cxn ang="0">
                  <a:pos x="0" y="0"/>
                </a:cxn>
              </a:cxnLst>
              <a:rect l="0" t="0" r="r" b="b"/>
              <a:pathLst>
                <a:path w="217" h="34">
                  <a:moveTo>
                    <a:pt x="217" y="8"/>
                  </a:moveTo>
                  <a:cubicBezTo>
                    <a:pt x="199" y="12"/>
                    <a:pt x="148" y="34"/>
                    <a:pt x="112" y="33"/>
                  </a:cubicBezTo>
                  <a:cubicBezTo>
                    <a:pt x="80" y="33"/>
                    <a:pt x="23" y="7"/>
                    <a:pt x="0" y="0"/>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92" name="Freeform 80"/>
            <p:cNvSpPr>
              <a:spLocks/>
            </p:cNvSpPr>
            <p:nvPr/>
          </p:nvSpPr>
          <p:spPr bwMode="auto">
            <a:xfrm>
              <a:off x="5280" y="1279"/>
              <a:ext cx="177" cy="198"/>
            </a:xfrm>
            <a:custGeom>
              <a:avLst/>
              <a:gdLst/>
              <a:ahLst/>
              <a:cxnLst>
                <a:cxn ang="0">
                  <a:pos x="177" y="30"/>
                </a:cxn>
                <a:cxn ang="0">
                  <a:pos x="82" y="0"/>
                </a:cxn>
                <a:cxn ang="0">
                  <a:pos x="0" y="21"/>
                </a:cxn>
              </a:cxnLst>
              <a:rect l="0" t="0" r="r" b="b"/>
              <a:pathLst>
                <a:path w="177" h="30">
                  <a:moveTo>
                    <a:pt x="177" y="30"/>
                  </a:moveTo>
                  <a:cubicBezTo>
                    <a:pt x="161" y="25"/>
                    <a:pt x="111" y="1"/>
                    <a:pt x="82" y="0"/>
                  </a:cubicBezTo>
                  <a:cubicBezTo>
                    <a:pt x="50" y="0"/>
                    <a:pt x="17" y="17"/>
                    <a:pt x="0" y="21"/>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93" name="Freeform 81"/>
            <p:cNvSpPr>
              <a:spLocks/>
            </p:cNvSpPr>
            <p:nvPr/>
          </p:nvSpPr>
          <p:spPr bwMode="auto">
            <a:xfrm>
              <a:off x="5262" y="1030"/>
              <a:ext cx="216" cy="198"/>
            </a:xfrm>
            <a:custGeom>
              <a:avLst/>
              <a:gdLst/>
              <a:ahLst/>
              <a:cxnLst>
                <a:cxn ang="0">
                  <a:pos x="217" y="4"/>
                </a:cxn>
                <a:cxn ang="0">
                  <a:pos x="112" y="29"/>
                </a:cxn>
                <a:cxn ang="0">
                  <a:pos x="0" y="0"/>
                </a:cxn>
              </a:cxnLst>
              <a:rect l="0" t="0" r="r" b="b"/>
              <a:pathLst>
                <a:path w="217" h="30">
                  <a:moveTo>
                    <a:pt x="217" y="4"/>
                  </a:moveTo>
                  <a:cubicBezTo>
                    <a:pt x="199" y="8"/>
                    <a:pt x="148" y="30"/>
                    <a:pt x="112" y="29"/>
                  </a:cubicBezTo>
                  <a:cubicBezTo>
                    <a:pt x="80" y="29"/>
                    <a:pt x="23" y="6"/>
                    <a:pt x="0" y="0"/>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3394" name="Freeform 82"/>
            <p:cNvSpPr>
              <a:spLocks/>
            </p:cNvSpPr>
            <p:nvPr/>
          </p:nvSpPr>
          <p:spPr bwMode="auto">
            <a:xfrm>
              <a:off x="5277" y="895"/>
              <a:ext cx="180" cy="198"/>
            </a:xfrm>
            <a:custGeom>
              <a:avLst/>
              <a:gdLst/>
              <a:ahLst/>
              <a:cxnLst>
                <a:cxn ang="0">
                  <a:pos x="180" y="30"/>
                </a:cxn>
                <a:cxn ang="0">
                  <a:pos x="85" y="0"/>
                </a:cxn>
                <a:cxn ang="0">
                  <a:pos x="0" y="21"/>
                </a:cxn>
              </a:cxnLst>
              <a:rect l="0" t="0" r="r" b="b"/>
              <a:pathLst>
                <a:path w="180" h="30">
                  <a:moveTo>
                    <a:pt x="180" y="30"/>
                  </a:moveTo>
                  <a:cubicBezTo>
                    <a:pt x="164" y="25"/>
                    <a:pt x="115" y="1"/>
                    <a:pt x="85" y="0"/>
                  </a:cubicBezTo>
                  <a:cubicBezTo>
                    <a:pt x="53" y="0"/>
                    <a:pt x="18" y="17"/>
                    <a:pt x="0" y="21"/>
                  </a:cubicBezTo>
                </a:path>
              </a:pathLst>
            </a:custGeom>
            <a:noFill/>
            <a:ln w="25400" cap="flat" cmpd="sng">
              <a:solidFill>
                <a:srgbClr val="CCFFCC"/>
              </a:solidFill>
              <a:prstDash val="solid"/>
              <a:round/>
              <a:headEnd type="none" w="med" len="med"/>
              <a:tailEnd type="none" w="med" len="me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grpSp>
      <p:sp>
        <p:nvSpPr>
          <p:cNvPr id="13395" name="Text Box 83"/>
          <p:cNvSpPr txBox="1">
            <a:spLocks noChangeArrowheads="1"/>
          </p:cNvSpPr>
          <p:nvPr/>
        </p:nvSpPr>
        <p:spPr bwMode="auto">
          <a:xfrm>
            <a:off x="7543800" y="3548390"/>
            <a:ext cx="2743200" cy="2246769"/>
          </a:xfrm>
          <a:prstGeom prst="rect">
            <a:avLst/>
          </a:prstGeom>
          <a:noFill/>
          <a:ln w="38100">
            <a:solidFill>
              <a:srgbClr val="00FF00"/>
            </a:solid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The diagram above shows the 2D structure of the Si crystal.  The light green lines represent the electronic bonds made when the valence electrons are shared.  Each Si atom shares one electron with each of its four closest neighbors so that its valence band will have a full 8 electrons.</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2D6C9BF-93D7-461E-9089-FB4E31C4D91D}"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699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Semiconductor Materials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8087" y="1213725"/>
            <a:ext cx="4541552" cy="2632561"/>
          </a:xfrm>
        </p:spPr>
      </p:pic>
      <p:sp>
        <p:nvSpPr>
          <p:cNvPr id="5" name="TextBox 4"/>
          <p:cNvSpPr txBox="1"/>
          <p:nvPr/>
        </p:nvSpPr>
        <p:spPr>
          <a:xfrm>
            <a:off x="736497" y="1690688"/>
            <a:ext cx="522159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Conduction current in semiconductors is composed of two parts: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Electron current.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Hole current.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298" t="40614" r="11500" b="9705"/>
          <a:stretch/>
        </p:blipFill>
        <p:spPr>
          <a:xfrm>
            <a:off x="517492" y="3744686"/>
            <a:ext cx="5885352" cy="2807106"/>
          </a:xfrm>
          <a:prstGeom prst="rect">
            <a:avLst/>
          </a:prstGeom>
        </p:spPr>
      </p:pic>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100FF64-82BE-4253-B68F-95EF6E5FA467}"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323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and Hole Current</a:t>
            </a:r>
            <a:endParaRPr lang="en-US" dirty="0"/>
          </a:p>
        </p:txBody>
      </p:sp>
      <p:sp>
        <p:nvSpPr>
          <p:cNvPr id="3" name="Content Placeholder 2"/>
          <p:cNvSpPr>
            <a:spLocks noGrp="1"/>
          </p:cNvSpPr>
          <p:nvPr>
            <p:ph idx="1"/>
          </p:nvPr>
        </p:nvSpPr>
        <p:spPr>
          <a:xfrm>
            <a:off x="275771" y="1622738"/>
            <a:ext cx="6328229" cy="4868214"/>
          </a:xfrm>
        </p:spPr>
        <p:txBody>
          <a:bodyPr>
            <a:normAutofit fontScale="85000" lnSpcReduction="20000"/>
          </a:bodyPr>
          <a:lstStyle/>
          <a:p>
            <a:r>
              <a:rPr lang="en-US" dirty="0" smtClean="0"/>
              <a:t>When a voltage is applied across an intrinsic silicon, the thermally generated free electrons in the conduction band are attracted towards the positive potential of battery.</a:t>
            </a:r>
          </a:p>
          <a:p>
            <a:r>
              <a:rPr lang="en-US" dirty="0" smtClean="0"/>
              <a:t>The movement of free electrons creates electron current.</a:t>
            </a:r>
          </a:p>
          <a:p>
            <a:r>
              <a:rPr lang="en-US" dirty="0" smtClean="0"/>
              <a:t>Another current is through the hole current.</a:t>
            </a:r>
          </a:p>
          <a:p>
            <a:r>
              <a:rPr lang="en-US" dirty="0" smtClean="0"/>
              <a:t>The electrons in the valence band are still attached to the atoms and are not free to move in the crystal as free electrons.</a:t>
            </a:r>
          </a:p>
          <a:p>
            <a:r>
              <a:rPr lang="en-US" dirty="0" smtClean="0"/>
              <a:t>However, a valence electron can move into a nearby hole, leaving a hole on its previous position.</a:t>
            </a:r>
          </a:p>
          <a:p>
            <a:r>
              <a:rPr lang="en-US" dirty="0" smtClean="0"/>
              <a:t>This current produced through movement of valence electrons is hole current.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900" y="1872343"/>
            <a:ext cx="4111271" cy="3331120"/>
          </a:xfrm>
          <a:prstGeom prst="rect">
            <a:avLst/>
          </a:prstGeom>
        </p:spPr>
      </p:pic>
      <p:sp>
        <p:nvSpPr>
          <p:cNvPr id="4" name="Date Placeholder 3"/>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4E1B324-1270-4D69-A43B-B5CCB246D6F0}"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919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and P type semiconductors</a:t>
            </a:r>
            <a:endParaRPr lang="en-US" dirty="0"/>
          </a:p>
        </p:txBody>
      </p:sp>
      <p:sp>
        <p:nvSpPr>
          <p:cNvPr id="3" name="Content Placeholder 2"/>
          <p:cNvSpPr>
            <a:spLocks noGrp="1"/>
          </p:cNvSpPr>
          <p:nvPr>
            <p:ph idx="1"/>
          </p:nvPr>
        </p:nvSpPr>
        <p:spPr>
          <a:xfrm>
            <a:off x="270456" y="1536433"/>
            <a:ext cx="4430332" cy="2443139"/>
          </a:xfrm>
        </p:spPr>
        <p:txBody>
          <a:bodyPr>
            <a:normAutofit fontScale="85000" lnSpcReduction="20000"/>
          </a:bodyPr>
          <a:lstStyle/>
          <a:p>
            <a:pPr marL="0" indent="0">
              <a:buNone/>
            </a:pPr>
            <a:r>
              <a:rPr lang="en-US" b="1" dirty="0" smtClean="0"/>
              <a:t>N-type-Pentavalent impurity (As, P, Bi, Sb)</a:t>
            </a:r>
          </a:p>
          <a:p>
            <a:r>
              <a:rPr lang="en-US" dirty="0" smtClean="0"/>
              <a:t>Impurity is the donor atom.</a:t>
            </a:r>
          </a:p>
          <a:p>
            <a:r>
              <a:rPr lang="en-US" dirty="0" smtClean="0"/>
              <a:t>Extra or free electron contributes to conduction.</a:t>
            </a:r>
          </a:p>
          <a:p>
            <a:r>
              <a:rPr lang="en-US" dirty="0" smtClean="0"/>
              <a:t>Electrons </a:t>
            </a:r>
            <a:r>
              <a:rPr lang="en-US" dirty="0" smtClean="0">
                <a:sym typeface="Wingdings" panose="05000000000000000000" pitchFamily="2" charset="2"/>
              </a:rPr>
              <a:t>Majority carriers</a:t>
            </a:r>
          </a:p>
          <a:p>
            <a:r>
              <a:rPr lang="en-US" dirty="0" smtClean="0">
                <a:sym typeface="Wingdings" panose="05000000000000000000" pitchFamily="2" charset="2"/>
              </a:rPr>
              <a:t>Hole  Minority carriers.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841" y="2432629"/>
            <a:ext cx="5607787" cy="2632924"/>
          </a:xfrm>
          <a:prstGeom prst="rect">
            <a:avLst/>
          </a:prstGeom>
        </p:spPr>
      </p:pic>
      <p:sp>
        <p:nvSpPr>
          <p:cNvPr id="5" name="TextBox 4"/>
          <p:cNvSpPr txBox="1"/>
          <p:nvPr/>
        </p:nvSpPr>
        <p:spPr>
          <a:xfrm>
            <a:off x="5406676" y="5065553"/>
            <a:ext cx="991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N type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8959098" y="5065553"/>
            <a:ext cx="991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type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p:cNvSpPr txBox="1">
            <a:spLocks/>
          </p:cNvSpPr>
          <p:nvPr/>
        </p:nvSpPr>
        <p:spPr>
          <a:xfrm>
            <a:off x="376553" y="4213315"/>
            <a:ext cx="4430332" cy="24431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4472C4"/>
              </a:buClr>
              <a:buSzTx/>
              <a:buFont typeface="Wingdings 3" charset="2"/>
              <a:buNone/>
              <a:tabLst/>
              <a:defRPr/>
            </a:pPr>
            <a:r>
              <a:rPr kumimoji="0" lang="en-US" sz="1800" b="1"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rPr>
              <a:t>P-type-Trivalent impurity (B, In, Ga)</a:t>
            </a:r>
          </a:p>
          <a:p>
            <a:pPr marL="342900" marR="0" lvl="0" indent="-342900" algn="l" defTabSz="4572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rPr>
              <a:t>Impurity is the acceptor atom.</a:t>
            </a:r>
          </a:p>
          <a:p>
            <a:pPr marL="342900" marR="0" lvl="0" indent="-342900" algn="l" defTabSz="4572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rPr>
              <a:t>Hole generated contributes to conduction.</a:t>
            </a:r>
          </a:p>
          <a:p>
            <a:pPr marL="342900" marR="0" lvl="0" indent="-342900" algn="l" defTabSz="4572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rPr>
              <a:t>Holes </a:t>
            </a:r>
            <a:r>
              <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sym typeface="Wingdings" panose="05000000000000000000" pitchFamily="2" charset="2"/>
              </a:rPr>
              <a:t>Majority carriers</a:t>
            </a:r>
          </a:p>
          <a:p>
            <a:pPr marL="342900" marR="0" lvl="0" indent="-342900" algn="l" defTabSz="4572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sym typeface="Wingdings" panose="05000000000000000000" pitchFamily="2" charset="2"/>
              </a:rPr>
              <a:t>Electrons  Minority carriers.</a:t>
            </a:r>
            <a:endParaRPr kumimoji="0" lang="en-US" sz="18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4472C4"/>
              </a:buClr>
              <a:buSzTx/>
              <a:buFont typeface="Wingdings 3" charset="2"/>
              <a:buChar char=""/>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 name="Date Placeholder 7"/>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90B369-2D83-4EB2-AF86-A2246D1750B3}"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496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 Box 16"/>
          <p:cNvSpPr txBox="1">
            <a:spLocks noChangeArrowheads="1"/>
          </p:cNvSpPr>
          <p:nvPr/>
        </p:nvSpPr>
        <p:spPr bwMode="auto">
          <a:xfrm>
            <a:off x="2438400" y="143247"/>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N-Type Material</a:t>
            </a:r>
          </a:p>
        </p:txBody>
      </p:sp>
      <p:sp>
        <p:nvSpPr>
          <p:cNvPr id="14354" name="Text Box 18"/>
          <p:cNvSpPr txBox="1">
            <a:spLocks noChangeArrowheads="1"/>
          </p:cNvSpPr>
          <p:nvPr/>
        </p:nvSpPr>
        <p:spPr bwMode="auto">
          <a:xfrm>
            <a:off x="1981200" y="914400"/>
            <a:ext cx="2590800" cy="457200"/>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N-Type Material:</a:t>
            </a:r>
          </a:p>
        </p:txBody>
      </p:sp>
      <p:sp>
        <p:nvSpPr>
          <p:cNvPr id="14355" name="Text Box 19"/>
          <p:cNvSpPr txBox="1">
            <a:spLocks noChangeArrowheads="1"/>
          </p:cNvSpPr>
          <p:nvPr/>
        </p:nvSpPr>
        <p:spPr bwMode="auto">
          <a:xfrm>
            <a:off x="5029200" y="1377867"/>
            <a:ext cx="5348514" cy="3554819"/>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When extra valence electrons are introduced into a material such as silicon an n-type material is produced.  The extra valence electrons are introduced by putting impurities or dopants into the silicon.  The dopants used to create an n-type material are Group V elements.  The most commonly used dopants from Group V are arsenic, antimony and phosphorus.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2D diagram to the left shows the extra electron that will be present when a Group V dopant is introduced to a material such as silicon.  This extra electron is very mobile. </a:t>
            </a:r>
          </a:p>
        </p:txBody>
      </p:sp>
      <p:sp>
        <p:nvSpPr>
          <p:cNvPr id="14359" name="Oval 23"/>
          <p:cNvSpPr>
            <a:spLocks noChangeArrowheads="1"/>
          </p:cNvSpPr>
          <p:nvPr/>
        </p:nvSpPr>
        <p:spPr bwMode="auto">
          <a:xfrm>
            <a:off x="36576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68" name="Oval 32"/>
          <p:cNvSpPr>
            <a:spLocks noChangeArrowheads="1"/>
          </p:cNvSpPr>
          <p:nvPr/>
        </p:nvSpPr>
        <p:spPr bwMode="auto">
          <a:xfrm>
            <a:off x="27432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69" name="Oval 33"/>
          <p:cNvSpPr>
            <a:spLocks noChangeArrowheads="1"/>
          </p:cNvSpPr>
          <p:nvPr/>
        </p:nvSpPr>
        <p:spPr bwMode="auto">
          <a:xfrm>
            <a:off x="2743200" y="2895600"/>
            <a:ext cx="914400" cy="914400"/>
          </a:xfrm>
          <a:prstGeom prst="ellipse">
            <a:avLst/>
          </a:prstGeom>
          <a:noFill/>
          <a:ln w="38100">
            <a:solidFill>
              <a:srgbClr val="FF00FF"/>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+5</a:t>
            </a:r>
          </a:p>
        </p:txBody>
      </p:sp>
      <p:sp>
        <p:nvSpPr>
          <p:cNvPr id="14371" name="Oval 35"/>
          <p:cNvSpPr>
            <a:spLocks noChangeArrowheads="1"/>
          </p:cNvSpPr>
          <p:nvPr/>
        </p:nvSpPr>
        <p:spPr bwMode="auto">
          <a:xfrm>
            <a:off x="18288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4375" name="Oval 39"/>
          <p:cNvSpPr>
            <a:spLocks noChangeArrowheads="1"/>
          </p:cNvSpPr>
          <p:nvPr/>
        </p:nvSpPr>
        <p:spPr bwMode="auto">
          <a:xfrm>
            <a:off x="36576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76" name="Oval 40"/>
          <p:cNvSpPr>
            <a:spLocks noChangeArrowheads="1"/>
          </p:cNvSpPr>
          <p:nvPr/>
        </p:nvSpPr>
        <p:spPr bwMode="auto">
          <a:xfrm>
            <a:off x="27432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77" name="Oval 41"/>
          <p:cNvSpPr>
            <a:spLocks noChangeArrowheads="1"/>
          </p:cNvSpPr>
          <p:nvPr/>
        </p:nvSpPr>
        <p:spPr bwMode="auto">
          <a:xfrm>
            <a:off x="18288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4378" name="Oval 42"/>
          <p:cNvSpPr>
            <a:spLocks noChangeArrowheads="1"/>
          </p:cNvSpPr>
          <p:nvPr/>
        </p:nvSpPr>
        <p:spPr bwMode="auto">
          <a:xfrm>
            <a:off x="3657600" y="28956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79" name="Oval 43"/>
          <p:cNvSpPr>
            <a:spLocks noChangeArrowheads="1"/>
          </p:cNvSpPr>
          <p:nvPr/>
        </p:nvSpPr>
        <p:spPr bwMode="auto">
          <a:xfrm>
            <a:off x="1828800" y="28956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4380" name="Oval 44"/>
          <p:cNvSpPr>
            <a:spLocks noChangeArrowheads="1"/>
          </p:cNvSpPr>
          <p:nvPr/>
        </p:nvSpPr>
        <p:spPr bwMode="auto">
          <a:xfrm>
            <a:off x="26670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1" name="Oval 45"/>
          <p:cNvSpPr>
            <a:spLocks noChangeArrowheads="1"/>
          </p:cNvSpPr>
          <p:nvPr/>
        </p:nvSpPr>
        <p:spPr bwMode="auto">
          <a:xfrm>
            <a:off x="26670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2" name="Oval 46"/>
          <p:cNvSpPr>
            <a:spLocks noChangeArrowheads="1"/>
          </p:cNvSpPr>
          <p:nvPr/>
        </p:nvSpPr>
        <p:spPr bwMode="auto">
          <a:xfrm>
            <a:off x="26670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3" name="Oval 47"/>
          <p:cNvSpPr>
            <a:spLocks noChangeArrowheads="1"/>
          </p:cNvSpPr>
          <p:nvPr/>
        </p:nvSpPr>
        <p:spPr bwMode="auto">
          <a:xfrm>
            <a:off x="26670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4" name="Oval 48"/>
          <p:cNvSpPr>
            <a:spLocks noChangeArrowheads="1"/>
          </p:cNvSpPr>
          <p:nvPr/>
        </p:nvSpPr>
        <p:spPr bwMode="auto">
          <a:xfrm>
            <a:off x="26670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5" name="Oval 49"/>
          <p:cNvSpPr>
            <a:spLocks noChangeArrowheads="1"/>
          </p:cNvSpPr>
          <p:nvPr/>
        </p:nvSpPr>
        <p:spPr bwMode="auto">
          <a:xfrm>
            <a:off x="26670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6" name="Oval 50"/>
          <p:cNvSpPr>
            <a:spLocks noChangeArrowheads="1"/>
          </p:cNvSpPr>
          <p:nvPr/>
        </p:nvSpPr>
        <p:spPr bwMode="auto">
          <a:xfrm>
            <a:off x="35814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7" name="Oval 51"/>
          <p:cNvSpPr>
            <a:spLocks noChangeArrowheads="1"/>
          </p:cNvSpPr>
          <p:nvPr/>
        </p:nvSpPr>
        <p:spPr bwMode="auto">
          <a:xfrm>
            <a:off x="35814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8" name="Oval 52"/>
          <p:cNvSpPr>
            <a:spLocks noChangeArrowheads="1"/>
          </p:cNvSpPr>
          <p:nvPr/>
        </p:nvSpPr>
        <p:spPr bwMode="auto">
          <a:xfrm>
            <a:off x="35814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89" name="Oval 53"/>
          <p:cNvSpPr>
            <a:spLocks noChangeArrowheads="1"/>
          </p:cNvSpPr>
          <p:nvPr/>
        </p:nvSpPr>
        <p:spPr bwMode="auto">
          <a:xfrm>
            <a:off x="35814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0" name="Oval 54"/>
          <p:cNvSpPr>
            <a:spLocks noChangeArrowheads="1"/>
          </p:cNvSpPr>
          <p:nvPr/>
        </p:nvSpPr>
        <p:spPr bwMode="auto">
          <a:xfrm>
            <a:off x="35814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1" name="Oval 55"/>
          <p:cNvSpPr>
            <a:spLocks noChangeArrowheads="1"/>
          </p:cNvSpPr>
          <p:nvPr/>
        </p:nvSpPr>
        <p:spPr bwMode="auto">
          <a:xfrm>
            <a:off x="35814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2" name="Oval 56"/>
          <p:cNvSpPr>
            <a:spLocks noChangeArrowheads="1"/>
          </p:cNvSpPr>
          <p:nvPr/>
        </p:nvSpPr>
        <p:spPr bwMode="auto">
          <a:xfrm>
            <a:off x="30480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3" name="Oval 57"/>
          <p:cNvSpPr>
            <a:spLocks noChangeArrowheads="1"/>
          </p:cNvSpPr>
          <p:nvPr/>
        </p:nvSpPr>
        <p:spPr bwMode="auto">
          <a:xfrm>
            <a:off x="32004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4" name="Oval 58"/>
          <p:cNvSpPr>
            <a:spLocks noChangeArrowheads="1"/>
          </p:cNvSpPr>
          <p:nvPr/>
        </p:nvSpPr>
        <p:spPr bwMode="auto">
          <a:xfrm>
            <a:off x="39624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5" name="Oval 59"/>
          <p:cNvSpPr>
            <a:spLocks noChangeArrowheads="1"/>
          </p:cNvSpPr>
          <p:nvPr/>
        </p:nvSpPr>
        <p:spPr bwMode="auto">
          <a:xfrm>
            <a:off x="41148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6" name="Oval 60"/>
          <p:cNvSpPr>
            <a:spLocks noChangeArrowheads="1"/>
          </p:cNvSpPr>
          <p:nvPr/>
        </p:nvSpPr>
        <p:spPr bwMode="auto">
          <a:xfrm>
            <a:off x="21336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7" name="Oval 61"/>
          <p:cNvSpPr>
            <a:spLocks noChangeArrowheads="1"/>
          </p:cNvSpPr>
          <p:nvPr/>
        </p:nvSpPr>
        <p:spPr bwMode="auto">
          <a:xfrm>
            <a:off x="22860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8" name="Oval 62"/>
          <p:cNvSpPr>
            <a:spLocks noChangeArrowheads="1"/>
          </p:cNvSpPr>
          <p:nvPr/>
        </p:nvSpPr>
        <p:spPr bwMode="auto">
          <a:xfrm>
            <a:off x="21336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399" name="Oval 63"/>
          <p:cNvSpPr>
            <a:spLocks noChangeArrowheads="1"/>
          </p:cNvSpPr>
          <p:nvPr/>
        </p:nvSpPr>
        <p:spPr bwMode="auto">
          <a:xfrm>
            <a:off x="22860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0" name="Oval 64"/>
          <p:cNvSpPr>
            <a:spLocks noChangeArrowheads="1"/>
          </p:cNvSpPr>
          <p:nvPr/>
        </p:nvSpPr>
        <p:spPr bwMode="auto">
          <a:xfrm>
            <a:off x="30480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1" name="Oval 65"/>
          <p:cNvSpPr>
            <a:spLocks noChangeArrowheads="1"/>
          </p:cNvSpPr>
          <p:nvPr/>
        </p:nvSpPr>
        <p:spPr bwMode="auto">
          <a:xfrm>
            <a:off x="32004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2" name="Oval 66"/>
          <p:cNvSpPr>
            <a:spLocks noChangeArrowheads="1"/>
          </p:cNvSpPr>
          <p:nvPr/>
        </p:nvSpPr>
        <p:spPr bwMode="auto">
          <a:xfrm>
            <a:off x="39624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3" name="Oval 67"/>
          <p:cNvSpPr>
            <a:spLocks noChangeArrowheads="1"/>
          </p:cNvSpPr>
          <p:nvPr/>
        </p:nvSpPr>
        <p:spPr bwMode="auto">
          <a:xfrm>
            <a:off x="41148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4" name="Oval 68"/>
          <p:cNvSpPr>
            <a:spLocks noChangeArrowheads="1"/>
          </p:cNvSpPr>
          <p:nvPr/>
        </p:nvSpPr>
        <p:spPr bwMode="auto">
          <a:xfrm>
            <a:off x="39624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5" name="Oval 69"/>
          <p:cNvSpPr>
            <a:spLocks noChangeArrowheads="1"/>
          </p:cNvSpPr>
          <p:nvPr/>
        </p:nvSpPr>
        <p:spPr bwMode="auto">
          <a:xfrm>
            <a:off x="41148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6" name="Oval 70"/>
          <p:cNvSpPr>
            <a:spLocks noChangeArrowheads="1"/>
          </p:cNvSpPr>
          <p:nvPr/>
        </p:nvSpPr>
        <p:spPr bwMode="auto">
          <a:xfrm>
            <a:off x="30480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7" name="Oval 71"/>
          <p:cNvSpPr>
            <a:spLocks noChangeArrowheads="1"/>
          </p:cNvSpPr>
          <p:nvPr/>
        </p:nvSpPr>
        <p:spPr bwMode="auto">
          <a:xfrm>
            <a:off x="32004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8" name="Oval 72"/>
          <p:cNvSpPr>
            <a:spLocks noChangeArrowheads="1"/>
          </p:cNvSpPr>
          <p:nvPr/>
        </p:nvSpPr>
        <p:spPr bwMode="auto">
          <a:xfrm>
            <a:off x="21336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09" name="Oval 73"/>
          <p:cNvSpPr>
            <a:spLocks noChangeArrowheads="1"/>
          </p:cNvSpPr>
          <p:nvPr/>
        </p:nvSpPr>
        <p:spPr bwMode="auto">
          <a:xfrm>
            <a:off x="22860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0" name="Oval 74"/>
          <p:cNvSpPr>
            <a:spLocks noChangeArrowheads="1"/>
          </p:cNvSpPr>
          <p:nvPr/>
        </p:nvSpPr>
        <p:spPr bwMode="auto">
          <a:xfrm>
            <a:off x="17526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1" name="Oval 75"/>
          <p:cNvSpPr>
            <a:spLocks noChangeArrowheads="1"/>
          </p:cNvSpPr>
          <p:nvPr/>
        </p:nvSpPr>
        <p:spPr bwMode="auto">
          <a:xfrm>
            <a:off x="17526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2" name="Oval 76"/>
          <p:cNvSpPr>
            <a:spLocks noChangeArrowheads="1"/>
          </p:cNvSpPr>
          <p:nvPr/>
        </p:nvSpPr>
        <p:spPr bwMode="auto">
          <a:xfrm>
            <a:off x="17526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3" name="Oval 77"/>
          <p:cNvSpPr>
            <a:spLocks noChangeArrowheads="1"/>
          </p:cNvSpPr>
          <p:nvPr/>
        </p:nvSpPr>
        <p:spPr bwMode="auto">
          <a:xfrm>
            <a:off x="17526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4" name="Oval 78"/>
          <p:cNvSpPr>
            <a:spLocks noChangeArrowheads="1"/>
          </p:cNvSpPr>
          <p:nvPr/>
        </p:nvSpPr>
        <p:spPr bwMode="auto">
          <a:xfrm>
            <a:off x="44958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5" name="Oval 79"/>
          <p:cNvSpPr>
            <a:spLocks noChangeArrowheads="1"/>
          </p:cNvSpPr>
          <p:nvPr/>
        </p:nvSpPr>
        <p:spPr bwMode="auto">
          <a:xfrm>
            <a:off x="44958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6" name="Oval 80"/>
          <p:cNvSpPr>
            <a:spLocks noChangeArrowheads="1"/>
          </p:cNvSpPr>
          <p:nvPr/>
        </p:nvSpPr>
        <p:spPr bwMode="auto">
          <a:xfrm>
            <a:off x="44958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7" name="Oval 81"/>
          <p:cNvSpPr>
            <a:spLocks noChangeArrowheads="1"/>
          </p:cNvSpPr>
          <p:nvPr/>
        </p:nvSpPr>
        <p:spPr bwMode="auto">
          <a:xfrm>
            <a:off x="44958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8" name="Oval 82"/>
          <p:cNvSpPr>
            <a:spLocks noChangeArrowheads="1"/>
          </p:cNvSpPr>
          <p:nvPr/>
        </p:nvSpPr>
        <p:spPr bwMode="auto">
          <a:xfrm>
            <a:off x="39624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19" name="Oval 83"/>
          <p:cNvSpPr>
            <a:spLocks noChangeArrowheads="1"/>
          </p:cNvSpPr>
          <p:nvPr/>
        </p:nvSpPr>
        <p:spPr bwMode="auto">
          <a:xfrm>
            <a:off x="41148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0" name="Oval 84"/>
          <p:cNvSpPr>
            <a:spLocks noChangeArrowheads="1"/>
          </p:cNvSpPr>
          <p:nvPr/>
        </p:nvSpPr>
        <p:spPr bwMode="auto">
          <a:xfrm>
            <a:off x="30480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1" name="Oval 85"/>
          <p:cNvSpPr>
            <a:spLocks noChangeArrowheads="1"/>
          </p:cNvSpPr>
          <p:nvPr/>
        </p:nvSpPr>
        <p:spPr bwMode="auto">
          <a:xfrm>
            <a:off x="32004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2" name="Oval 86"/>
          <p:cNvSpPr>
            <a:spLocks noChangeArrowheads="1"/>
          </p:cNvSpPr>
          <p:nvPr/>
        </p:nvSpPr>
        <p:spPr bwMode="auto">
          <a:xfrm>
            <a:off x="21336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3" name="Oval 87"/>
          <p:cNvSpPr>
            <a:spLocks noChangeArrowheads="1"/>
          </p:cNvSpPr>
          <p:nvPr/>
        </p:nvSpPr>
        <p:spPr bwMode="auto">
          <a:xfrm>
            <a:off x="22860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4" name="Oval 88"/>
          <p:cNvSpPr>
            <a:spLocks noChangeArrowheads="1"/>
          </p:cNvSpPr>
          <p:nvPr/>
        </p:nvSpPr>
        <p:spPr bwMode="auto">
          <a:xfrm>
            <a:off x="17526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5" name="Oval 89"/>
          <p:cNvSpPr>
            <a:spLocks noChangeArrowheads="1"/>
          </p:cNvSpPr>
          <p:nvPr/>
        </p:nvSpPr>
        <p:spPr bwMode="auto">
          <a:xfrm>
            <a:off x="17526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6" name="Oval 90"/>
          <p:cNvSpPr>
            <a:spLocks noChangeArrowheads="1"/>
          </p:cNvSpPr>
          <p:nvPr/>
        </p:nvSpPr>
        <p:spPr bwMode="auto">
          <a:xfrm>
            <a:off x="44958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7" name="Oval 91"/>
          <p:cNvSpPr>
            <a:spLocks noChangeArrowheads="1"/>
          </p:cNvSpPr>
          <p:nvPr/>
        </p:nvSpPr>
        <p:spPr bwMode="auto">
          <a:xfrm>
            <a:off x="44958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4428" name="Oval 92"/>
          <p:cNvSpPr>
            <a:spLocks noChangeArrowheads="1"/>
          </p:cNvSpPr>
          <p:nvPr/>
        </p:nvSpPr>
        <p:spPr bwMode="auto">
          <a:xfrm>
            <a:off x="3429000" y="2788326"/>
            <a:ext cx="152400" cy="519351"/>
          </a:xfrm>
          <a:prstGeom prst="ellipse">
            <a:avLst/>
          </a:prstGeom>
          <a:solidFill>
            <a:srgbClr val="FFFF00"/>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0E54F21-4255-4C73-B0A5-FBE09BDA51CD}"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48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Text Box 16"/>
          <p:cNvSpPr txBox="1">
            <a:spLocks noChangeArrowheads="1"/>
          </p:cNvSpPr>
          <p:nvPr/>
        </p:nvSpPr>
        <p:spPr bwMode="auto">
          <a:xfrm>
            <a:off x="2438400" y="159999"/>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P-Type Material</a:t>
            </a:r>
          </a:p>
        </p:txBody>
      </p:sp>
      <p:sp>
        <p:nvSpPr>
          <p:cNvPr id="15378" name="Text Box 18"/>
          <p:cNvSpPr txBox="1">
            <a:spLocks noChangeArrowheads="1"/>
          </p:cNvSpPr>
          <p:nvPr/>
        </p:nvSpPr>
        <p:spPr bwMode="auto">
          <a:xfrm>
            <a:off x="1981200" y="914400"/>
            <a:ext cx="2590800" cy="457200"/>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P-Type Material:</a:t>
            </a:r>
          </a:p>
        </p:txBody>
      </p:sp>
      <p:sp>
        <p:nvSpPr>
          <p:cNvPr id="15379" name="Text Box 19"/>
          <p:cNvSpPr txBox="1">
            <a:spLocks noChangeArrowheads="1"/>
          </p:cNvSpPr>
          <p:nvPr/>
        </p:nvSpPr>
        <p:spPr bwMode="auto">
          <a:xfrm>
            <a:off x="5029200" y="1239516"/>
            <a:ext cx="5304971" cy="3831818"/>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P-type material is produced when the dopant that is introduced is from Group III.   Group III elements have only 3 valence electrons and therefore there is an electron missing.  This creates a hole (h+), or a positive charge that can move around in the material.  Commonly used Group III dopants are aluminum, boron, and gallium.</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2D diagram to the left shows the hole  that will be present when a Group III dopant is introduced to a material such as silicon.  This hole is quite mobile in the same way the extra electron is mobile in a n-type material. </a:t>
            </a:r>
          </a:p>
        </p:txBody>
      </p:sp>
      <p:sp>
        <p:nvSpPr>
          <p:cNvPr id="15380" name="Oval 20"/>
          <p:cNvSpPr>
            <a:spLocks noChangeArrowheads="1"/>
          </p:cNvSpPr>
          <p:nvPr/>
        </p:nvSpPr>
        <p:spPr bwMode="auto">
          <a:xfrm>
            <a:off x="36576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1" name="Oval 21"/>
          <p:cNvSpPr>
            <a:spLocks noChangeArrowheads="1"/>
          </p:cNvSpPr>
          <p:nvPr/>
        </p:nvSpPr>
        <p:spPr bwMode="auto">
          <a:xfrm>
            <a:off x="27432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2" name="Oval 22"/>
          <p:cNvSpPr>
            <a:spLocks noChangeArrowheads="1"/>
          </p:cNvSpPr>
          <p:nvPr/>
        </p:nvSpPr>
        <p:spPr bwMode="auto">
          <a:xfrm>
            <a:off x="2743200" y="2895600"/>
            <a:ext cx="914400" cy="914400"/>
          </a:xfrm>
          <a:prstGeom prst="ellipse">
            <a:avLst/>
          </a:prstGeom>
          <a:noFill/>
          <a:ln w="38100">
            <a:solidFill>
              <a:srgbClr val="FF00FF"/>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FFFF00"/>
                </a:solidFill>
                <a:effectLst>
                  <a:outerShdw blurRad="38100" dist="38100" dir="2700000" algn="tl">
                    <a:srgbClr val="000000"/>
                  </a:outerShdw>
                </a:effectLst>
                <a:uLnTx/>
                <a:uFillTx/>
                <a:latin typeface="Arial" charset="0"/>
                <a:ea typeface="+mn-ea"/>
                <a:cs typeface="+mn-cs"/>
              </a:rPr>
              <a:t>+3</a:t>
            </a:r>
          </a:p>
        </p:txBody>
      </p:sp>
      <p:sp>
        <p:nvSpPr>
          <p:cNvPr id="15383" name="Oval 23"/>
          <p:cNvSpPr>
            <a:spLocks noChangeArrowheads="1"/>
          </p:cNvSpPr>
          <p:nvPr/>
        </p:nvSpPr>
        <p:spPr bwMode="auto">
          <a:xfrm>
            <a:off x="1828800" y="19812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5384" name="Oval 24"/>
          <p:cNvSpPr>
            <a:spLocks noChangeArrowheads="1"/>
          </p:cNvSpPr>
          <p:nvPr/>
        </p:nvSpPr>
        <p:spPr bwMode="auto">
          <a:xfrm>
            <a:off x="36576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5" name="Oval 25"/>
          <p:cNvSpPr>
            <a:spLocks noChangeArrowheads="1"/>
          </p:cNvSpPr>
          <p:nvPr/>
        </p:nvSpPr>
        <p:spPr bwMode="auto">
          <a:xfrm>
            <a:off x="27432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6" name="Oval 26"/>
          <p:cNvSpPr>
            <a:spLocks noChangeArrowheads="1"/>
          </p:cNvSpPr>
          <p:nvPr/>
        </p:nvSpPr>
        <p:spPr bwMode="auto">
          <a:xfrm>
            <a:off x="1828800" y="38100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p>
        </p:txBody>
      </p:sp>
      <p:sp>
        <p:nvSpPr>
          <p:cNvPr id="15387" name="Oval 27"/>
          <p:cNvSpPr>
            <a:spLocks noChangeArrowheads="1"/>
          </p:cNvSpPr>
          <p:nvPr/>
        </p:nvSpPr>
        <p:spPr bwMode="auto">
          <a:xfrm>
            <a:off x="3657600" y="28956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8" name="Oval 28"/>
          <p:cNvSpPr>
            <a:spLocks noChangeArrowheads="1"/>
          </p:cNvSpPr>
          <p:nvPr/>
        </p:nvSpPr>
        <p:spPr bwMode="auto">
          <a:xfrm>
            <a:off x="1828800" y="2895600"/>
            <a:ext cx="914400" cy="914400"/>
          </a:xfrm>
          <a:prstGeom prst="ellipse">
            <a:avLst/>
          </a:prstGeom>
          <a:noFill/>
          <a:ln w="38100">
            <a:solidFill>
              <a:srgbClr val="00FF00"/>
            </a:solidFill>
            <a:round/>
            <a:headEnd/>
            <a:tailEnd/>
          </a:ln>
          <a:effectLst/>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srgbClr val="66CCFF"/>
                </a:solidFill>
                <a:effectLst>
                  <a:outerShdw blurRad="38100" dist="38100" dir="2700000" algn="tl">
                    <a:srgbClr val="000000"/>
                  </a:outerShdw>
                </a:effectLst>
                <a:uLnTx/>
                <a:uFillTx/>
                <a:latin typeface="Arial" charset="0"/>
                <a:ea typeface="+mn-ea"/>
                <a:cs typeface="+mn-cs"/>
              </a:rPr>
              <a:t>+4</a:t>
            </a:r>
            <a:endParaRPr kumimoji="0" lang="en-US" sz="1000" b="0"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mn-ea"/>
              <a:cs typeface="+mn-cs"/>
            </a:endParaRPr>
          </a:p>
        </p:txBody>
      </p:sp>
      <p:sp>
        <p:nvSpPr>
          <p:cNvPr id="15389" name="Oval 29"/>
          <p:cNvSpPr>
            <a:spLocks noChangeArrowheads="1"/>
          </p:cNvSpPr>
          <p:nvPr/>
        </p:nvSpPr>
        <p:spPr bwMode="auto">
          <a:xfrm>
            <a:off x="26670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0" name="Oval 30"/>
          <p:cNvSpPr>
            <a:spLocks noChangeArrowheads="1"/>
          </p:cNvSpPr>
          <p:nvPr/>
        </p:nvSpPr>
        <p:spPr bwMode="auto">
          <a:xfrm>
            <a:off x="26670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1" name="Oval 31"/>
          <p:cNvSpPr>
            <a:spLocks noChangeArrowheads="1"/>
          </p:cNvSpPr>
          <p:nvPr/>
        </p:nvSpPr>
        <p:spPr bwMode="auto">
          <a:xfrm>
            <a:off x="26670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2" name="Oval 32"/>
          <p:cNvSpPr>
            <a:spLocks noChangeArrowheads="1"/>
          </p:cNvSpPr>
          <p:nvPr/>
        </p:nvSpPr>
        <p:spPr bwMode="auto">
          <a:xfrm>
            <a:off x="26670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3" name="Oval 33"/>
          <p:cNvSpPr>
            <a:spLocks noChangeArrowheads="1"/>
          </p:cNvSpPr>
          <p:nvPr/>
        </p:nvSpPr>
        <p:spPr bwMode="auto">
          <a:xfrm>
            <a:off x="26670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4" name="Oval 34"/>
          <p:cNvSpPr>
            <a:spLocks noChangeArrowheads="1"/>
          </p:cNvSpPr>
          <p:nvPr/>
        </p:nvSpPr>
        <p:spPr bwMode="auto">
          <a:xfrm>
            <a:off x="26670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5" name="Oval 35"/>
          <p:cNvSpPr>
            <a:spLocks noChangeArrowheads="1"/>
          </p:cNvSpPr>
          <p:nvPr/>
        </p:nvSpPr>
        <p:spPr bwMode="auto">
          <a:xfrm>
            <a:off x="35814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6" name="Oval 36"/>
          <p:cNvSpPr>
            <a:spLocks noChangeArrowheads="1"/>
          </p:cNvSpPr>
          <p:nvPr/>
        </p:nvSpPr>
        <p:spPr bwMode="auto">
          <a:xfrm>
            <a:off x="35814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7" name="Oval 37"/>
          <p:cNvSpPr>
            <a:spLocks noChangeArrowheads="1"/>
          </p:cNvSpPr>
          <p:nvPr/>
        </p:nvSpPr>
        <p:spPr bwMode="auto">
          <a:xfrm>
            <a:off x="3581400" y="3016926"/>
            <a:ext cx="152400" cy="519351"/>
          </a:xfrm>
          <a:prstGeom prst="ellipse">
            <a:avLst/>
          </a:prstGeom>
          <a:noFill/>
          <a:ln w="25400" cap="rnd">
            <a:solidFill>
              <a:srgbClr val="FFFF00"/>
            </a:solidFill>
            <a:prstDash val="sysDot"/>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8" name="Oval 38"/>
          <p:cNvSpPr>
            <a:spLocks noChangeArrowheads="1"/>
          </p:cNvSpPr>
          <p:nvPr/>
        </p:nvSpPr>
        <p:spPr bwMode="auto">
          <a:xfrm>
            <a:off x="35814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399" name="Oval 39"/>
          <p:cNvSpPr>
            <a:spLocks noChangeArrowheads="1"/>
          </p:cNvSpPr>
          <p:nvPr/>
        </p:nvSpPr>
        <p:spPr bwMode="auto">
          <a:xfrm>
            <a:off x="35814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0" name="Oval 40"/>
          <p:cNvSpPr>
            <a:spLocks noChangeArrowheads="1"/>
          </p:cNvSpPr>
          <p:nvPr/>
        </p:nvSpPr>
        <p:spPr bwMode="auto">
          <a:xfrm>
            <a:off x="35814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1" name="Oval 41"/>
          <p:cNvSpPr>
            <a:spLocks noChangeArrowheads="1"/>
          </p:cNvSpPr>
          <p:nvPr/>
        </p:nvSpPr>
        <p:spPr bwMode="auto">
          <a:xfrm>
            <a:off x="30480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2" name="Oval 42"/>
          <p:cNvSpPr>
            <a:spLocks noChangeArrowheads="1"/>
          </p:cNvSpPr>
          <p:nvPr/>
        </p:nvSpPr>
        <p:spPr bwMode="auto">
          <a:xfrm>
            <a:off x="32004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3" name="Oval 43"/>
          <p:cNvSpPr>
            <a:spLocks noChangeArrowheads="1"/>
          </p:cNvSpPr>
          <p:nvPr/>
        </p:nvSpPr>
        <p:spPr bwMode="auto">
          <a:xfrm>
            <a:off x="39624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4" name="Oval 44"/>
          <p:cNvSpPr>
            <a:spLocks noChangeArrowheads="1"/>
          </p:cNvSpPr>
          <p:nvPr/>
        </p:nvSpPr>
        <p:spPr bwMode="auto">
          <a:xfrm>
            <a:off x="41148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5" name="Oval 45"/>
          <p:cNvSpPr>
            <a:spLocks noChangeArrowheads="1"/>
          </p:cNvSpPr>
          <p:nvPr/>
        </p:nvSpPr>
        <p:spPr bwMode="auto">
          <a:xfrm>
            <a:off x="21336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6" name="Oval 46"/>
          <p:cNvSpPr>
            <a:spLocks noChangeArrowheads="1"/>
          </p:cNvSpPr>
          <p:nvPr/>
        </p:nvSpPr>
        <p:spPr bwMode="auto">
          <a:xfrm>
            <a:off x="2286000" y="2635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7" name="Oval 47"/>
          <p:cNvSpPr>
            <a:spLocks noChangeArrowheads="1"/>
          </p:cNvSpPr>
          <p:nvPr/>
        </p:nvSpPr>
        <p:spPr bwMode="auto">
          <a:xfrm>
            <a:off x="21336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8" name="Oval 48"/>
          <p:cNvSpPr>
            <a:spLocks noChangeArrowheads="1"/>
          </p:cNvSpPr>
          <p:nvPr/>
        </p:nvSpPr>
        <p:spPr bwMode="auto">
          <a:xfrm>
            <a:off x="22860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09" name="Oval 49"/>
          <p:cNvSpPr>
            <a:spLocks noChangeArrowheads="1"/>
          </p:cNvSpPr>
          <p:nvPr/>
        </p:nvSpPr>
        <p:spPr bwMode="auto">
          <a:xfrm>
            <a:off x="30480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0" name="Oval 50"/>
          <p:cNvSpPr>
            <a:spLocks noChangeArrowheads="1"/>
          </p:cNvSpPr>
          <p:nvPr/>
        </p:nvSpPr>
        <p:spPr bwMode="auto">
          <a:xfrm>
            <a:off x="32004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1" name="Oval 51"/>
          <p:cNvSpPr>
            <a:spLocks noChangeArrowheads="1"/>
          </p:cNvSpPr>
          <p:nvPr/>
        </p:nvSpPr>
        <p:spPr bwMode="auto">
          <a:xfrm>
            <a:off x="39624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2" name="Oval 52"/>
          <p:cNvSpPr>
            <a:spLocks noChangeArrowheads="1"/>
          </p:cNvSpPr>
          <p:nvPr/>
        </p:nvSpPr>
        <p:spPr bwMode="auto">
          <a:xfrm>
            <a:off x="4114800" y="3550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3" name="Oval 53"/>
          <p:cNvSpPr>
            <a:spLocks noChangeArrowheads="1"/>
          </p:cNvSpPr>
          <p:nvPr/>
        </p:nvSpPr>
        <p:spPr bwMode="auto">
          <a:xfrm>
            <a:off x="39624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4" name="Oval 54"/>
          <p:cNvSpPr>
            <a:spLocks noChangeArrowheads="1"/>
          </p:cNvSpPr>
          <p:nvPr/>
        </p:nvSpPr>
        <p:spPr bwMode="auto">
          <a:xfrm>
            <a:off x="41148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5" name="Oval 55"/>
          <p:cNvSpPr>
            <a:spLocks noChangeArrowheads="1"/>
          </p:cNvSpPr>
          <p:nvPr/>
        </p:nvSpPr>
        <p:spPr bwMode="auto">
          <a:xfrm>
            <a:off x="30480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6" name="Oval 56"/>
          <p:cNvSpPr>
            <a:spLocks noChangeArrowheads="1"/>
          </p:cNvSpPr>
          <p:nvPr/>
        </p:nvSpPr>
        <p:spPr bwMode="auto">
          <a:xfrm>
            <a:off x="32004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7" name="Oval 57"/>
          <p:cNvSpPr>
            <a:spLocks noChangeArrowheads="1"/>
          </p:cNvSpPr>
          <p:nvPr/>
        </p:nvSpPr>
        <p:spPr bwMode="auto">
          <a:xfrm>
            <a:off x="21336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8" name="Oval 58"/>
          <p:cNvSpPr>
            <a:spLocks noChangeArrowheads="1"/>
          </p:cNvSpPr>
          <p:nvPr/>
        </p:nvSpPr>
        <p:spPr bwMode="auto">
          <a:xfrm>
            <a:off x="2286000" y="1721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19" name="Oval 59"/>
          <p:cNvSpPr>
            <a:spLocks noChangeArrowheads="1"/>
          </p:cNvSpPr>
          <p:nvPr/>
        </p:nvSpPr>
        <p:spPr bwMode="auto">
          <a:xfrm>
            <a:off x="17526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0" name="Oval 60"/>
          <p:cNvSpPr>
            <a:spLocks noChangeArrowheads="1"/>
          </p:cNvSpPr>
          <p:nvPr/>
        </p:nvSpPr>
        <p:spPr bwMode="auto">
          <a:xfrm>
            <a:off x="17526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1" name="Oval 61"/>
          <p:cNvSpPr>
            <a:spLocks noChangeArrowheads="1"/>
          </p:cNvSpPr>
          <p:nvPr/>
        </p:nvSpPr>
        <p:spPr bwMode="auto">
          <a:xfrm>
            <a:off x="17526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2" name="Oval 62"/>
          <p:cNvSpPr>
            <a:spLocks noChangeArrowheads="1"/>
          </p:cNvSpPr>
          <p:nvPr/>
        </p:nvSpPr>
        <p:spPr bwMode="auto">
          <a:xfrm>
            <a:off x="17526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3" name="Oval 63"/>
          <p:cNvSpPr>
            <a:spLocks noChangeArrowheads="1"/>
          </p:cNvSpPr>
          <p:nvPr/>
        </p:nvSpPr>
        <p:spPr bwMode="auto">
          <a:xfrm>
            <a:off x="4495800" y="3016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4" name="Oval 64"/>
          <p:cNvSpPr>
            <a:spLocks noChangeArrowheads="1"/>
          </p:cNvSpPr>
          <p:nvPr/>
        </p:nvSpPr>
        <p:spPr bwMode="auto">
          <a:xfrm>
            <a:off x="4495800" y="3169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5" name="Oval 65"/>
          <p:cNvSpPr>
            <a:spLocks noChangeArrowheads="1"/>
          </p:cNvSpPr>
          <p:nvPr/>
        </p:nvSpPr>
        <p:spPr bwMode="auto">
          <a:xfrm>
            <a:off x="4495800" y="21025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6" name="Oval 66"/>
          <p:cNvSpPr>
            <a:spLocks noChangeArrowheads="1"/>
          </p:cNvSpPr>
          <p:nvPr/>
        </p:nvSpPr>
        <p:spPr bwMode="auto">
          <a:xfrm>
            <a:off x="4495800" y="22549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7" name="Oval 67"/>
          <p:cNvSpPr>
            <a:spLocks noChangeArrowheads="1"/>
          </p:cNvSpPr>
          <p:nvPr/>
        </p:nvSpPr>
        <p:spPr bwMode="auto">
          <a:xfrm>
            <a:off x="39624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8" name="Oval 68"/>
          <p:cNvSpPr>
            <a:spLocks noChangeArrowheads="1"/>
          </p:cNvSpPr>
          <p:nvPr/>
        </p:nvSpPr>
        <p:spPr bwMode="auto">
          <a:xfrm>
            <a:off x="41148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29" name="Oval 69"/>
          <p:cNvSpPr>
            <a:spLocks noChangeArrowheads="1"/>
          </p:cNvSpPr>
          <p:nvPr/>
        </p:nvSpPr>
        <p:spPr bwMode="auto">
          <a:xfrm>
            <a:off x="30480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0" name="Oval 70"/>
          <p:cNvSpPr>
            <a:spLocks noChangeArrowheads="1"/>
          </p:cNvSpPr>
          <p:nvPr/>
        </p:nvSpPr>
        <p:spPr bwMode="auto">
          <a:xfrm>
            <a:off x="32004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1" name="Oval 71"/>
          <p:cNvSpPr>
            <a:spLocks noChangeArrowheads="1"/>
          </p:cNvSpPr>
          <p:nvPr/>
        </p:nvSpPr>
        <p:spPr bwMode="auto">
          <a:xfrm>
            <a:off x="21336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2" name="Oval 72"/>
          <p:cNvSpPr>
            <a:spLocks noChangeArrowheads="1"/>
          </p:cNvSpPr>
          <p:nvPr/>
        </p:nvSpPr>
        <p:spPr bwMode="auto">
          <a:xfrm>
            <a:off x="2286000" y="4464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3" name="Oval 73"/>
          <p:cNvSpPr>
            <a:spLocks noChangeArrowheads="1"/>
          </p:cNvSpPr>
          <p:nvPr/>
        </p:nvSpPr>
        <p:spPr bwMode="auto">
          <a:xfrm>
            <a:off x="17526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4" name="Oval 74"/>
          <p:cNvSpPr>
            <a:spLocks noChangeArrowheads="1"/>
          </p:cNvSpPr>
          <p:nvPr/>
        </p:nvSpPr>
        <p:spPr bwMode="auto">
          <a:xfrm>
            <a:off x="17526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5" name="Oval 75"/>
          <p:cNvSpPr>
            <a:spLocks noChangeArrowheads="1"/>
          </p:cNvSpPr>
          <p:nvPr/>
        </p:nvSpPr>
        <p:spPr bwMode="auto">
          <a:xfrm>
            <a:off x="4495800" y="39313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15436" name="Oval 76"/>
          <p:cNvSpPr>
            <a:spLocks noChangeArrowheads="1"/>
          </p:cNvSpPr>
          <p:nvPr/>
        </p:nvSpPr>
        <p:spPr bwMode="auto">
          <a:xfrm>
            <a:off x="4495800" y="4083726"/>
            <a:ext cx="152400" cy="519351"/>
          </a:xfrm>
          <a:prstGeom prst="ellipse">
            <a:avLst/>
          </a:prstGeom>
          <a:solidFill>
            <a:srgbClr val="99CCFF"/>
          </a:solidFill>
          <a:ln w="38100">
            <a:noFill/>
            <a:round/>
            <a:headEnd/>
            <a:tailEnd/>
          </a:ln>
          <a:effec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B234F4-679C-4A4C-93C5-7ACCDBEE6E58}"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904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580&quot;&gt;&lt;object type=&quot;3&quot; unique_id=&quot;10581&quot;&gt;&lt;property id=&quot;20148&quot; value=&quot;5&quot;/&gt;&lt;property id=&quot;20300&quot; value=&quot;Slide 1&quot;/&gt;&lt;property id=&quot;20307&quot; value=&quot;257&quot;/&gt;&lt;/object&gt;&lt;object type=&quot;3&quot; unique_id=&quot;10582&quot;&gt;&lt;property id=&quot;20148&quot; value=&quot;5&quot;/&gt;&lt;property id=&quot;20300&quot; value=&quot;Slide 2 - &amp;quot;Introduction:&amp;quot;&quot;/&gt;&lt;property id=&quot;20307&quot; value=&quot;258&quot;/&gt;&lt;/object&gt;&lt;object type=&quot;3&quot; unique_id=&quot;10583&quot;&gt;&lt;property id=&quot;20148&quot; value=&quot;5&quot;/&gt;&lt;property id=&quot;20300&quot; value=&quot;Slide 3&quot;/&gt;&lt;property id=&quot;20307&quot; value=&quot;259&quot;/&gt;&lt;/object&gt;&lt;object type=&quot;3&quot; unique_id=&quot;10584&quot;&gt;&lt;property id=&quot;20148&quot; value=&quot;5&quot;/&gt;&lt;property id=&quot;20300&quot; value=&quot;Slide 4 - &amp;quot;Semiconductor Materials&amp;quot;&quot;/&gt;&lt;property id=&quot;20307&quot; value=&quot;260&quot;/&gt;&lt;/object&gt;&lt;object type=&quot;3&quot; unique_id=&quot;10585&quot;&gt;&lt;property id=&quot;20148&quot; value=&quot;5&quot;/&gt;&lt;property id=&quot;20300&quot; value=&quot;Slide 5 - &amp;quot;Electron and Hole Current&amp;quot;&quot;/&gt;&lt;property id=&quot;20307&quot; value=&quot;261&quot;/&gt;&lt;/object&gt;&lt;object type=&quot;3&quot; unique_id=&quot;10586&quot;&gt;&lt;property id=&quot;20148&quot; value=&quot;5&quot;/&gt;&lt;property id=&quot;20300&quot; value=&quot;Slide 6 - &amp;quot;N and P type semiconductors&amp;quot;&quot;/&gt;&lt;property id=&quot;20307&quot; value=&quot;262&quot;/&gt;&lt;/object&gt;&lt;object type=&quot;3&quot; unique_id=&quot;10587&quot;&gt;&lt;property id=&quot;20148&quot; value=&quot;5&quot;/&gt;&lt;property id=&quot;20300&quot; value=&quot;Slide 7&quot;/&gt;&lt;property id=&quot;20307&quot; value=&quot;263&quot;/&gt;&lt;/object&gt;&lt;object type=&quot;3&quot; unique_id=&quot;10588&quot;&gt;&lt;property id=&quot;20148&quot; value=&quot;5&quot;/&gt;&lt;property id=&quot;20300&quot; value=&quot;Slide 8&quot;/&gt;&lt;property id=&quot;20307&quot; value=&quot;264&quot;/&gt;&lt;/object&gt;&lt;/object&gt;&lt;object type=&quot;8&quot; unique_id=&quot;10598&quot;&gt;&lt;/object&gt;&lt;/object&gt;&lt;/database&gt;"/>
  <p:tag name="MMPROD_NEXTUNIQUEID" val="10009"/>
  <p:tag name="SECTOMILLISECCONVER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807</Words>
  <Application>Microsoft Office PowerPoint</Application>
  <PresentationFormat>Widescreen</PresentationFormat>
  <Paragraphs>111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Corbel</vt:lpstr>
      <vt:lpstr>Times New Roman</vt:lpstr>
      <vt:lpstr>Wingdings</vt:lpstr>
      <vt:lpstr>Wingdings 3</vt:lpstr>
      <vt:lpstr>1_Office Theme</vt:lpstr>
      <vt:lpstr>PowerPoint Presentation</vt:lpstr>
      <vt:lpstr>Introduction:</vt:lpstr>
      <vt:lpstr>PowerPoint Presentation</vt:lpstr>
      <vt:lpstr>Semiconductor Materials</vt:lpstr>
      <vt:lpstr>Electron and Hole Current</vt:lpstr>
      <vt:lpstr>N and P type semiconductors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dc:creator>
  <cp:lastModifiedBy>Dr. S S</cp:lastModifiedBy>
  <cp:revision>4</cp:revision>
  <dcterms:created xsi:type="dcterms:W3CDTF">2020-07-14T08:18:02Z</dcterms:created>
  <dcterms:modified xsi:type="dcterms:W3CDTF">2021-01-09T15:22:36Z</dcterms:modified>
</cp:coreProperties>
</file>