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563" r:id="rId3"/>
    <p:sldId id="575" r:id="rId4"/>
    <p:sldId id="576" r:id="rId5"/>
    <p:sldId id="577" r:id="rId6"/>
    <p:sldId id="564" r:id="rId7"/>
    <p:sldId id="529" r:id="rId8"/>
    <p:sldId id="530" r:id="rId9"/>
    <p:sldId id="578" r:id="rId10"/>
    <p:sldId id="531" r:id="rId11"/>
    <p:sldId id="534" r:id="rId12"/>
    <p:sldId id="579" r:id="rId13"/>
    <p:sldId id="536" r:id="rId14"/>
  </p:sldIdLst>
  <p:sldSz cx="12192000" cy="6858000"/>
  <p:notesSz cx="6858000" cy="9144000"/>
  <p:custDataLst>
    <p:tags r:id="rId1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67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018" autoAdjust="0"/>
  </p:normalViewPr>
  <p:slideViewPr>
    <p:cSldViewPr snapToGrid="0" showGuides="1">
      <p:cViewPr varScale="1">
        <p:scale>
          <a:sx n="62" d="100"/>
          <a:sy n="62" d="100"/>
        </p:scale>
        <p:origin x="954" y="72"/>
      </p:cViewPr>
      <p:guideLst>
        <p:guide orient="horz" pos="2160"/>
        <p:guide pos="3840"/>
        <p:guide pos="67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7D5827-254D-4104-B7D7-0CEDD4C8D794}" type="datetimeFigureOut">
              <a:rPr lang="en-IN" smtClean="0"/>
              <a:t>22-01-2021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C47052-8D12-423C-8A95-EFC255658F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90184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C47052-8D12-423C-8A95-EFC255658F43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19903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6E6BF-4525-4FC3-B9D6-F9F2BFA331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5C83B9-C925-4F6C-BC89-A14B73D6B4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14E776-E3D3-4A01-A2CB-6D7AAE64787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solidFill>
            <a:schemeClr val="tx1">
              <a:lumMod val="85000"/>
              <a:lumOff val="15000"/>
            </a:schemeClr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FA95964-0263-495D-B3C2-C10940BB1760}" type="datetime1">
              <a:rPr lang="en-US" smtClean="0"/>
              <a:t>1/22/2021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A02D14-AA44-463F-B4B8-CEE7E9853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668000" y="6100657"/>
            <a:ext cx="1265490" cy="252309"/>
          </a:xfr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 smtClean="0"/>
              <a:t>UES001 , EIED,   TU , Patiala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E75779-0686-4020-915A-1073B1C88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solidFill>
            <a:srgbClr val="C00000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7C26730-A226-44C2-BFF3-D7AA24EE432D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82333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5AAD1-4B91-4F51-81AA-3B2F3E259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51E28C-23F2-4769-BEB4-9BD53AE359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A96636-5481-4A60-876A-559DD395E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AADFB-9966-4385-BE80-3BD33C1BF5F1}" type="datetime1">
              <a:rPr lang="en-US" smtClean="0"/>
              <a:t>1/22/2021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526D97-59C7-42F8-B9BC-2CC23C360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UES001 , EIED,   TU , Patiala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FBCF56-DA89-4AC7-BB38-0DE8071B3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26730-A226-44C2-BFF3-D7AA24EE43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9883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4C0017-1FE8-4783-B3E0-8AAC644A1B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A604E7-5B9A-4BC9-B9BD-D9D18D45D6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E321F0-EF9A-4A9F-AB10-6BB99D9F9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4C9A5-83BE-4D60-861A-93A4332F1F98}" type="datetime1">
              <a:rPr lang="en-US" smtClean="0"/>
              <a:t>1/22/2021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625685-6530-4370-9136-E869F3A57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UES001 , EIED,   TU , Patiala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28E14-B595-4F51-A7BE-3DDBE6CE7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26730-A226-44C2-BFF3-D7AA24EE43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09825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Online Image Placeholder 2"/>
          <p:cNvSpPr>
            <a:spLocks noGrp="1"/>
          </p:cNvSpPr>
          <p:nvPr>
            <p:ph type="clipArt" sz="half" idx="1"/>
          </p:nvPr>
        </p:nvSpPr>
        <p:spPr>
          <a:xfrm>
            <a:off x="838200" y="1825625"/>
            <a:ext cx="5156200" cy="435133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7600" y="1825625"/>
            <a:ext cx="515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6900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939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81AD6-FD23-4525-AFC6-58971E716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A9F44-EC98-432B-936C-6BE7A76ACF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E19E77-F746-4935-A1B3-3CFE53ABC11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425869" y="6356290"/>
            <a:ext cx="1218561" cy="363463"/>
          </a:xfrm>
          <a:solidFill>
            <a:schemeClr val="tx1">
              <a:lumMod val="75000"/>
              <a:lumOff val="25000"/>
            </a:schemeClr>
          </a:solidFill>
        </p:spPr>
        <p:txBody>
          <a:bodyPr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fld id="{DA16F028-B31A-4324-A66D-D44EAEC95765}" type="datetime1">
              <a:rPr lang="en-US" smtClean="0"/>
              <a:t>1/22/2021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1159F1-3D00-40D9-9F89-01E5D4ACB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704319" y="6126859"/>
            <a:ext cx="1298961" cy="228600"/>
          </a:xfr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IN" smtClean="0"/>
              <a:t>UES001 , EIED,   TU , Patiala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D3F399-7F50-4D8A-92F9-501375ADE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22281" y="6354628"/>
            <a:ext cx="569719" cy="365125"/>
          </a:xfrm>
          <a:solidFill>
            <a:srgbClr val="C00000"/>
          </a:solidFill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 algn="ctr"/>
            <a:fld id="{17C26730-A226-44C2-BFF3-D7AA24EE432D}" type="slidenum">
              <a:rPr lang="en-IN" smtClean="0"/>
              <a:pPr algn="ctr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07282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9BF3C-2B7F-458A-98B2-659FB34B7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1D9EAC-AE84-4481-8D4F-28D4C20525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E8F633-7807-4CC2-B453-A546777B26C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solidFill>
            <a:schemeClr val="tx1">
              <a:lumMod val="75000"/>
              <a:lumOff val="25000"/>
            </a:schemeClr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F2E88E2-15DF-4F52-8701-4E99A038C3B9}" type="datetime1">
              <a:rPr lang="en-US" smtClean="0"/>
              <a:t>1/22/2021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51B7E2-714B-45FC-9384-ED74E9190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57531" y="6086207"/>
            <a:ext cx="4114800" cy="365125"/>
          </a:xfr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 smtClean="0"/>
              <a:t>UES001 , EIED,   TU , Patiala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E42BF-C4BE-47D0-9BF5-21742E323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solidFill>
            <a:srgbClr val="C00000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7C26730-A226-44C2-BFF3-D7AA24EE432D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59260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85774-8851-4563-8381-C03EB3A94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CDCF6B-DD07-4AF7-A66E-B6E03E1F64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F6348D-4FCC-4C7A-954B-E05895249E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55517F-05F9-4AAC-957F-04D5F5238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C1BA5ED-238F-41B0-B910-F342E0E2DA94}" type="datetime1">
              <a:rPr lang="en-US" smtClean="0"/>
              <a:t>1/22/2021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0F590E-4F2B-4867-9795-83A4662EC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96400" y="6028191"/>
            <a:ext cx="4114800" cy="365125"/>
          </a:xfr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 smtClean="0"/>
              <a:t>UES001 , EIED,   TU , Patiala</a:t>
            </a:r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4577C9-BE17-4E8D-BA50-45B647ED4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7C26730-A226-44C2-BFF3-D7AA24EE432D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7601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DA78F-8072-4E69-B821-27B8698CA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BF8338-7B35-4800-A556-BE7AE4B10D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7F4FCC-B42F-4F3B-9116-63652FE300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8E00CF-A1EA-4412-9173-EE14936748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5124F4-8853-40CA-BC86-17967D8CD0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772C56-8C4F-4243-B82B-FBA367D7C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5CB21A3-B37C-4997-9FB1-48D71856C232}" type="datetime1">
              <a:rPr lang="en-US" smtClean="0"/>
              <a:t>1/22/2021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52CE8E-65F8-47CF-AF7C-4A55A1121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99684" y="6060996"/>
            <a:ext cx="4114800" cy="365125"/>
          </a:xfr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 smtClean="0"/>
              <a:t>UES001 , EIED,   TU , Patiala</a:t>
            </a:r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8740EA-4534-4895-8B29-41A4E06DE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7C26730-A226-44C2-BFF3-D7AA24EE432D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44311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DA77F-0AF6-4E78-9FC1-179DA12E8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88A2F7-C52B-4944-9E7C-EDCFC8F70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F9F5473-98C6-4F15-9A11-9015714CC42A}" type="datetime1">
              <a:rPr lang="en-US" smtClean="0"/>
              <a:t>1/22/2021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6A7C44-DD97-432F-AAF2-A77176BE2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82100" y="5987841"/>
            <a:ext cx="4114800" cy="365125"/>
          </a:xfr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 smtClean="0"/>
              <a:t>UES001 , EIED,   TU , Patiala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52EA87-3CE2-4F3A-AFEB-CAFED65F4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7C26730-A226-44C2-BFF3-D7AA24EE432D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78622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9DEF02-EE98-4C53-A4A8-8FA1977DB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AE1C261-B2B0-4740-9258-08F7E5C5949B}" type="datetime1">
              <a:rPr lang="en-US" smtClean="0"/>
              <a:t>1/22/2021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075AD5-B7FC-4A6C-8F27-97ABABBA8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UES001 , EIED,   TU , Patiala</a:t>
            </a:r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29D859-5D36-4A95-8784-C9FB24C1C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22281" y="6354628"/>
            <a:ext cx="569719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7C26730-A226-44C2-BFF3-D7AA24EE432D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49553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3CAC3-5576-4823-8155-2E1C7CE87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8CD708-3C6C-4AFF-8A82-CD75C5862F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954B50-70E6-4D78-8899-655F1E0C66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697821-70DC-4A55-8E6D-0D0DC41E6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F102FBD-BA7E-46F8-BB53-19ED2E36C751}" type="datetime1">
              <a:rPr lang="en-US" smtClean="0"/>
              <a:t>1/22/2021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BE5455-5713-4781-BEC8-5FDEC0295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97988" y="6057412"/>
            <a:ext cx="4114800" cy="365125"/>
          </a:xfr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 smtClean="0"/>
              <a:t>UES001 , EIED,   TU , Patiala</a:t>
            </a:r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380E34-9177-48B9-9239-A8371A4E0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7C26730-A226-44C2-BFF3-D7AA24EE432D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71027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2E01E-2DC3-4934-B0DA-99768133B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B49303-5E2D-4B60-BCA2-88C254BAEB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6533ED-9747-4369-A486-CEA9EE98F2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550B76-29B9-46B8-A9E3-014FE513C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1CA64D-59BC-416D-9DE9-60988F0C5DAF}" type="datetime1">
              <a:rPr lang="en-US" smtClean="0"/>
              <a:t>1/22/2021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42638D-D432-4AAB-9392-AC4AB93B9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97988" y="6057411"/>
            <a:ext cx="4114800" cy="365125"/>
          </a:xfr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 smtClean="0"/>
              <a:t>UES001 , EIED,   TU , Patiala</a:t>
            </a:r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2DEF33-CD17-44C5-8F8D-285DD075E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7C26730-A226-44C2-BFF3-D7AA24EE432D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272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822D17-BDC4-4164-A19A-3B423D9C7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23D01A-19C0-4177-9A51-B114CCA5C9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B8165B-F33C-479B-BA4B-666CBE01A5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442739" y="6354628"/>
            <a:ext cx="1179541" cy="36346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29918B-C207-4F08-BBD3-52AC3C909BCD}" type="datetime1">
              <a:rPr lang="en-US" smtClean="0"/>
              <a:t>1/22/2021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FD9B0E-D71B-4FF9-9474-DE74F1DD28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UES001 , EIED,   TU , Patiala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BBEC26-F578-4AF9-8A4E-722DBADEDA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22281" y="6354628"/>
            <a:ext cx="569719" cy="365125"/>
          </a:xfrm>
          <a:prstGeom prst="rect">
            <a:avLst/>
          </a:prstGeom>
          <a:solidFill>
            <a:srgbClr val="C00000"/>
          </a:solidFill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r>
              <a:rPr lang="en-IN" dirty="0"/>
              <a:t>   </a:t>
            </a:r>
            <a:fld id="{17C26730-A226-44C2-BFF3-D7AA24EE432D}" type="slidenum">
              <a:rPr lang="en-IN" smtClean="0"/>
              <a:pPr algn="ctr"/>
              <a:t>‹#›</a:t>
            </a:fld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3D8EAA0-7558-4584-98B8-AF019A9DA5D6}"/>
              </a:ext>
            </a:extLst>
          </p:cNvPr>
          <p:cNvSpPr/>
          <p:nvPr userDrawn="1"/>
        </p:nvSpPr>
        <p:spPr>
          <a:xfrm>
            <a:off x="0" y="0"/>
            <a:ext cx="10442739" cy="68580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216916B-6090-4B3F-A684-CE48813BDB84}"/>
              </a:ext>
            </a:extLst>
          </p:cNvPr>
          <p:cNvSpPr/>
          <p:nvPr userDrawn="1"/>
        </p:nvSpPr>
        <p:spPr>
          <a:xfrm>
            <a:off x="153824" y="136733"/>
            <a:ext cx="10288915" cy="65830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087203-E800-4277-B35B-3030F91F3F21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2739" y="139908"/>
            <a:ext cx="1749261" cy="6212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265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62" r:id="rId13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656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2">
            <a:extLst>
              <a:ext uri="{FF2B5EF4-FFF2-40B4-BE49-F238E27FC236}">
                <a16:creationId xmlns:a16="http://schemas.microsoft.com/office/drawing/2014/main" id="{CFFD913D-BDEC-4682-8377-0826A6127210}"/>
              </a:ext>
            </a:extLst>
          </p:cNvPr>
          <p:cNvSpPr txBox="1">
            <a:spLocks/>
          </p:cNvSpPr>
          <p:nvPr/>
        </p:nvSpPr>
        <p:spPr>
          <a:xfrm>
            <a:off x="258689" y="1390939"/>
            <a:ext cx="6798250" cy="167447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r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sz="6000" b="1" kern="1200" cap="all" spc="-3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ts val="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1200" cap="all" spc="-3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 Electrical </a:t>
            </a:r>
          </a:p>
          <a:p>
            <a:pPr marL="0" marR="0" lvl="0" indent="0" algn="r" defTabSz="914400" rtl="0" eaLnBrk="1" fontAlgn="auto" latinLnBrk="0" hangingPunct="1">
              <a:lnSpc>
                <a:spcPts val="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1200" cap="all" spc="-3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and </a:t>
            </a:r>
            <a:br>
              <a:rPr kumimoji="0" lang="en-US" sz="6000" b="1" i="0" u="none" strike="noStrike" kern="1200" cap="all" spc="-3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</a:br>
            <a:r>
              <a:rPr kumimoji="0" lang="en-US" sz="6000" b="1" i="0" u="none" strike="noStrike" kern="1200" cap="all" spc="-3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Electronics science </a:t>
            </a:r>
          </a:p>
        </p:txBody>
      </p:sp>
      <p:sp>
        <p:nvSpPr>
          <p:cNvPr id="10" name="Subtitle 3">
            <a:extLst>
              <a:ext uri="{FF2B5EF4-FFF2-40B4-BE49-F238E27FC236}">
                <a16:creationId xmlns:a16="http://schemas.microsoft.com/office/drawing/2014/main" id="{A92B7774-6E43-44DB-93DF-66DC5B7DBA7C}"/>
              </a:ext>
            </a:extLst>
          </p:cNvPr>
          <p:cNvSpPr txBox="1">
            <a:spLocks/>
          </p:cNvSpPr>
          <p:nvPr/>
        </p:nvSpPr>
        <p:spPr>
          <a:xfrm>
            <a:off x="1766131" y="3429000"/>
            <a:ext cx="5290808" cy="1014984"/>
          </a:xfrm>
          <a:prstGeom prst="rect">
            <a:avLst/>
          </a:prstGeom>
          <a:solidFill>
            <a:srgbClr val="000000"/>
          </a:solidFill>
        </p:spPr>
        <p:txBody>
          <a:bodyPr vert="horz" lIns="252000" tIns="0" rIns="0" bIns="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i="1" kern="120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First year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Computer Science and Engineering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1587B14-6EA7-498D-87BF-E8A2F302B5E6}"/>
              </a:ext>
            </a:extLst>
          </p:cNvPr>
          <p:cNvSpPr txBox="1"/>
          <p:nvPr/>
        </p:nvSpPr>
        <p:spPr>
          <a:xfrm>
            <a:off x="3179063" y="4622793"/>
            <a:ext cx="7050023" cy="1688535"/>
          </a:xfrm>
          <a:prstGeom prst="rect">
            <a:avLst/>
          </a:prstGeom>
          <a:noFill/>
        </p:spPr>
        <p:txBody>
          <a:bodyPr wrap="square" lIns="0" tIns="36000" rIns="0" bIns="0" rtlCol="0">
            <a:spAutoFit/>
          </a:bodyPr>
          <a:lstStyle/>
          <a:p>
            <a:pPr algn="r">
              <a:lnSpc>
                <a:spcPts val="1400"/>
              </a:lnSpc>
            </a:pPr>
            <a:r>
              <a:rPr lang="en-US" sz="2400" b="1" spc="-100" dirty="0">
                <a:solidFill>
                  <a:srgbClr val="000000">
                    <a:lumMod val="50000"/>
                    <a:lumOff val="50000"/>
                  </a:srgbClr>
                </a:solidFill>
                <a:latin typeface="Corbel" panose="020B0503020204020204" pitchFamily="34" charset="0"/>
              </a:rPr>
              <a:t>Dr. Shakti Singh </a:t>
            </a:r>
          </a:p>
          <a:p>
            <a:pPr algn="r">
              <a:lnSpc>
                <a:spcPts val="1400"/>
              </a:lnSpc>
            </a:pPr>
            <a:r>
              <a:rPr lang="en-US" sz="2400" b="1" spc="-100" dirty="0">
                <a:solidFill>
                  <a:srgbClr val="5CB8B3"/>
                </a:solidFill>
                <a:latin typeface="Corbel" panose="020B0503020204020204" pitchFamily="34" charset="0"/>
              </a:rPr>
              <a:t/>
            </a:r>
            <a:br>
              <a:rPr lang="en-US" sz="2400" b="1" spc="-100" dirty="0">
                <a:solidFill>
                  <a:srgbClr val="5CB8B3"/>
                </a:solidFill>
                <a:latin typeface="Corbel" panose="020B0503020204020204" pitchFamily="34" charset="0"/>
              </a:rPr>
            </a:br>
            <a:r>
              <a:rPr lang="en-US" sz="2400" b="1" spc="-100" dirty="0">
                <a:solidFill>
                  <a:srgbClr val="000000"/>
                </a:solidFill>
                <a:latin typeface="Corbel" panose="020B0503020204020204" pitchFamily="34" charset="0"/>
              </a:rPr>
              <a:t>ASSISTANT PROFESSOR</a:t>
            </a:r>
          </a:p>
          <a:p>
            <a:pPr algn="r">
              <a:lnSpc>
                <a:spcPts val="1400"/>
              </a:lnSpc>
            </a:pPr>
            <a:endParaRPr lang="en-US" sz="2400" b="1" spc="-100" dirty="0">
              <a:solidFill>
                <a:srgbClr val="000000"/>
              </a:solidFill>
              <a:latin typeface="Corbel" panose="020B0503020204020204" pitchFamily="34" charset="0"/>
            </a:endParaRPr>
          </a:p>
          <a:p>
            <a:pPr algn="r">
              <a:lnSpc>
                <a:spcPts val="1400"/>
              </a:lnSpc>
            </a:pPr>
            <a:r>
              <a:rPr lang="en-US" sz="2400" b="1" spc="-100" dirty="0">
                <a:solidFill>
                  <a:srgbClr val="000000"/>
                </a:solidFill>
                <a:latin typeface="Corbel" panose="020B0503020204020204" pitchFamily="34" charset="0"/>
              </a:rPr>
              <a:t>ELECTRCIAL AND INSTRUMENATION </a:t>
            </a:r>
          </a:p>
          <a:p>
            <a:pPr algn="r">
              <a:lnSpc>
                <a:spcPts val="1400"/>
              </a:lnSpc>
            </a:pPr>
            <a:endParaRPr lang="en-US" sz="2400" b="1" spc="-100" dirty="0">
              <a:solidFill>
                <a:srgbClr val="000000"/>
              </a:solidFill>
              <a:latin typeface="Corbel" panose="020B0503020204020204" pitchFamily="34" charset="0"/>
            </a:endParaRPr>
          </a:p>
          <a:p>
            <a:pPr algn="r">
              <a:lnSpc>
                <a:spcPts val="1400"/>
              </a:lnSpc>
            </a:pPr>
            <a:r>
              <a:rPr lang="en-US" sz="2400" b="1" spc="-100" dirty="0">
                <a:solidFill>
                  <a:srgbClr val="000000"/>
                </a:solidFill>
                <a:latin typeface="Corbel" panose="020B0503020204020204" pitchFamily="34" charset="0"/>
              </a:rPr>
              <a:t>ENGINEERING DEPARTMENT </a:t>
            </a:r>
          </a:p>
          <a:p>
            <a:pPr algn="r">
              <a:lnSpc>
                <a:spcPts val="1400"/>
              </a:lnSpc>
            </a:pPr>
            <a:endParaRPr lang="en-US" sz="2400" b="1" i="1" spc="-100" dirty="0">
              <a:solidFill>
                <a:srgbClr val="000000"/>
              </a:solidFill>
              <a:latin typeface="Corbel" panose="020B0503020204020204" pitchFamily="34" charset="0"/>
            </a:endParaRPr>
          </a:p>
          <a:p>
            <a:pPr algn="r">
              <a:lnSpc>
                <a:spcPts val="1400"/>
              </a:lnSpc>
            </a:pPr>
            <a:r>
              <a:rPr lang="en-US" sz="2400" b="1" i="1" spc="-100" dirty="0">
                <a:solidFill>
                  <a:schemeClr val="bg1">
                    <a:lumMod val="65000"/>
                  </a:schemeClr>
                </a:solidFill>
                <a:latin typeface="Corbel" panose="020B0503020204020204" pitchFamily="34" charset="0"/>
              </a:rPr>
              <a:t>@shakti.singh@thapar.edu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69D3F-6AB0-4D6F-95F2-475FF2E82631}" type="datetime1">
              <a:rPr lang="en-US" smtClean="0"/>
              <a:t>1/22/2021</a:t>
            </a:fld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7C26730-A226-44C2-BFF3-D7AA24EE432D}" type="slidenum">
              <a:rPr lang="en-IN" smtClean="0"/>
              <a:pPr algn="ctr"/>
              <a:t>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60454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184"/>
    </mc:Choice>
    <mc:Fallback xmlns="">
      <p:transition spd="slow" advTm="11184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0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2895600" y="274638"/>
            <a:ext cx="7620000" cy="1143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b="1"/>
              <a:t>Why are they useful?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1981200" y="1600201"/>
            <a:ext cx="8229600" cy="45259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b="1" dirty="0"/>
              <a:t>Sensor signals are often too weak or too noisy</a:t>
            </a:r>
          </a:p>
          <a:p>
            <a:pPr lvl="1"/>
            <a:r>
              <a:rPr lang="en-US" altLang="en-US" b="1" dirty="0"/>
              <a:t>Op Amps ideally increase the signal amplitude without affecting its other properties</a:t>
            </a:r>
          </a:p>
        </p:txBody>
      </p:sp>
      <p:pic>
        <p:nvPicPr>
          <p:cNvPr id="6148" name="Picture 4" descr="Untitled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068" y="3111137"/>
            <a:ext cx="5435600" cy="2171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65662-DF1B-466F-94B9-E9DA39411BBE}" type="datetime1">
              <a:rPr lang="en-US" smtClean="0"/>
              <a:t>1/22/2021</a:t>
            </a:fld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7C26730-A226-44C2-BFF3-D7AA24EE432D}" type="slidenum">
              <a:rPr lang="en-IN" smtClean="0"/>
              <a:pPr algn="ctr"/>
              <a:t>10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22710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3156"/>
    </mc:Choice>
    <mc:Fallback xmlns="">
      <p:transition spd="slow" advTm="73156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/>
              <a:t>Basic Operational Amplifier Circuits</a:t>
            </a:r>
          </a:p>
        </p:txBody>
      </p:sp>
      <p:sp>
        <p:nvSpPr>
          <p:cNvPr id="3450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altLang="en-US" b="1" dirty="0"/>
              <a:t>Inverting and non-inverting amplifiers</a:t>
            </a:r>
          </a:p>
          <a:p>
            <a:pPr>
              <a:lnSpc>
                <a:spcPct val="90000"/>
              </a:lnSpc>
            </a:pPr>
            <a:endParaRPr lang="en-US" altLang="en-US" b="1" dirty="0"/>
          </a:p>
          <a:p>
            <a:pPr>
              <a:lnSpc>
                <a:spcPct val="90000"/>
              </a:lnSpc>
            </a:pPr>
            <a:endParaRPr lang="en-US" altLang="en-US" b="1" dirty="0"/>
          </a:p>
        </p:txBody>
      </p:sp>
      <p:pic>
        <p:nvPicPr>
          <p:cNvPr id="345095" name="Picture 7" descr="C08NF0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5638" y="2584450"/>
            <a:ext cx="4303712" cy="3727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53891-37C3-4C02-A7A4-13ED74C2AE81}" type="datetime1">
              <a:rPr lang="en-US" smtClean="0"/>
              <a:t>1/22/2021</a:t>
            </a:fld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7C26730-A226-44C2-BFF3-D7AA24EE432D}" type="slidenum">
              <a:rPr lang="en-IN" smtClean="0"/>
              <a:pPr algn="ctr"/>
              <a:t>11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99285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6535"/>
    </mc:Choice>
    <mc:Fallback xmlns="">
      <p:transition spd="slow" advTm="56535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BC292-EBFA-4D79-85DF-AD02A7D95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7529" y="0"/>
            <a:ext cx="6912768" cy="1400530"/>
          </a:xfrm>
        </p:spPr>
        <p:txBody>
          <a:bodyPr/>
          <a:lstStyle/>
          <a:p>
            <a:r>
              <a:rPr lang="en-IN" sz="3200" b="1" dirty="0"/>
              <a:t>CHARACTERISTICS OF AN IDEAL OP- AMP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F9ED8-4616-4A18-961D-231A661ED8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206" y="1268761"/>
            <a:ext cx="10001794" cy="4979647"/>
          </a:xfrm>
        </p:spPr>
        <p:txBody>
          <a:bodyPr/>
          <a:lstStyle/>
          <a:p>
            <a:r>
              <a:rPr lang="en-IN" dirty="0"/>
              <a:t>Infinite voltage gain A</a:t>
            </a:r>
          </a:p>
          <a:p>
            <a:r>
              <a:rPr lang="en-IN" dirty="0"/>
              <a:t>Infinite input resistance Z</a:t>
            </a:r>
            <a:r>
              <a:rPr lang="en-IN" baseline="-25000" dirty="0"/>
              <a:t>in</a:t>
            </a:r>
            <a:endParaRPr lang="en-IN" dirty="0"/>
          </a:p>
          <a:p>
            <a:r>
              <a:rPr lang="en-IN" dirty="0"/>
              <a:t>Zero output resistance </a:t>
            </a:r>
            <a:r>
              <a:rPr lang="en-IN" dirty="0" err="1"/>
              <a:t>Z</a:t>
            </a:r>
            <a:r>
              <a:rPr lang="en-IN" baseline="-25000" dirty="0" err="1"/>
              <a:t>out</a:t>
            </a:r>
            <a:r>
              <a:rPr lang="en-IN" dirty="0"/>
              <a:t> </a:t>
            </a:r>
          </a:p>
          <a:p>
            <a:r>
              <a:rPr lang="en-IN" dirty="0"/>
              <a:t>Zero output voltage when input voltage is zero</a:t>
            </a:r>
          </a:p>
          <a:p>
            <a:r>
              <a:rPr lang="en-IN" dirty="0"/>
              <a:t>Infinite bandwidth</a:t>
            </a:r>
          </a:p>
          <a:p>
            <a:r>
              <a:rPr lang="en-IN" dirty="0"/>
              <a:t>Infinite common mode rejection ratio so that the output common mode noise voltage is zero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80989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466"/>
    </mc:Choice>
    <mc:Fallback xmlns="">
      <p:transition spd="slow" advTm="37466"/>
    </mc:Fallback>
  </mc:AlternateContent>
  <p:timing>
    <p:tnLst>
      <p:par>
        <p:cTn id="1" dur="indefinite" restart="never" nodeType="tmRoot"/>
      </p:par>
    </p:tnLst>
  </p:timing>
  <p:extLst mod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49086" y="413544"/>
            <a:ext cx="8229600" cy="1143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/>
              <a:t>Ideal Op </a:t>
            </a:r>
            <a:r>
              <a:rPr lang="en-US" altLang="en-US" dirty="0" smtClean="0"/>
              <a:t>Amp vs Practical </a:t>
            </a:r>
            <a:r>
              <a:rPr lang="en-US" altLang="en-US" dirty="0" err="1" smtClean="0"/>
              <a:t>Opamp</a:t>
            </a:r>
            <a:endParaRPr lang="en-US" altLang="en-US" dirty="0"/>
          </a:p>
        </p:txBody>
      </p:sp>
      <p:graphicFrame>
        <p:nvGraphicFramePr>
          <p:cNvPr id="14340" name="Group 4"/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3706575609"/>
              </p:ext>
            </p:extLst>
          </p:nvPr>
        </p:nvGraphicFramePr>
        <p:xfrm>
          <a:off x="377372" y="1600201"/>
          <a:ext cx="10058399" cy="4525965"/>
        </p:xfrm>
        <a:graphic>
          <a:graphicData uri="http://schemas.openxmlformats.org/drawingml/2006/table">
            <a:tbl>
              <a:tblPr/>
              <a:tblGrid>
                <a:gridCol w="2400377">
                  <a:extLst>
                    <a:ext uri="{9D8B030D-6E8A-4147-A177-3AD203B41FA5}">
                      <a16:colId xmlns:a16="http://schemas.microsoft.com/office/drawing/2014/main" val="2734898081"/>
                    </a:ext>
                  </a:extLst>
                </a:gridCol>
                <a:gridCol w="2174928">
                  <a:extLst>
                    <a:ext uri="{9D8B030D-6E8A-4147-A177-3AD203B41FA5}">
                      <a16:colId xmlns:a16="http://schemas.microsoft.com/office/drawing/2014/main" val="3497500174"/>
                    </a:ext>
                  </a:extLst>
                </a:gridCol>
                <a:gridCol w="5483094">
                  <a:extLst>
                    <a:ext uri="{9D8B030D-6E8A-4147-A177-3AD203B41FA5}">
                      <a16:colId xmlns:a16="http://schemas.microsoft.com/office/drawing/2014/main" val="4211160797"/>
                    </a:ext>
                  </a:extLst>
                </a:gridCol>
              </a:tblGrid>
              <a:tr h="8778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Parameters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Ideal Op-Amp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Typical Op-Amp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7788896"/>
                  </a:ext>
                </a:extLst>
              </a:tr>
              <a:tr h="7302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Input Resistance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sym typeface="Mathematica1" pitchFamily="2" charset="2"/>
                        </a:rPr>
                        <a:t>infinity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  <a:r>
                        <a:rPr kumimoji="0" lang="en-US" altLang="en-US" sz="1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 </a:t>
                      </a: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sym typeface="Symbol" panose="05050102010706020507" pitchFamily="18" charset="2"/>
                        </a:rPr>
                        <a:t></a:t>
                      </a: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sym typeface="Mathematica1" pitchFamily="2" charset="2"/>
                        </a:rPr>
                        <a:t> (bipolar)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sym typeface="Mathematica1" pitchFamily="2" charset="2"/>
                        </a:rPr>
                        <a:t>10</a:t>
                      </a:r>
                      <a:r>
                        <a:rPr kumimoji="0" lang="en-US" altLang="en-US" sz="1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sym typeface="Mathematica1" pitchFamily="2" charset="2"/>
                        </a:rPr>
                        <a:t>9 </a:t>
                      </a: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sym typeface="Symbol" panose="05050102010706020507" pitchFamily="18" charset="2"/>
                        </a:rPr>
                        <a:t></a:t>
                      </a: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sym typeface="Mathematica1" pitchFamily="2" charset="2"/>
                        </a:rPr>
                        <a:t> - 10</a:t>
                      </a:r>
                      <a:r>
                        <a:rPr kumimoji="0" lang="en-US" altLang="en-US" sz="1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sym typeface="Mathematica1" pitchFamily="2" charset="2"/>
                        </a:rPr>
                        <a:t>12 </a:t>
                      </a: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sym typeface="Symbol" panose="05050102010706020507" pitchFamily="18" charset="2"/>
                        </a:rPr>
                        <a:t></a:t>
                      </a: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sym typeface="Mathematica1" pitchFamily="2" charset="2"/>
                        </a:rPr>
                        <a:t> (FET)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6434655"/>
                  </a:ext>
                </a:extLst>
              </a:tr>
              <a:tr h="3825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Input Current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  <a:r>
                        <a:rPr kumimoji="0" lang="en-US" altLang="en-US" sz="1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-12</a:t>
                      </a: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– 10</a:t>
                      </a:r>
                      <a:r>
                        <a:rPr kumimoji="0" lang="en-US" altLang="en-US" sz="1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-8</a:t>
                      </a: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7870301"/>
                  </a:ext>
                </a:extLst>
              </a:tr>
              <a:tr h="390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Output Resistance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100 – 1000</a:t>
                      </a: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sym typeface="Mathematica1" pitchFamily="2" charset="2"/>
                        </a:rPr>
                        <a:t> </a:t>
                      </a: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sym typeface="Symbol" panose="05050102010706020507" pitchFamily="18" charset="2"/>
                        </a:rPr>
                        <a:t>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3583638"/>
                  </a:ext>
                </a:extLst>
              </a:tr>
              <a:tr h="390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Operational Gain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sym typeface="Mathematica1" pitchFamily="2" charset="2"/>
                        </a:rPr>
                        <a:t>infinity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  <a:r>
                        <a:rPr kumimoji="0" lang="en-US" altLang="en-US" sz="1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- 10</a:t>
                      </a:r>
                      <a:r>
                        <a:rPr kumimoji="0" lang="en-US" altLang="en-US" sz="1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1316836"/>
                  </a:ext>
                </a:extLst>
              </a:tr>
              <a:tr h="3921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Common Mode Gain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  <a:r>
                        <a:rPr kumimoji="0" lang="en-US" altLang="en-US" sz="1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-5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8439951"/>
                  </a:ext>
                </a:extLst>
              </a:tr>
              <a:tr h="9794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Bandwidth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sym typeface="Mathematica1" pitchFamily="2" charset="2"/>
                        </a:rPr>
                        <a:t>infinity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Attenuates and phases at high frequencies (depends on slew rate)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7640289"/>
                  </a:ext>
                </a:extLst>
              </a:tr>
              <a:tr h="3825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Temperature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independent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Bandwidth and gain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0359957"/>
                  </a:ext>
                </a:extLst>
              </a:tr>
            </a:tbl>
          </a:graphicData>
        </a:graphic>
      </p:graphicFrame>
      <p:pic>
        <p:nvPicPr>
          <p:cNvPr id="14379" name="Picture 43" descr="AD8066 op-amp. 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1486" y="1752600"/>
            <a:ext cx="825500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4380" name="Group 44"/>
          <p:cNvGrpSpPr>
            <a:grpSpLocks/>
          </p:cNvGrpSpPr>
          <p:nvPr/>
        </p:nvGrpSpPr>
        <p:grpSpPr bwMode="auto">
          <a:xfrm>
            <a:off x="3541486" y="1916113"/>
            <a:ext cx="685800" cy="457200"/>
            <a:chOff x="384" y="2544"/>
            <a:chExt cx="432" cy="288"/>
          </a:xfrm>
        </p:grpSpPr>
        <p:sp>
          <p:nvSpPr>
            <p:cNvPr id="14381" name="AutoShape 45"/>
            <p:cNvSpPr>
              <a:spLocks noChangeArrowheads="1"/>
            </p:cNvSpPr>
            <p:nvPr/>
          </p:nvSpPr>
          <p:spPr bwMode="auto">
            <a:xfrm rot="5400000">
              <a:off x="528" y="2544"/>
              <a:ext cx="288" cy="288"/>
            </a:xfrm>
            <a:prstGeom prst="triangle">
              <a:avLst>
                <a:gd name="adj" fmla="val 50000"/>
              </a:avLst>
            </a:prstGeom>
            <a:solidFill>
              <a:schemeClr val="bg2"/>
            </a:solidFill>
            <a:ln w="9525">
              <a:solidFill>
                <a:srgbClr val="333333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82" name="Line 46"/>
            <p:cNvSpPr>
              <a:spLocks noChangeShapeType="1"/>
            </p:cNvSpPr>
            <p:nvPr/>
          </p:nvSpPr>
          <p:spPr bwMode="auto">
            <a:xfrm flipH="1">
              <a:off x="384" y="2592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83" name="Line 47"/>
            <p:cNvSpPr>
              <a:spLocks noChangeShapeType="1"/>
            </p:cNvSpPr>
            <p:nvPr/>
          </p:nvSpPr>
          <p:spPr bwMode="auto">
            <a:xfrm flipH="1">
              <a:off x="384" y="2784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28581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5645"/>
    </mc:Choice>
    <mc:Fallback xmlns="">
      <p:transition spd="slow" advTm="105645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0914" y="1422400"/>
            <a:ext cx="10014857" cy="4754563"/>
          </a:xfrm>
        </p:spPr>
        <p:txBody>
          <a:bodyPr/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Op Amp is an IC packaged into a single case to form a functional circuit.</a:t>
            </a:r>
          </a:p>
          <a:p>
            <a:r>
              <a:rPr lang="en-US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 Amp wer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 primarily used to perform mathematical operations such as addition, subtraction, integration and differentiation, thus the term operational.</a:t>
            </a: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1239" y="3084924"/>
            <a:ext cx="5430761" cy="2622330"/>
          </a:xfrm>
          <a:prstGeom prst="rect">
            <a:avLst/>
          </a:prstGeom>
        </p:spPr>
      </p:pic>
      <p:pic>
        <p:nvPicPr>
          <p:cNvPr id="6" name="Picture 5" descr="schematic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519" y="3014118"/>
            <a:ext cx="5574481" cy="2763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96E06-255C-4706-A934-567FC9351770}" type="datetime1">
              <a:rPr lang="en-US" smtClean="0"/>
              <a:t>1/22/2021</a:t>
            </a:fld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7C26730-A226-44C2-BFF3-D7AA24EE432D}" type="slidenum">
              <a:rPr lang="en-IN" smtClean="0"/>
              <a:pPr algn="ctr"/>
              <a:t>2</a:t>
            </a:fld>
            <a:endParaRPr lang="en-IN" dirty="0"/>
          </a:p>
        </p:txBody>
      </p:sp>
      <p:pic>
        <p:nvPicPr>
          <p:cNvPr id="8" name="Picture 4" descr="Untitled1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3992" y="4782439"/>
            <a:ext cx="1747247" cy="1718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710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1510"/>
    </mc:Choice>
    <mc:Fallback xmlns="">
      <p:transition spd="slow" advTm="21151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Introduction</a:t>
            </a:r>
          </a:p>
        </p:txBody>
      </p:sp>
      <p:sp>
        <p:nvSpPr>
          <p:cNvPr id="175107" name="Rectangle 3"/>
          <p:cNvSpPr>
            <a:spLocks noGrp="1" noChangeArrowheads="1"/>
          </p:cNvSpPr>
          <p:nvPr>
            <p:ph idx="1"/>
          </p:nvPr>
        </p:nvSpPr>
        <p:spPr>
          <a:xfrm>
            <a:off x="1905001" y="1773239"/>
            <a:ext cx="3795713" cy="4319587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en-US" b="1" dirty="0">
                <a:solidFill>
                  <a:srgbClr val="0000FF"/>
                </a:solidFill>
              </a:rPr>
              <a:t>Operational amplifiers</a:t>
            </a:r>
            <a:r>
              <a:rPr lang="en-US" altLang="en-US" dirty="0"/>
              <a:t> (</a:t>
            </a:r>
            <a:r>
              <a:rPr lang="en-US" altLang="en-US" b="1" dirty="0">
                <a:solidFill>
                  <a:srgbClr val="0000FF"/>
                </a:solidFill>
              </a:rPr>
              <a:t>op-amps</a:t>
            </a:r>
            <a:r>
              <a:rPr lang="en-US" altLang="en-US" dirty="0"/>
              <a:t>) are among the most widely used building blocks in electronics</a:t>
            </a:r>
          </a:p>
          <a:p>
            <a:pPr lvl="1">
              <a:lnSpc>
                <a:spcPct val="110000"/>
              </a:lnSpc>
            </a:pPr>
            <a:r>
              <a:rPr lang="en-US" altLang="en-US" dirty="0"/>
              <a:t>they are  integrated circuits (ICs)</a:t>
            </a:r>
          </a:p>
          <a:p>
            <a:pPr lvl="2">
              <a:lnSpc>
                <a:spcPct val="110000"/>
              </a:lnSpc>
            </a:pPr>
            <a:r>
              <a:rPr lang="en-US" altLang="en-US" dirty="0"/>
              <a:t>often DIL or SMT</a:t>
            </a:r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endParaRPr lang="en-US" altLang="en-US" dirty="0"/>
          </a:p>
        </p:txBody>
      </p:sp>
      <p:pic>
        <p:nvPicPr>
          <p:cNvPr id="175111" name="Picture 7" descr="C08NF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1175" y="2028826"/>
            <a:ext cx="4586288" cy="4075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2108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5966"/>
    </mc:Choice>
    <mc:Fallback xmlns="">
      <p:transition spd="slow" advTm="105966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350211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509451"/>
            <a:ext cx="10515600" cy="5667512"/>
          </a:xfrm>
        </p:spPr>
        <p:txBody>
          <a:bodyPr/>
          <a:lstStyle/>
          <a:p>
            <a:r>
              <a:rPr lang="en-GB" altLang="en-US" dirty="0"/>
              <a:t>A single package will often contain several op-amps</a:t>
            </a:r>
          </a:p>
        </p:txBody>
      </p:sp>
      <p:pic>
        <p:nvPicPr>
          <p:cNvPr id="35021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103" y="1690688"/>
            <a:ext cx="8954135" cy="4570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09756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749"/>
    </mc:Choice>
    <mc:Fallback xmlns="">
      <p:transition spd="slow" advTm="32749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81200" y="274638"/>
            <a:ext cx="8229600" cy="1143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Background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1828800" y="1722438"/>
            <a:ext cx="8534400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en-US" sz="2800" b="1" dirty="0"/>
              <a:t>Originally invented in early 1940s using vacuum tube technology</a:t>
            </a:r>
          </a:p>
          <a:p>
            <a:pPr lvl="1"/>
            <a:r>
              <a:rPr lang="en-US" altLang="en-US" sz="2400" b="1" dirty="0"/>
              <a:t>Initial purpose was to execute math operations in analog electronic calculating machines</a:t>
            </a:r>
          </a:p>
          <a:p>
            <a:r>
              <a:rPr lang="en-US" altLang="en-US" sz="2800" b="1" dirty="0"/>
              <a:t>Shrunk in size with invention of transistor</a:t>
            </a:r>
          </a:p>
          <a:p>
            <a:r>
              <a:rPr lang="en-US" altLang="en-US" sz="2800" b="1" dirty="0"/>
              <a:t>Most now made on integrated circuit (IC)</a:t>
            </a:r>
          </a:p>
          <a:p>
            <a:pPr lvl="1"/>
            <a:r>
              <a:rPr lang="en-US" altLang="en-US" sz="2400" b="1" dirty="0"/>
              <a:t>Only most demanding applications use discrete components</a:t>
            </a:r>
          </a:p>
          <a:p>
            <a:r>
              <a:rPr lang="en-US" altLang="en-US" sz="2800" b="1" dirty="0"/>
              <a:t>Huge variety of applications, low cost, and ease of mass production make them extremely popular</a:t>
            </a:r>
          </a:p>
        </p:txBody>
      </p:sp>
    </p:spTree>
    <p:extLst>
      <p:ext uri="{BB962C8B-B14F-4D97-AF65-F5344CB8AC3E}">
        <p14:creationId xmlns:p14="http://schemas.microsoft.com/office/powerpoint/2010/main" val="3931714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4556"/>
    </mc:Choice>
    <mc:Fallback xmlns="">
      <p:transition spd="slow" advTm="44556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7305" y="-103180"/>
            <a:ext cx="10058400" cy="1450757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2734" y="957795"/>
            <a:ext cx="10058400" cy="4023360"/>
          </a:xfrm>
        </p:spPr>
        <p:txBody>
          <a:bodyPr/>
          <a:lstStyle/>
          <a:p>
            <a:r>
              <a:rPr lang="en-US" dirty="0" smtClean="0"/>
              <a:t>The internal structure of </a:t>
            </a:r>
            <a:r>
              <a:rPr lang="en-US" dirty="0" err="1" smtClean="0"/>
              <a:t>OpAmp</a:t>
            </a:r>
            <a:r>
              <a:rPr lang="en-US" dirty="0" smtClean="0"/>
              <a:t> is much more complex and consists of 20 transistors along with biasing resistors and capacitors.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5364" y="1737360"/>
            <a:ext cx="6882231" cy="4603448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06D45-9BE2-4F76-9B65-A49A16107438}" type="datetime1">
              <a:rPr lang="en-US" smtClean="0"/>
              <a:t>1/22/2021</a:t>
            </a:fld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7C26730-A226-44C2-BFF3-D7AA24EE432D}" type="slidenum">
              <a:rPr lang="en-IN" smtClean="0"/>
              <a:pPr algn="ctr"/>
              <a:t>6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20806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7483"/>
    </mc:Choice>
    <mc:Fallback xmlns="">
      <p:transition spd="slow" advTm="67483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819400" y="274638"/>
            <a:ext cx="7696200" cy="1143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Operational Amplifier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sz="half" idx="2"/>
          </p:nvPr>
        </p:nvSpPr>
        <p:spPr bwMode="auto">
          <a:xfrm>
            <a:off x="5778500" y="1295400"/>
            <a:ext cx="4508500" cy="48006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2800"/>
              <a:t>Output gain high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A ~= 10</a:t>
            </a:r>
            <a:r>
              <a:rPr lang="en-US" altLang="en-US" sz="2400" baseline="30000"/>
              <a:t>6</a:t>
            </a:r>
            <a:r>
              <a:rPr lang="en-US" altLang="en-US" sz="2400"/>
              <a:t> 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Tiny difference in the input voltages result in a very large output voltage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Output limited by supply voltages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Comparator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If V</a:t>
            </a:r>
            <a:r>
              <a:rPr lang="en-US" altLang="en-US" baseline="-25000"/>
              <a:t>+</a:t>
            </a:r>
            <a:r>
              <a:rPr lang="en-US" altLang="en-US"/>
              <a:t>&gt;V</a:t>
            </a:r>
            <a:r>
              <a:rPr lang="en-US" altLang="en-US" baseline="-25000"/>
              <a:t>-</a:t>
            </a:r>
            <a:r>
              <a:rPr lang="en-US" altLang="en-US"/>
              <a:t>, V</a:t>
            </a:r>
            <a:r>
              <a:rPr lang="en-US" altLang="en-US" baseline="-25000"/>
              <a:t>out </a:t>
            </a:r>
            <a:r>
              <a:rPr lang="en-US" altLang="en-US"/>
              <a:t>= HVS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If V</a:t>
            </a:r>
            <a:r>
              <a:rPr lang="en-US" altLang="en-US" baseline="-25000"/>
              <a:t>+</a:t>
            </a:r>
            <a:r>
              <a:rPr lang="en-US" altLang="en-US"/>
              <a:t>&lt;V</a:t>
            </a:r>
            <a:r>
              <a:rPr lang="en-US" altLang="en-US" baseline="-25000"/>
              <a:t>-</a:t>
            </a:r>
            <a:r>
              <a:rPr lang="en-US" altLang="en-US"/>
              <a:t>, V</a:t>
            </a:r>
            <a:r>
              <a:rPr lang="en-US" altLang="en-US" baseline="-25000"/>
              <a:t>out </a:t>
            </a:r>
            <a:r>
              <a:rPr lang="en-US" altLang="en-US"/>
              <a:t>= LVS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If V</a:t>
            </a:r>
            <a:r>
              <a:rPr lang="en-US" altLang="en-US" baseline="-25000"/>
              <a:t>+</a:t>
            </a:r>
            <a:r>
              <a:rPr lang="en-US" altLang="en-US"/>
              <a:t>=V</a:t>
            </a:r>
            <a:r>
              <a:rPr lang="en-US" altLang="en-US" baseline="-25000"/>
              <a:t>-</a:t>
            </a:r>
            <a:r>
              <a:rPr lang="en-US" altLang="en-US"/>
              <a:t>, V</a:t>
            </a:r>
            <a:r>
              <a:rPr lang="en-US" altLang="en-US" baseline="-25000"/>
              <a:t>out </a:t>
            </a:r>
            <a:r>
              <a:rPr lang="en-US" altLang="en-US"/>
              <a:t>= 0V</a:t>
            </a:r>
          </a:p>
        </p:txBody>
      </p:sp>
      <p:pic>
        <p:nvPicPr>
          <p:cNvPr id="5" name="Picture 5" descr="schematic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019" y="1890838"/>
            <a:ext cx="5574481" cy="2763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7533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6736"/>
    </mc:Choice>
    <mc:Fallback xmlns="">
      <p:transition spd="slow" advTm="66736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81200" y="274638"/>
            <a:ext cx="8229600" cy="1143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3-stage Op-Amp</a:t>
            </a:r>
          </a:p>
        </p:txBody>
      </p:sp>
      <p:pic>
        <p:nvPicPr>
          <p:cNvPr id="5120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1416051"/>
            <a:ext cx="6705600" cy="47101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3874-D228-4548-A576-981F1DC429CA}" type="datetime1">
              <a:rPr lang="en-US" smtClean="0"/>
              <a:t>1/22/2021</a:t>
            </a:fld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7C26730-A226-44C2-BFF3-D7AA24EE432D}" type="slidenum">
              <a:rPr lang="en-IN" smtClean="0"/>
              <a:pPr algn="ctr"/>
              <a:t>8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70015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224"/>
    </mc:Choice>
    <mc:Fallback xmlns="">
      <p:transition spd="slow" advTm="22224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60648"/>
            <a:ext cx="8229600" cy="998984"/>
          </a:xfrm>
        </p:spPr>
        <p:txBody>
          <a:bodyPr>
            <a:normAutofit/>
          </a:bodyPr>
          <a:lstStyle/>
          <a:p>
            <a:r>
              <a:rPr lang="en-IN" sz="3200" b="1" dirty="0">
                <a:latin typeface="Times New Roman" pitchFamily="18" charset="0"/>
                <a:cs typeface="Times New Roman" pitchFamily="18" charset="0"/>
              </a:rPr>
              <a:t>Equivalent Circuit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536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775520" y="1061864"/>
            <a:ext cx="6512922" cy="33074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404949" y="4369274"/>
            <a:ext cx="980585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amplifier’s differential inputs consist of a non-inverting input with voltage (V+) and an inverting input with voltage (V−). Ideally, an op-amp amplifies only the difference in voltage between the two, also called differential input voltage. The output voltage of the op-amp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400" baseline="-25000" dirty="0" err="1">
                <a:latin typeface="Times New Roman" pitchFamily="18" charset="0"/>
                <a:cs typeface="Times New Roman" pitchFamily="18" charset="0"/>
              </a:rPr>
              <a:t>out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is given by the equation:</a:t>
            </a: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                                       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400" baseline="-25000" dirty="0" err="1">
                <a:latin typeface="Times New Roman" pitchFamily="18" charset="0"/>
                <a:cs typeface="Times New Roman" pitchFamily="18" charset="0"/>
              </a:rPr>
              <a:t>out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= A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</a:rPr>
              <a:t>OL 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(V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– V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535842" y="437182"/>
            <a:ext cx="3505200" cy="12493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u="none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200" b="1" smtClean="0"/>
              <a:t>Differential Amplifier</a:t>
            </a:r>
          </a:p>
          <a:p>
            <a:pPr lvl="1"/>
            <a:r>
              <a:rPr lang="en-US" altLang="en-US" sz="2000" b="1" smtClean="0"/>
              <a:t>Amplifies difference between inputs</a:t>
            </a:r>
            <a:endParaRPr lang="en-US" altLang="en-US" sz="2000" b="1" dirty="0"/>
          </a:p>
        </p:txBody>
      </p:sp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7087" y="1606696"/>
            <a:ext cx="2790825" cy="17430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46550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7363"/>
    </mc:Choice>
    <mc:Fallback xmlns="">
      <p:transition spd="slow" advTm="157363"/>
    </mc:Fallback>
  </mc:AlternateContent>
  <p:timing>
    <p:tnLst>
      <p:par>
        <p:cTn id="1" dur="indefinite" restart="never" nodeType="tmRoot"/>
      </p:par>
    </p:tnLst>
  </p:timing>
  <p:extLst mod="1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10"/>
  <p:tag name="MMPROD_UIDATA" val="&lt;database version=&quot;11.0&quot;&gt;&lt;object type=&quot;1&quot; unique_id=&quot;10001&quot;&gt;&lt;object type=&quot;2&quot; unique_id=&quot;12470&quot;&gt;&lt;object type=&quot;3&quot; unique_id=&quot;12770&quot;&gt;&lt;property id=&quot;20148&quot; value=&quot;5&quot;/&gt;&lt;property id=&quot;20300&quot; value=&quot;Slide 1&quot;/&gt;&lt;property id=&quot;20307&quot; value=&quot;256&quot;/&gt;&lt;/object&gt;&lt;object type=&quot;3&quot; unique_id=&quot;12771&quot;&gt;&lt;property id=&quot;20148&quot; value=&quot;5&quot;/&gt;&lt;property id=&quot;20300&quot; value=&quot;Slide 2 - &amp;quot;Introduction&amp;quot;&quot;/&gt;&lt;property id=&quot;20307&quot; value=&quot;563&quot;/&gt;&lt;/object&gt;&lt;object type=&quot;3&quot; unique_id=&quot;12772&quot;&gt;&lt;property id=&quot;20148&quot; value=&quot;5&quot;/&gt;&lt;property id=&quot;20300&quot; value=&quot;Slide 3 - &amp;quot;Introduction&amp;quot;&quot;/&gt;&lt;property id=&quot;20307&quot; value=&quot;575&quot;/&gt;&lt;/object&gt;&lt;object type=&quot;3&quot; unique_id=&quot;12773&quot;&gt;&lt;property id=&quot;20148&quot; value=&quot;5&quot;/&gt;&lt;property id=&quot;20300&quot; value=&quot;Slide 4&quot;/&gt;&lt;property id=&quot;20307&quot; value=&quot;576&quot;/&gt;&lt;/object&gt;&lt;object type=&quot;3&quot; unique_id=&quot;12774&quot;&gt;&lt;property id=&quot;20148&quot; value=&quot;5&quot;/&gt;&lt;property id=&quot;20300&quot; value=&quot;Slide 5 - &amp;quot;Background&amp;quot;&quot;/&gt;&lt;property id=&quot;20307&quot; value=&quot;577&quot;/&gt;&lt;/object&gt;&lt;object type=&quot;3&quot; unique_id=&quot;12775&quot;&gt;&lt;property id=&quot;20148&quot; value=&quot;5&quot;/&gt;&lt;property id=&quot;20300&quot; value=&quot;Slide 6 - &amp;quot;Introduction&amp;quot;&quot;/&gt;&lt;property id=&quot;20307&quot; value=&quot;564&quot;/&gt;&lt;/object&gt;&lt;object type=&quot;3&quot; unique_id=&quot;12778&quot;&gt;&lt;property id=&quot;20148&quot; value=&quot;5&quot;/&gt;&lt;property id=&quot;20300&quot; value=&quot;Slide 7 - &amp;quot;Operational Amplifier&amp;quot;&quot;/&gt;&lt;property id=&quot;20307&quot; value=&quot;529&quot;/&gt;&lt;/object&gt;&lt;object type=&quot;3&quot; unique_id=&quot;12779&quot;&gt;&lt;property id=&quot;20148&quot; value=&quot;5&quot;/&gt;&lt;property id=&quot;20300&quot; value=&quot;Slide 8 - &amp;quot;3-stage Op-Amp&amp;quot;&quot;/&gt;&lt;property id=&quot;20307&quot; value=&quot;530&quot;/&gt;&lt;/object&gt;&lt;object type=&quot;3&quot; unique_id=&quot;12780&quot;&gt;&lt;property id=&quot;20148&quot; value=&quot;5&quot;/&gt;&lt;property id=&quot;20300&quot; value=&quot;Slide 10 - &amp;quot;Why are they useful?&amp;quot;&quot;/&gt;&lt;property id=&quot;20307&quot; value=&quot;531&quot;/&gt;&lt;/object&gt;&lt;object type=&quot;3&quot; unique_id=&quot;12784&quot;&gt;&lt;property id=&quot;20148&quot; value=&quot;5&quot;/&gt;&lt;property id=&quot;20300&quot; value=&quot;Slide 11 - &amp;quot;Basic Operational Amplifier Circuits&amp;quot;&quot;/&gt;&lt;property id=&quot;20307&quot; value=&quot;534&quot;/&gt;&lt;/object&gt;&lt;object type=&quot;3&quot; unique_id=&quot;12786&quot;&gt;&lt;property id=&quot;20148&quot; value=&quot;5&quot;/&gt;&lt;property id=&quot;20300&quot; value=&quot;Slide 13 - &amp;quot;Ideal Op Amp vs Practical Opamp&amp;quot;&quot;/&gt;&lt;property id=&quot;20307&quot; value=&quot;536&quot;/&gt;&lt;/object&gt;&lt;object type=&quot;3&quot; unique_id=&quot;13015&quot;&gt;&lt;property id=&quot;20148&quot; value=&quot;5&quot;/&gt;&lt;property id=&quot;20300&quot; value=&quot;Slide 9 - &amp;quot;Equivalent Circuit&amp;quot;&quot;/&gt;&lt;property id=&quot;20307&quot; value=&quot;578&quot;/&gt;&lt;/object&gt;&lt;object type=&quot;3&quot; unique_id=&quot;13100&quot;&gt;&lt;property id=&quot;20148&quot; value=&quot;5&quot;/&gt;&lt;property id=&quot;20300&quot; value=&quot;Slide 12 - &amp;quot;CHARACTERISTICS OF AN IDEAL OP- AMP&amp;quot;&quot;/&gt;&lt;property id=&quot;20307&quot; value=&quot;579&quot;/&gt;&lt;/object&gt;&lt;/object&gt;&lt;object type=&quot;8&quot; unique_id=&quot;12554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1214</TotalTime>
  <Words>480</Words>
  <Application>Microsoft Office PowerPoint</Application>
  <PresentationFormat>Widescreen</PresentationFormat>
  <Paragraphs>95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Calibri Light</vt:lpstr>
      <vt:lpstr>Corbel</vt:lpstr>
      <vt:lpstr>Mathematica1</vt:lpstr>
      <vt:lpstr>Symbol</vt:lpstr>
      <vt:lpstr>Times New Roman</vt:lpstr>
      <vt:lpstr>Office Theme</vt:lpstr>
      <vt:lpstr>PowerPoint Presentation</vt:lpstr>
      <vt:lpstr>Introduction</vt:lpstr>
      <vt:lpstr>Introduction</vt:lpstr>
      <vt:lpstr>PowerPoint Presentation</vt:lpstr>
      <vt:lpstr>Background</vt:lpstr>
      <vt:lpstr>Introduction</vt:lpstr>
      <vt:lpstr>Operational Amplifier</vt:lpstr>
      <vt:lpstr>3-stage Op-Amp</vt:lpstr>
      <vt:lpstr>Equivalent Circuit</vt:lpstr>
      <vt:lpstr>Why are they useful?</vt:lpstr>
      <vt:lpstr>Basic Operational Amplifier Circuits</vt:lpstr>
      <vt:lpstr>CHARACTERISTICS OF AN IDEAL OP- AMP</vt:lpstr>
      <vt:lpstr>Ideal Op Amp vs Practical Opamp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Dell16</dc:creator>
  <cp:lastModifiedBy>Dr. S S</cp:lastModifiedBy>
  <cp:revision>136</cp:revision>
  <dcterms:created xsi:type="dcterms:W3CDTF">2020-05-29T06:28:14Z</dcterms:created>
  <dcterms:modified xsi:type="dcterms:W3CDTF">2021-01-22T10:51:19Z</dcterms:modified>
</cp:coreProperties>
</file>