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529" r:id="rId3"/>
    <p:sldId id="530" r:id="rId4"/>
    <p:sldId id="531" r:id="rId5"/>
    <p:sldId id="532" r:id="rId6"/>
    <p:sldId id="533" r:id="rId7"/>
    <p:sldId id="534" r:id="rId8"/>
    <p:sldId id="537" r:id="rId9"/>
    <p:sldId id="538" r:id="rId10"/>
    <p:sldId id="535" r:id="rId11"/>
    <p:sldId id="536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8" autoAdjust="0"/>
  </p:normalViewPr>
  <p:slideViewPr>
    <p:cSldViewPr snapToGrid="0" showGuides="1">
      <p:cViewPr varScale="1">
        <p:scale>
          <a:sx n="62" d="100"/>
          <a:sy n="62" d="100"/>
        </p:scale>
        <p:origin x="954" y="72"/>
      </p:cViewPr>
      <p:guideLst>
        <p:guide orient="horz" pos="2160"/>
        <p:guide pos="384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5827-254D-4104-B7D7-0CEDD4C8D79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7052-8D12-423C-8A95-EFC25565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47052-8D12-423C-8A95-EFC255658F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E6BF-4525-4FC3-B9D6-F9F2BFA3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83B9-C925-4F6C-BC89-A14B73D6B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776-E3D3-4A01-A2CB-6D7AAE64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3E1BBB-16CD-4D39-8357-F0A3C44AB350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2D14-AA44-463F-B4B8-CEE7E985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0" y="6100657"/>
            <a:ext cx="1265490" cy="252309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5779-0686-4020-915A-1073B1C8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3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AD1-4B91-4F51-81AA-3B2F3E25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1E28C-23F2-4769-BEB4-9BD53AE3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6636-5481-4A60-876A-559DD395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E5F9-951A-4780-B325-DEEAD2D3D8F9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6D97-59C7-42F8-B9BC-2CC23C36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CF56-DA89-4AC7-BB38-0DE8071B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6730-A226-44C2-BFF3-D7AA24EE4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C0017-1FE8-4783-B3E0-8AAC644A1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604E7-5B9A-4BC9-B9BD-D9D18D45D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21F0-EF9A-4A9F-AB10-6BB99D9F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353-7947-4684-A176-257E75095CD5}" type="datetime1">
              <a:rPr lang="en-US" smtClean="0"/>
              <a:t>1/22/2021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5685-6530-4370-9136-E869F3A5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8E14-B595-4F51-A7BE-3DDBE6C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6730-A226-44C2-BFF3-D7AA24EE4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8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AD6-FD23-4525-AFC6-58971E71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9F44-EC98-432B-936C-6BE7A76A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9E77-F746-4935-A1B3-3CFE53AB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5869" y="6356290"/>
            <a:ext cx="1218561" cy="3634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2C4BE22A-201C-47D6-9225-9E98DB70C40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59F1-3D00-40D9-9F89-01E5D4AC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04319" y="6126859"/>
            <a:ext cx="1298961" cy="2286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IN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F399-7F50-4D8A-92F9-501375AD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  <a:solidFill>
            <a:srgbClr val="C00000"/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17C26730-A226-44C2-BFF3-D7AA24EE432D}" type="slidenum">
              <a:rPr lang="en-IN" smtClean="0"/>
              <a:pPr algn="ct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2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BF3C-2B7F-458A-98B2-659FB34B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9EAC-AE84-4481-8D4F-28D4C205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8F633-7807-4CC2-B453-A546777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F4D5B-186D-4E7F-A4B0-376C7124137F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B7E2-714B-45FC-9384-ED74E919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7531" y="6086207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42BF-C4BE-47D0-9BF5-21742E32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26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5774-8851-4563-8381-C03EB3A9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CF6B-DD07-4AF7-A66E-B6E03E1F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348D-4FCC-4C7A-954B-E05895249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5517F-05F9-4AAC-957F-04D5F523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55EE7D-54D9-419C-8B13-320FCE62D8DF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F590E-4F2B-4867-9795-83A4662E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6400" y="602819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577C9-BE17-4E8D-BA50-45B647ED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A78F-8072-4E69-B821-27B8698C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8338-7B35-4800-A556-BE7AE4B10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F4FCC-B42F-4F3B-9116-63652FE30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E00CF-A1EA-4412-9173-EE1493674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124F4-8853-40CA-BC86-17967D8CD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2C56-8C4F-4243-B82B-FBA367D7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FE96BB-E76F-444A-8CFC-BF4CC582BDB8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2CE8E-65F8-47CF-AF7C-4A55A112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99684" y="6060996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740EA-4534-4895-8B29-41A4E06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A77F-0AF6-4E78-9FC1-179DA12E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8A2F7-C52B-4944-9E7C-EDCFC8F7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48B2DD-3017-42C1-81A3-A96F80BF9852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A7C44-DD97-432F-AAF2-A77176BE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82100" y="598784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2EA87-3CE2-4F3A-AFEB-CAFED65F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DEF02-EE98-4C53-A4A8-8FA1977D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13411-622F-4CB9-95A1-D901A2CCC8CD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75AD5-B7FC-4A6C-8F27-97ABABBA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9D859-5D36-4A95-8784-C9FB24C1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5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CAC3-5576-4823-8155-2E1C7CE8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D708-3C6C-4AFF-8A82-CD75C586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54B50-70E6-4D78-8899-655F1E0C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97821-70DC-4A55-8E6D-0D0DC41E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E82DE0-E742-47E7-854E-5909EEF76DE4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E5455-5713-4781-BEC8-5FDEC029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2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80E34-9177-48B9-9239-A8371A4E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0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E01E-2DC3-4934-B0DA-99768133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49303-5E2D-4B60-BCA2-88C254BAE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33ED-9747-4369-A486-CEA9EE98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50B76-29B9-46B8-A9E3-014FE513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D4B3B3-468C-4AF4-9860-BB22400E109E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2638D-D432-4AAB-9392-AC4AB93B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EF33-CD17-44C5-8F8D-285DD075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22D17-BDC4-4164-A19A-3B423D9C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D01A-19C0-4177-9A51-B114CCA5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165B-F33C-479B-BA4B-666CBE01A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42739" y="6354628"/>
            <a:ext cx="1179541" cy="363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DE22-D4E9-4F4C-B7FF-C7C3E3BA6F76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9B0E-D71B-4FF9-9474-DE74F1DD2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EC26-F578-4AF9-8A4E-722DBADED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81" y="6354628"/>
            <a:ext cx="569719" cy="36512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IN" dirty="0"/>
              <a:t>   </a:t>
            </a:r>
            <a:fld id="{17C26730-A226-44C2-BFF3-D7AA24EE432D}" type="slidenum">
              <a:rPr lang="en-IN" smtClean="0"/>
              <a:pPr algn="ctr"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8EAA0-7558-4584-98B8-AF019A9DA5D6}"/>
              </a:ext>
            </a:extLst>
          </p:cNvPr>
          <p:cNvSpPr/>
          <p:nvPr userDrawn="1"/>
        </p:nvSpPr>
        <p:spPr>
          <a:xfrm>
            <a:off x="0" y="0"/>
            <a:ext cx="10442739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916B-6090-4B3F-A684-CE48813BDB84}"/>
              </a:ext>
            </a:extLst>
          </p:cNvPr>
          <p:cNvSpPr/>
          <p:nvPr userDrawn="1"/>
        </p:nvSpPr>
        <p:spPr>
          <a:xfrm>
            <a:off x="153824" y="136733"/>
            <a:ext cx="10288915" cy="6583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87203-E800-4277-B35B-3030F91F3F2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39" y="139908"/>
            <a:ext cx="1749261" cy="62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5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jpeg"/><Relationship Id="rId5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FFD913D-BDEC-4682-8377-0826A6127210}"/>
              </a:ext>
            </a:extLst>
          </p:cNvPr>
          <p:cNvSpPr txBox="1">
            <a:spLocks/>
          </p:cNvSpPr>
          <p:nvPr/>
        </p:nvSpPr>
        <p:spPr>
          <a:xfrm>
            <a:off x="258689" y="1390939"/>
            <a:ext cx="6798250" cy="16744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Electrical </a:t>
            </a:r>
          </a:p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and </a:t>
            </a:r>
            <a:b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Electronics science 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A92B7774-6E43-44DB-93DF-66DC5B7DBA7C}"/>
              </a:ext>
            </a:extLst>
          </p:cNvPr>
          <p:cNvSpPr txBox="1">
            <a:spLocks/>
          </p:cNvSpPr>
          <p:nvPr/>
        </p:nvSpPr>
        <p:spPr>
          <a:xfrm>
            <a:off x="1766131" y="3429000"/>
            <a:ext cx="5290808" cy="1014984"/>
          </a:xfrm>
          <a:prstGeom prst="rect">
            <a:avLst/>
          </a:prstGeom>
          <a:solidFill>
            <a:srgbClr val="000000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Computer Science and Engineering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87B14-6EA7-498D-87BF-E8A2F302B5E6}"/>
              </a:ext>
            </a:extLst>
          </p:cNvPr>
          <p:cNvSpPr txBox="1"/>
          <p:nvPr/>
        </p:nvSpPr>
        <p:spPr>
          <a:xfrm>
            <a:off x="3179063" y="4622793"/>
            <a:ext cx="7050023" cy="168853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Corbel" panose="020B0503020204020204" pitchFamily="34" charset="0"/>
              </a:rPr>
              <a:t>Dr. Shakti Singh </a:t>
            </a: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  <a:t/>
            </a:r>
            <a:b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</a:b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ASSISTANT PROFESSOR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ELECTRCIAL AND INSTRUMENATION 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ENGINEERING DEPARTMENT </a:t>
            </a:r>
          </a:p>
          <a:p>
            <a:pPr algn="r">
              <a:lnSpc>
                <a:spcPts val="1400"/>
              </a:lnSpc>
            </a:pPr>
            <a:endParaRPr lang="en-US" sz="2400" b="1" i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i="1" spc="-100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@shakti.singh@thapar.edu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C69A-A77F-4F25-95B6-D2946F2ED9CD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4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69"/>
    </mc:Choice>
    <mc:Fallback xmlns="">
      <p:transition spd="slow" advTm="3006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28" y="76200"/>
            <a:ext cx="10515600" cy="1325563"/>
          </a:xfrm>
        </p:spPr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8000" y="870857"/>
                <a:ext cx="9580880" cy="507274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it is a Si transistor,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𝐵𝐸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=0.7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KVL in BE junction,</a:t>
                </a: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−5+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∗3.9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+0.7=0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=1.1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=50∗1.4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=55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KVL in BC junction;</a:t>
                </a: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−15+55∗180∗10^−3+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=5.1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4.4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0" y="870857"/>
                <a:ext cx="9580880" cy="5072743"/>
              </a:xfrm>
              <a:blipFill>
                <a:blip r:embed="rId5"/>
                <a:stretch>
                  <a:fillRect l="-827" t="-1683" b="-18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sim\Downloads\New Doc 2020-04-23 23.01.35_4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54" y="220663"/>
            <a:ext cx="24384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2B7A-8EA4-4C22-93EF-625551ADBCD8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10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566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6257"/>
    </mc:Choice>
    <mc:Fallback xmlns="">
      <p:transition advTm="136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22237"/>
            <a:ext cx="10515600" cy="1325563"/>
          </a:xfrm>
        </p:spPr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9608" y="1447800"/>
                <a:ext cx="7498080" cy="48006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to check the condition 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transistor Saturation, 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have,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𝑠𝑎𝑡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𝑡𝑟𝑎𝑛𝑠𝑖𝑠𝑡𝑜𝑟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𝑠𝑎𝑡𝑢𝑟𝑎𝑡𝑒𝑑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𝐶𝐸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𝑠𝑎𝑡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𝑎𝑠𝑠𝑢𝑚𝑒𝑑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𝑠𝑎𝑡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</a:endParaRPr>
              </a:p>
              <a:p>
                <a:pPr marL="82296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 algn="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=83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𝑠𝑎𝑡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transistor is not saturated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4.4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9608" y="1447800"/>
                <a:ext cx="7498080" cy="4800600"/>
              </a:xfrm>
              <a:blipFill>
                <a:blip r:embed="rId5"/>
                <a:stretch>
                  <a:fillRect l="-163" t="-1779" b="-6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4186-1E5A-4FFA-A243-E23FE16C146C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11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2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024"/>
    </mc:Choice>
    <mc:Fallback xmlns="">
      <p:transition spd="slow" advTm="74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2" y="122237"/>
            <a:ext cx="10515600" cy="1325563"/>
          </a:xfrm>
        </p:spPr>
        <p:txBody>
          <a:bodyPr/>
          <a:lstStyle/>
          <a:p>
            <a:r>
              <a:rPr lang="en-US" dirty="0" smtClean="0"/>
              <a:t>BJT Operating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19400" y="1447800"/>
                <a:ext cx="7638288" cy="24384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Applying KVL in BE region,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82296" indent="0">
                  <a:buNone/>
                </a:pPr>
                <a:r>
                  <a:rPr lang="en-US" b="0" dirty="0" smtClean="0"/>
                  <a:t>Applying KVL in BC region,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82296" indent="0">
                  <a:buNone/>
                </a:pPr>
                <a:r>
                  <a:rPr lang="en-US" dirty="0" smtClean="0"/>
                  <a:t>Also,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9400" y="1447800"/>
                <a:ext cx="7638288" cy="2438400"/>
              </a:xfrm>
              <a:blipFill>
                <a:blip r:embed="rId4"/>
                <a:stretch>
                  <a:fillRect l="-559" t="-4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058" y="3878263"/>
            <a:ext cx="4884145" cy="2667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7F8E-AB68-4E5D-9689-6C99881D2D8B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98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763"/>
    </mc:Choice>
    <mc:Fallback xmlns="">
      <p:transition spd="slow" advTm="29576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509" y="274637"/>
            <a:ext cx="4355592" cy="1143000"/>
          </a:xfrm>
        </p:spPr>
        <p:txBody>
          <a:bodyPr/>
          <a:lstStyle/>
          <a:p>
            <a:r>
              <a:rPr lang="en-US" dirty="0" smtClean="0"/>
              <a:t>BJT Characteristic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5"/>
          <a:stretch/>
        </p:blipFill>
        <p:spPr>
          <a:xfrm>
            <a:off x="5762171" y="2188013"/>
            <a:ext cx="4542973" cy="295367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6"/>
          <a:stretch/>
        </p:blipFill>
        <p:spPr>
          <a:xfrm>
            <a:off x="609601" y="1683658"/>
            <a:ext cx="5545091" cy="442756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665C-94F7-4B51-93F0-198D5B86A272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22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56"/>
    </mc:Choice>
    <mc:Fallback xmlns="">
      <p:transition spd="slow" advTm="7755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Characteristic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45242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Cutoff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region-</a:t>
                </a:r>
                <a:r>
                  <a:rPr lang="en-US" dirty="0" smtClean="0"/>
                  <a:t> When I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 =0, the transistor is in cut off region. Under this condition, a very small amount of collector leakage current flows which is mainly due to thermally produced carriers. Since that current (I</a:t>
                </a:r>
                <a:r>
                  <a:rPr lang="en-US" baseline="-25000" dirty="0" smtClean="0"/>
                  <a:t>CEO</a:t>
                </a:r>
                <a:r>
                  <a:rPr lang="en-US" dirty="0" smtClean="0"/>
                  <a:t>) is very small, hence it is neglected in circuit analysis.</a:t>
                </a:r>
              </a:p>
              <a:p>
                <a:pPr marL="82296" indent="0">
                  <a:buNone/>
                </a:pPr>
                <a:endParaRPr lang="en-US" dirty="0" smtClean="0"/>
              </a:p>
              <a:p>
                <a:r>
                  <a:rPr lang="en-US" b="1" dirty="0" smtClean="0"/>
                  <a:t>Saturation region- </a:t>
                </a:r>
                <a:r>
                  <a:rPr lang="en-US" dirty="0" smtClean="0"/>
                  <a:t>When BE is </a:t>
                </a:r>
                <a:r>
                  <a:rPr lang="en-US" dirty="0" err="1" smtClean="0"/>
                  <a:t>fwd</a:t>
                </a:r>
                <a:r>
                  <a:rPr lang="en-US" dirty="0" smtClean="0"/>
                  <a:t> biased, and the base current is increased, the collector current also increases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) and V</a:t>
                </a:r>
                <a:r>
                  <a:rPr lang="en-US" baseline="-25000" dirty="0" smtClean="0"/>
                  <a:t>CE</a:t>
                </a:r>
                <a:r>
                  <a:rPr lang="en-US" dirty="0" smtClean="0"/>
                  <a:t> decreases as a result of more drop across the resistor. When V</a:t>
                </a:r>
                <a:r>
                  <a:rPr lang="en-US" baseline="-25000" dirty="0" smtClean="0"/>
                  <a:t>CE</a:t>
                </a:r>
                <a:r>
                  <a:rPr lang="en-US" dirty="0" smtClean="0"/>
                  <a:t> reaches saturation value, the BC junction becomes forward biased and I</a:t>
                </a:r>
                <a:r>
                  <a:rPr lang="en-US" baseline="-25000" dirty="0" smtClean="0"/>
                  <a:t>C</a:t>
                </a:r>
                <a:r>
                  <a:rPr lang="en-US" dirty="0" smtClean="0"/>
                  <a:t> cannot increase any further with increase of I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 At point of saturation,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is no longer valid. 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452429" cy="4351338"/>
              </a:xfrm>
              <a:blipFill>
                <a:blip r:embed="rId4"/>
                <a:stretch>
                  <a:fillRect l="-1032" t="-2801" r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D118-4354-4A3C-9F6A-526B91CA28E8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1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947"/>
    </mc:Choice>
    <mc:Fallback xmlns="">
      <p:transition spd="slow" advTm="11894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09600"/>
            <a:ext cx="7009348" cy="60671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319B-F5B3-411C-A5F6-4B9591D924DE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46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67"/>
    </mc:Choice>
    <mc:Fallback xmlns="">
      <p:transition spd="slow" advTm="6246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Load Line and Q 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383003"/>
            <a:ext cx="6324600" cy="535682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67E-3783-47CE-B225-73729505C37B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85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79"/>
    </mc:Choice>
    <mc:Fallback xmlns="">
      <p:transition spd="slow" advTm="7017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509" y="274637"/>
            <a:ext cx="43555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Numerical </a:t>
            </a:r>
            <a:endParaRPr lang="en-US" dirty="0"/>
          </a:p>
        </p:txBody>
      </p:sp>
      <p:pic>
        <p:nvPicPr>
          <p:cNvPr id="8" name="Picture 7" descr="C:\Users\Asim\Downloads\New Doc 2020-04-23 23.01.35_4.jpg"/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752600"/>
            <a:ext cx="3985895" cy="3733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5371" y="1417638"/>
                <a:ext cx="6429829" cy="72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𝑩𝑬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𝑪𝑬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𝑪𝑩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the given circuit. Also determine whether the transistor is saturated or not?</a:t>
                </a:r>
                <a:endParaRPr lang="en-US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71" y="1417638"/>
                <a:ext cx="6429829" cy="729430"/>
              </a:xfrm>
              <a:prstGeom prst="rect">
                <a:avLst/>
              </a:prstGeom>
              <a:blipFill>
                <a:blip r:embed="rId5"/>
                <a:stretch>
                  <a:fillRect l="-758" t="-2521" r="-853" b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8FF2-FB3C-458A-AFE9-45616615528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21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19"/>
    </mc:Choice>
    <mc:Fallback xmlns="">
      <p:transition spd="slow" advTm="9261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Currents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11514"/>
            <a:ext cx="7498080" cy="48006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baseline="-25000" dirty="0" smtClean="0"/>
              <a:t>E</a:t>
            </a:r>
            <a:r>
              <a:rPr lang="en-US" dirty="0" smtClean="0"/>
              <a:t>=I</a:t>
            </a:r>
            <a:r>
              <a:rPr lang="en-US" baseline="-25000" dirty="0" smtClean="0"/>
              <a:t>C</a:t>
            </a:r>
            <a:r>
              <a:rPr lang="en-US" dirty="0" smtClean="0"/>
              <a:t>+I</a:t>
            </a:r>
            <a:r>
              <a:rPr lang="en-US" baseline="-25000" dirty="0" smtClean="0"/>
              <a:t>B.</a:t>
            </a:r>
          </a:p>
          <a:p>
            <a:pPr>
              <a:buNone/>
            </a:pPr>
            <a:endParaRPr lang="en-US" baseline="-25000" dirty="0" smtClean="0"/>
          </a:p>
          <a:p>
            <a:endParaRPr lang="en-US" baseline="-25000" dirty="0" smtClean="0"/>
          </a:p>
        </p:txBody>
      </p:sp>
      <p:pic>
        <p:nvPicPr>
          <p:cNvPr id="5124" name="Picture 4" descr="C:\Users\dell\Desktop\asim\transistor-tran6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1371" y="1503037"/>
            <a:ext cx="5853813" cy="39107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38199" y="2706469"/>
            <a:ext cx="337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Alpha and Beta Current Gain.</a:t>
            </a:r>
          </a:p>
        </p:txBody>
      </p:sp>
      <p:pic>
        <p:nvPicPr>
          <p:cNvPr id="5125" name="Picture 5" descr="C:\Users\dell\Desktop\asim\hqdefault.jpg"/>
          <p:cNvPicPr>
            <a:picLocks noChangeAspect="1" noChangeArrowheads="1"/>
          </p:cNvPicPr>
          <p:nvPr/>
        </p:nvPicPr>
        <p:blipFill>
          <a:blip r:embed="rId3"/>
          <a:srcRect l="31667" t="19667" r="11667" b="15555"/>
          <a:stretch>
            <a:fillRect/>
          </a:stretch>
        </p:blipFill>
        <p:spPr bwMode="auto">
          <a:xfrm>
            <a:off x="1524000" y="3200400"/>
            <a:ext cx="3048000" cy="2613212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7012-ECD8-4BC3-A8C3-6AD24163E4C4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46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9"/>
    </mc:Choice>
    <mc:Fallback xmlns="">
      <p:transition spd="slow" advTm="1107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2" y="122237"/>
            <a:ext cx="10515600" cy="1325563"/>
          </a:xfrm>
        </p:spPr>
        <p:txBody>
          <a:bodyPr/>
          <a:lstStyle/>
          <a:p>
            <a:r>
              <a:rPr lang="en-US" dirty="0" smtClean="0"/>
              <a:t>BJT Operating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19400" y="1447800"/>
                <a:ext cx="7638288" cy="24384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Applying KVL in BE region,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82296" indent="0">
                  <a:buNone/>
                </a:pPr>
                <a:r>
                  <a:rPr lang="en-US" b="0" dirty="0" smtClean="0"/>
                  <a:t>Applying KVL in BC region,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82296" indent="0">
                  <a:buNone/>
                </a:pPr>
                <a:r>
                  <a:rPr lang="en-US" dirty="0" smtClean="0"/>
                  <a:t>Also,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9400" y="1447800"/>
                <a:ext cx="7638288" cy="2438400"/>
              </a:xfrm>
              <a:blipFill>
                <a:blip r:embed="rId4"/>
                <a:stretch>
                  <a:fillRect l="-559" t="-4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058" y="3878263"/>
            <a:ext cx="4884145" cy="2667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7F8E-AB68-4E5D-9689-6C99881D2D8B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98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08"/>
    </mc:Choice>
    <mc:Fallback xmlns="">
      <p:transition spd="slow" advTm="1340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 - &amp;quot;BJT Operating Equations&amp;quot;&quot;/&gt;&lt;property id=&quot;20307&quot; value=&quot;529&quot;/&gt;&lt;/object&gt;&lt;object type=&quot;3&quot; unique_id=&quot;10005&quot;&gt;&lt;property id=&quot;20148&quot; value=&quot;5&quot;/&gt;&lt;property id=&quot;20300&quot; value=&quot;Slide 3 - &amp;quot;BJT Characteristic&amp;quot;&quot;/&gt;&lt;property id=&quot;20307&quot; value=&quot;530&quot;/&gt;&lt;/object&gt;&lt;object type=&quot;3&quot; unique_id=&quot;10006&quot;&gt;&lt;property id=&quot;20148&quot; value=&quot;5&quot;/&gt;&lt;property id=&quot;20300&quot; value=&quot;Slide 4 - &amp;quot;BJT Characteristic&amp;quot;&quot;/&gt;&lt;property id=&quot;20307&quot; value=&quot;531&quot;/&gt;&lt;/object&gt;&lt;object type=&quot;3&quot; unique_id=&quot;10007&quot;&gt;&lt;property id=&quot;20148&quot; value=&quot;5&quot;/&gt;&lt;property id=&quot;20300&quot; value=&quot;Slide 5&quot;/&gt;&lt;property id=&quot;20307&quot; value=&quot;532&quot;/&gt;&lt;/object&gt;&lt;object type=&quot;3&quot; unique_id=&quot;10008&quot;&gt;&lt;property id=&quot;20148&quot; value=&quot;5&quot;/&gt;&lt;property id=&quot;20300&quot; value=&quot;Slide 6 - &amp;quot;DC Load Line and Q point&amp;quot;&quot;/&gt;&lt;property id=&quot;20307&quot; value=&quot;533&quot;/&gt;&lt;/object&gt;&lt;object type=&quot;3&quot; unique_id=&quot;10009&quot;&gt;&lt;property id=&quot;20148&quot; value=&quot;5&quot;/&gt;&lt;property id=&quot;20300&quot; value=&quot;Slide 7 - &amp;quot;Numerical &amp;quot;&quot;/&gt;&lt;property id=&quot;20307&quot; value=&quot;534&quot;/&gt;&lt;/object&gt;&lt;object type=&quot;3&quot; unique_id=&quot;10010&quot;&gt;&lt;property id=&quot;20148&quot; value=&quot;5&quot;/&gt;&lt;property id=&quot;20300&quot; value=&quot;Slide 8 - &amp;quot;Transistor Currents&amp;amp;#x09;&amp;quot;&quot;/&gt;&lt;property id=&quot;20307&quot; value=&quot;537&quot;/&gt;&lt;/object&gt;&lt;object type=&quot;3&quot; unique_id=&quot;10011&quot;&gt;&lt;property id=&quot;20148&quot; value=&quot;5&quot;/&gt;&lt;property id=&quot;20300&quot; value=&quot;Slide 9 - &amp;quot;BJT Operating Equations&amp;quot;&quot;/&gt;&lt;property id=&quot;20307&quot; value=&quot;538&quot;/&gt;&lt;/object&gt;&lt;object type=&quot;3&quot; unique_id=&quot;10012&quot;&gt;&lt;property id=&quot;20148&quot; value=&quot;5&quot;/&gt;&lt;property id=&quot;20300&quot; value=&quot;Slide 10 - &amp;quot;Solution 1&amp;quot;&quot;/&gt;&lt;property id=&quot;20307&quot; value=&quot;535&quot;/&gt;&lt;/object&gt;&lt;object type=&quot;3&quot; unique_id=&quot;10013&quot;&gt;&lt;property id=&quot;20148&quot; value=&quot;5&quot;/&gt;&lt;property id=&quot;20300&quot; value=&quot;Slide 11 - &amp;quot;Solution 1&amp;quot;&quot;/&gt;&lt;property id=&quot;20307&quot; value=&quot;536&quot;/&gt;&lt;/object&gt;&lt;/object&gt;&lt;object type=&quot;8&quot; unique_id=&quot;10026&quot;&gt;&lt;/object&gt;&lt;/object&gt;&lt;/database&gt;"/>
  <p:tag name="MMPROD_NEXTUNIQUEID" val="10009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0.4|1.5|22.6|2.4|13.9|5.6|7.5|14.1|15.7|2.3|14.5|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|1.2|1.3|9.8|11.6|1.4|19.4|17.1|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748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Corbel</vt:lpstr>
      <vt:lpstr>Times New Roman</vt:lpstr>
      <vt:lpstr>Office Theme</vt:lpstr>
      <vt:lpstr>PowerPoint Presentation</vt:lpstr>
      <vt:lpstr>BJT Operating Equations</vt:lpstr>
      <vt:lpstr>BJT Characteristic</vt:lpstr>
      <vt:lpstr>BJT Characteristic</vt:lpstr>
      <vt:lpstr>PowerPoint Presentation</vt:lpstr>
      <vt:lpstr>DC Load Line and Q point</vt:lpstr>
      <vt:lpstr>Numerical </vt:lpstr>
      <vt:lpstr>Transistor Currents </vt:lpstr>
      <vt:lpstr>BJT Operating Equations</vt:lpstr>
      <vt:lpstr>Solution 1</vt:lpstr>
      <vt:lpstr>Solution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Dell16</dc:creator>
  <cp:lastModifiedBy>Dr. S S</cp:lastModifiedBy>
  <cp:revision>128</cp:revision>
  <dcterms:created xsi:type="dcterms:W3CDTF">2020-05-29T06:28:14Z</dcterms:created>
  <dcterms:modified xsi:type="dcterms:W3CDTF">2021-01-22T10:42:39Z</dcterms:modified>
</cp:coreProperties>
</file>