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7" r:id="rId2"/>
    <p:sldId id="265" r:id="rId3"/>
    <p:sldId id="267" r:id="rId4"/>
    <p:sldId id="268" r:id="rId5"/>
    <p:sldId id="270" r:id="rId6"/>
    <p:sldId id="271" r:id="rId7"/>
    <p:sldId id="272" r:id="rId8"/>
    <p:sldId id="273" r:id="rId9"/>
  </p:sldIdLst>
  <p:sldSz cx="12192000" cy="6858000"/>
  <p:notesSz cx="6858000" cy="91440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9BADE0-5428-4401-AB37-E30D14707231}" type="datetimeFigureOut">
              <a:rPr lang="en-US" smtClean="0"/>
              <a:t>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89598C-7067-458A-A9D6-17EE61A9C40E}" type="slidenum">
              <a:rPr lang="en-US" smtClean="0"/>
              <a:t>‹#›</a:t>
            </a:fld>
            <a:endParaRPr lang="en-US"/>
          </a:p>
        </p:txBody>
      </p:sp>
    </p:spTree>
    <p:extLst>
      <p:ext uri="{BB962C8B-B14F-4D97-AF65-F5344CB8AC3E}">
        <p14:creationId xmlns:p14="http://schemas.microsoft.com/office/powerpoint/2010/main" val="2005307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C47052-8D12-423C-8A95-EFC255658F4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2592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6E6BF-4525-4FC3-B9D6-F9F2BFA331DB}"/>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5F5C83B9-C925-4F6C-BC89-A14B73D6B4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814E776-E3D3-4A01-A2CB-6D7AAE647876}"/>
              </a:ext>
            </a:extLst>
          </p:cNvPr>
          <p:cNvSpPr>
            <a:spLocks noGrp="1"/>
          </p:cNvSpPr>
          <p:nvPr>
            <p:ph type="dt" sz="half" idx="10"/>
          </p:nvPr>
        </p:nvSpPr>
        <p:spPr>
          <a:solidFill>
            <a:schemeClr val="tx1">
              <a:lumMod val="85000"/>
              <a:lumOff val="15000"/>
            </a:schemeClr>
          </a:solidFill>
        </p:spPr>
        <p:txBody>
          <a:bodyP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E842E86B-7512-4F46-8E2B-AC1B9768FE5F}" type="datetime1">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1/9/2021</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7A02D14-AA44-463F-B4B8-CEE7E9853643}"/>
              </a:ext>
            </a:extLst>
          </p:cNvPr>
          <p:cNvSpPr>
            <a:spLocks noGrp="1"/>
          </p:cNvSpPr>
          <p:nvPr>
            <p:ph type="ftr" sz="quarter" idx="11"/>
          </p:nvPr>
        </p:nvSpPr>
        <p:spPr>
          <a:xfrm>
            <a:off x="10668000" y="6100657"/>
            <a:ext cx="1265490" cy="252309"/>
          </a:xfrm>
        </p:spPr>
        <p:txBody>
          <a:bodyPr/>
          <a:lstStyle>
            <a:lvl1pPr>
              <a:defRPr>
                <a:solidFill>
                  <a:srgbClr val="C00000"/>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C00000"/>
                </a:solidFill>
                <a:effectLst/>
                <a:uLnTx/>
                <a:uFillTx/>
                <a:latin typeface="Calibri" panose="020F0502020204030204"/>
                <a:ea typeface="+mn-ea"/>
                <a:cs typeface="+mn-cs"/>
              </a:rPr>
              <a:t>UES001 , EIED,   TU , Patiala</a:t>
            </a:r>
            <a:endPar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BE75779-0686-4020-915A-1073B1C88FD5}"/>
              </a:ext>
            </a:extLst>
          </p:cNvPr>
          <p:cNvSpPr>
            <a:spLocks noGrp="1"/>
          </p:cNvSpPr>
          <p:nvPr>
            <p:ph type="sldNum" sz="quarter" idx="12"/>
          </p:nvPr>
        </p:nvSpPr>
        <p:spPr>
          <a:solidFill>
            <a:srgbClr val="C00000"/>
          </a:solidFill>
        </p:spPr>
        <p:txBody>
          <a:bodyP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7269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5AAD1-4B91-4F51-81AA-3B2F3E2599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51E28C-23F2-4769-BEB4-9BD53AE359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A96636-5481-4A60-876A-559DD395E84A}"/>
              </a:ext>
            </a:extLst>
          </p:cNvPr>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B88DAE0-A138-4F67-A140-4B0960C1F65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1/9/2021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9526D97-59C7-42F8-B9BC-2CC23C36083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UES001 , EIED,   TU , Patiala</a:t>
            </a: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AFBCF56-DA89-4AC7-BB38-0DE8071B33C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4778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4C0017-1FE8-4783-B3E0-8AAC644A1B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A604E7-5B9A-4BC9-B9BD-D9D18D45D6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E321F0-EF9A-4A9F-AB10-6BB99D9F96C9}"/>
              </a:ext>
            </a:extLst>
          </p:cNvPr>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DCAF94E-3996-46B6-AB6D-760736DF4F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625685-6530-4370-9136-E869F3A5773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UES001 , EIED,   TU , Patiala</a:t>
            </a: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2D28E14-B595-4F51-A7BE-3DDBE6CE7E3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5251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0"/>
            <a:ext cx="10363200" cy="5334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914400" y="2133600"/>
            <a:ext cx="508000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lipArt Placeholder 3"/>
          <p:cNvSpPr>
            <a:spLocks noGrp="1"/>
          </p:cNvSpPr>
          <p:nvPr>
            <p:ph type="clipArt" sz="half" idx="2"/>
          </p:nvPr>
        </p:nvSpPr>
        <p:spPr>
          <a:xfrm>
            <a:off x="6197600" y="2133600"/>
            <a:ext cx="5080000" cy="3962400"/>
          </a:xfrm>
        </p:spPr>
        <p:txBody>
          <a:bodyPr/>
          <a:lstStyle/>
          <a:p>
            <a:pPr lvl="0"/>
            <a:endParaRPr lang="en-IN" noProof="0" smtClean="0"/>
          </a:p>
        </p:txBody>
      </p:sp>
      <p:sp>
        <p:nvSpPr>
          <p:cNvPr id="5" name="Date Placeholder 4"/>
          <p:cNvSpPr>
            <a:spLocks noGrp="1" noChangeArrowheads="1"/>
          </p:cNvSpPr>
          <p:nvPr>
            <p:ph type="dt" sz="half" idx="10"/>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15BB963F-C770-4AF2-85C8-D4DC472E32E2}"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noChangeArrowheads="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UES001 , EIED,   TU , Patiala</a:t>
            </a: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noChangeArrowheads="1"/>
          </p:cNvSpPr>
          <p:nvPr>
            <p:ph type="sldNum" sz="quarter" idx="12"/>
          </p:nvPr>
        </p:nvSpPr>
        <p:spPr/>
        <p:txBody>
          <a:bodyPr/>
          <a:lstStyle>
            <a:lvl1pPr>
              <a:defRPr smtClean="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2508D7E-1FEE-48ED-86C0-88FEFFBF23C3}"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5849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1AD6-FD23-4525-AFC6-58971E716C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EA9F44-EC98-432B-936C-6BE7A76ACF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E19E77-F746-4935-A1B3-3CFE53ABC111}"/>
              </a:ext>
            </a:extLst>
          </p:cNvPr>
          <p:cNvSpPr>
            <a:spLocks noGrp="1"/>
          </p:cNvSpPr>
          <p:nvPr>
            <p:ph type="dt" sz="half" idx="10"/>
          </p:nvPr>
        </p:nvSpPr>
        <p:spPr>
          <a:xfrm>
            <a:off x="10425869" y="6356290"/>
            <a:ext cx="1218561" cy="363463"/>
          </a:xfrm>
          <a:solidFill>
            <a:schemeClr val="tx1">
              <a:lumMod val="75000"/>
              <a:lumOff val="25000"/>
            </a:schemeClr>
          </a:solidFill>
        </p:spPr>
        <p:txBody>
          <a:bodyPr/>
          <a:lstStyle>
            <a:lvl1pPr algn="ctr">
              <a:defRPr sz="14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7A9567EA-8184-4343-B61F-611C027DDF96}" type="datetime1">
              <a:rPr kumimoji="0" lang="en-US" sz="14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1/9/2021</a:t>
            </a:fld>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F1159F1-3D00-40D9-9F89-01E5D4ACB355}"/>
              </a:ext>
            </a:extLst>
          </p:cNvPr>
          <p:cNvSpPr>
            <a:spLocks noGrp="1"/>
          </p:cNvSpPr>
          <p:nvPr>
            <p:ph type="ftr" sz="quarter" idx="11"/>
          </p:nvPr>
        </p:nvSpPr>
        <p:spPr>
          <a:xfrm>
            <a:off x="10704319" y="6126859"/>
            <a:ext cx="1298961" cy="228600"/>
          </a:xfrm>
        </p:spPr>
        <p:txBody>
          <a:bodyPr/>
          <a:lstStyle>
            <a:lvl1pPr>
              <a:defRPr>
                <a:solidFill>
                  <a:srgbClr val="C00000"/>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smtClean="0">
                <a:ln>
                  <a:noFill/>
                </a:ln>
                <a:solidFill>
                  <a:srgbClr val="C00000"/>
                </a:solidFill>
                <a:effectLst/>
                <a:uLnTx/>
                <a:uFillTx/>
                <a:latin typeface="Calibri" panose="020F0502020204030204"/>
                <a:ea typeface="+mn-ea"/>
                <a:cs typeface="+mn-cs"/>
              </a:rPr>
              <a:t>UES001 , EIED,   TU , Patiala</a:t>
            </a:r>
            <a:endPar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C7D3F399-7F50-4D8A-92F9-501375ADE415}"/>
              </a:ext>
            </a:extLst>
          </p:cNvPr>
          <p:cNvSpPr>
            <a:spLocks noGrp="1"/>
          </p:cNvSpPr>
          <p:nvPr>
            <p:ph type="sldNum" sz="quarter" idx="12"/>
          </p:nvPr>
        </p:nvSpPr>
        <p:spPr>
          <a:xfrm>
            <a:off x="11622281" y="6354628"/>
            <a:ext cx="569719" cy="365125"/>
          </a:xfrm>
          <a:solidFill>
            <a:srgbClr val="C00000"/>
          </a:solidFill>
        </p:spPr>
        <p:txBody>
          <a:bodyPr/>
          <a:lstStyle>
            <a:lvl1pPr>
              <a:defRPr sz="14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4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2167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9BF3C-2B7F-458A-98B2-659FB34B7B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1D9EAC-AE84-4481-8D4F-28D4C20525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E8F633-7807-4CC2-B453-A546777B26CE}"/>
              </a:ext>
            </a:extLst>
          </p:cNvPr>
          <p:cNvSpPr>
            <a:spLocks noGrp="1"/>
          </p:cNvSpPr>
          <p:nvPr>
            <p:ph type="dt" sz="half" idx="10"/>
          </p:nvPr>
        </p:nvSpPr>
        <p:spPr>
          <a:solidFill>
            <a:schemeClr val="tx1">
              <a:lumMod val="75000"/>
              <a:lumOff val="25000"/>
            </a:schemeClr>
          </a:solidFill>
        </p:spPr>
        <p:txBody>
          <a:bodyP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D609D193-982D-42A5-901C-B904F517B450}" type="datetime1">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1/9/2021</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E951B7E2-714B-45FC-9384-ED74E91904D6}"/>
              </a:ext>
            </a:extLst>
          </p:cNvPr>
          <p:cNvSpPr>
            <a:spLocks noGrp="1"/>
          </p:cNvSpPr>
          <p:nvPr>
            <p:ph type="ftr" sz="quarter" idx="11"/>
          </p:nvPr>
        </p:nvSpPr>
        <p:spPr>
          <a:xfrm>
            <a:off x="9157531" y="6086207"/>
            <a:ext cx="4114800" cy="365125"/>
          </a:xfrm>
        </p:spPr>
        <p:txBody>
          <a:bodyPr/>
          <a:lstStyle>
            <a:lvl1pPr>
              <a:defRPr>
                <a:solidFill>
                  <a:srgbClr val="C00000"/>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C00000"/>
                </a:solidFill>
                <a:effectLst/>
                <a:uLnTx/>
                <a:uFillTx/>
                <a:latin typeface="Calibri" panose="020F0502020204030204"/>
                <a:ea typeface="+mn-ea"/>
                <a:cs typeface="+mn-cs"/>
              </a:rPr>
              <a:t>UES001 , EIED,   TU , Patiala</a:t>
            </a:r>
            <a:endPar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DBE42BF-C4BE-47D0-9BF5-21742E32376B}"/>
              </a:ext>
            </a:extLst>
          </p:cNvPr>
          <p:cNvSpPr>
            <a:spLocks noGrp="1"/>
          </p:cNvSpPr>
          <p:nvPr>
            <p:ph type="sldNum" sz="quarter" idx="12"/>
          </p:nvPr>
        </p:nvSpPr>
        <p:spPr>
          <a:solidFill>
            <a:srgbClr val="C00000"/>
          </a:solidFill>
        </p:spPr>
        <p:txBody>
          <a:bodyP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476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85774-8851-4563-8381-C03EB3A94C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CDCF6B-DD07-4AF7-A66E-B6E03E1F64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F6348D-4FCC-4C7A-954B-E05895249E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955517F-05F9-4AAC-957F-04D5F523863C}"/>
              </a:ext>
            </a:extLst>
          </p:cNvPr>
          <p:cNvSpPr>
            <a:spLocks noGrp="1"/>
          </p:cNvSpPr>
          <p:nvPr>
            <p:ph type="dt" sz="half" idx="10"/>
          </p:nvPr>
        </p:nvSpPr>
        <p:spPr/>
        <p:txBody>
          <a:bodyP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66336C0-C82E-44EF-A30E-362C2DE29C65}" type="datetime1">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1/9/2021</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60F590E-4F2B-4867-9795-83A4662EC9A4}"/>
              </a:ext>
            </a:extLst>
          </p:cNvPr>
          <p:cNvSpPr>
            <a:spLocks noGrp="1"/>
          </p:cNvSpPr>
          <p:nvPr>
            <p:ph type="ftr" sz="quarter" idx="11"/>
          </p:nvPr>
        </p:nvSpPr>
        <p:spPr>
          <a:xfrm>
            <a:off x="9296400" y="6028191"/>
            <a:ext cx="4114800" cy="365125"/>
          </a:xfrm>
        </p:spPr>
        <p:txBody>
          <a:bodyPr/>
          <a:lstStyle>
            <a:lvl1pPr>
              <a:defRPr>
                <a:solidFill>
                  <a:srgbClr val="C00000"/>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C00000"/>
                </a:solidFill>
                <a:effectLst/>
                <a:uLnTx/>
                <a:uFillTx/>
                <a:latin typeface="Calibri" panose="020F0502020204030204"/>
                <a:ea typeface="+mn-ea"/>
                <a:cs typeface="+mn-cs"/>
              </a:rPr>
              <a:t>UES001 , EIED,   TU , Patiala</a:t>
            </a:r>
            <a:endPar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E74577C9-BE17-4E8D-BA50-45B647ED4DB7}"/>
              </a:ext>
            </a:extLst>
          </p:cNvPr>
          <p:cNvSpPr>
            <a:spLocks noGrp="1"/>
          </p:cNvSpPr>
          <p:nvPr>
            <p:ph type="sldNum" sz="quarter" idx="12"/>
          </p:nvPr>
        </p:nvSpPr>
        <p:spPr/>
        <p:txBody>
          <a:bodyP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970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DA78F-8072-4E69-B821-27B8698CA8C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BF8338-7B35-4800-A556-BE7AE4B10D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7F4FCC-B42F-4F3B-9116-63652FE300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8E00CF-A1EA-4412-9173-EE14936748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5124F4-8853-40CA-BC86-17967D8CD0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772C56-8C4F-4243-B82B-FBA367D7C1F3}"/>
              </a:ext>
            </a:extLst>
          </p:cNvPr>
          <p:cNvSpPr>
            <a:spLocks noGrp="1"/>
          </p:cNvSpPr>
          <p:nvPr>
            <p:ph type="dt" sz="half" idx="10"/>
          </p:nvPr>
        </p:nvSpPr>
        <p:spPr/>
        <p:txBody>
          <a:bodyP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131123D4-2467-421D-8B2A-040397815A38}" type="datetime1">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1/9/2021</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4452CE8E-65F8-47CF-AF7C-4A55A1121710}"/>
              </a:ext>
            </a:extLst>
          </p:cNvPr>
          <p:cNvSpPr>
            <a:spLocks noGrp="1"/>
          </p:cNvSpPr>
          <p:nvPr>
            <p:ph type="ftr" sz="quarter" idx="11"/>
          </p:nvPr>
        </p:nvSpPr>
        <p:spPr>
          <a:xfrm>
            <a:off x="9199684" y="6060996"/>
            <a:ext cx="4114800" cy="365125"/>
          </a:xfrm>
        </p:spPr>
        <p:txBody>
          <a:bodyPr/>
          <a:lstStyle>
            <a:lvl1pPr>
              <a:defRPr>
                <a:solidFill>
                  <a:srgbClr val="C00000"/>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C00000"/>
                </a:solidFill>
                <a:effectLst/>
                <a:uLnTx/>
                <a:uFillTx/>
                <a:latin typeface="Calibri" panose="020F0502020204030204"/>
                <a:ea typeface="+mn-ea"/>
                <a:cs typeface="+mn-cs"/>
              </a:rPr>
              <a:t>UES001 , EIED,   TU , Patiala</a:t>
            </a:r>
            <a:endPar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4E8740EA-4534-4895-8B29-41A4E06DE80E}"/>
              </a:ext>
            </a:extLst>
          </p:cNvPr>
          <p:cNvSpPr>
            <a:spLocks noGrp="1"/>
          </p:cNvSpPr>
          <p:nvPr>
            <p:ph type="sldNum" sz="quarter" idx="12"/>
          </p:nvPr>
        </p:nvSpPr>
        <p:spPr/>
        <p:txBody>
          <a:bodyP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6575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DA77F-0AF6-4E78-9FC1-179DA12E8C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88A2F7-C52B-4944-9E7C-EDCFC8F70C73}"/>
              </a:ext>
            </a:extLst>
          </p:cNvPr>
          <p:cNvSpPr>
            <a:spLocks noGrp="1"/>
          </p:cNvSpPr>
          <p:nvPr>
            <p:ph type="dt" sz="half" idx="10"/>
          </p:nvPr>
        </p:nvSpPr>
        <p:spPr/>
        <p:txBody>
          <a:bodyP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DAA5C692-140B-4CC8-9158-0EE29F479126}" type="datetime1">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1/9/2021</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206A7C44-DD97-432F-AAF2-A77176BE2176}"/>
              </a:ext>
            </a:extLst>
          </p:cNvPr>
          <p:cNvSpPr>
            <a:spLocks noGrp="1"/>
          </p:cNvSpPr>
          <p:nvPr>
            <p:ph type="ftr" sz="quarter" idx="11"/>
          </p:nvPr>
        </p:nvSpPr>
        <p:spPr>
          <a:xfrm>
            <a:off x="9182100" y="5987841"/>
            <a:ext cx="4114800" cy="365125"/>
          </a:xfrm>
        </p:spPr>
        <p:txBody>
          <a:bodyPr/>
          <a:lstStyle>
            <a:lvl1pPr>
              <a:defRPr>
                <a:solidFill>
                  <a:srgbClr val="C00000"/>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C00000"/>
                </a:solidFill>
                <a:effectLst/>
                <a:uLnTx/>
                <a:uFillTx/>
                <a:latin typeface="Calibri" panose="020F0502020204030204"/>
                <a:ea typeface="+mn-ea"/>
                <a:cs typeface="+mn-cs"/>
              </a:rPr>
              <a:t>UES001 , EIED,   TU , Patiala</a:t>
            </a:r>
            <a:endPar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3F52EA87-3CE2-4F3A-AFEB-CAFED65F4EB7}"/>
              </a:ext>
            </a:extLst>
          </p:cNvPr>
          <p:cNvSpPr>
            <a:spLocks noGrp="1"/>
          </p:cNvSpPr>
          <p:nvPr>
            <p:ph type="sldNum" sz="quarter" idx="12"/>
          </p:nvPr>
        </p:nvSpPr>
        <p:spPr/>
        <p:txBody>
          <a:bodyP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1567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9DEF02-EE98-4C53-A4A8-8FA1977DBD87}"/>
              </a:ext>
            </a:extLst>
          </p:cNvPr>
          <p:cNvSpPr>
            <a:spLocks noGrp="1"/>
          </p:cNvSpPr>
          <p:nvPr>
            <p:ph type="dt" sz="half" idx="10"/>
          </p:nvPr>
        </p:nvSpPr>
        <p:spPr/>
        <p:txBody>
          <a:bodyP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945E00CE-5DCB-49EA-9793-77534E159B9E}" type="datetime1">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1/9/2021</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27075AD5-B7FC-4A6C-8F27-97ABABBA8D8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UES001 , EIED,   TU , Patiala</a:t>
            </a: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829D859-5D36-4A95-8784-C9FB24C1CDDE}"/>
              </a:ext>
            </a:extLst>
          </p:cNvPr>
          <p:cNvSpPr>
            <a:spLocks noGrp="1"/>
          </p:cNvSpPr>
          <p:nvPr>
            <p:ph type="sldNum" sz="quarter" idx="12"/>
          </p:nvPr>
        </p:nvSpPr>
        <p:spPr>
          <a:xfrm>
            <a:off x="11622281" y="6354628"/>
            <a:ext cx="569719" cy="365125"/>
          </a:xfrm>
        </p:spPr>
        <p:txBody>
          <a:bodyP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1415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3CAC3-5576-4823-8155-2E1C7CE87E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8CD708-3C6C-4AFF-8A82-CD75C5862F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954B50-70E6-4D78-8899-655F1E0C66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697821-70DC-4A55-8E6D-0D0DC41E6D49}"/>
              </a:ext>
            </a:extLst>
          </p:cNvPr>
          <p:cNvSpPr>
            <a:spLocks noGrp="1"/>
          </p:cNvSpPr>
          <p:nvPr>
            <p:ph type="dt" sz="half" idx="10"/>
          </p:nvPr>
        </p:nvSpPr>
        <p:spPr/>
        <p:txBody>
          <a:bodyP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3A69F8ED-D46F-4C55-8BCE-CE2785D93B0B}" type="datetime1">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1/9/2021</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FBE5455-5713-4781-BEC8-5FDEC0295598}"/>
              </a:ext>
            </a:extLst>
          </p:cNvPr>
          <p:cNvSpPr>
            <a:spLocks noGrp="1"/>
          </p:cNvSpPr>
          <p:nvPr>
            <p:ph type="ftr" sz="quarter" idx="11"/>
          </p:nvPr>
        </p:nvSpPr>
        <p:spPr>
          <a:xfrm>
            <a:off x="9297988" y="6057412"/>
            <a:ext cx="4114800" cy="365125"/>
          </a:xfrm>
        </p:spPr>
        <p:txBody>
          <a:bodyPr/>
          <a:lstStyle>
            <a:lvl1pPr>
              <a:defRPr>
                <a:solidFill>
                  <a:srgbClr val="C00000"/>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C00000"/>
                </a:solidFill>
                <a:effectLst/>
                <a:uLnTx/>
                <a:uFillTx/>
                <a:latin typeface="Calibri" panose="020F0502020204030204"/>
                <a:ea typeface="+mn-ea"/>
                <a:cs typeface="+mn-cs"/>
              </a:rPr>
              <a:t>UES001 , EIED,   TU , Patiala</a:t>
            </a:r>
            <a:endPar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FD380E34-9177-48B9-9239-A8371A4E0793}"/>
              </a:ext>
            </a:extLst>
          </p:cNvPr>
          <p:cNvSpPr>
            <a:spLocks noGrp="1"/>
          </p:cNvSpPr>
          <p:nvPr>
            <p:ph type="sldNum" sz="quarter" idx="12"/>
          </p:nvPr>
        </p:nvSpPr>
        <p:spPr/>
        <p:txBody>
          <a:bodyP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4253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2E01E-2DC3-4934-B0DA-99768133B8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B49303-5E2D-4B60-BCA2-88C254BAEB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26533ED-9747-4369-A486-CEA9EE98F2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550B76-29B9-46B8-A9E3-014FE513CC0C}"/>
              </a:ext>
            </a:extLst>
          </p:cNvPr>
          <p:cNvSpPr>
            <a:spLocks noGrp="1"/>
          </p:cNvSpPr>
          <p:nvPr>
            <p:ph type="dt" sz="half" idx="10"/>
          </p:nvPr>
        </p:nvSpPr>
        <p:spPr/>
        <p:txBody>
          <a:bodyP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5BA88F0F-22C6-4428-8E42-A248436B1780}" type="datetime1">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1/9/2021</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0D42638D-D432-4AAB-9392-AC4AB93B9389}"/>
              </a:ext>
            </a:extLst>
          </p:cNvPr>
          <p:cNvSpPr>
            <a:spLocks noGrp="1"/>
          </p:cNvSpPr>
          <p:nvPr>
            <p:ph type="ftr" sz="quarter" idx="11"/>
          </p:nvPr>
        </p:nvSpPr>
        <p:spPr>
          <a:xfrm>
            <a:off x="9297988" y="6057411"/>
            <a:ext cx="4114800" cy="365125"/>
          </a:xfrm>
        </p:spPr>
        <p:txBody>
          <a:bodyPr/>
          <a:lstStyle>
            <a:lvl1pPr>
              <a:defRPr>
                <a:solidFill>
                  <a:srgbClr val="C00000"/>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C00000"/>
                </a:solidFill>
                <a:effectLst/>
                <a:uLnTx/>
                <a:uFillTx/>
                <a:latin typeface="Calibri" panose="020F0502020204030204"/>
                <a:ea typeface="+mn-ea"/>
                <a:cs typeface="+mn-cs"/>
              </a:rPr>
              <a:t>UES001 , EIED,   TU , Patiala</a:t>
            </a:r>
            <a:endPar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3A2DEF33-CD17-44C5-8F8D-285DD075E591}"/>
              </a:ext>
            </a:extLst>
          </p:cNvPr>
          <p:cNvSpPr>
            <a:spLocks noGrp="1"/>
          </p:cNvSpPr>
          <p:nvPr>
            <p:ph type="sldNum" sz="quarter" idx="12"/>
          </p:nvPr>
        </p:nvSpPr>
        <p:spPr/>
        <p:txBody>
          <a:bodyP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7257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822D17-BDC4-4164-A19A-3B423D9C7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23D01A-19C0-4177-9A51-B114CCA5C9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B8165B-F33C-479B-BA4B-666CBE01A5E3}"/>
              </a:ext>
            </a:extLst>
          </p:cNvPr>
          <p:cNvSpPr>
            <a:spLocks noGrp="1"/>
          </p:cNvSpPr>
          <p:nvPr>
            <p:ph type="dt" sz="half" idx="2"/>
          </p:nvPr>
        </p:nvSpPr>
        <p:spPr>
          <a:xfrm>
            <a:off x="10442739" y="6354628"/>
            <a:ext cx="1179541" cy="363463"/>
          </a:xfrm>
          <a:prstGeom prst="rect">
            <a:avLst/>
          </a:prstGeom>
          <a:solidFill>
            <a:schemeClr val="tx1">
              <a:lumMod val="75000"/>
              <a:lumOff val="25000"/>
            </a:schemeClr>
          </a:solidFill>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915AD951-6D8D-43F5-8F7D-877C95C1B59D}"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1/9/2021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3FD9B0E-D71B-4FF9-9474-DE74F1DD28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UES001 , EIED,   TU , Patiala</a:t>
            </a: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CBBEC26-F578-4AF9-8A4E-722DBADEDA79}"/>
              </a:ext>
            </a:extLst>
          </p:cNvPr>
          <p:cNvSpPr>
            <a:spLocks noGrp="1"/>
          </p:cNvSpPr>
          <p:nvPr>
            <p:ph type="sldNum" sz="quarter" idx="4"/>
          </p:nvPr>
        </p:nvSpPr>
        <p:spPr>
          <a:xfrm>
            <a:off x="11622281" y="6354628"/>
            <a:ext cx="569719" cy="365125"/>
          </a:xfrm>
          <a:prstGeom prst="rect">
            <a:avLst/>
          </a:prstGeom>
          <a:solidFill>
            <a:srgbClr val="C00000"/>
          </a:solidFill>
        </p:spPr>
        <p:txBody>
          <a:bodyPr vert="horz" lIns="91440" tIns="45720" rIns="91440" bIns="45720" rtlCol="0" anchor="ctr"/>
          <a:lstStyle>
            <a:lvl1pPr algn="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t>
            </a:r>
            <a:fld id="{17C26730-A226-44C2-BFF3-D7AA24EE432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63D8EAA0-7558-4584-98B8-AF019A9DA5D6}"/>
              </a:ext>
            </a:extLst>
          </p:cNvPr>
          <p:cNvSpPr/>
          <p:nvPr userDrawn="1"/>
        </p:nvSpPr>
        <p:spPr>
          <a:xfrm>
            <a:off x="0" y="0"/>
            <a:ext cx="10442739"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F216916B-6090-4B3F-A684-CE48813BDB84}"/>
              </a:ext>
            </a:extLst>
          </p:cNvPr>
          <p:cNvSpPr/>
          <p:nvPr userDrawn="1"/>
        </p:nvSpPr>
        <p:spPr>
          <a:xfrm>
            <a:off x="153824" y="136733"/>
            <a:ext cx="10288915" cy="65830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DF087203-E800-4277-B35B-3030F91F3F21}"/>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442739" y="139908"/>
            <a:ext cx="1749261" cy="6212997"/>
          </a:xfrm>
          <a:prstGeom prst="rect">
            <a:avLst/>
          </a:prstGeom>
        </p:spPr>
      </p:pic>
    </p:spTree>
    <p:extLst>
      <p:ext uri="{BB962C8B-B14F-4D97-AF65-F5344CB8AC3E}">
        <p14:creationId xmlns:p14="http://schemas.microsoft.com/office/powerpoint/2010/main" val="29380409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56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CFFD913D-BDEC-4682-8377-0826A6127210}"/>
              </a:ext>
            </a:extLst>
          </p:cNvPr>
          <p:cNvSpPr txBox="1">
            <a:spLocks/>
          </p:cNvSpPr>
          <p:nvPr/>
        </p:nvSpPr>
        <p:spPr>
          <a:xfrm>
            <a:off x="258689" y="1390939"/>
            <a:ext cx="6798250" cy="1674470"/>
          </a:xfrm>
          <a:prstGeom prst="rect">
            <a:avLst/>
          </a:prstGeom>
        </p:spPr>
        <p:txBody>
          <a:bodyPr vert="horz" lIns="0" tIns="0" rIns="0" bIns="0" rtlCol="0" anchor="b">
            <a:noAutofit/>
          </a:bodyPr>
          <a:lstStyle>
            <a:lvl1pPr algn="r" defTabSz="914400" rtl="0" eaLnBrk="1" latinLnBrk="0" hangingPunct="1">
              <a:lnSpc>
                <a:spcPts val="5000"/>
              </a:lnSpc>
              <a:spcBef>
                <a:spcPct val="0"/>
              </a:spcBef>
              <a:buNone/>
              <a:defRPr sz="6000" b="1" kern="1200" cap="all" spc="-300" baseline="0">
                <a:solidFill>
                  <a:schemeClr val="tx1"/>
                </a:solidFill>
                <a:latin typeface="+mj-lt"/>
                <a:ea typeface="+mj-ea"/>
                <a:cs typeface="+mj-cs"/>
              </a:defRPr>
            </a:lvl1pPr>
          </a:lstStyle>
          <a:p>
            <a:pPr marL="0" marR="0" lvl="0" indent="0" algn="r" defTabSz="914400" rtl="0" eaLnBrk="1" fontAlgn="auto" latinLnBrk="0" hangingPunct="1">
              <a:lnSpc>
                <a:spcPts val="5000"/>
              </a:lnSpc>
              <a:spcBef>
                <a:spcPct val="0"/>
              </a:spcBef>
              <a:spcAft>
                <a:spcPts val="0"/>
              </a:spcAft>
              <a:buClrTx/>
              <a:buSzTx/>
              <a:buFontTx/>
              <a:buNone/>
              <a:tabLst/>
              <a:defRPr/>
            </a:pPr>
            <a:r>
              <a:rPr kumimoji="0" lang="en-US" sz="6000" b="1" i="0" u="none" strike="noStrike" kern="1200" cap="all" spc="-300" normalizeH="0" baseline="0" noProof="0" dirty="0">
                <a:ln>
                  <a:noFill/>
                </a:ln>
                <a:solidFill>
                  <a:srgbClr val="000000"/>
                </a:solidFill>
                <a:effectLst/>
                <a:uLnTx/>
                <a:uFillTx/>
                <a:latin typeface="Arial"/>
                <a:ea typeface="+mj-ea"/>
                <a:cs typeface="+mj-cs"/>
              </a:rPr>
              <a:t> Electrical </a:t>
            </a:r>
          </a:p>
          <a:p>
            <a:pPr marL="0" marR="0" lvl="0" indent="0" algn="r" defTabSz="914400" rtl="0" eaLnBrk="1" fontAlgn="auto" latinLnBrk="0" hangingPunct="1">
              <a:lnSpc>
                <a:spcPts val="5000"/>
              </a:lnSpc>
              <a:spcBef>
                <a:spcPct val="0"/>
              </a:spcBef>
              <a:spcAft>
                <a:spcPts val="0"/>
              </a:spcAft>
              <a:buClrTx/>
              <a:buSzTx/>
              <a:buFontTx/>
              <a:buNone/>
              <a:tabLst/>
              <a:defRPr/>
            </a:pPr>
            <a:r>
              <a:rPr kumimoji="0" lang="en-US" sz="6000" b="1" i="0" u="none" strike="noStrike" kern="1200" cap="all" spc="-300" normalizeH="0" baseline="0" noProof="0" dirty="0">
                <a:ln>
                  <a:noFill/>
                </a:ln>
                <a:solidFill>
                  <a:srgbClr val="000000"/>
                </a:solidFill>
                <a:effectLst/>
                <a:uLnTx/>
                <a:uFillTx/>
                <a:latin typeface="Arial"/>
                <a:ea typeface="+mj-ea"/>
                <a:cs typeface="+mj-cs"/>
              </a:rPr>
              <a:t>and </a:t>
            </a:r>
            <a:br>
              <a:rPr kumimoji="0" lang="en-US" sz="6000" b="1" i="0" u="none" strike="noStrike" kern="1200" cap="all" spc="-300" normalizeH="0" baseline="0" noProof="0" dirty="0">
                <a:ln>
                  <a:noFill/>
                </a:ln>
                <a:solidFill>
                  <a:srgbClr val="000000"/>
                </a:solidFill>
                <a:effectLst/>
                <a:uLnTx/>
                <a:uFillTx/>
                <a:latin typeface="Arial"/>
                <a:ea typeface="+mj-ea"/>
                <a:cs typeface="+mj-cs"/>
              </a:rPr>
            </a:br>
            <a:r>
              <a:rPr kumimoji="0" lang="en-US" sz="6000" b="1" i="0" u="none" strike="noStrike" kern="1200" cap="all" spc="-300" normalizeH="0" baseline="0" noProof="0" dirty="0">
                <a:ln>
                  <a:noFill/>
                </a:ln>
                <a:solidFill>
                  <a:srgbClr val="000000"/>
                </a:solidFill>
                <a:effectLst/>
                <a:uLnTx/>
                <a:uFillTx/>
                <a:latin typeface="Arial"/>
                <a:ea typeface="+mj-ea"/>
                <a:cs typeface="+mj-cs"/>
              </a:rPr>
              <a:t>Electronics science </a:t>
            </a:r>
          </a:p>
        </p:txBody>
      </p:sp>
      <p:sp>
        <p:nvSpPr>
          <p:cNvPr id="10" name="Subtitle 3">
            <a:extLst>
              <a:ext uri="{FF2B5EF4-FFF2-40B4-BE49-F238E27FC236}">
                <a16:creationId xmlns:a16="http://schemas.microsoft.com/office/drawing/2014/main" id="{A92B7774-6E43-44DB-93DF-66DC5B7DBA7C}"/>
              </a:ext>
            </a:extLst>
          </p:cNvPr>
          <p:cNvSpPr txBox="1">
            <a:spLocks/>
          </p:cNvSpPr>
          <p:nvPr/>
        </p:nvSpPr>
        <p:spPr>
          <a:xfrm>
            <a:off x="1766131" y="3429000"/>
            <a:ext cx="5290808" cy="1014984"/>
          </a:xfrm>
          <a:prstGeom prst="rect">
            <a:avLst/>
          </a:prstGeom>
          <a:solidFill>
            <a:srgbClr val="000000"/>
          </a:solidFill>
        </p:spPr>
        <p:txBody>
          <a:bodyPr vert="horz" lIns="252000" tIns="0" rIns="0" bIns="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i="1" kern="1200">
                <a:solidFill>
                  <a:schemeClr val="bg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800" b="0" i="1"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First year</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800" b="0" i="1"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Computer Science and Engineering </a:t>
            </a:r>
          </a:p>
        </p:txBody>
      </p:sp>
      <p:sp>
        <p:nvSpPr>
          <p:cNvPr id="11" name="TextBox 10">
            <a:extLst>
              <a:ext uri="{FF2B5EF4-FFF2-40B4-BE49-F238E27FC236}">
                <a16:creationId xmlns:a16="http://schemas.microsoft.com/office/drawing/2014/main" id="{C1587B14-6EA7-498D-87BF-E8A2F302B5E6}"/>
              </a:ext>
            </a:extLst>
          </p:cNvPr>
          <p:cNvSpPr txBox="1"/>
          <p:nvPr/>
        </p:nvSpPr>
        <p:spPr>
          <a:xfrm>
            <a:off x="3179063" y="4622793"/>
            <a:ext cx="7050023" cy="1688535"/>
          </a:xfrm>
          <a:prstGeom prst="rect">
            <a:avLst/>
          </a:prstGeom>
          <a:noFill/>
        </p:spPr>
        <p:txBody>
          <a:bodyPr wrap="square" lIns="0" tIns="36000" rIns="0" bIns="0" rtlCol="0">
            <a:spAutoFit/>
          </a:bodyPr>
          <a:lstStyle/>
          <a:p>
            <a:pPr marL="0" marR="0" lvl="0" indent="0" algn="r" defTabSz="914400" rtl="0" eaLnBrk="1" fontAlgn="auto" latinLnBrk="0" hangingPunct="1">
              <a:lnSpc>
                <a:spcPts val="1400"/>
              </a:lnSpc>
              <a:spcBef>
                <a:spcPts val="0"/>
              </a:spcBef>
              <a:spcAft>
                <a:spcPts val="0"/>
              </a:spcAft>
              <a:buClrTx/>
              <a:buSzTx/>
              <a:buFontTx/>
              <a:buNone/>
              <a:tabLst/>
              <a:defRPr/>
            </a:pPr>
            <a:r>
              <a:rPr kumimoji="0" lang="en-US" sz="2400" b="1" i="0" u="none" strike="noStrike" kern="1200" cap="none" spc="-100" normalizeH="0" baseline="0" noProof="0" dirty="0">
                <a:ln>
                  <a:noFill/>
                </a:ln>
                <a:solidFill>
                  <a:srgbClr val="000000">
                    <a:lumMod val="50000"/>
                    <a:lumOff val="50000"/>
                  </a:srgbClr>
                </a:solidFill>
                <a:effectLst/>
                <a:uLnTx/>
                <a:uFillTx/>
                <a:latin typeface="Corbel" panose="020B0503020204020204" pitchFamily="34" charset="0"/>
                <a:ea typeface="+mn-ea"/>
                <a:cs typeface="+mn-cs"/>
              </a:rPr>
              <a:t>Dr. Shakti Singh </a:t>
            </a:r>
          </a:p>
          <a:p>
            <a:pPr marL="0" marR="0" lvl="0" indent="0" algn="r" defTabSz="914400" rtl="0" eaLnBrk="1" fontAlgn="auto" latinLnBrk="0" hangingPunct="1">
              <a:lnSpc>
                <a:spcPts val="1400"/>
              </a:lnSpc>
              <a:spcBef>
                <a:spcPts val="0"/>
              </a:spcBef>
              <a:spcAft>
                <a:spcPts val="0"/>
              </a:spcAft>
              <a:buClrTx/>
              <a:buSzTx/>
              <a:buFontTx/>
              <a:buNone/>
              <a:tabLst/>
              <a:defRPr/>
            </a:pPr>
            <a:r>
              <a:rPr kumimoji="0" lang="en-US" sz="2400" b="1" i="0" u="none" strike="noStrike" kern="1200" cap="none" spc="-100" normalizeH="0" baseline="0" noProof="0" dirty="0">
                <a:ln>
                  <a:noFill/>
                </a:ln>
                <a:solidFill>
                  <a:srgbClr val="5CB8B3"/>
                </a:solidFill>
                <a:effectLst/>
                <a:uLnTx/>
                <a:uFillTx/>
                <a:latin typeface="Corbel" panose="020B0503020204020204" pitchFamily="34" charset="0"/>
                <a:ea typeface="+mn-ea"/>
                <a:cs typeface="+mn-cs"/>
              </a:rPr>
              <a:t/>
            </a:r>
            <a:br>
              <a:rPr kumimoji="0" lang="en-US" sz="2400" b="1" i="0" u="none" strike="noStrike" kern="1200" cap="none" spc="-100" normalizeH="0" baseline="0" noProof="0" dirty="0">
                <a:ln>
                  <a:noFill/>
                </a:ln>
                <a:solidFill>
                  <a:srgbClr val="5CB8B3"/>
                </a:solidFill>
                <a:effectLst/>
                <a:uLnTx/>
                <a:uFillTx/>
                <a:latin typeface="Corbel" panose="020B0503020204020204" pitchFamily="34" charset="0"/>
                <a:ea typeface="+mn-ea"/>
                <a:cs typeface="+mn-cs"/>
              </a:rPr>
            </a:br>
            <a:r>
              <a:rPr kumimoji="0" lang="en-US" sz="2400" b="1" i="0" u="none" strike="noStrike" kern="1200" cap="none" spc="-100" normalizeH="0" baseline="0" noProof="0" dirty="0">
                <a:ln>
                  <a:noFill/>
                </a:ln>
                <a:solidFill>
                  <a:srgbClr val="000000"/>
                </a:solidFill>
                <a:effectLst/>
                <a:uLnTx/>
                <a:uFillTx/>
                <a:latin typeface="Corbel" panose="020B0503020204020204" pitchFamily="34" charset="0"/>
                <a:ea typeface="+mn-ea"/>
                <a:cs typeface="+mn-cs"/>
              </a:rPr>
              <a:t>ASSISTANT PROFESSOR</a:t>
            </a:r>
          </a:p>
          <a:p>
            <a:pPr marL="0" marR="0" lvl="0" indent="0" algn="r" defTabSz="914400" rtl="0" eaLnBrk="1" fontAlgn="auto" latinLnBrk="0" hangingPunct="1">
              <a:lnSpc>
                <a:spcPts val="1400"/>
              </a:lnSpc>
              <a:spcBef>
                <a:spcPts val="0"/>
              </a:spcBef>
              <a:spcAft>
                <a:spcPts val="0"/>
              </a:spcAft>
              <a:buClrTx/>
              <a:buSzTx/>
              <a:buFontTx/>
              <a:buNone/>
              <a:tabLst/>
              <a:defRPr/>
            </a:pPr>
            <a:endParaRPr kumimoji="0" lang="en-US" sz="2400" b="1" i="0" u="none" strike="noStrike" kern="1200" cap="none" spc="-100" normalizeH="0" baseline="0" noProof="0" dirty="0">
              <a:ln>
                <a:noFill/>
              </a:ln>
              <a:solidFill>
                <a:srgbClr val="000000"/>
              </a:solidFill>
              <a:effectLst/>
              <a:uLnTx/>
              <a:uFillTx/>
              <a:latin typeface="Corbel" panose="020B0503020204020204" pitchFamily="34" charset="0"/>
              <a:ea typeface="+mn-ea"/>
              <a:cs typeface="+mn-cs"/>
            </a:endParaRPr>
          </a:p>
          <a:p>
            <a:pPr marL="0" marR="0" lvl="0" indent="0" algn="r" defTabSz="914400" rtl="0" eaLnBrk="1" fontAlgn="auto" latinLnBrk="0" hangingPunct="1">
              <a:lnSpc>
                <a:spcPts val="1400"/>
              </a:lnSpc>
              <a:spcBef>
                <a:spcPts val="0"/>
              </a:spcBef>
              <a:spcAft>
                <a:spcPts val="0"/>
              </a:spcAft>
              <a:buClrTx/>
              <a:buSzTx/>
              <a:buFontTx/>
              <a:buNone/>
              <a:tabLst/>
              <a:defRPr/>
            </a:pPr>
            <a:r>
              <a:rPr kumimoji="0" lang="en-US" sz="2400" b="1" i="0" u="none" strike="noStrike" kern="1200" cap="none" spc="-100" normalizeH="0" baseline="0" noProof="0" dirty="0">
                <a:ln>
                  <a:noFill/>
                </a:ln>
                <a:solidFill>
                  <a:srgbClr val="000000"/>
                </a:solidFill>
                <a:effectLst/>
                <a:uLnTx/>
                <a:uFillTx/>
                <a:latin typeface="Corbel" panose="020B0503020204020204" pitchFamily="34" charset="0"/>
                <a:ea typeface="+mn-ea"/>
                <a:cs typeface="+mn-cs"/>
              </a:rPr>
              <a:t>ELECTRCIAL AND INSTRUMENATION </a:t>
            </a:r>
          </a:p>
          <a:p>
            <a:pPr marL="0" marR="0" lvl="0" indent="0" algn="r" defTabSz="914400" rtl="0" eaLnBrk="1" fontAlgn="auto" latinLnBrk="0" hangingPunct="1">
              <a:lnSpc>
                <a:spcPts val="1400"/>
              </a:lnSpc>
              <a:spcBef>
                <a:spcPts val="0"/>
              </a:spcBef>
              <a:spcAft>
                <a:spcPts val="0"/>
              </a:spcAft>
              <a:buClrTx/>
              <a:buSzTx/>
              <a:buFontTx/>
              <a:buNone/>
              <a:tabLst/>
              <a:defRPr/>
            </a:pPr>
            <a:endParaRPr kumimoji="0" lang="en-US" sz="2400" b="1" i="0" u="none" strike="noStrike" kern="1200" cap="none" spc="-100" normalizeH="0" baseline="0" noProof="0" dirty="0">
              <a:ln>
                <a:noFill/>
              </a:ln>
              <a:solidFill>
                <a:srgbClr val="000000"/>
              </a:solidFill>
              <a:effectLst/>
              <a:uLnTx/>
              <a:uFillTx/>
              <a:latin typeface="Corbel" panose="020B0503020204020204" pitchFamily="34" charset="0"/>
              <a:ea typeface="+mn-ea"/>
              <a:cs typeface="+mn-cs"/>
            </a:endParaRPr>
          </a:p>
          <a:p>
            <a:pPr marL="0" marR="0" lvl="0" indent="0" algn="r" defTabSz="914400" rtl="0" eaLnBrk="1" fontAlgn="auto" latinLnBrk="0" hangingPunct="1">
              <a:lnSpc>
                <a:spcPts val="1400"/>
              </a:lnSpc>
              <a:spcBef>
                <a:spcPts val="0"/>
              </a:spcBef>
              <a:spcAft>
                <a:spcPts val="0"/>
              </a:spcAft>
              <a:buClrTx/>
              <a:buSzTx/>
              <a:buFontTx/>
              <a:buNone/>
              <a:tabLst/>
              <a:defRPr/>
            </a:pPr>
            <a:r>
              <a:rPr kumimoji="0" lang="en-US" sz="2400" b="1" i="0" u="none" strike="noStrike" kern="1200" cap="none" spc="-100" normalizeH="0" baseline="0" noProof="0" dirty="0">
                <a:ln>
                  <a:noFill/>
                </a:ln>
                <a:solidFill>
                  <a:srgbClr val="000000"/>
                </a:solidFill>
                <a:effectLst/>
                <a:uLnTx/>
                <a:uFillTx/>
                <a:latin typeface="Corbel" panose="020B0503020204020204" pitchFamily="34" charset="0"/>
                <a:ea typeface="+mn-ea"/>
                <a:cs typeface="+mn-cs"/>
              </a:rPr>
              <a:t>ENGINEERING DEPARTMENT </a:t>
            </a:r>
          </a:p>
          <a:p>
            <a:pPr marL="0" marR="0" lvl="0" indent="0" algn="r" defTabSz="914400" rtl="0" eaLnBrk="1" fontAlgn="auto" latinLnBrk="0" hangingPunct="1">
              <a:lnSpc>
                <a:spcPts val="1400"/>
              </a:lnSpc>
              <a:spcBef>
                <a:spcPts val="0"/>
              </a:spcBef>
              <a:spcAft>
                <a:spcPts val="0"/>
              </a:spcAft>
              <a:buClrTx/>
              <a:buSzTx/>
              <a:buFontTx/>
              <a:buNone/>
              <a:tabLst/>
              <a:defRPr/>
            </a:pPr>
            <a:endParaRPr kumimoji="0" lang="en-US" sz="2400" b="1" i="1" u="none" strike="noStrike" kern="1200" cap="none" spc="-100" normalizeH="0" baseline="0" noProof="0" dirty="0">
              <a:ln>
                <a:noFill/>
              </a:ln>
              <a:solidFill>
                <a:srgbClr val="000000"/>
              </a:solidFill>
              <a:effectLst/>
              <a:uLnTx/>
              <a:uFillTx/>
              <a:latin typeface="Corbel" panose="020B0503020204020204" pitchFamily="34" charset="0"/>
              <a:ea typeface="+mn-ea"/>
              <a:cs typeface="+mn-cs"/>
            </a:endParaRPr>
          </a:p>
          <a:p>
            <a:pPr marL="0" marR="0" lvl="0" indent="0" algn="r" defTabSz="914400" rtl="0" eaLnBrk="1" fontAlgn="auto" latinLnBrk="0" hangingPunct="1">
              <a:lnSpc>
                <a:spcPts val="1400"/>
              </a:lnSpc>
              <a:spcBef>
                <a:spcPts val="0"/>
              </a:spcBef>
              <a:spcAft>
                <a:spcPts val="0"/>
              </a:spcAft>
              <a:buClrTx/>
              <a:buSzTx/>
              <a:buFontTx/>
              <a:buNone/>
              <a:tabLst/>
              <a:defRPr/>
            </a:pPr>
            <a:r>
              <a:rPr kumimoji="0" lang="en-US" sz="2400" b="1" i="1" u="none" strike="noStrike" kern="1200" cap="none" spc="-100" normalizeH="0" baseline="0" noProof="0" dirty="0">
                <a:ln>
                  <a:noFill/>
                </a:ln>
                <a:solidFill>
                  <a:prstClr val="white">
                    <a:lumMod val="65000"/>
                  </a:prstClr>
                </a:solidFill>
                <a:effectLst/>
                <a:uLnTx/>
                <a:uFillTx/>
                <a:latin typeface="Corbel" panose="020B0503020204020204" pitchFamily="34" charset="0"/>
                <a:ea typeface="+mn-ea"/>
                <a:cs typeface="+mn-cs"/>
              </a:rPr>
              <a:t>@shakti.singh@thapar.edu </a:t>
            </a:r>
          </a:p>
        </p:txBody>
      </p:sp>
      <p:sp>
        <p:nvSpPr>
          <p:cNvPr id="2" name="Date Placeholder 1"/>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2B9FCA0-46B4-41B2-B4BA-6AFDD4DB6F12}" type="datetime1">
              <a:rPr kumimoji="0" lang="en-US" sz="14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1/9/2021</a:t>
            </a:fld>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Slide Number Placeholder 2"/>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4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2890143"/>
      </p:ext>
    </p:extLst>
  </p:cSld>
  <p:clrMapOvr>
    <a:masterClrMapping/>
  </p:clrMapOvr>
  <mc:AlternateContent xmlns:mc="http://schemas.openxmlformats.org/markup-compatibility/2006" xmlns:p14="http://schemas.microsoft.com/office/powerpoint/2010/main">
    <mc:Choice Requires="p14">
      <p:transition spd="slow" p14:dur="2000" advTm="28664"/>
    </mc:Choice>
    <mc:Fallback xmlns="">
      <p:transition spd="slow" advTm="28664"/>
    </mc:Fallback>
  </mc:AlternateContent>
  <p:timing>
    <p:tnLst>
      <p:par>
        <p:cTn id="1" dur="indefinite" restart="never" nodeType="tmRoot"/>
      </p:par>
    </p:tnLst>
  </p:timing>
  <p:extLst mod="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131" y="380304"/>
            <a:ext cx="8911687" cy="1280890"/>
          </a:xfrm>
        </p:spPr>
        <p:txBody>
          <a:bodyPr/>
          <a:lstStyle/>
          <a:p>
            <a:r>
              <a:rPr lang="en-US" dirty="0" smtClean="0"/>
              <a:t>PN Junction</a:t>
            </a:r>
            <a:endParaRPr lang="en-US" dirty="0"/>
          </a:p>
        </p:txBody>
      </p:sp>
      <p:sp>
        <p:nvSpPr>
          <p:cNvPr id="3" name="Content Placeholder 2"/>
          <p:cNvSpPr>
            <a:spLocks noGrp="1"/>
          </p:cNvSpPr>
          <p:nvPr>
            <p:ph idx="1"/>
          </p:nvPr>
        </p:nvSpPr>
        <p:spPr>
          <a:xfrm>
            <a:off x="261257" y="1270896"/>
            <a:ext cx="10119116" cy="1968141"/>
          </a:xfrm>
        </p:spPr>
        <p:txBody>
          <a:bodyPr>
            <a:normAutofit fontScale="92500"/>
          </a:bodyPr>
          <a:lstStyle/>
          <a:p>
            <a:r>
              <a:rPr lang="en-US" dirty="0" smtClean="0"/>
              <a:t>If a piece of intrinsic Si is doped so that part is n-type and other is p-type, a </a:t>
            </a:r>
            <a:r>
              <a:rPr lang="en-US" dirty="0" err="1" smtClean="0"/>
              <a:t>pn</a:t>
            </a:r>
            <a:r>
              <a:rPr lang="en-US" dirty="0" smtClean="0"/>
              <a:t> junction is formed. </a:t>
            </a:r>
          </a:p>
          <a:p>
            <a:r>
              <a:rPr lang="en-US" dirty="0" smtClean="0"/>
              <a:t>The p region has many holes and few thermally generated electrons.</a:t>
            </a:r>
          </a:p>
          <a:p>
            <a:r>
              <a:rPr lang="en-US" dirty="0" smtClean="0"/>
              <a:t>The n region has many electrons and few thermally generated holes.</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444" t="5872" r="2651" b="8167"/>
          <a:stretch/>
        </p:blipFill>
        <p:spPr>
          <a:xfrm>
            <a:off x="1251090" y="3021323"/>
            <a:ext cx="8139449" cy="3618963"/>
          </a:xfrm>
          <a:prstGeom prst="rect">
            <a:avLst/>
          </a:prstGeom>
        </p:spPr>
      </p:pic>
      <p:sp>
        <p:nvSpPr>
          <p:cNvPr id="5" name="Date Placeholder 4"/>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8DF9119-067A-4CF8-B5B8-1CE36B0E6070}" type="datetime1">
              <a:rPr kumimoji="0" lang="en-US" sz="14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1/9/2021</a:t>
            </a:fld>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4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9268468"/>
      </p:ext>
    </p:extLst>
  </p:cSld>
  <p:clrMapOvr>
    <a:masterClrMapping/>
  </p:clrMapOvr>
  <mc:AlternateContent xmlns:mc="http://schemas.openxmlformats.org/markup-compatibility/2006" xmlns:p14="http://schemas.microsoft.com/office/powerpoint/2010/main">
    <mc:Choice Requires="p14">
      <p:transition spd="slow" p14:dur="2000" advTm="60312"/>
    </mc:Choice>
    <mc:Fallback xmlns="">
      <p:transition spd="slow" advTm="60312"/>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6" descr="C:\My Documents\Terrell PPT Files\Terrell Art Files\09-01.tif"/>
          <p:cNvPicPr>
            <a:picLocks noChangeAspect="1" noChangeArrowheads="1"/>
          </p:cNvPicPr>
          <p:nvPr/>
        </p:nvPicPr>
        <p:blipFill>
          <a:blip r:embed="rId2">
            <a:lum bright="-30000" contrast="42000"/>
            <a:extLst>
              <a:ext uri="{28A0092B-C50C-407E-A947-70E740481C1C}">
                <a14:useLocalDpi xmlns:a14="http://schemas.microsoft.com/office/drawing/2010/main" val="0"/>
              </a:ext>
            </a:extLst>
          </a:blip>
          <a:srcRect/>
          <a:stretch>
            <a:fillRect/>
          </a:stretch>
        </p:blipFill>
        <p:spPr bwMode="auto">
          <a:xfrm>
            <a:off x="5181600" y="1214438"/>
            <a:ext cx="5029200" cy="434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txBox="1">
            <a:spLocks noChangeArrowheads="1"/>
          </p:cNvSpPr>
          <p:nvPr/>
        </p:nvSpPr>
        <p:spPr>
          <a:xfrm>
            <a:off x="391886" y="1988456"/>
            <a:ext cx="4713514" cy="4107543"/>
          </a:xfrm>
          <a:prstGeom prst="rect">
            <a:avLst/>
          </a:prstGeom>
        </p:spPr>
        <p:txBody>
          <a:bodyPr/>
          <a:lstStyle/>
          <a:p>
            <a:pPr marL="342900" marR="0" lvl="0" indent="-342900" algn="l" defTabSz="914400" rtl="0" eaLnBrk="1" fontAlgn="auto" latinLnBrk="0" hangingPunct="1">
              <a:lnSpc>
                <a:spcPct val="90000"/>
              </a:lnSpc>
              <a:spcBef>
                <a:spcPct val="20000"/>
              </a:spcBef>
              <a:spcAft>
                <a:spcPts val="0"/>
              </a:spcAft>
              <a:buClrTx/>
              <a:buSzTx/>
              <a:buFontTx/>
              <a:buChar char="•"/>
              <a:tabLst/>
              <a:defRPr/>
            </a:pPr>
            <a:r>
              <a:rPr kumimoji="0" lang="en-US" sz="2280" b="0" i="0" u="none" strike="noStrike" kern="0" cap="none" spc="0" normalizeH="0" baseline="0" noProof="0" dirty="0">
                <a:ln>
                  <a:noFill/>
                </a:ln>
                <a:solidFill>
                  <a:prstClr val="black"/>
                </a:solidFill>
                <a:effectLst/>
                <a:uLnTx/>
                <a:uFillTx/>
                <a:latin typeface="Calibri" panose="020F0502020204030204"/>
                <a:ea typeface="+mn-ea"/>
                <a:cs typeface="+mn-cs"/>
              </a:rPr>
              <a:t>A diode has two leads connected to the external circuit.</a:t>
            </a:r>
          </a:p>
          <a:p>
            <a:pPr marL="342900" marR="0" lvl="0" indent="-342900" algn="l" defTabSz="914400" rtl="0" eaLnBrk="1" fontAlgn="auto" latinLnBrk="0" hangingPunct="1">
              <a:lnSpc>
                <a:spcPct val="90000"/>
              </a:lnSpc>
              <a:spcBef>
                <a:spcPct val="20000"/>
              </a:spcBef>
              <a:spcAft>
                <a:spcPts val="0"/>
              </a:spcAft>
              <a:buClrTx/>
              <a:buSzTx/>
              <a:buFontTx/>
              <a:buChar char="•"/>
              <a:tabLst/>
              <a:defRPr/>
            </a:pPr>
            <a:r>
              <a:rPr kumimoji="0" lang="en-US" sz="2280" b="0" i="0" u="none" strike="noStrike" kern="0" cap="none" spc="0" normalizeH="0" baseline="0" noProof="0" dirty="0">
                <a:ln>
                  <a:noFill/>
                </a:ln>
                <a:solidFill>
                  <a:prstClr val="black"/>
                </a:solidFill>
                <a:effectLst/>
                <a:uLnTx/>
                <a:uFillTx/>
                <a:latin typeface="Calibri" panose="020F0502020204030204"/>
                <a:ea typeface="+mn-ea"/>
                <a:cs typeface="+mn-cs"/>
              </a:rPr>
              <a:t>Since a diode behaves differently depending upon forward or reverse bias, it is critical to be able to distinguish the leads.</a:t>
            </a:r>
          </a:p>
          <a:p>
            <a:pPr marL="342900" marR="0" lvl="0" indent="-342900" algn="l" defTabSz="914400" rtl="0" eaLnBrk="1" fontAlgn="auto" latinLnBrk="0" hangingPunct="1">
              <a:lnSpc>
                <a:spcPct val="90000"/>
              </a:lnSpc>
              <a:spcBef>
                <a:spcPct val="20000"/>
              </a:spcBef>
              <a:spcAft>
                <a:spcPts val="0"/>
              </a:spcAft>
              <a:buClrTx/>
              <a:buSzTx/>
              <a:buFontTx/>
              <a:buChar char="•"/>
              <a:tabLst/>
              <a:defRPr/>
            </a:pPr>
            <a:r>
              <a:rPr kumimoji="0" lang="en-US" sz="2280" b="0" i="0" u="none" strike="noStrike" kern="0" cap="none" spc="0" normalizeH="0" baseline="0" noProof="0" dirty="0">
                <a:ln>
                  <a:noFill/>
                </a:ln>
                <a:solidFill>
                  <a:prstClr val="black"/>
                </a:solidFill>
                <a:effectLst/>
                <a:uLnTx/>
                <a:uFillTx/>
                <a:latin typeface="Calibri" panose="020F0502020204030204"/>
                <a:ea typeface="+mn-ea"/>
                <a:cs typeface="+mn-cs"/>
              </a:rPr>
              <a:t>The </a:t>
            </a:r>
            <a:r>
              <a:rPr kumimoji="0" lang="en-US" sz="2280" b="0" i="1" u="none" strike="noStrike" kern="0" cap="none" spc="0" normalizeH="0" baseline="0" noProof="0" dirty="0">
                <a:ln>
                  <a:noFill/>
                </a:ln>
                <a:solidFill>
                  <a:prstClr val="black"/>
                </a:solidFill>
                <a:effectLst/>
                <a:uLnTx/>
                <a:uFillTx/>
                <a:latin typeface="Calibri" panose="020F0502020204030204"/>
                <a:ea typeface="+mn-ea"/>
                <a:cs typeface="+mn-cs"/>
              </a:rPr>
              <a:t>anode</a:t>
            </a:r>
            <a:r>
              <a:rPr kumimoji="0" lang="en-US" sz="2280" b="0" i="0" u="none" strike="noStrike" kern="0" cap="none" spc="0" normalizeH="0" baseline="0" noProof="0" dirty="0">
                <a:ln>
                  <a:noFill/>
                </a:ln>
                <a:solidFill>
                  <a:prstClr val="black"/>
                </a:solidFill>
                <a:effectLst/>
                <a:uLnTx/>
                <a:uFillTx/>
                <a:latin typeface="Calibri" panose="020F0502020204030204"/>
                <a:ea typeface="+mn-ea"/>
                <a:cs typeface="+mn-cs"/>
              </a:rPr>
              <a:t> connects to the p-type material, the </a:t>
            </a:r>
            <a:r>
              <a:rPr kumimoji="0" lang="en-US" sz="2280" b="0" i="1" u="none" strike="noStrike" kern="0" cap="none" spc="0" normalizeH="0" baseline="0" noProof="0" dirty="0">
                <a:ln>
                  <a:noFill/>
                </a:ln>
                <a:solidFill>
                  <a:prstClr val="black"/>
                </a:solidFill>
                <a:effectLst/>
                <a:uLnTx/>
                <a:uFillTx/>
                <a:latin typeface="Calibri" panose="020F0502020204030204"/>
                <a:ea typeface="+mn-ea"/>
                <a:cs typeface="+mn-cs"/>
              </a:rPr>
              <a:t>cathode</a:t>
            </a:r>
            <a:r>
              <a:rPr kumimoji="0" lang="en-US" sz="2280" b="0" i="0" u="none" strike="noStrike" kern="0" cap="none" spc="0" normalizeH="0" baseline="0" noProof="0" dirty="0">
                <a:ln>
                  <a:noFill/>
                </a:ln>
                <a:solidFill>
                  <a:prstClr val="black"/>
                </a:solidFill>
                <a:effectLst/>
                <a:uLnTx/>
                <a:uFillTx/>
                <a:latin typeface="Calibri" panose="020F0502020204030204"/>
                <a:ea typeface="+mn-ea"/>
                <a:cs typeface="+mn-cs"/>
              </a:rPr>
              <a:t> to the n-type material of the diode.</a:t>
            </a:r>
          </a:p>
        </p:txBody>
      </p:sp>
      <p:sp>
        <p:nvSpPr>
          <p:cNvPr id="2" name="Date Placeholder 1"/>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B4AC1EB-1907-4AEC-A446-0777420D4A5A}" type="datetime1">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1/9/2021</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8583330"/>
      </p:ext>
    </p:extLst>
  </p:cSld>
  <p:clrMapOvr>
    <a:masterClrMapping/>
  </p:clrMapOvr>
  <mc:AlternateContent xmlns:mc="http://schemas.openxmlformats.org/markup-compatibility/2006" xmlns:p14="http://schemas.microsoft.com/office/powerpoint/2010/main">
    <mc:Choice Requires="p14">
      <p:transition spd="slow" p14:dur="2000" advTm="86679"/>
    </mc:Choice>
    <mc:Fallback xmlns="">
      <p:transition spd="slow" advTm="86679"/>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PN Junction</a:t>
            </a:r>
            <a:endParaRPr lang="en-US" dirty="0"/>
          </a:p>
        </p:txBody>
      </p:sp>
      <p:sp>
        <p:nvSpPr>
          <p:cNvPr id="3" name="Content Placeholder 2"/>
          <p:cNvSpPr>
            <a:spLocks noGrp="1"/>
          </p:cNvSpPr>
          <p:nvPr>
            <p:ph idx="1"/>
          </p:nvPr>
        </p:nvSpPr>
        <p:spPr>
          <a:xfrm>
            <a:off x="427741" y="1476481"/>
            <a:ext cx="9819346" cy="1795463"/>
          </a:xfrm>
        </p:spPr>
        <p:txBody>
          <a:bodyPr>
            <a:normAutofit fontScale="85000" lnSpcReduction="20000"/>
          </a:bodyPr>
          <a:lstStyle/>
          <a:p>
            <a:r>
              <a:rPr lang="en-US" dirty="0" smtClean="0"/>
              <a:t>The valence and conduction band in n-type material are slightly at lower level than the p-type material. This is due the fact that n type is formed by pentavalent impurity and p type through trivalent impurity. </a:t>
            </a:r>
          </a:p>
          <a:p>
            <a:r>
              <a:rPr lang="en-US" dirty="0" smtClean="0"/>
              <a:t>The trivalent impurity exert lower force on outer shell electrons than pentavalent impurity. The lower forces in p type means electron orbits are slightly higher than n type.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598" y="3365293"/>
            <a:ext cx="4921217" cy="315443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7750" y="3612036"/>
            <a:ext cx="4409337" cy="3061084"/>
          </a:xfrm>
          <a:prstGeom prst="rect">
            <a:avLst/>
          </a:prstGeom>
        </p:spPr>
      </p:pic>
      <p:sp>
        <p:nvSpPr>
          <p:cNvPr id="6" name="Date Placeholder 5"/>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D9BBC7D-35D7-4D7F-95E2-AED12E823EC3}" type="datetime1">
              <a:rPr kumimoji="0" lang="en-US" sz="14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1/9/2021</a:t>
            </a:fld>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4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3713103"/>
      </p:ext>
    </p:extLst>
  </p:cSld>
  <p:clrMapOvr>
    <a:masterClrMapping/>
  </p:clrMapOvr>
  <mc:AlternateContent xmlns:mc="http://schemas.openxmlformats.org/markup-compatibility/2006" xmlns:p14="http://schemas.microsoft.com/office/powerpoint/2010/main">
    <mc:Choice Requires="p14">
      <p:transition spd="slow" p14:dur="2000" advTm="73467"/>
    </mc:Choice>
    <mc:Fallback xmlns="">
      <p:transition spd="slow" advTm="73467"/>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Biased PN Junction</a:t>
            </a:r>
            <a:endParaRPr lang="en-US" dirty="0"/>
          </a:p>
        </p:txBody>
      </p:sp>
      <p:sp>
        <p:nvSpPr>
          <p:cNvPr id="3" name="Content Placeholder 2"/>
          <p:cNvSpPr>
            <a:spLocks noGrp="1"/>
          </p:cNvSpPr>
          <p:nvPr>
            <p:ph idx="1"/>
          </p:nvPr>
        </p:nvSpPr>
        <p:spPr>
          <a:xfrm>
            <a:off x="297102" y="1587236"/>
            <a:ext cx="5798898" cy="4872507"/>
          </a:xfrm>
        </p:spPr>
        <p:txBody>
          <a:bodyPr>
            <a:normAutofit fontScale="77500" lnSpcReduction="20000"/>
          </a:bodyPr>
          <a:lstStyle/>
          <a:p>
            <a:r>
              <a:rPr lang="en-US" dirty="0" smtClean="0"/>
              <a:t>A positive potential on p-type and negative potential on n-type creates a forward biased PN junction.</a:t>
            </a:r>
          </a:p>
          <a:p>
            <a:r>
              <a:rPr lang="en-US" dirty="0" smtClean="0"/>
              <a:t>The negative terminal of battery repels the electrons in the n-type to move towards the depletion region. </a:t>
            </a:r>
          </a:p>
          <a:p>
            <a:r>
              <a:rPr lang="en-US" dirty="0" smtClean="0"/>
              <a:t>The battery potential must be greater than barrier potential to forward bias the PN junction diode.</a:t>
            </a:r>
          </a:p>
          <a:p>
            <a:r>
              <a:rPr lang="en-US" dirty="0" smtClean="0"/>
              <a:t>Now when these electrons overcome the barrier, they enter the p-region. In p region they lost enough energy to immediately combine with holes in the p region.</a:t>
            </a:r>
          </a:p>
          <a:p>
            <a:r>
              <a:rPr lang="en-US" dirty="0" smtClean="0"/>
              <a:t>The holes in the p-region provides a pathway to these valence electrons.</a:t>
            </a:r>
          </a:p>
          <a:p>
            <a:r>
              <a:rPr lang="en-US" dirty="0" smtClean="0"/>
              <a:t>They then enter through the positive terminal of battery.</a:t>
            </a:r>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3142" y="2363162"/>
            <a:ext cx="4673591" cy="2575874"/>
          </a:xfrm>
          <a:prstGeom prst="rect">
            <a:avLst/>
          </a:prstGeom>
        </p:spPr>
      </p:pic>
      <p:sp>
        <p:nvSpPr>
          <p:cNvPr id="5" name="Date Placeholder 4"/>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09E0C23-C98D-47D8-B8F0-05A1621A964C}" type="datetime1">
              <a:rPr kumimoji="0" lang="en-US" sz="14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1/9/2021</a:t>
            </a:fld>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4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696881"/>
      </p:ext>
    </p:extLst>
  </p:cSld>
  <p:clrMapOvr>
    <a:masterClrMapping/>
  </p:clrMapOvr>
  <mc:AlternateContent xmlns:mc="http://schemas.openxmlformats.org/markup-compatibility/2006" xmlns:p14="http://schemas.microsoft.com/office/powerpoint/2010/main">
    <mc:Choice Requires="p14">
      <p:transition spd="slow" p14:dur="2000" advTm="263975"/>
    </mc:Choice>
    <mc:Fallback xmlns="">
      <p:transition spd="slow" advTm="263975"/>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345" y="321582"/>
            <a:ext cx="10515600" cy="1325563"/>
          </a:xfrm>
        </p:spPr>
        <p:txBody>
          <a:bodyPr/>
          <a:lstStyle/>
          <a:p>
            <a:r>
              <a:rPr lang="en-US" dirty="0"/>
              <a:t>Forward Biased PN Junction</a:t>
            </a:r>
          </a:p>
        </p:txBody>
      </p:sp>
      <p:sp>
        <p:nvSpPr>
          <p:cNvPr id="3" name="Content Placeholder 2"/>
          <p:cNvSpPr>
            <a:spLocks noGrp="1"/>
          </p:cNvSpPr>
          <p:nvPr>
            <p:ph idx="1"/>
          </p:nvPr>
        </p:nvSpPr>
        <p:spPr>
          <a:xfrm>
            <a:off x="605118" y="1364343"/>
            <a:ext cx="9845168" cy="4546879"/>
          </a:xfrm>
        </p:spPr>
        <p:txBody>
          <a:bodyPr/>
          <a:lstStyle/>
          <a:p>
            <a:r>
              <a:rPr lang="en-US" dirty="0" smtClean="0"/>
              <a:t>As the electrons flow out of p-region through the external connection, they leave the </a:t>
            </a:r>
            <a:r>
              <a:rPr lang="en-US" dirty="0"/>
              <a:t>h</a:t>
            </a:r>
            <a:r>
              <a:rPr lang="en-US" dirty="0" smtClean="0"/>
              <a:t>oles behind in the p-region. </a:t>
            </a:r>
          </a:p>
          <a:p>
            <a:r>
              <a:rPr lang="en-US" dirty="0" smtClean="0"/>
              <a:t>These electrons become the conduction electron in metals due to the energy band diagram.</a:t>
            </a:r>
          </a:p>
          <a:p>
            <a:r>
              <a:rPr lang="en-US" dirty="0" smtClean="0"/>
              <a:t>Also this forward bias results in reduction of depletion layer width.</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0176" y="3728817"/>
            <a:ext cx="6115939" cy="2871508"/>
          </a:xfrm>
          <a:prstGeom prst="rect">
            <a:avLst/>
          </a:prstGeom>
        </p:spPr>
      </p:pic>
      <p:sp>
        <p:nvSpPr>
          <p:cNvPr id="5" name="Date Placeholder 4"/>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9B4550-7DE8-47C3-8BD8-3956A4FC6CAF}" type="datetime1">
              <a:rPr kumimoji="0" lang="en-US" sz="14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1/9/2021</a:t>
            </a:fld>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4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6189429"/>
      </p:ext>
    </p:extLst>
  </p:cSld>
  <p:clrMapOvr>
    <a:masterClrMapping/>
  </p:clrMapOvr>
  <mc:AlternateContent xmlns:mc="http://schemas.openxmlformats.org/markup-compatibility/2006" xmlns:p14="http://schemas.microsoft.com/office/powerpoint/2010/main">
    <mc:Choice Requires="p14">
      <p:transition spd="slow" p14:dur="2000" advTm="152091"/>
    </mc:Choice>
    <mc:Fallback xmlns="">
      <p:transition spd="slow" advTm="152091"/>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Reverse Biased PN Junction</a:t>
            </a:r>
            <a:endParaRPr lang="en-US" dirty="0"/>
          </a:p>
        </p:txBody>
      </p:sp>
      <p:sp>
        <p:nvSpPr>
          <p:cNvPr id="3" name="Content Placeholder 2"/>
          <p:cNvSpPr>
            <a:spLocks noGrp="1"/>
          </p:cNvSpPr>
          <p:nvPr>
            <p:ph idx="1"/>
          </p:nvPr>
        </p:nvSpPr>
        <p:spPr>
          <a:xfrm>
            <a:off x="669702" y="1455314"/>
            <a:ext cx="9620928" cy="2782858"/>
          </a:xfrm>
        </p:spPr>
        <p:txBody>
          <a:bodyPr>
            <a:normAutofit fontScale="92500" lnSpcReduction="10000"/>
          </a:bodyPr>
          <a:lstStyle/>
          <a:p>
            <a:r>
              <a:rPr lang="en-US" dirty="0" smtClean="0"/>
              <a:t>During reverse biasing, p-region is connected to negative terminal and n-region to positive terminal.</a:t>
            </a:r>
          </a:p>
          <a:p>
            <a:r>
              <a:rPr lang="en-US" dirty="0" smtClean="0"/>
              <a:t>This causes attraction of electrons from n-region and holes from p-region towards the connecting terminals</a:t>
            </a:r>
          </a:p>
          <a:p>
            <a:r>
              <a:rPr lang="en-US" dirty="0" smtClean="0"/>
              <a:t>Thus, when electrons move towards terminal in n-region, it leaves behind positive ions.</a:t>
            </a:r>
          </a:p>
          <a:p>
            <a:r>
              <a:rPr lang="en-US" dirty="0" smtClean="0"/>
              <a:t>This causes widening of depletion layer.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229" y="4092981"/>
            <a:ext cx="5794063" cy="2612794"/>
          </a:xfrm>
          <a:prstGeom prst="rect">
            <a:avLst/>
          </a:prstGeom>
        </p:spPr>
      </p:pic>
      <p:sp>
        <p:nvSpPr>
          <p:cNvPr id="5" name="Date Placeholder 4"/>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DDFD930-3737-4D15-A4B2-475CD8C9F2EE}" type="datetime1">
              <a:rPr kumimoji="0" lang="en-US" sz="14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1/9/2021</a:t>
            </a:fld>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4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6130375"/>
      </p:ext>
    </p:extLst>
  </p:cSld>
  <p:clrMapOvr>
    <a:masterClrMapping/>
  </p:clrMapOvr>
  <mc:AlternateContent xmlns:mc="http://schemas.openxmlformats.org/markup-compatibility/2006" xmlns:p14="http://schemas.microsoft.com/office/powerpoint/2010/main">
    <mc:Choice Requires="p14">
      <p:transition spd="slow" p14:dur="2000" advTm="115465"/>
    </mc:Choice>
    <mc:Fallback xmlns="">
      <p:transition spd="slow" advTm="115465"/>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6" name="Text Box 16"/>
          <p:cNvSpPr txBox="1">
            <a:spLocks noChangeArrowheads="1"/>
          </p:cNvSpPr>
          <p:nvPr/>
        </p:nvSpPr>
        <p:spPr bwMode="auto">
          <a:xfrm>
            <a:off x="1596572" y="449943"/>
            <a:ext cx="7315200" cy="579438"/>
          </a:xfrm>
          <a:prstGeom prst="rect">
            <a:avLst/>
          </a:prstGeom>
          <a:noFill/>
          <a:ln w="25400">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3200" b="0" i="0" u="sng"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rPr>
              <a:t>The Biased PN Junction</a:t>
            </a:r>
          </a:p>
        </p:txBody>
      </p:sp>
      <p:sp>
        <p:nvSpPr>
          <p:cNvPr id="20498" name="Text Box 18"/>
          <p:cNvSpPr txBox="1">
            <a:spLocks noChangeArrowheads="1"/>
          </p:cNvSpPr>
          <p:nvPr/>
        </p:nvSpPr>
        <p:spPr bwMode="auto">
          <a:xfrm>
            <a:off x="682172" y="1364343"/>
            <a:ext cx="2590800" cy="457200"/>
          </a:xfrm>
          <a:prstGeom prst="rect">
            <a:avLst/>
          </a:prstGeom>
          <a:noFill/>
          <a:ln w="25400">
            <a:noFill/>
            <a:miter lim="800000"/>
            <a:headEnd/>
            <a:tailEnd/>
          </a:ln>
          <a:effec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2400" b="0" i="0" u="sng"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rPr>
              <a:t>Forward Bias:</a:t>
            </a:r>
          </a:p>
        </p:txBody>
      </p:sp>
      <p:sp>
        <p:nvSpPr>
          <p:cNvPr id="20499" name="Text Box 19"/>
          <p:cNvSpPr txBox="1">
            <a:spLocks noChangeArrowheads="1"/>
          </p:cNvSpPr>
          <p:nvPr/>
        </p:nvSpPr>
        <p:spPr bwMode="auto">
          <a:xfrm>
            <a:off x="2891972" y="1364344"/>
            <a:ext cx="6934200" cy="2031325"/>
          </a:xfrm>
          <a:prstGeom prst="rect">
            <a:avLst/>
          </a:prstGeom>
          <a:noFill/>
          <a:ln w="25400">
            <a:noFill/>
            <a:miter lim="800000"/>
            <a:headEnd/>
            <a:tailEnd/>
          </a:ln>
          <a:effec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charset="0"/>
                <a:ea typeface="+mn-ea"/>
                <a:cs typeface="+mn-cs"/>
              </a:rPr>
              <a:t>In forward bias the depletion region shrinks slightly in width.  With this shrinking the energy required for charge carriers to cross the depletion region decreases exponentially.  Therefore, as the applied voltage increases, current starts to flow across the junction.  The barrier potential of the diode is the voltage at which appreciable current starts to flow through the diode.  The barrier potential varies for different materials.</a:t>
            </a:r>
          </a:p>
        </p:txBody>
      </p:sp>
      <p:sp>
        <p:nvSpPr>
          <p:cNvPr id="20500" name="Text Box 20"/>
          <p:cNvSpPr txBox="1">
            <a:spLocks noChangeArrowheads="1"/>
          </p:cNvSpPr>
          <p:nvPr/>
        </p:nvSpPr>
        <p:spPr bwMode="auto">
          <a:xfrm>
            <a:off x="682172" y="4107543"/>
            <a:ext cx="2590800" cy="457200"/>
          </a:xfrm>
          <a:prstGeom prst="rect">
            <a:avLst/>
          </a:prstGeom>
          <a:noFill/>
          <a:ln w="25400">
            <a:noFill/>
            <a:miter lim="800000"/>
            <a:headEnd/>
            <a:tailEnd/>
          </a:ln>
          <a:effec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2400" b="0" i="0" u="sng"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rPr>
              <a:t>Reverse Bias:</a:t>
            </a:r>
          </a:p>
        </p:txBody>
      </p:sp>
      <p:sp>
        <p:nvSpPr>
          <p:cNvPr id="20501" name="Text Box 21"/>
          <p:cNvSpPr txBox="1">
            <a:spLocks noChangeArrowheads="1"/>
          </p:cNvSpPr>
          <p:nvPr/>
        </p:nvSpPr>
        <p:spPr bwMode="auto">
          <a:xfrm>
            <a:off x="2891972" y="4107544"/>
            <a:ext cx="6934200" cy="2031325"/>
          </a:xfrm>
          <a:prstGeom prst="rect">
            <a:avLst/>
          </a:prstGeom>
          <a:noFill/>
          <a:ln w="25400">
            <a:noFill/>
            <a:miter lim="800000"/>
            <a:headEnd/>
            <a:tailEnd/>
          </a:ln>
          <a:effec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rPr>
              <a:t>Under reverse bias the depletion region widens.  This causes the electric field produced by the ions to cancel out the applied reverse bias voltage.   A small leakage current, Is (saturation current) flows under reverse bias conditions.  This saturation current is made up of electron-hole pairs being produced in the depletion region.  Saturation current is sometimes referred to as scale current because of it’s relationship to junction temperature.</a:t>
            </a:r>
          </a:p>
        </p:txBody>
      </p:sp>
      <p:sp>
        <p:nvSpPr>
          <p:cNvPr id="20502" name="Text Box 22"/>
          <p:cNvSpPr txBox="1">
            <a:spLocks noChangeArrowheads="1"/>
          </p:cNvSpPr>
          <p:nvPr/>
        </p:nvSpPr>
        <p:spPr bwMode="auto">
          <a:xfrm>
            <a:off x="834572" y="2126343"/>
            <a:ext cx="1752600" cy="369332"/>
          </a:xfrm>
          <a:prstGeom prst="rect">
            <a:avLst/>
          </a:prstGeom>
          <a:noFill/>
          <a:ln w="38100">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20503" name="Text Box 23"/>
          <p:cNvSpPr txBox="1">
            <a:spLocks noChangeArrowheads="1"/>
          </p:cNvSpPr>
          <p:nvPr/>
        </p:nvSpPr>
        <p:spPr bwMode="auto">
          <a:xfrm>
            <a:off x="682172" y="2050144"/>
            <a:ext cx="2209800" cy="519113"/>
          </a:xfrm>
          <a:prstGeom prst="rect">
            <a:avLst/>
          </a:prstGeom>
          <a:noFill/>
          <a:ln w="38100">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2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rPr>
              <a:t>V</a:t>
            </a:r>
            <a:r>
              <a:rPr kumimoji="0" lang="en-US" sz="2800" b="0" i="0" u="none" strike="noStrike" kern="1200" cap="none" spc="0" normalizeH="0" baseline="-25000" noProof="0">
                <a:ln>
                  <a:noFill/>
                </a:ln>
                <a:solidFill>
                  <a:prstClr val="black"/>
                </a:solidFill>
                <a:effectLst>
                  <a:outerShdw blurRad="38100" dist="38100" dir="2700000" algn="tl">
                    <a:srgbClr val="000000">
                      <a:alpha val="43137"/>
                    </a:srgbClr>
                  </a:outerShdw>
                </a:effectLst>
                <a:uLnTx/>
                <a:uFillTx/>
                <a:latin typeface="Arial" charset="0"/>
                <a:ea typeface="+mn-ea"/>
                <a:cs typeface="+mn-cs"/>
              </a:rPr>
              <a:t>applied</a:t>
            </a:r>
            <a:r>
              <a:rPr kumimoji="0" lang="en-US" sz="2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rPr>
              <a:t> &gt; 0</a:t>
            </a:r>
          </a:p>
        </p:txBody>
      </p:sp>
      <p:sp>
        <p:nvSpPr>
          <p:cNvPr id="20504" name="Text Box 24"/>
          <p:cNvSpPr txBox="1">
            <a:spLocks noChangeArrowheads="1"/>
          </p:cNvSpPr>
          <p:nvPr/>
        </p:nvSpPr>
        <p:spPr bwMode="auto">
          <a:xfrm>
            <a:off x="682172" y="4793344"/>
            <a:ext cx="2209800" cy="519113"/>
          </a:xfrm>
          <a:prstGeom prst="rect">
            <a:avLst/>
          </a:prstGeom>
          <a:noFill/>
          <a:ln w="38100">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2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rPr>
              <a:t>V</a:t>
            </a:r>
            <a:r>
              <a:rPr kumimoji="0" lang="en-US" sz="2800" b="0" i="0" u="none" strike="noStrike" kern="1200" cap="none" spc="0" normalizeH="0" baseline="-25000" noProof="0">
                <a:ln>
                  <a:noFill/>
                </a:ln>
                <a:solidFill>
                  <a:prstClr val="black"/>
                </a:solidFill>
                <a:effectLst>
                  <a:outerShdw blurRad="38100" dist="38100" dir="2700000" algn="tl">
                    <a:srgbClr val="000000">
                      <a:alpha val="43137"/>
                    </a:srgbClr>
                  </a:outerShdw>
                </a:effectLst>
                <a:uLnTx/>
                <a:uFillTx/>
                <a:latin typeface="Arial" charset="0"/>
                <a:ea typeface="+mn-ea"/>
                <a:cs typeface="+mn-cs"/>
              </a:rPr>
              <a:t>applied</a:t>
            </a:r>
            <a:r>
              <a:rPr kumimoji="0" lang="en-US" sz="2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rPr>
              <a:t> &lt; 0</a:t>
            </a:r>
          </a:p>
        </p:txBody>
      </p:sp>
      <p:sp>
        <p:nvSpPr>
          <p:cNvPr id="2" name="Date Placeholder 1"/>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2AE4496-946F-40FA-9068-55E1E08AEE4A}" type="datetime1">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1/9/2021</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8096287"/>
      </p:ext>
    </p:extLst>
  </p:cSld>
  <p:clrMapOvr>
    <a:masterClrMapping/>
  </p:clrMapOvr>
  <mc:AlternateContent xmlns:mc="http://schemas.openxmlformats.org/markup-compatibility/2006" xmlns:p14="http://schemas.microsoft.com/office/powerpoint/2010/main">
    <mc:Choice Requires="p14">
      <p:transition spd="slow" p14:dur="2000" advTm="296478"/>
    </mc:Choice>
    <mc:Fallback xmlns="">
      <p:transition spd="slow" advTm="296478"/>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1.0&quot;&gt;&lt;object type=&quot;1&quot; unique_id=&quot;10001&quot;&gt;&lt;object type=&quot;2&quot; unique_id=&quot;10629&quot;&gt;&lt;object type=&quot;3&quot; unique_id=&quot;10630&quot;&gt;&lt;property id=&quot;20148&quot; value=&quot;5&quot;/&gt;&lt;property id=&quot;20300&quot; value=&quot;Slide 1&quot;/&gt;&lt;property id=&quot;20307&quot; value=&quot;257&quot;/&gt;&lt;/object&gt;&lt;object type=&quot;3&quot; unique_id=&quot;10631&quot;&gt;&lt;property id=&quot;20148&quot; value=&quot;5&quot;/&gt;&lt;property id=&quot;20300&quot; value=&quot;Slide 2 - &amp;quot;PN Junction&amp;quot;&quot;/&gt;&lt;property id=&quot;20307&quot; value=&quot;265&quot;/&gt;&lt;/object&gt;&lt;object type=&quot;3&quot; unique_id=&quot;10632&quot;&gt;&lt;property id=&quot;20148&quot; value=&quot;5&quot;/&gt;&lt;property id=&quot;20300&quot; value=&quot;Slide 3&quot;/&gt;&lt;property id=&quot;20307&quot; value=&quot;267&quot;/&gt;&lt;/object&gt;&lt;object type=&quot;3&quot; unique_id=&quot;10633&quot;&gt;&lt;property id=&quot;20148&quot; value=&quot;5&quot;/&gt;&lt;property id=&quot;20300&quot; value=&quot;Slide 4 - &amp;quot;PN Junction&amp;quot;&quot;/&gt;&lt;property id=&quot;20307&quot; value=&quot;268&quot;/&gt;&lt;/object&gt;&lt;object type=&quot;3&quot; unique_id=&quot;10634&quot;&gt;&lt;property id=&quot;20148&quot; value=&quot;5&quot;/&gt;&lt;property id=&quot;20300&quot; value=&quot;Slide 5 - &amp;quot;Forward Biased PN Junction&amp;quot;&quot;/&gt;&lt;property id=&quot;20307&quot; value=&quot;270&quot;/&gt;&lt;/object&gt;&lt;object type=&quot;3&quot; unique_id=&quot;10635&quot;&gt;&lt;property id=&quot;20148&quot; value=&quot;5&quot;/&gt;&lt;property id=&quot;20300&quot; value=&quot;Slide 6 - &amp;quot;Forward Biased PN Junction&amp;quot;&quot;/&gt;&lt;property id=&quot;20307&quot; value=&quot;271&quot;/&gt;&lt;/object&gt;&lt;object type=&quot;3&quot; unique_id=&quot;10636&quot;&gt;&lt;property id=&quot;20148&quot; value=&quot;5&quot;/&gt;&lt;property id=&quot;20300&quot; value=&quot;Slide 7 - &amp;quot;Reverse Biased PN Junction&amp;quot;&quot;/&gt;&lt;property id=&quot;20307&quot; value=&quot;272&quot;/&gt;&lt;/object&gt;&lt;object type=&quot;3&quot; unique_id=&quot;10637&quot;&gt;&lt;property id=&quot;20148&quot; value=&quot;5&quot;/&gt;&lt;property id=&quot;20300&quot; value=&quot;Slide 8&quot;/&gt;&lt;property id=&quot;20307&quot; value=&quot;273&quot;/&gt;&lt;/object&gt;&lt;/object&gt;&lt;object type=&quot;8&quot; unique_id=&quot;10647&quot;&gt;&lt;/object&gt;&lt;/object&gt;&lt;/database&gt;"/>
  <p:tag name="MMPROD_NEXTUNIQUEID" val="10010"/>
  <p:tag name="SECTOMILLISECCONVERTED"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597</Words>
  <Application>Microsoft Office PowerPoint</Application>
  <PresentationFormat>Widescreen</PresentationFormat>
  <Paragraphs>62</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Corbel</vt:lpstr>
      <vt:lpstr>Times New Roman</vt:lpstr>
      <vt:lpstr>1_Office Theme</vt:lpstr>
      <vt:lpstr>PowerPoint Presentation</vt:lpstr>
      <vt:lpstr>PN Junction</vt:lpstr>
      <vt:lpstr>PowerPoint Presentation</vt:lpstr>
      <vt:lpstr>PN Junction</vt:lpstr>
      <vt:lpstr>Forward Biased PN Junction</vt:lpstr>
      <vt:lpstr>Forward Biased PN Junction</vt:lpstr>
      <vt:lpstr>Reverse Biased PN Junction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Asim</dc:creator>
  <cp:lastModifiedBy>Dr. S S</cp:lastModifiedBy>
  <cp:revision>6</cp:revision>
  <dcterms:created xsi:type="dcterms:W3CDTF">2020-07-14T08:19:48Z</dcterms:created>
  <dcterms:modified xsi:type="dcterms:W3CDTF">2021-01-09T15:22:57Z</dcterms:modified>
</cp:coreProperties>
</file>