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580" r:id="rId3"/>
    <p:sldId id="589" r:id="rId4"/>
    <p:sldId id="593" r:id="rId5"/>
    <p:sldId id="592" r:id="rId6"/>
    <p:sldId id="581" r:id="rId7"/>
    <p:sldId id="582" r:id="rId8"/>
    <p:sldId id="590" r:id="rId9"/>
    <p:sldId id="584" r:id="rId10"/>
    <p:sldId id="587" r:id="rId11"/>
    <p:sldId id="588" r:id="rId12"/>
    <p:sldId id="591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8" autoAdjust="0"/>
  </p:normalViewPr>
  <p:slideViewPr>
    <p:cSldViewPr snapToGrid="0" showGuides="1">
      <p:cViewPr varScale="1">
        <p:scale>
          <a:sx n="62" d="100"/>
          <a:sy n="62" d="100"/>
        </p:scale>
        <p:origin x="954" y="72"/>
      </p:cViewPr>
      <p:guideLst>
        <p:guide orient="horz" pos="2160"/>
        <p:guide pos="384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5827-254D-4104-B7D7-0CEDD4C8D79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7052-8D12-423C-8A95-EFC25565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47052-8D12-423C-8A95-EFC255658F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E6BF-4525-4FC3-B9D6-F9F2BFA3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83B9-C925-4F6C-BC89-A14B73D6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776-E3D3-4A01-A2CB-6D7AAE64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A95964-0263-495D-B3C2-C10940BB1760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D14-AA44-463F-B4B8-CEE7E985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0" y="6100657"/>
            <a:ext cx="1265490" cy="252309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5779-0686-4020-915A-1073B1C8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3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AD1-4B91-4F51-81AA-3B2F3E2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E28C-23F2-4769-BEB4-9BD53AE3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6636-5481-4A60-876A-559DD395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ADFB-9966-4385-BE80-3BD33C1BF5F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6D97-59C7-42F8-B9BC-2CC23C36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CF56-DA89-4AC7-BB38-0DE8071B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0017-1FE8-4783-B3E0-8AAC644A1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604E7-5B9A-4BC9-B9BD-D9D18D45D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21F0-EF9A-4A9F-AB10-6BB99D9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A5-83BE-4D60-861A-93A4332F1F98}" type="datetime1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5685-6530-4370-9136-E869F3A5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E14-B595-4F51-A7BE-3DDBE6C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AD6-FD23-4525-AFC6-58971E71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9F44-EC98-432B-936C-6BE7A76A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9E77-F746-4935-A1B3-3CFE53AB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5869" y="6356290"/>
            <a:ext cx="1218561" cy="3634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A16F028-B31A-4324-A66D-D44EAEC95765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59F1-3D00-40D9-9F89-01E5D4A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04319" y="6126859"/>
            <a:ext cx="1298961" cy="2286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IN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F399-7F50-4D8A-92F9-501375AD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  <a:solidFill>
            <a:srgbClr val="C00000"/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2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BF3C-2B7F-458A-98B2-659FB34B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9EAC-AE84-4481-8D4F-28D4C205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F633-7807-4CC2-B453-A546777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E88E2-15DF-4F52-8701-4E99A038C3B9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B7E2-714B-45FC-9384-ED74E919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7531" y="6086207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42BF-C4BE-47D0-9BF5-21742E32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2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774-8851-4563-8381-C03EB3A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CF6B-DD07-4AF7-A66E-B6E03E1F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348D-4FCC-4C7A-954B-E0589524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5517F-05F9-4AAC-957F-04D5F523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BA5ED-238F-41B0-B910-F342E0E2DA94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F590E-4F2B-4867-9795-83A4662E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6400" y="602819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77C9-BE17-4E8D-BA50-45B647ED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A78F-8072-4E69-B821-27B8698C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8338-7B35-4800-A556-BE7AE4B1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4FCC-B42F-4F3B-9116-63652FE3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00CF-A1EA-4412-9173-EE149367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124F4-8853-40CA-BC86-17967D8CD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2C56-8C4F-4243-B82B-FBA367D7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CB21A3-B37C-4997-9FB1-48D71856C232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2CE8E-65F8-47CF-AF7C-4A55A112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9684" y="6060996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740EA-4534-4895-8B29-41A4E06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A77F-0AF6-4E78-9FC1-179DA12E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A2F7-C52B-4944-9E7C-EDCFC8F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F5473-98C6-4F15-9A11-9015714CC42A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7C44-DD97-432F-AAF2-A77176BE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2100" y="598784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2EA87-3CE2-4F3A-AFEB-CAFED65F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DEF02-EE98-4C53-A4A8-8FA1977D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1C261-B2B0-4740-9258-08F7E5C5949B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75AD5-B7FC-4A6C-8F27-97ABABB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9D859-5D36-4A95-8784-C9FB24C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5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AC3-5576-4823-8155-2E1C7CE8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D708-3C6C-4AFF-8A82-CD75C586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4B50-70E6-4D78-8899-655F1E0C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97821-70DC-4A55-8E6D-0D0DC41E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102FBD-BA7E-46F8-BB53-19ED2E36C75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5455-5713-4781-BEC8-5FDEC029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2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80E34-9177-48B9-9239-A8371A4E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0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E01E-2DC3-4934-B0DA-99768133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49303-5E2D-4B60-BCA2-88C254BA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33ED-9747-4369-A486-CEA9EE98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50B76-29B9-46B8-A9E3-014FE513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CA64D-59BC-416D-9DE9-60988F0C5DA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638D-D432-4AAB-9392-AC4AB93B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EF33-CD17-44C5-8F8D-285DD075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2D17-BDC4-4164-A19A-3B423D9C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D01A-19C0-4177-9A51-B114CCA5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165B-F33C-479B-BA4B-666CBE01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42739" y="6354628"/>
            <a:ext cx="1179541" cy="36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918B-C207-4F08-BBD3-52AC3C909BC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9B0E-D71B-4FF9-9474-DE74F1DD2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EC26-F578-4AF9-8A4E-722DBADED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81" y="6354628"/>
            <a:ext cx="569719" cy="36512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dirty="0"/>
              <a:t>   </a:t>
            </a:r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8EAA0-7558-4584-98B8-AF019A9DA5D6}"/>
              </a:ext>
            </a:extLst>
          </p:cNvPr>
          <p:cNvSpPr/>
          <p:nvPr userDrawn="1"/>
        </p:nvSpPr>
        <p:spPr>
          <a:xfrm>
            <a:off x="0" y="0"/>
            <a:ext cx="10442739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916B-6090-4B3F-A684-CE48813BDB84}"/>
              </a:ext>
            </a:extLst>
          </p:cNvPr>
          <p:cNvSpPr/>
          <p:nvPr userDrawn="1"/>
        </p:nvSpPr>
        <p:spPr>
          <a:xfrm>
            <a:off x="153824" y="136733"/>
            <a:ext cx="10288915" cy="6583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87203-E800-4277-B35B-3030F91F3F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39" y="139908"/>
            <a:ext cx="1749261" cy="62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5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en.wikipedia.org/wiki/Image:Opampinverting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FFD913D-BDEC-4682-8377-0826A6127210}"/>
              </a:ext>
            </a:extLst>
          </p:cNvPr>
          <p:cNvSpPr txBox="1">
            <a:spLocks/>
          </p:cNvSpPr>
          <p:nvPr/>
        </p:nvSpPr>
        <p:spPr>
          <a:xfrm>
            <a:off x="258689" y="1390939"/>
            <a:ext cx="6798250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Electrical </a:t>
            </a:r>
          </a:p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</a:t>
            </a:r>
            <a:b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Electronics science 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A92B7774-6E43-44DB-93DF-66DC5B7DBA7C}"/>
              </a:ext>
            </a:extLst>
          </p:cNvPr>
          <p:cNvSpPr txBox="1">
            <a:spLocks/>
          </p:cNvSpPr>
          <p:nvPr/>
        </p:nvSpPr>
        <p:spPr>
          <a:xfrm>
            <a:off x="1766131" y="3429000"/>
            <a:ext cx="5290808" cy="1014984"/>
          </a:xfrm>
          <a:prstGeom prst="rect">
            <a:avLst/>
          </a:prstGeom>
          <a:solidFill>
            <a:srgbClr val="000000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87B14-6EA7-498D-87BF-E8A2F302B5E6}"/>
              </a:ext>
            </a:extLst>
          </p:cNvPr>
          <p:cNvSpPr txBox="1"/>
          <p:nvPr/>
        </p:nvSpPr>
        <p:spPr>
          <a:xfrm>
            <a:off x="3179063" y="4622793"/>
            <a:ext cx="7050023" cy="168853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Corbel" panose="020B0503020204020204" pitchFamily="34" charset="0"/>
              </a:rPr>
              <a:t>Dr. Shakti Singh </a:t>
            </a: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  <a:t/>
            </a:r>
            <a:b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</a:b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ASSISTANT PROFESSOR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ELECTRCIAL AND INSTRUMENATION 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ENGINEERING DEPARTMENT </a:t>
            </a:r>
          </a:p>
          <a:p>
            <a:pPr algn="r">
              <a:lnSpc>
                <a:spcPts val="1400"/>
              </a:lnSpc>
            </a:pPr>
            <a:endParaRPr lang="en-US" sz="2400" b="1" i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i="1" spc="-100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@shakti.singh@thapar.edu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9D3F-6AB0-4D6F-95F2-475FF2E8263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4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7"/>
    </mc:Choice>
    <mc:Fallback xmlns="">
      <p:transition spd="slow" advTm="939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Inverting Op-Amp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875088" y="2330451"/>
            <a:ext cx="3465512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hlinkClick r:id="rId2" tooltip="Inverting amplifier"/>
              </a:rPr>
              <a:t>  </a:t>
            </a:r>
            <a:r>
              <a:rPr lang="en-US" altLang="en-US" sz="10200"/>
              <a:t> </a:t>
            </a:r>
            <a:r>
              <a:rPr lang="en-US" altLang="en-US"/>
              <a:t>                                            </a:t>
            </a:r>
          </a:p>
          <a:p>
            <a:pPr lvl="1" eaLnBrk="0" hangingPunct="0"/>
            <a:r>
              <a:rPr lang="en-US" altLang="en-US"/>
              <a:t>  </a:t>
            </a:r>
            <a:r>
              <a:rPr lang="en-US" altLang="en-US" sz="1300"/>
              <a:t> </a:t>
            </a:r>
            <a:r>
              <a:rPr lang="en-US" altLang="en-US"/>
              <a:t>                        </a:t>
            </a:r>
          </a:p>
          <a:p>
            <a:pPr eaLnBrk="0" hangingPunct="0"/>
            <a:endParaRPr lang="en-US" altLang="en-US"/>
          </a:p>
        </p:txBody>
      </p:sp>
      <p:pic>
        <p:nvPicPr>
          <p:cNvPr id="50183" name="Picture 7" descr="Inverting amplifier">
            <a:hlinkClick r:id="rId2" tooltip="Inverting amplifier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257800" cy="297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4" name="Picture 8" descr="V_\mathrm{out} = -V_\mathrm{in} ( R_\mathrm{f} / R_\mathrm{in} ) \!\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1"/>
            <a:ext cx="3581400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29000" y="55626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Uses:  Analog inverter</a:t>
            </a:r>
            <a:endParaRPr lang="en-US" altLang="en-US" b="1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1981201" y="4038600"/>
            <a:ext cx="165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www.wikipedia.org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64325" y="4045912"/>
            <a:ext cx="5031973" cy="12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259" y="1176031"/>
            <a:ext cx="8994039" cy="5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50"/>
    </mc:Choice>
    <mc:Fallback xmlns="">
      <p:transition spd="slow" advTm="3155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Find output voltage in figure, also find current through 10 </a:t>
            </a:r>
            <a:r>
              <a:rPr lang="en-US" sz="2000" dirty="0" err="1" smtClean="0"/>
              <a:t>kOhm</a:t>
            </a:r>
            <a:r>
              <a:rPr lang="en-US" sz="2000" dirty="0" smtClean="0"/>
              <a:t> resistor 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74875"/>
            <a:ext cx="5588726" cy="470208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101" y="2446736"/>
            <a:ext cx="1525768" cy="50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027" y="1494469"/>
            <a:ext cx="3730605" cy="961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026" y="2598221"/>
            <a:ext cx="3730605" cy="10730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476" y="4212435"/>
            <a:ext cx="3707524" cy="12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7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31"/>
    </mc:Choice>
    <mc:Fallback xmlns="">
      <p:transition spd="slow" advTm="12303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output voltage In figure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568" y="2134340"/>
            <a:ext cx="4055392" cy="2646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09" y="1919399"/>
            <a:ext cx="2873268" cy="954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909" y="3102540"/>
            <a:ext cx="4055952" cy="80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558" y="4134505"/>
            <a:ext cx="2881201" cy="751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729" y="2704172"/>
            <a:ext cx="1231271" cy="353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407" y="5114220"/>
            <a:ext cx="4971043" cy="8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5"/>
    </mc:Choice>
    <mc:Fallback xmlns="">
      <p:transition spd="slow" advTm="1698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Op 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845734"/>
            <a:ext cx="10215522" cy="434900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Voltage follower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Summing and Difference Amplifier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Integrator, Differentiator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Phase Shifter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 to I converter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Scale changer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Logarithmic amplifier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Peak detector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Voltage comparator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Noise Suppressor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D0D3-5134-4C49-A870-449374EB051A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1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98"/>
    </mc:Choice>
    <mc:Fallback xmlns="">
      <p:transition spd="slow" advTm="3599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Op Amp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6394" cy="27637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F028-B31A-4324-A66D-D44EAEC95765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3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085" y="1768861"/>
            <a:ext cx="2390115" cy="869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796" y="3132628"/>
            <a:ext cx="2100404" cy="13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33"/>
    </mc:Choice>
    <mc:Fallback xmlns="">
      <p:transition spd="slow" advTm="3573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3814-EDFE-422E-93D0-786187D1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837" y="188640"/>
            <a:ext cx="7055380" cy="936104"/>
          </a:xfrm>
        </p:spPr>
        <p:txBody>
          <a:bodyPr/>
          <a:lstStyle/>
          <a:p>
            <a:r>
              <a:rPr lang="en-IN" sz="3200" b="1" dirty="0"/>
              <a:t>Virtual Ground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024E-A22D-4DD9-9375-7E089AB7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463" y="1124744"/>
            <a:ext cx="8552913" cy="4968552"/>
          </a:xfrm>
        </p:spPr>
        <p:txBody>
          <a:bodyPr/>
          <a:lstStyle/>
          <a:p>
            <a:pPr algn="just"/>
            <a:r>
              <a:rPr lang="en-US" dirty="0"/>
              <a:t> In Op-Amps </a:t>
            </a:r>
            <a:r>
              <a:rPr lang="en-US" b="1" dirty="0"/>
              <a:t>the term virtual ground means that the voltage at that particular node is almost equal to ground voltage</a:t>
            </a:r>
            <a:r>
              <a:rPr lang="en-US" dirty="0"/>
              <a:t> (0V). It is </a:t>
            </a:r>
            <a:r>
              <a:rPr lang="en-US" b="1" dirty="0"/>
              <a:t>not</a:t>
            </a:r>
            <a:r>
              <a:rPr lang="en-US" dirty="0"/>
              <a:t> physically connected to ground.</a:t>
            </a:r>
          </a:p>
          <a:p>
            <a:pPr algn="just"/>
            <a:r>
              <a:rPr lang="en-US" dirty="0"/>
              <a:t> This concept is very useful in analysis of Op-Amp circuits and it will make a lot of calculations very simple.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53664-3CB6-4FF4-869F-014D2831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623158"/>
            <a:ext cx="42672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55"/>
    </mc:Choice>
    <mc:Fallback xmlns="">
      <p:transition spd="slow" advTm="41355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22ED-F057-477D-836A-DDEBA454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974" y="188640"/>
            <a:ext cx="7055380" cy="864096"/>
          </a:xfrm>
        </p:spPr>
        <p:txBody>
          <a:bodyPr/>
          <a:lstStyle/>
          <a:p>
            <a:r>
              <a:rPr lang="en-IN" sz="3200" b="1" dirty="0"/>
              <a:t>Virtual Ground Concept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978D-F2CD-4B9C-A358-02D4CF01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196753"/>
            <a:ext cx="10171611" cy="5051655"/>
          </a:xfrm>
        </p:spPr>
        <p:txBody>
          <a:bodyPr>
            <a:normAutofit/>
          </a:bodyPr>
          <a:lstStyle/>
          <a:p>
            <a:pPr algn="just"/>
            <a:r>
              <a:rPr lang="en-US" sz="2300" b="1" dirty="0"/>
              <a:t>Virtual Ground concept is very useful in analysis of an Op-Amp when negative feedback is employed. It will simply a lot of calculations and derivations.</a:t>
            </a:r>
          </a:p>
          <a:p>
            <a:pPr algn="just"/>
            <a:r>
              <a:rPr lang="en-US" sz="2300" b="1" dirty="0"/>
              <a:t>An ideal Op-Amp will provide infinite voltage gain. For real Op-Amps also the gain will be very high. </a:t>
            </a:r>
          </a:p>
          <a:p>
            <a:pPr algn="just"/>
            <a:r>
              <a:rPr lang="en-US" sz="2300" b="1" dirty="0"/>
              <a:t>Gain = Vo/Vin</a:t>
            </a:r>
          </a:p>
          <a:p>
            <a:r>
              <a:rPr lang="en-US" sz="2300" b="1" dirty="0"/>
              <a:t>As gain is infinite, </a:t>
            </a:r>
            <a:r>
              <a:rPr lang="en-US" b="1" dirty="0"/>
              <a:t>Vin = 0</a:t>
            </a:r>
            <a:endParaRPr lang="en-US" dirty="0"/>
          </a:p>
          <a:p>
            <a:r>
              <a:rPr lang="en-US" sz="2300" b="1" dirty="0"/>
              <a:t>Vin = V2 – V1</a:t>
            </a:r>
          </a:p>
          <a:p>
            <a:r>
              <a:rPr lang="en-US" sz="2300" b="1" dirty="0"/>
              <a:t>In the previous circuit V1 is connected to ground, so V1 = 0. Thus V2 also will be at ground potential.</a:t>
            </a:r>
          </a:p>
          <a:p>
            <a:pPr marL="0" indent="0">
              <a:buNone/>
            </a:pPr>
            <a:r>
              <a:rPr lang="en-US" sz="2300" b="1" dirty="0"/>
              <a:t>                                                   V2 = 0</a:t>
            </a:r>
          </a:p>
        </p:txBody>
      </p:sp>
    </p:spTree>
    <p:extLst>
      <p:ext uri="{BB962C8B-B14F-4D97-AF65-F5344CB8AC3E}">
        <p14:creationId xmlns:p14="http://schemas.microsoft.com/office/powerpoint/2010/main" val="4298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19"/>
    </mc:Choice>
    <mc:Fallback xmlns="">
      <p:transition spd="slow" advTm="15019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Non-inverting Op-Amp</a:t>
            </a:r>
          </a:p>
        </p:txBody>
      </p:sp>
      <p:graphicFrame>
        <p:nvGraphicFramePr>
          <p:cNvPr id="4199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048000" y="18796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41991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796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5410200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7" name="Picture 13" descr="V_\mathrm{out} = V_\mathrm{in} \left( 1 + {R_2 \over R_1} \right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0"/>
            <a:ext cx="3048000" cy="8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429000" y="55626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Uses: Amplify…straight up</a:t>
            </a:r>
            <a:endParaRPr lang="en-US" altLang="en-US" b="1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819401" y="4495800"/>
            <a:ext cx="165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www.wikipedia.org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159" y="1141507"/>
            <a:ext cx="7393664" cy="5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0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37"/>
    </mc:Choice>
    <mc:Fallback xmlns="">
      <p:transition spd="slow" advTm="5553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61" y="2050027"/>
            <a:ext cx="5742039" cy="40705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582" y="2050026"/>
            <a:ext cx="4340646" cy="967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630" y="3175503"/>
            <a:ext cx="2076175" cy="675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630" y="3851467"/>
            <a:ext cx="2585627" cy="1042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9823" y="4602681"/>
            <a:ext cx="2867319" cy="1095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562" y="5783691"/>
            <a:ext cx="1991762" cy="2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60"/>
    </mc:Choice>
    <mc:Fallback xmlns="">
      <p:transition spd="slow" advTm="1817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follower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638" y="1690688"/>
            <a:ext cx="4002882" cy="272455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F028-B31A-4324-A66D-D44EAEC95765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8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94" y="2274369"/>
            <a:ext cx="3004457" cy="1435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963" y="1428138"/>
            <a:ext cx="1846907" cy="26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623" y="4415246"/>
            <a:ext cx="4702628" cy="133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43"/>
    </mc:Choice>
    <mc:Fallback xmlns="">
      <p:transition spd="slow" advTm="4924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b="1"/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953589" y="1773238"/>
            <a:ext cx="9333411" cy="4716462"/>
          </a:xfrm>
        </p:spPr>
        <p:txBody>
          <a:bodyPr>
            <a:normAutofit/>
          </a:bodyPr>
          <a:lstStyle/>
          <a:p>
            <a:r>
              <a:rPr lang="en-GB" altLang="en-US" b="1" dirty="0">
                <a:solidFill>
                  <a:srgbClr val="0000FF"/>
                </a:solidFill>
              </a:rPr>
              <a:t>Example</a:t>
            </a:r>
            <a:r>
              <a:rPr lang="en-GB" altLang="en-US" b="1" dirty="0"/>
              <a:t> </a:t>
            </a:r>
            <a:r>
              <a:rPr lang="en-GB" altLang="en-US" sz="2400" b="1" dirty="0" smtClean="0"/>
              <a:t>Design </a:t>
            </a:r>
            <a:r>
              <a:rPr lang="en-GB" altLang="en-US" sz="2400" b="1" dirty="0"/>
              <a:t>a non-inverting amplifier with a gain of 25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b="1" dirty="0"/>
          </a:p>
          <a:p>
            <a:pPr>
              <a:lnSpc>
                <a:spcPct val="4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	</a:t>
            </a:r>
            <a:r>
              <a:rPr lang="en-GB" altLang="en-US" sz="2000" b="1" dirty="0"/>
              <a:t>From above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22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2200" b="1" dirty="0"/>
              <a:t>	</a:t>
            </a:r>
            <a:r>
              <a:rPr lang="en-GB" altLang="en-US" sz="2000" b="1" dirty="0"/>
              <a:t>If </a:t>
            </a:r>
            <a:r>
              <a:rPr lang="en-GB" altLang="en-US" sz="2000" b="1" i="1" dirty="0"/>
              <a:t>G</a:t>
            </a:r>
            <a:r>
              <a:rPr lang="en-GB" altLang="en-US" sz="2000" b="1" dirty="0"/>
              <a:t> = 25 then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GB" altLang="en-US" sz="2200" b="1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GB" altLang="en-US" sz="2200" b="1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GB" altLang="en-US" sz="2200" b="1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GB" altLang="en-US" sz="2200" b="1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GB" altLang="en-US" sz="2200" b="1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GB" altLang="en-US" sz="22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200" b="1" dirty="0"/>
              <a:t>	</a:t>
            </a:r>
            <a:r>
              <a:rPr lang="en-GB" altLang="en-US" sz="2000" b="1" dirty="0"/>
              <a:t>Therefore choose </a:t>
            </a:r>
            <a:r>
              <a:rPr lang="en-GB" altLang="en-US" sz="2000" b="1" i="1" dirty="0"/>
              <a:t>R</a:t>
            </a:r>
            <a:r>
              <a:rPr lang="en-GB" altLang="en-US" sz="2000" b="1" i="1" baseline="-25000" dirty="0"/>
              <a:t>2</a:t>
            </a:r>
            <a:r>
              <a:rPr lang="en-GB" altLang="en-US" sz="2000" b="1" dirty="0"/>
              <a:t> = 1 k</a:t>
            </a:r>
            <a:r>
              <a:rPr lang="en-GB" altLang="en-US" sz="2000" b="1" dirty="0">
                <a:sym typeface="Symbol" panose="05050102010706020507" pitchFamily="18" charset="2"/>
              </a:rPr>
              <a:t> and </a:t>
            </a:r>
            <a:r>
              <a:rPr lang="en-GB" altLang="en-US" sz="2000" b="1" i="1" dirty="0"/>
              <a:t>R</a:t>
            </a:r>
            <a:r>
              <a:rPr lang="en-GB" altLang="en-US" sz="2000" b="1" i="1" baseline="-25000" dirty="0"/>
              <a:t>1</a:t>
            </a:r>
            <a:r>
              <a:rPr lang="en-GB" altLang="en-US" sz="2000" b="1" dirty="0"/>
              <a:t> = 24 k</a:t>
            </a:r>
            <a:r>
              <a:rPr lang="en-GB" altLang="en-US" sz="2000" b="1" dirty="0">
                <a:sym typeface="Symbol" panose="05050102010706020507" pitchFamily="18" charset="2"/>
              </a:rPr>
              <a:t></a:t>
            </a:r>
            <a:br>
              <a:rPr lang="en-GB" altLang="en-US" sz="2000" b="1" dirty="0">
                <a:sym typeface="Symbol" panose="05050102010706020507" pitchFamily="18" charset="2"/>
              </a:rPr>
            </a:br>
            <a:endParaRPr lang="en-GB" altLang="en-US" sz="2000" b="1" dirty="0">
              <a:sym typeface="Symbol" panose="05050102010706020507" pitchFamily="18" charset="2"/>
            </a:endParaRPr>
          </a:p>
        </p:txBody>
      </p:sp>
      <p:pic>
        <p:nvPicPr>
          <p:cNvPr id="357381" name="Picture 5" descr="C08Exa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141664"/>
            <a:ext cx="2957512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7384" name="Object 8"/>
          <p:cNvGraphicFramePr>
            <a:graphicFrameLocks noChangeAspect="1"/>
          </p:cNvGraphicFramePr>
          <p:nvPr>
            <p:extLst/>
          </p:nvPr>
        </p:nvGraphicFramePr>
        <p:xfrm>
          <a:off x="4295776" y="2997200"/>
          <a:ext cx="18891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2260440" imgH="799920" progId="Equation.3">
                  <p:embed/>
                </p:oleObj>
              </mc:Choice>
              <mc:Fallback>
                <p:oleObj name="Equation" r:id="rId4" imgW="2260440" imgH="799920" progId="Equation.3">
                  <p:embed/>
                  <p:pic>
                    <p:nvPicPr>
                      <p:cNvPr id="3573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2997200"/>
                        <a:ext cx="18891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5" name="Object 9"/>
          <p:cNvGraphicFramePr>
            <a:graphicFrameLocks noChangeAspect="1"/>
          </p:cNvGraphicFramePr>
          <p:nvPr>
            <p:extLst/>
          </p:nvPr>
        </p:nvGraphicFramePr>
        <p:xfrm>
          <a:off x="4224338" y="4076700"/>
          <a:ext cx="1763712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2108160" imgH="1726920" progId="Equation.3">
                  <p:embed/>
                </p:oleObj>
              </mc:Choice>
              <mc:Fallback>
                <p:oleObj name="Equation" r:id="rId6" imgW="2108160" imgH="1726920" progId="Equation.3">
                  <p:embed/>
                  <p:pic>
                    <p:nvPicPr>
                      <p:cNvPr id="3573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076700"/>
                        <a:ext cx="1763712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63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22"/>
    </mc:Choice>
    <mc:Fallback xmlns="">
      <p:transition spd="slow" advTm="3122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2656&quot;&gt;&lt;object type=&quot;3&quot; unique_id=&quot;12657&quot;&gt;&lt;property id=&quot;20148&quot; value=&quot;5&quot;/&gt;&lt;property id=&quot;20300&quot; value=&quot;Slide 1&quot;/&gt;&lt;property id=&quot;20307&quot; value=&quot;256&quot;/&gt;&lt;/object&gt;&lt;object type=&quot;3&quot; unique_id=&quot;12807&quot;&gt;&lt;property id=&quot;20148&quot; value=&quot;5&quot;/&gt;&lt;property id=&quot;20300&quot; value=&quot;Slide 2 - &amp;quot;Applications of Op Amp&amp;quot;&quot;/&gt;&lt;property id=&quot;20307&quot; value=&quot;580&quot;/&gt;&lt;/object&gt;&lt;object type=&quot;3&quot; unique_id=&quot;13369&quot;&gt;&lt;property id=&quot;20148&quot; value=&quot;5&quot;/&gt;&lt;property id=&quot;20300&quot; value=&quot;Slide 6 - &amp;quot;Non-inverting Op-Amp&amp;quot;&quot;/&gt;&lt;property id=&quot;20307&quot; value=&quot;581&quot;/&gt;&lt;/object&gt;&lt;object type=&quot;3&quot; unique_id=&quot;13370&quot;&gt;&lt;property id=&quot;20148&quot; value=&quot;5&quot;/&gt;&lt;property id=&quot;20300&quot; value=&quot;Slide 7&quot;/&gt;&lt;property id=&quot;20307&quot; value=&quot;582&quot;/&gt;&lt;/object&gt;&lt;object type=&quot;3&quot; unique_id=&quot;13372&quot;&gt;&lt;property id=&quot;20148&quot; value=&quot;5&quot;/&gt;&lt;property id=&quot;20300&quot; value=&quot;Slide 9&quot;/&gt;&lt;property id=&quot;20307&quot; value=&quot;584&quot;/&gt;&lt;/object&gt;&lt;object type=&quot;3&quot; unique_id=&quot;13375&quot;&gt;&lt;property id=&quot;20148&quot; value=&quot;5&quot;/&gt;&lt;property id=&quot;20300&quot; value=&quot;Slide 10 - &amp;quot;Inverting Op-Amp&amp;quot;&quot;/&gt;&lt;property id=&quot;20307&quot; value=&quot;587&quot;/&gt;&lt;/object&gt;&lt;object type=&quot;3&quot; unique_id=&quot;13376&quot;&gt;&lt;property id=&quot;20148&quot; value=&quot;5&quot;/&gt;&lt;property id=&quot;20300&quot; value=&quot;Slide 11 - &amp;quot;Find output voltage in figure, also find current through 10 kOhm resistor  &amp;quot;&quot;/&gt;&lt;property id=&quot;20307&quot; value=&quot;588&quot;/&gt;&lt;/object&gt;&lt;object type=&quot;3&quot; unique_id=&quot;13612&quot;&gt;&lt;property id=&quot;20148&quot; value=&quot;5&quot;/&gt;&lt;property id=&quot;20300&quot; value=&quot;Slide 3 - &amp;quot;Ideal Op Amp&amp;quot;&quot;/&gt;&lt;property id=&quot;20307&quot; value=&quot;589&quot;/&gt;&lt;/object&gt;&lt;object type=&quot;3&quot; unique_id=&quot;13750&quot;&gt;&lt;property id=&quot;20148&quot; value=&quot;5&quot;/&gt;&lt;property id=&quot;20300&quot; value=&quot;Slide 8 - &amp;quot;Voltage follower &amp;quot;&quot;/&gt;&lt;property id=&quot;20307&quot; value=&quot;590&quot;/&gt;&lt;/object&gt;&lt;object type=&quot;3&quot; unique_id=&quot;13751&quot;&gt;&lt;property id=&quot;20148&quot; value=&quot;5&quot;/&gt;&lt;property id=&quot;20300&quot; value=&quot;Slide 12 - &amp;quot;Find output voltage In figure &amp;quot;&quot;/&gt;&lt;property id=&quot;20307&quot; value=&quot;591&quot;/&gt;&lt;/object&gt;&lt;object type=&quot;3&quot; unique_id=&quot;14085&quot;&gt;&lt;property id=&quot;20148&quot; value=&quot;5&quot;/&gt;&lt;property id=&quot;20300&quot; value=&quot;Slide 4 - &amp;quot;Virtual Ground Concept&amp;quot;&quot;/&gt;&lt;property id=&quot;20307&quot; value=&quot;593&quot;/&gt;&lt;/object&gt;&lt;object type=&quot;3&quot; unique_id=&quot;14086&quot;&gt;&lt;property id=&quot;20148&quot; value=&quot;5&quot;/&gt;&lt;property id=&quot;20300&quot; value=&quot;Slide 5 - &amp;quot;Virtual Ground Concept&amp;quot;&quot;/&gt;&lt;property id=&quot;20307&quot; value=&quot;592&quot;/&gt;&lt;/object&gt;&lt;/object&gt;&lt;object type=&quot;8&quot; unique_id=&quot;127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363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Symbol</vt:lpstr>
      <vt:lpstr>Times New Roman</vt:lpstr>
      <vt:lpstr>Wingdings</vt:lpstr>
      <vt:lpstr>Office Theme</vt:lpstr>
      <vt:lpstr>Picture</vt:lpstr>
      <vt:lpstr>Equation</vt:lpstr>
      <vt:lpstr>PowerPoint Presentation</vt:lpstr>
      <vt:lpstr>Applications of Op Amp</vt:lpstr>
      <vt:lpstr>Ideal Op Amp</vt:lpstr>
      <vt:lpstr>Virtual Ground Concept</vt:lpstr>
      <vt:lpstr>Virtual Ground Concept</vt:lpstr>
      <vt:lpstr>Non-inverting Op-Amp</vt:lpstr>
      <vt:lpstr>PowerPoint Presentation</vt:lpstr>
      <vt:lpstr>Voltage follower </vt:lpstr>
      <vt:lpstr>PowerPoint Presentation</vt:lpstr>
      <vt:lpstr>Inverting Op-Amp</vt:lpstr>
      <vt:lpstr>Find output voltage in figure, also find current through 10 kOhm resistor  </vt:lpstr>
      <vt:lpstr>Find output voltage In figure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Dell16</dc:creator>
  <cp:lastModifiedBy>Dr. S S</cp:lastModifiedBy>
  <cp:revision>136</cp:revision>
  <dcterms:created xsi:type="dcterms:W3CDTF">2020-05-29T06:28:14Z</dcterms:created>
  <dcterms:modified xsi:type="dcterms:W3CDTF">2021-01-22T10:51:38Z</dcterms:modified>
</cp:coreProperties>
</file>