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84" r:id="rId3"/>
    <p:sldId id="285" r:id="rId4"/>
    <p:sldId id="275" r:id="rId5"/>
    <p:sldId id="276" r:id="rId6"/>
    <p:sldId id="277" r:id="rId7"/>
    <p:sldId id="278" r:id="rId8"/>
    <p:sldId id="279" r:id="rId9"/>
    <p:sldId id="280" r:id="rId10"/>
    <p:sldId id="281" r:id="rId11"/>
    <p:sldId id="282" r:id="rId12"/>
    <p:sldId id="28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77CAD-E5FB-4566-BA07-060E50386A8A}"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1AD34-171B-438F-BE2A-312411D4E1D6}" type="slidenum">
              <a:rPr lang="en-US" smtClean="0"/>
              <a:t>‹#›</a:t>
            </a:fld>
            <a:endParaRPr lang="en-US"/>
          </a:p>
        </p:txBody>
      </p:sp>
    </p:spTree>
    <p:extLst>
      <p:ext uri="{BB962C8B-B14F-4D97-AF65-F5344CB8AC3E}">
        <p14:creationId xmlns:p14="http://schemas.microsoft.com/office/powerpoint/2010/main" val="83210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C47052-8D12-423C-8A95-EFC255658F4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43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E6BF-4525-4FC3-B9D6-F9F2BFA331D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5F5C83B9-C925-4F6C-BC89-A14B73D6B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4E776-E3D3-4A01-A2CB-6D7AAE647876}"/>
              </a:ext>
            </a:extLst>
          </p:cNvPr>
          <p:cNvSpPr>
            <a:spLocks noGrp="1"/>
          </p:cNvSpPr>
          <p:nvPr>
            <p:ph type="dt" sz="half" idx="10"/>
          </p:nvPr>
        </p:nvSpPr>
        <p:spPr>
          <a:solidFill>
            <a:schemeClr val="tx1">
              <a:lumMod val="85000"/>
              <a:lumOff val="15000"/>
            </a:schemeClr>
          </a:solidFill>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63A90D9-20D7-42A6-9B81-FB0DD2BDDF8A}"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A02D14-AA44-463F-B4B8-CEE7E9853643}"/>
              </a:ext>
            </a:extLst>
          </p:cNvPr>
          <p:cNvSpPr>
            <a:spLocks noGrp="1"/>
          </p:cNvSpPr>
          <p:nvPr>
            <p:ph type="ftr" sz="quarter" idx="11"/>
          </p:nvPr>
        </p:nvSpPr>
        <p:spPr>
          <a:xfrm>
            <a:off x="10668000" y="6100657"/>
            <a:ext cx="1265490" cy="252309"/>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BE75779-0686-4020-915A-1073B1C88FD5}"/>
              </a:ext>
            </a:extLst>
          </p:cNvPr>
          <p:cNvSpPr>
            <a:spLocks noGrp="1"/>
          </p:cNvSpPr>
          <p:nvPr>
            <p:ph type="sldNum" sz="quarter" idx="12"/>
          </p:nvPr>
        </p:nvSpPr>
        <p:spPr>
          <a:solidFill>
            <a:srgbClr val="C00000"/>
          </a:solidFill>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61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AAD1-4B91-4F51-81AA-3B2F3E259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1E28C-23F2-4769-BEB4-9BD53AE35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96636-5481-4A60-876A-559DD395E84A}"/>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F48FA94-6775-4857-8221-125D4612AB1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9526D97-59C7-42F8-B9BC-2CC23C36083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AFBCF56-DA89-4AC7-BB38-0DE8071B33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63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C0017-1FE8-4783-B3E0-8AAC644A1B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A604E7-5B9A-4BC9-B9BD-D9D18D45D6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321F0-EF9A-4A9F-AB10-6BB99D9F96C9}"/>
              </a:ext>
            </a:extLst>
          </p:cNvPr>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53BF5FA9-8F41-4CB4-9092-286CCA3BFC5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1/9/2021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625685-6530-4370-9136-E869F3A5773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2D28E14-B595-4F51-A7BE-3DDBE6CE7E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58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10363200" cy="533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2133600"/>
            <a:ext cx="50800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6197600" y="2133600"/>
            <a:ext cx="5080000" cy="3962400"/>
          </a:xfrm>
        </p:spPr>
        <p:txBody>
          <a:bodyPr/>
          <a:lstStyle/>
          <a:p>
            <a:pPr lvl="0"/>
            <a:endParaRPr lang="en-IN" noProof="0" smtClean="0"/>
          </a:p>
        </p:txBody>
      </p:sp>
      <p:sp>
        <p:nvSpPr>
          <p:cNvPr id="5" name="Date Placeholder 4"/>
          <p:cNvSpPr>
            <a:spLocks noGrp="1" noChangeArrowheads="1"/>
          </p:cNvSpPr>
          <p:nvPr>
            <p:ph type="dt" sz="half" idx="10"/>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9FAA920-52D4-4B05-BD9F-AAF1063F991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1/9/2021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noChangeArrowheads="1"/>
          </p:cNvSpPr>
          <p:nvPr>
            <p:ph type="sldNum" sz="quarter" idx="12"/>
          </p:nvPr>
        </p:nvSpPr>
        <p:spPr/>
        <p:txBody>
          <a:bodyPr/>
          <a:lstStyle>
            <a:lvl1pPr>
              <a:defRPr smtClean="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2508D7E-1FEE-48ED-86C0-88FEFFBF23C3}" type="slidenum">
              <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37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1AD6-FD23-4525-AFC6-58971E716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A9F44-EC98-432B-936C-6BE7A76AC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19E77-F746-4935-A1B3-3CFE53ABC111}"/>
              </a:ext>
            </a:extLst>
          </p:cNvPr>
          <p:cNvSpPr>
            <a:spLocks noGrp="1"/>
          </p:cNvSpPr>
          <p:nvPr>
            <p:ph type="dt" sz="half" idx="10"/>
          </p:nvPr>
        </p:nvSpPr>
        <p:spPr>
          <a:xfrm>
            <a:off x="10425869" y="6356290"/>
            <a:ext cx="1218561" cy="363463"/>
          </a:xfrm>
          <a:solidFill>
            <a:schemeClr val="tx1">
              <a:lumMod val="75000"/>
              <a:lumOff val="25000"/>
            </a:schemeClr>
          </a:solidFill>
        </p:spPr>
        <p:txBody>
          <a:bodyPr/>
          <a:lstStyle>
            <a:lvl1pPr algn="ct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2FC87A8-40E0-4832-A015-6183FA080473}"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F1159F1-3D00-40D9-9F89-01E5D4ACB355}"/>
              </a:ext>
            </a:extLst>
          </p:cNvPr>
          <p:cNvSpPr>
            <a:spLocks noGrp="1"/>
          </p:cNvSpPr>
          <p:nvPr>
            <p:ph type="ftr" sz="quarter" idx="11"/>
          </p:nvPr>
        </p:nvSpPr>
        <p:spPr>
          <a:xfrm>
            <a:off x="10704319" y="6126859"/>
            <a:ext cx="1298961" cy="228600"/>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7D3F399-7F50-4D8A-92F9-501375ADE415}"/>
              </a:ext>
            </a:extLst>
          </p:cNvPr>
          <p:cNvSpPr>
            <a:spLocks noGrp="1"/>
          </p:cNvSpPr>
          <p:nvPr>
            <p:ph type="sldNum" sz="quarter" idx="12"/>
          </p:nvPr>
        </p:nvSpPr>
        <p:spPr>
          <a:xfrm>
            <a:off x="11622281" y="6354628"/>
            <a:ext cx="569719" cy="365125"/>
          </a:xfrm>
          <a:solidFill>
            <a:srgbClr val="C00000"/>
          </a:solidFill>
        </p:spPr>
        <p:txBody>
          <a:bodyPr/>
          <a:lstStyle>
            <a:lvl1pPr>
              <a:defRPr sz="14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21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F3C-2B7F-458A-98B2-659FB34B7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1D9EAC-AE84-4481-8D4F-28D4C2052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8F633-7807-4CC2-B453-A546777B26CE}"/>
              </a:ext>
            </a:extLst>
          </p:cNvPr>
          <p:cNvSpPr>
            <a:spLocks noGrp="1"/>
          </p:cNvSpPr>
          <p:nvPr>
            <p:ph type="dt" sz="half" idx="10"/>
          </p:nvPr>
        </p:nvSpPr>
        <p:spPr>
          <a:solidFill>
            <a:schemeClr val="tx1">
              <a:lumMod val="75000"/>
              <a:lumOff val="25000"/>
            </a:schemeClr>
          </a:solidFill>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0FB6A40-8449-47FC-A602-617DE73A0BD9}"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951B7E2-714B-45FC-9384-ED74E91904D6}"/>
              </a:ext>
            </a:extLst>
          </p:cNvPr>
          <p:cNvSpPr>
            <a:spLocks noGrp="1"/>
          </p:cNvSpPr>
          <p:nvPr>
            <p:ph type="ftr" sz="quarter" idx="11"/>
          </p:nvPr>
        </p:nvSpPr>
        <p:spPr>
          <a:xfrm>
            <a:off x="9157531" y="6086207"/>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DBE42BF-C4BE-47D0-9BF5-21742E32376B}"/>
              </a:ext>
            </a:extLst>
          </p:cNvPr>
          <p:cNvSpPr>
            <a:spLocks noGrp="1"/>
          </p:cNvSpPr>
          <p:nvPr>
            <p:ph type="sldNum" sz="quarter" idx="12"/>
          </p:nvPr>
        </p:nvSpPr>
        <p:spPr>
          <a:solidFill>
            <a:srgbClr val="C00000"/>
          </a:solidFill>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99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774-8851-4563-8381-C03EB3A94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CDCF6B-DD07-4AF7-A66E-B6E03E1F6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6348D-4FCC-4C7A-954B-E0589524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5517F-05F9-4AAC-957F-04D5F523863C}"/>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A280124-D683-4043-9119-616997CBDBA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60F590E-4F2B-4867-9795-83A4662EC9A4}"/>
              </a:ext>
            </a:extLst>
          </p:cNvPr>
          <p:cNvSpPr>
            <a:spLocks noGrp="1"/>
          </p:cNvSpPr>
          <p:nvPr>
            <p:ph type="ftr" sz="quarter" idx="11"/>
          </p:nvPr>
        </p:nvSpPr>
        <p:spPr>
          <a:xfrm>
            <a:off x="9296400" y="602819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74577C9-BE17-4E8D-BA50-45B647ED4DB7}"/>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86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78F-8072-4E69-B821-27B8698CA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BF8338-7B35-4800-A556-BE7AE4B10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F4FCC-B42F-4F3B-9116-63652FE30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E00CF-A1EA-4412-9173-EE1493674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124F4-8853-40CA-BC86-17967D8CD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772C56-8C4F-4243-B82B-FBA367D7C1F3}"/>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4E8511A-0E60-4101-8DF9-150C4DC0FA3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4452CE8E-65F8-47CF-AF7C-4A55A1121710}"/>
              </a:ext>
            </a:extLst>
          </p:cNvPr>
          <p:cNvSpPr>
            <a:spLocks noGrp="1"/>
          </p:cNvSpPr>
          <p:nvPr>
            <p:ph type="ftr" sz="quarter" idx="11"/>
          </p:nvPr>
        </p:nvSpPr>
        <p:spPr>
          <a:xfrm>
            <a:off x="9199684" y="6060996"/>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4E8740EA-4534-4895-8B29-41A4E06DE80E}"/>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70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A77F-0AF6-4E78-9FC1-179DA12E8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88A2F7-C52B-4944-9E7C-EDCFC8F70C73}"/>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11CB52B-E1AD-4E69-A6A7-F6D274E21F82}"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06A7C44-DD97-432F-AAF2-A77176BE2176}"/>
              </a:ext>
            </a:extLst>
          </p:cNvPr>
          <p:cNvSpPr>
            <a:spLocks noGrp="1"/>
          </p:cNvSpPr>
          <p:nvPr>
            <p:ph type="ftr" sz="quarter" idx="11"/>
          </p:nvPr>
        </p:nvSpPr>
        <p:spPr>
          <a:xfrm>
            <a:off x="9182100" y="598784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F52EA87-3CE2-4F3A-AFEB-CAFED65F4EB7}"/>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5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DEF02-EE98-4C53-A4A8-8FA1977DBD87}"/>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126CE97-20DB-4E54-BB4F-6B38F5DCC8A2}"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27075AD5-B7FC-4A6C-8F27-97ABABBA8D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829D859-5D36-4A95-8784-C9FB24C1CDDE}"/>
              </a:ext>
            </a:extLst>
          </p:cNvPr>
          <p:cNvSpPr>
            <a:spLocks noGrp="1"/>
          </p:cNvSpPr>
          <p:nvPr>
            <p:ph type="sldNum" sz="quarter" idx="12"/>
          </p:nvPr>
        </p:nvSpPr>
        <p:spPr>
          <a:xfrm>
            <a:off x="11622281" y="6354628"/>
            <a:ext cx="569719" cy="365125"/>
          </a:xfrm>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264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CAC3-5576-4823-8155-2E1C7CE87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8CD708-3C6C-4AFF-8A82-CD75C5862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54B50-70E6-4D78-8899-655F1E0C6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97821-70DC-4A55-8E6D-0D0DC41E6D49}"/>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EA56B5C-F099-4501-AB30-112BBF384F16}"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FBE5455-5713-4781-BEC8-5FDEC0295598}"/>
              </a:ext>
            </a:extLst>
          </p:cNvPr>
          <p:cNvSpPr>
            <a:spLocks noGrp="1"/>
          </p:cNvSpPr>
          <p:nvPr>
            <p:ph type="ftr" sz="quarter" idx="11"/>
          </p:nvPr>
        </p:nvSpPr>
        <p:spPr>
          <a:xfrm>
            <a:off x="9297988" y="6057412"/>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D380E34-9177-48B9-9239-A8371A4E0793}"/>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10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01E-2DC3-4934-B0DA-99768133B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49303-5E2D-4B60-BCA2-88C254BAE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533ED-9747-4369-A486-CEA9EE98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0B76-29B9-46B8-A9E3-014FE513CC0C}"/>
              </a:ext>
            </a:extLst>
          </p:cNvPr>
          <p:cNvSpPr>
            <a:spLocks noGrp="1"/>
          </p:cNvSpPr>
          <p:nvPr>
            <p:ph type="dt" sz="half" idx="10"/>
          </p:nvPr>
        </p:nvSpPr>
        <p:spPr/>
        <p:txBody>
          <a:bodyP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F3C9FFC-3286-486E-9BB6-AC06EFE27B82}"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0D42638D-D432-4AAB-9392-AC4AB93B9389}"/>
              </a:ext>
            </a:extLst>
          </p:cNvPr>
          <p:cNvSpPr>
            <a:spLocks noGrp="1"/>
          </p:cNvSpPr>
          <p:nvPr>
            <p:ph type="ftr" sz="quarter" idx="11"/>
          </p:nvPr>
        </p:nvSpPr>
        <p:spPr>
          <a:xfrm>
            <a:off x="9297988" y="6057411"/>
            <a:ext cx="4114800" cy="365125"/>
          </a:xfrm>
        </p:spPr>
        <p:txBody>
          <a:bodyPr/>
          <a:lstStyle>
            <a:lvl1pPr>
              <a:defRPr>
                <a:solidFill>
                  <a:srgbClr val="C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C00000"/>
                </a:solidFill>
                <a:effectLst/>
                <a:uLnTx/>
                <a:uFillTx/>
                <a:latin typeface="Calibri" panose="020F0502020204030204"/>
                <a:ea typeface="+mn-ea"/>
                <a:cs typeface="+mn-cs"/>
              </a:rPr>
              <a:t>UES001 , EIED,   TU , Patiala</a:t>
            </a:r>
            <a:endParaRPr kumimoji="0" lang="en-IN" sz="1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3A2DEF33-CD17-44C5-8F8D-285DD075E591}"/>
              </a:ext>
            </a:extLst>
          </p:cNvPr>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990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22D17-BDC4-4164-A19A-3B423D9C7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23D01A-19C0-4177-9A51-B114CCA5C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8165B-F33C-479B-BA4B-666CBE01A5E3}"/>
              </a:ext>
            </a:extLst>
          </p:cNvPr>
          <p:cNvSpPr>
            <a:spLocks noGrp="1"/>
          </p:cNvSpPr>
          <p:nvPr>
            <p:ph type="dt" sz="half" idx="2"/>
          </p:nvPr>
        </p:nvSpPr>
        <p:spPr>
          <a:xfrm>
            <a:off x="10442739" y="6354628"/>
            <a:ext cx="1179541" cy="363463"/>
          </a:xfrm>
          <a:prstGeom prst="rect">
            <a:avLst/>
          </a:prstGeom>
          <a:solidFill>
            <a:schemeClr val="tx1">
              <a:lumMod val="75000"/>
              <a:lumOff val="25000"/>
            </a:schemeClr>
          </a:solidFill>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517B0EC-3913-4DF7-9E70-8B65CFF1F13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3FD9B0E-D71B-4FF9-9474-DE74F1DD2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UES001 , EIED,   TU , Patiala</a:t>
            </a:r>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BBEC26-F578-4AF9-8A4E-722DBADEDA79}"/>
              </a:ext>
            </a:extLst>
          </p:cNvPr>
          <p:cNvSpPr>
            <a:spLocks noGrp="1"/>
          </p:cNvSpPr>
          <p:nvPr>
            <p:ph type="sldNum" sz="quarter" idx="4"/>
          </p:nvPr>
        </p:nvSpPr>
        <p:spPr>
          <a:xfrm>
            <a:off x="11622281" y="6354628"/>
            <a:ext cx="569719" cy="365125"/>
          </a:xfrm>
          <a:prstGeom prst="rect">
            <a:avLst/>
          </a:prstGeom>
          <a:solidFill>
            <a:srgbClr val="C00000"/>
          </a:solidFill>
        </p:spPr>
        <p:txBody>
          <a:bodyPr vert="horz" lIns="91440" tIns="45720" rIns="91440" bIns="45720" rtlCol="0" anchor="ctr"/>
          <a:lstStyle>
            <a:lvl1pPr algn="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t>
            </a:r>
            <a:fld id="{17C26730-A226-44C2-BFF3-D7AA24EE432D}"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63D8EAA0-7558-4584-98B8-AF019A9DA5D6}"/>
              </a:ext>
            </a:extLst>
          </p:cNvPr>
          <p:cNvSpPr/>
          <p:nvPr userDrawn="1"/>
        </p:nvSpPr>
        <p:spPr>
          <a:xfrm>
            <a:off x="0" y="0"/>
            <a:ext cx="1044273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216916B-6090-4B3F-A684-CE48813BDB84}"/>
              </a:ext>
            </a:extLst>
          </p:cNvPr>
          <p:cNvSpPr/>
          <p:nvPr userDrawn="1"/>
        </p:nvSpPr>
        <p:spPr>
          <a:xfrm>
            <a:off x="153824" y="136733"/>
            <a:ext cx="10288915" cy="65830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DF087203-E800-4277-B35B-3030F91F3F2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42739" y="139908"/>
            <a:ext cx="1749261" cy="6212997"/>
          </a:xfrm>
          <a:prstGeom prst="rect">
            <a:avLst/>
          </a:prstGeom>
        </p:spPr>
      </p:pic>
    </p:spTree>
    <p:extLst>
      <p:ext uri="{BB962C8B-B14F-4D97-AF65-F5344CB8AC3E}">
        <p14:creationId xmlns:p14="http://schemas.microsoft.com/office/powerpoint/2010/main" val="1999513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5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CFFD913D-BDEC-4682-8377-0826A6127210}"/>
              </a:ext>
            </a:extLst>
          </p:cNvPr>
          <p:cNvSpPr txBox="1">
            <a:spLocks/>
          </p:cNvSpPr>
          <p:nvPr/>
        </p:nvSpPr>
        <p:spPr>
          <a:xfrm>
            <a:off x="258689" y="1390939"/>
            <a:ext cx="6798250" cy="1674470"/>
          </a:xfrm>
          <a:prstGeom prst="rect">
            <a:avLst/>
          </a:prstGeom>
        </p:spPr>
        <p:txBody>
          <a:bodyPr vert="horz" lIns="0" tIns="0" rIns="0" bIns="0" rtlCol="0" anchor="b">
            <a:noAutofit/>
          </a:bodyPr>
          <a:lstStyle>
            <a:lvl1pPr algn="r" defTabSz="914400" rtl="0" eaLnBrk="1" latinLnBrk="0" hangingPunct="1">
              <a:lnSpc>
                <a:spcPts val="5000"/>
              </a:lnSpc>
              <a:spcBef>
                <a:spcPct val="0"/>
              </a:spcBef>
              <a:buNone/>
              <a:defRPr sz="6000" b="1" kern="1200" cap="all" spc="-300" baseline="0">
                <a:solidFill>
                  <a:schemeClr val="tx1"/>
                </a:solidFill>
                <a:latin typeface="+mj-lt"/>
                <a:ea typeface="+mj-ea"/>
                <a:cs typeface="+mj-cs"/>
              </a:defRPr>
            </a:lvl1pPr>
          </a:lstStyle>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 Electrical </a:t>
            </a:r>
          </a:p>
          <a:p>
            <a:pPr marL="0" marR="0" lvl="0" indent="0" algn="r" defTabSz="914400" rtl="0" eaLnBrk="1" fontAlgn="auto" latinLnBrk="0" hangingPunct="1">
              <a:lnSpc>
                <a:spcPts val="5000"/>
              </a:lnSpc>
              <a:spcBef>
                <a:spcPct val="0"/>
              </a:spcBef>
              <a:spcAft>
                <a:spcPts val="0"/>
              </a:spcAft>
              <a:buClrTx/>
              <a:buSzTx/>
              <a:buFontTx/>
              <a:buNone/>
              <a:tabLst/>
              <a:defRPr/>
            </a:pPr>
            <a:r>
              <a:rPr kumimoji="0" lang="en-US" sz="6000" b="1" i="0" u="none" strike="noStrike" kern="1200" cap="all" spc="-300" normalizeH="0" baseline="0" noProof="0" dirty="0">
                <a:ln>
                  <a:noFill/>
                </a:ln>
                <a:solidFill>
                  <a:srgbClr val="000000"/>
                </a:solidFill>
                <a:effectLst/>
                <a:uLnTx/>
                <a:uFillTx/>
                <a:latin typeface="Arial"/>
                <a:ea typeface="+mj-ea"/>
                <a:cs typeface="+mj-cs"/>
              </a:rPr>
              <a:t>and </a:t>
            </a:r>
            <a:br>
              <a:rPr kumimoji="0" lang="en-US" sz="6000" b="1" i="0" u="none" strike="noStrike" kern="1200" cap="all" spc="-300" normalizeH="0" baseline="0" noProof="0" dirty="0">
                <a:ln>
                  <a:noFill/>
                </a:ln>
                <a:solidFill>
                  <a:srgbClr val="000000"/>
                </a:solidFill>
                <a:effectLst/>
                <a:uLnTx/>
                <a:uFillTx/>
                <a:latin typeface="Arial"/>
                <a:ea typeface="+mj-ea"/>
                <a:cs typeface="+mj-cs"/>
              </a:rPr>
            </a:br>
            <a:r>
              <a:rPr kumimoji="0" lang="en-US" sz="6000" b="1" i="0" u="none" strike="noStrike" kern="1200" cap="all" spc="-300" normalizeH="0" baseline="0" noProof="0" dirty="0">
                <a:ln>
                  <a:noFill/>
                </a:ln>
                <a:solidFill>
                  <a:srgbClr val="000000"/>
                </a:solidFill>
                <a:effectLst/>
                <a:uLnTx/>
                <a:uFillTx/>
                <a:latin typeface="Arial"/>
                <a:ea typeface="+mj-ea"/>
                <a:cs typeface="+mj-cs"/>
              </a:rPr>
              <a:t>Electronics science </a:t>
            </a:r>
          </a:p>
        </p:txBody>
      </p:sp>
      <p:sp>
        <p:nvSpPr>
          <p:cNvPr id="10" name="Subtitle 3">
            <a:extLst>
              <a:ext uri="{FF2B5EF4-FFF2-40B4-BE49-F238E27FC236}">
                <a16:creationId xmlns:a16="http://schemas.microsoft.com/office/drawing/2014/main" id="{A92B7774-6E43-44DB-93DF-66DC5B7DBA7C}"/>
              </a:ext>
            </a:extLst>
          </p:cNvPr>
          <p:cNvSpPr txBox="1">
            <a:spLocks/>
          </p:cNvSpPr>
          <p:nvPr/>
        </p:nvSpPr>
        <p:spPr>
          <a:xfrm>
            <a:off x="1766131" y="3429000"/>
            <a:ext cx="5290808" cy="1014984"/>
          </a:xfrm>
          <a:prstGeom prst="rect">
            <a:avLst/>
          </a:prstGeom>
          <a:solidFill>
            <a:srgbClr val="000000"/>
          </a:solidFill>
        </p:spPr>
        <p:txBody>
          <a:bodyPr vert="horz" lIns="25200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i="1" kern="1200">
                <a:solidFill>
                  <a:schemeClr val="bg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First year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Computer Science and Engineering </a:t>
            </a:r>
          </a:p>
        </p:txBody>
      </p:sp>
      <p:sp>
        <p:nvSpPr>
          <p:cNvPr id="11" name="TextBox 10">
            <a:extLst>
              <a:ext uri="{FF2B5EF4-FFF2-40B4-BE49-F238E27FC236}">
                <a16:creationId xmlns:a16="http://schemas.microsoft.com/office/drawing/2014/main" id="{C1587B14-6EA7-498D-87BF-E8A2F302B5E6}"/>
              </a:ext>
            </a:extLst>
          </p:cNvPr>
          <p:cNvSpPr txBox="1"/>
          <p:nvPr/>
        </p:nvSpPr>
        <p:spPr>
          <a:xfrm>
            <a:off x="3179063" y="4622793"/>
            <a:ext cx="7050023" cy="1688535"/>
          </a:xfrm>
          <a:prstGeom prst="rect">
            <a:avLst/>
          </a:prstGeom>
          <a:noFill/>
        </p:spPr>
        <p:txBody>
          <a:bodyPr wrap="square" lIns="0" tIns="36000" rIns="0" bIns="0" rtlCol="0">
            <a:spAutoFit/>
          </a:bodyPr>
          <a:lstStyle/>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lumMod val="50000"/>
                    <a:lumOff val="50000"/>
                  </a:srgbClr>
                </a:solidFill>
                <a:effectLst/>
                <a:uLnTx/>
                <a:uFillTx/>
                <a:latin typeface="Corbel" panose="020B0503020204020204" pitchFamily="34" charset="0"/>
                <a:ea typeface="+mn-ea"/>
                <a:cs typeface="+mn-cs"/>
              </a:rPr>
              <a:t>Dr. Shakti Singh </a:t>
            </a: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5CB8B3"/>
                </a:solidFill>
                <a:effectLst/>
                <a:uLnTx/>
                <a:uFillTx/>
                <a:latin typeface="Corbel" panose="020B0503020204020204" pitchFamily="34" charset="0"/>
                <a:ea typeface="+mn-ea"/>
                <a:cs typeface="+mn-cs"/>
              </a:rPr>
              <a:t/>
            </a:r>
            <a:br>
              <a:rPr kumimoji="0" lang="en-US" sz="2400" b="1" i="0" u="none" strike="noStrike" kern="1200" cap="none" spc="-100" normalizeH="0" baseline="0" noProof="0" dirty="0">
                <a:ln>
                  <a:noFill/>
                </a:ln>
                <a:solidFill>
                  <a:srgbClr val="5CB8B3"/>
                </a:solidFill>
                <a:effectLst/>
                <a:uLnTx/>
                <a:uFillTx/>
                <a:latin typeface="Corbel" panose="020B0503020204020204" pitchFamily="34" charset="0"/>
                <a:ea typeface="+mn-ea"/>
                <a:cs typeface="+mn-cs"/>
              </a:rPr>
            </a:b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ASSISTANT PROFESSOR</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ELECTRCIAL AND INSTRUMENATION </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0" u="none" strike="noStrike" kern="1200" cap="none" spc="-100" normalizeH="0" baseline="0" noProof="0" dirty="0">
                <a:ln>
                  <a:noFill/>
                </a:ln>
                <a:solidFill>
                  <a:srgbClr val="000000"/>
                </a:solidFill>
                <a:effectLst/>
                <a:uLnTx/>
                <a:uFillTx/>
                <a:latin typeface="Corbel" panose="020B0503020204020204" pitchFamily="34" charset="0"/>
                <a:ea typeface="+mn-ea"/>
                <a:cs typeface="+mn-cs"/>
              </a:rPr>
              <a:t>ENGINEERING DEPARTMENT </a:t>
            </a:r>
          </a:p>
          <a:p>
            <a:pPr marL="0" marR="0" lvl="0" indent="0" algn="r" defTabSz="914400" rtl="0" eaLnBrk="1" fontAlgn="auto" latinLnBrk="0" hangingPunct="1">
              <a:lnSpc>
                <a:spcPts val="1400"/>
              </a:lnSpc>
              <a:spcBef>
                <a:spcPts val="0"/>
              </a:spcBef>
              <a:spcAft>
                <a:spcPts val="0"/>
              </a:spcAft>
              <a:buClrTx/>
              <a:buSzTx/>
              <a:buFontTx/>
              <a:buNone/>
              <a:tabLst/>
              <a:defRPr/>
            </a:pPr>
            <a:endParaRPr kumimoji="0" lang="en-US" sz="2400" b="1" i="1" u="none" strike="noStrike" kern="1200" cap="none" spc="-100" normalizeH="0" baseline="0" noProof="0" dirty="0">
              <a:ln>
                <a:noFill/>
              </a:ln>
              <a:solidFill>
                <a:srgbClr val="000000"/>
              </a:solidFill>
              <a:effectLst/>
              <a:uLnTx/>
              <a:uFillTx/>
              <a:latin typeface="Corbel" panose="020B0503020204020204" pitchFamily="34" charset="0"/>
              <a:ea typeface="+mn-ea"/>
              <a:cs typeface="+mn-cs"/>
            </a:endParaRPr>
          </a:p>
          <a:p>
            <a:pPr marL="0" marR="0" lvl="0" indent="0" algn="r" defTabSz="914400" rtl="0" eaLnBrk="1" fontAlgn="auto" latinLnBrk="0" hangingPunct="1">
              <a:lnSpc>
                <a:spcPts val="1400"/>
              </a:lnSpc>
              <a:spcBef>
                <a:spcPts val="0"/>
              </a:spcBef>
              <a:spcAft>
                <a:spcPts val="0"/>
              </a:spcAft>
              <a:buClrTx/>
              <a:buSzTx/>
              <a:buFontTx/>
              <a:buNone/>
              <a:tabLst/>
              <a:defRPr/>
            </a:pPr>
            <a:r>
              <a:rPr kumimoji="0" lang="en-US" sz="2400" b="1" i="1" u="none" strike="noStrike" kern="1200" cap="none" spc="-100" normalizeH="0" baseline="0" noProof="0" dirty="0">
                <a:ln>
                  <a:noFill/>
                </a:ln>
                <a:solidFill>
                  <a:prstClr val="white">
                    <a:lumMod val="65000"/>
                  </a:prstClr>
                </a:solidFill>
                <a:effectLst/>
                <a:uLnTx/>
                <a:uFillTx/>
                <a:latin typeface="Corbel" panose="020B0503020204020204" pitchFamily="34" charset="0"/>
                <a:ea typeface="+mn-ea"/>
                <a:cs typeface="+mn-cs"/>
              </a:rPr>
              <a:t>@shakti.singh@thapar.edu </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4F751D-B5D6-4F0A-BD2B-2B86656DE50F}"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120494"/>
      </p:ext>
    </p:extLst>
  </p:cSld>
  <p:clrMapOvr>
    <a:masterClrMapping/>
  </p:clrMapOvr>
  <mc:AlternateContent xmlns:mc="http://schemas.openxmlformats.org/markup-compatibility/2006" xmlns:p14="http://schemas.microsoft.com/office/powerpoint/2010/main">
    <mc:Choice Requires="p14">
      <p:transition spd="slow" p14:dur="2000" advTm="53728"/>
    </mc:Choice>
    <mc:Fallback xmlns="">
      <p:transition spd="slow" advTm="53728"/>
    </mc:Fallback>
  </mc:AlternateContent>
  <p:timing>
    <p:tnLst>
      <p:par>
        <p:cTn id="1" dur="indefinite" restart="never" nodeType="tmRoot"/>
      </p:par>
    </p:tnLst>
  </p:timing>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4" name="Text Box 16"/>
          <p:cNvSpPr txBox="1">
            <a:spLocks noChangeArrowheads="1"/>
          </p:cNvSpPr>
          <p:nvPr/>
        </p:nvSpPr>
        <p:spPr bwMode="auto">
          <a:xfrm>
            <a:off x="2438400" y="92076"/>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Arial" charset="0"/>
                <a:ea typeface="+mn-ea"/>
                <a:cs typeface="+mn-cs"/>
              </a:rPr>
              <a:t>The Q Point</a:t>
            </a:r>
          </a:p>
        </p:txBody>
      </p:sp>
      <p:sp>
        <p:nvSpPr>
          <p:cNvPr id="27667" name="Text Box 19"/>
          <p:cNvSpPr txBox="1">
            <a:spLocks noChangeArrowheads="1"/>
          </p:cNvSpPr>
          <p:nvPr/>
        </p:nvSpPr>
        <p:spPr bwMode="auto">
          <a:xfrm>
            <a:off x="193183" y="762000"/>
            <a:ext cx="10322417" cy="1200329"/>
          </a:xfrm>
          <a:prstGeom prst="rect">
            <a:avLst/>
          </a:prstGeom>
          <a:noFill/>
          <a:ln w="38100">
            <a:noFill/>
            <a:miter lim="800000"/>
            <a:headEnd/>
            <a:tailEnd/>
          </a:ln>
          <a:effectLst/>
        </p:spPr>
        <p:txBody>
          <a:bodyPr wrap="square">
            <a:spAutoFit/>
          </a:bodyPr>
          <a:lstStyle/>
          <a:p>
            <a:pPr marL="0" marR="0" lvl="0" indent="0" algn="just"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operating point or Q point of the diode is the quiescent or no-signal condition.  The Q point is obtained graphically and is really only needed when the applied voltage is very close to the diode’s barrier potential voltage.  The example </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3</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below that is continued on the next slide, shows how the Q point is determined using the </a:t>
            </a:r>
            <a:r>
              <a:rPr kumimoji="0" lang="en-US" sz="1800" b="0" i="0" u="none" strike="noStrike" kern="1200" cap="none" spc="0" normalizeH="0" baseline="0" noProof="0" dirty="0" err="1">
                <a:ln>
                  <a:noFill/>
                </a:ln>
                <a:solidFill>
                  <a:prstClr val="black"/>
                </a:solidFill>
                <a:effectLst/>
                <a:uLnTx/>
                <a:uFillTx/>
                <a:latin typeface="Arial" charset="0"/>
                <a:ea typeface="+mn-ea"/>
                <a:cs typeface="+mn-cs"/>
              </a:rPr>
              <a:t>transconductance</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curve and the load line.</a:t>
            </a:r>
          </a:p>
        </p:txBody>
      </p:sp>
      <p:sp>
        <p:nvSpPr>
          <p:cNvPr id="27668" name="Line 20"/>
          <p:cNvSpPr>
            <a:spLocks noChangeShapeType="1"/>
          </p:cNvSpPr>
          <p:nvPr/>
        </p:nvSpPr>
        <p:spPr bwMode="auto">
          <a:xfrm>
            <a:off x="1614153" y="4800600"/>
            <a:ext cx="0" cy="1066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69" name="Line 21"/>
          <p:cNvSpPr>
            <a:spLocks noChangeShapeType="1"/>
          </p:cNvSpPr>
          <p:nvPr/>
        </p:nvSpPr>
        <p:spPr bwMode="auto">
          <a:xfrm>
            <a:off x="1461753" y="48006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0" name="Line 22"/>
          <p:cNvSpPr>
            <a:spLocks noChangeShapeType="1"/>
          </p:cNvSpPr>
          <p:nvPr/>
        </p:nvSpPr>
        <p:spPr bwMode="auto">
          <a:xfrm>
            <a:off x="1309353" y="47244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1" name="Line 23"/>
          <p:cNvSpPr>
            <a:spLocks noChangeShapeType="1"/>
          </p:cNvSpPr>
          <p:nvPr/>
        </p:nvSpPr>
        <p:spPr bwMode="auto">
          <a:xfrm>
            <a:off x="1309353" y="45720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2" name="Line 24"/>
          <p:cNvSpPr>
            <a:spLocks noChangeShapeType="1"/>
          </p:cNvSpPr>
          <p:nvPr/>
        </p:nvSpPr>
        <p:spPr bwMode="auto">
          <a:xfrm>
            <a:off x="1461753" y="46482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3" name="Line 25"/>
          <p:cNvSpPr>
            <a:spLocks noChangeShapeType="1"/>
          </p:cNvSpPr>
          <p:nvPr/>
        </p:nvSpPr>
        <p:spPr bwMode="auto">
          <a:xfrm>
            <a:off x="1614153" y="3657600"/>
            <a:ext cx="0" cy="914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4" name="Line 26"/>
          <p:cNvSpPr>
            <a:spLocks noChangeShapeType="1"/>
          </p:cNvSpPr>
          <p:nvPr/>
        </p:nvSpPr>
        <p:spPr bwMode="auto">
          <a:xfrm>
            <a:off x="1614153" y="3657600"/>
            <a:ext cx="838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5" name="Line 27"/>
          <p:cNvSpPr>
            <a:spLocks noChangeShapeType="1"/>
          </p:cNvSpPr>
          <p:nvPr/>
        </p:nvSpPr>
        <p:spPr bwMode="auto">
          <a:xfrm flipV="1">
            <a:off x="2452353" y="3505200"/>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6" name="Line 28"/>
          <p:cNvSpPr>
            <a:spLocks noChangeShapeType="1"/>
          </p:cNvSpPr>
          <p:nvPr/>
        </p:nvSpPr>
        <p:spPr bwMode="auto">
          <a:xfrm>
            <a:off x="2528553" y="35052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7" name="Line 29"/>
          <p:cNvSpPr>
            <a:spLocks noChangeShapeType="1"/>
          </p:cNvSpPr>
          <p:nvPr/>
        </p:nvSpPr>
        <p:spPr bwMode="auto">
          <a:xfrm flipV="1">
            <a:off x="2604753" y="35052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8" name="Line 30"/>
          <p:cNvSpPr>
            <a:spLocks noChangeShapeType="1"/>
          </p:cNvSpPr>
          <p:nvPr/>
        </p:nvSpPr>
        <p:spPr bwMode="auto">
          <a:xfrm>
            <a:off x="2680953" y="35052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79" name="Line 31"/>
          <p:cNvSpPr>
            <a:spLocks noChangeShapeType="1"/>
          </p:cNvSpPr>
          <p:nvPr/>
        </p:nvSpPr>
        <p:spPr bwMode="auto">
          <a:xfrm flipV="1">
            <a:off x="2757153" y="35052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0" name="Line 32"/>
          <p:cNvSpPr>
            <a:spLocks noChangeShapeType="1"/>
          </p:cNvSpPr>
          <p:nvPr/>
        </p:nvSpPr>
        <p:spPr bwMode="auto">
          <a:xfrm>
            <a:off x="2833353" y="35052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1" name="Line 33"/>
          <p:cNvSpPr>
            <a:spLocks noChangeShapeType="1"/>
          </p:cNvSpPr>
          <p:nvPr/>
        </p:nvSpPr>
        <p:spPr bwMode="auto">
          <a:xfrm flipV="1">
            <a:off x="2909553" y="3657600"/>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2" name="Line 34"/>
          <p:cNvSpPr>
            <a:spLocks noChangeShapeType="1"/>
          </p:cNvSpPr>
          <p:nvPr/>
        </p:nvSpPr>
        <p:spPr bwMode="auto">
          <a:xfrm>
            <a:off x="2985753" y="3657600"/>
            <a:ext cx="838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3" name="Line 35"/>
          <p:cNvSpPr>
            <a:spLocks noChangeShapeType="1"/>
          </p:cNvSpPr>
          <p:nvPr/>
        </p:nvSpPr>
        <p:spPr bwMode="auto">
          <a:xfrm>
            <a:off x="3823953" y="3657600"/>
            <a:ext cx="0" cy="7620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4" name="Line 36"/>
          <p:cNvSpPr>
            <a:spLocks noChangeShapeType="1"/>
          </p:cNvSpPr>
          <p:nvPr/>
        </p:nvSpPr>
        <p:spPr bwMode="auto">
          <a:xfrm>
            <a:off x="3595353" y="4419600"/>
            <a:ext cx="457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5" name="Line 37"/>
          <p:cNvSpPr>
            <a:spLocks noChangeShapeType="1"/>
          </p:cNvSpPr>
          <p:nvPr/>
        </p:nvSpPr>
        <p:spPr bwMode="auto">
          <a:xfrm>
            <a:off x="3595353" y="4419600"/>
            <a:ext cx="2286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6" name="Line 38"/>
          <p:cNvSpPr>
            <a:spLocks noChangeShapeType="1"/>
          </p:cNvSpPr>
          <p:nvPr/>
        </p:nvSpPr>
        <p:spPr bwMode="auto">
          <a:xfrm flipH="1">
            <a:off x="3823953" y="4419600"/>
            <a:ext cx="2286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7" name="Line 39"/>
          <p:cNvSpPr>
            <a:spLocks noChangeShapeType="1"/>
          </p:cNvSpPr>
          <p:nvPr/>
        </p:nvSpPr>
        <p:spPr bwMode="auto">
          <a:xfrm>
            <a:off x="3595353" y="4724400"/>
            <a:ext cx="457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8" name="Line 40"/>
          <p:cNvSpPr>
            <a:spLocks noChangeShapeType="1"/>
          </p:cNvSpPr>
          <p:nvPr/>
        </p:nvSpPr>
        <p:spPr bwMode="auto">
          <a:xfrm>
            <a:off x="3823953" y="5181600"/>
            <a:ext cx="0" cy="685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89" name="Line 41"/>
          <p:cNvSpPr>
            <a:spLocks noChangeShapeType="1"/>
          </p:cNvSpPr>
          <p:nvPr/>
        </p:nvSpPr>
        <p:spPr bwMode="auto">
          <a:xfrm>
            <a:off x="1614153" y="5867400"/>
            <a:ext cx="2209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90" name="Text Box 42"/>
          <p:cNvSpPr txBox="1">
            <a:spLocks noChangeArrowheads="1"/>
          </p:cNvSpPr>
          <p:nvPr/>
        </p:nvSpPr>
        <p:spPr bwMode="auto">
          <a:xfrm>
            <a:off x="1233153" y="4191000"/>
            <a:ext cx="4572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t>
            </a:r>
          </a:p>
        </p:txBody>
      </p:sp>
      <p:sp>
        <p:nvSpPr>
          <p:cNvPr id="27691" name="Text Box 43"/>
          <p:cNvSpPr txBox="1">
            <a:spLocks noChangeArrowheads="1"/>
          </p:cNvSpPr>
          <p:nvPr/>
        </p:nvSpPr>
        <p:spPr bwMode="auto">
          <a:xfrm>
            <a:off x="1233153" y="4648200"/>
            <a:ext cx="4572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_</a:t>
            </a:r>
          </a:p>
        </p:txBody>
      </p:sp>
      <p:sp>
        <p:nvSpPr>
          <p:cNvPr id="27692" name="Text Box 44"/>
          <p:cNvSpPr txBox="1">
            <a:spLocks noChangeArrowheads="1"/>
          </p:cNvSpPr>
          <p:nvPr/>
        </p:nvSpPr>
        <p:spPr bwMode="auto">
          <a:xfrm>
            <a:off x="699753" y="4419601"/>
            <a:ext cx="609600" cy="66516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Arial" charset="0"/>
                <a:ea typeface="+mn-ea"/>
                <a:cs typeface="+mn-cs"/>
              </a:rPr>
              <a:t>A</a:t>
            </a:r>
          </a:p>
          <a:p>
            <a:pPr marL="0" marR="0" lvl="0" indent="0" algn="ctr" defTabSz="914400" rtl="0" eaLnBrk="1" fontAlgn="auto" latinLnBrk="0" hangingPunct="1">
              <a:lnSpc>
                <a:spcPct val="100000"/>
              </a:lnSpc>
              <a:spcBef>
                <a:spcPct val="100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al" charset="0"/>
                <a:ea typeface="+mn-ea"/>
                <a:cs typeface="+mn-cs"/>
              </a:rPr>
              <a:t>= 6V</a:t>
            </a:r>
          </a:p>
        </p:txBody>
      </p:sp>
      <p:sp>
        <p:nvSpPr>
          <p:cNvPr id="27693" name="Line 45"/>
          <p:cNvSpPr>
            <a:spLocks noChangeShapeType="1"/>
          </p:cNvSpPr>
          <p:nvPr/>
        </p:nvSpPr>
        <p:spPr bwMode="auto">
          <a:xfrm>
            <a:off x="3823953" y="3657600"/>
            <a:ext cx="0" cy="457200"/>
          </a:xfrm>
          <a:prstGeom prst="line">
            <a:avLst/>
          </a:prstGeom>
          <a:noFill/>
          <a:ln w="38100">
            <a:solidFill>
              <a:schemeClr val="tx1"/>
            </a:solidFill>
            <a:round/>
            <a:headEnd/>
            <a:tailEnd type="triangle" w="med" len="me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94" name="Text Box 46"/>
          <p:cNvSpPr txBox="1">
            <a:spLocks noChangeArrowheads="1"/>
          </p:cNvSpPr>
          <p:nvPr/>
        </p:nvSpPr>
        <p:spPr bwMode="auto">
          <a:xfrm>
            <a:off x="3290553" y="3810000"/>
            <a:ext cx="609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I</a:t>
            </a:r>
            <a:r>
              <a:rPr kumimoji="0" lang="en-US" sz="1800" b="0" i="0" u="none" strike="noStrike" kern="1200" cap="none" spc="0" normalizeH="0" baseline="-25000" noProof="0">
                <a:ln>
                  <a:noFill/>
                </a:ln>
                <a:solidFill>
                  <a:prstClr val="black"/>
                </a:solidFill>
                <a:effectLst/>
                <a:uLnTx/>
                <a:uFillTx/>
                <a:latin typeface="Arial" charset="0"/>
                <a:ea typeface="+mn-ea"/>
                <a:cs typeface="+mn-cs"/>
              </a:rPr>
              <a:t>D</a:t>
            </a:r>
          </a:p>
        </p:txBody>
      </p:sp>
      <p:sp>
        <p:nvSpPr>
          <p:cNvPr id="27695" name="Text Box 47"/>
          <p:cNvSpPr txBox="1">
            <a:spLocks noChangeArrowheads="1"/>
          </p:cNvSpPr>
          <p:nvPr/>
        </p:nvSpPr>
        <p:spPr bwMode="auto">
          <a:xfrm>
            <a:off x="1995153" y="3124200"/>
            <a:ext cx="1371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R</a:t>
            </a:r>
            <a:r>
              <a:rPr kumimoji="0" lang="en-US" sz="1800" b="0" i="0" u="none" strike="noStrike" kern="1200" cap="none" spc="0" normalizeH="0" baseline="-25000" noProof="0">
                <a:ln>
                  <a:noFill/>
                </a:ln>
                <a:solidFill>
                  <a:prstClr val="black"/>
                </a:solidFill>
                <a:effectLst/>
                <a:uLnTx/>
                <a:uFillTx/>
                <a:latin typeface="Arial" charset="0"/>
                <a:ea typeface="+mn-ea"/>
                <a:cs typeface="+mn-cs"/>
              </a:rPr>
              <a:t>S </a:t>
            </a:r>
            <a:r>
              <a:rPr kumimoji="0" lang="en-US" sz="1600" b="0" i="0" u="none" strike="noStrike" kern="1200" cap="none" spc="0" normalizeH="0" baseline="0" noProof="0">
                <a:ln>
                  <a:noFill/>
                </a:ln>
                <a:solidFill>
                  <a:prstClr val="black"/>
                </a:solidFill>
                <a:effectLst/>
                <a:uLnTx/>
                <a:uFillTx/>
                <a:latin typeface="Arial" charset="0"/>
                <a:ea typeface="+mn-ea"/>
                <a:cs typeface="+mn-cs"/>
              </a:rPr>
              <a:t>= 1000 </a:t>
            </a: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sym typeface="Symbol" pitchFamily="18" charset="2"/>
              </a:rPr>
              <a:t></a:t>
            </a:r>
          </a:p>
        </p:txBody>
      </p:sp>
      <p:sp>
        <p:nvSpPr>
          <p:cNvPr id="27696" name="Line 48"/>
          <p:cNvSpPr>
            <a:spLocks noChangeShapeType="1"/>
          </p:cNvSpPr>
          <p:nvPr/>
        </p:nvSpPr>
        <p:spPr bwMode="auto">
          <a:xfrm>
            <a:off x="3671553" y="51816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97" name="Line 49"/>
          <p:cNvSpPr>
            <a:spLocks noChangeShapeType="1"/>
          </p:cNvSpPr>
          <p:nvPr/>
        </p:nvSpPr>
        <p:spPr bwMode="auto">
          <a:xfrm>
            <a:off x="3823953" y="4724400"/>
            <a:ext cx="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98" name="Line 50"/>
          <p:cNvSpPr>
            <a:spLocks noChangeShapeType="1"/>
          </p:cNvSpPr>
          <p:nvPr/>
        </p:nvSpPr>
        <p:spPr bwMode="auto">
          <a:xfrm>
            <a:off x="3519153" y="50292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7699" name="Text Box 51"/>
          <p:cNvSpPr txBox="1">
            <a:spLocks noChangeArrowheads="1"/>
          </p:cNvSpPr>
          <p:nvPr/>
        </p:nvSpPr>
        <p:spPr bwMode="auto">
          <a:xfrm>
            <a:off x="3061954" y="4876800"/>
            <a:ext cx="688975" cy="641350"/>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Times New Roman" pitchFamily="18" charset="0"/>
                <a:ea typeface="+mn-ea"/>
                <a:cs typeface="+mn-cs"/>
                <a:sym typeface="Symbol" pitchFamily="18" charset="2"/>
              </a:rPr>
              <a:t></a:t>
            </a: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p:txBody>
      </p:sp>
      <p:sp>
        <p:nvSpPr>
          <p:cNvPr id="27700" name="Text Box 52"/>
          <p:cNvSpPr txBox="1">
            <a:spLocks noChangeArrowheads="1"/>
          </p:cNvSpPr>
          <p:nvPr/>
        </p:nvSpPr>
        <p:spPr bwMode="auto">
          <a:xfrm>
            <a:off x="3366753" y="4724401"/>
            <a:ext cx="457200" cy="3667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t>
            </a:r>
          </a:p>
        </p:txBody>
      </p:sp>
      <p:sp>
        <p:nvSpPr>
          <p:cNvPr id="27710" name="Text Box 62"/>
          <p:cNvSpPr txBox="1">
            <a:spLocks noChangeArrowheads="1"/>
          </p:cNvSpPr>
          <p:nvPr/>
        </p:nvSpPr>
        <p:spPr bwMode="auto">
          <a:xfrm>
            <a:off x="5029200" y="2667000"/>
            <a:ext cx="5152030" cy="3746500"/>
          </a:xfrm>
          <a:prstGeom prst="rect">
            <a:avLst/>
          </a:prstGeom>
          <a:noFill/>
          <a:ln w="38100">
            <a:noFill/>
            <a:miter lim="800000"/>
            <a:headEnd/>
            <a:tailEnd/>
          </a:ln>
          <a:effectLst/>
        </p:spPr>
        <p:txBody>
          <a:bodyPr wrap="square">
            <a:spAutoFit/>
          </a:bodyPr>
          <a:lstStyle/>
          <a:p>
            <a:pPr marL="0" marR="0" lvl="0" indent="0"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First the load line is found by substituting in different values of V</a:t>
            </a:r>
            <a:r>
              <a:rPr kumimoji="0" lang="en-US" sz="1800" b="0" i="0" u="none" strike="noStrike" kern="1200" cap="none" spc="0" normalizeH="0" baseline="-25000" noProof="0" dirty="0">
                <a:ln>
                  <a:noFill/>
                </a:ln>
                <a:solidFill>
                  <a:prstClr val="black"/>
                </a:solidFill>
                <a:effectLst/>
                <a:uLnTx/>
                <a:uFillTx/>
                <a:latin typeface="Arial" charset="0"/>
                <a:ea typeface="+mn-ea"/>
                <a:cs typeface="+mn-cs"/>
                <a:sym typeface="Symbol" pitchFamily="18" charset="2"/>
              </a:rPr>
              <a: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into the equation for I</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using the ideal diode with barrier potential model for the diode.  With R</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S</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at 1000 ohms the value of R</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F</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wouldn’t have much impact on the results.</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I</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V</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A</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V </a:t>
            </a:r>
            <a:r>
              <a:rPr kumimoji="0" lang="en-US" sz="1800" b="0" i="0" u="none" strike="noStrike" kern="1200" cap="none" spc="0" normalizeH="0" baseline="-25000" noProof="0" dirty="0">
                <a:ln>
                  <a:noFill/>
                </a:ln>
                <a:solidFill>
                  <a:prstClr val="black"/>
                </a:solidFill>
                <a:effectLst/>
                <a:uLnTx/>
                <a:uFillTx/>
                <a:latin typeface="Arial" charset="0"/>
                <a:ea typeface="+mn-ea"/>
                <a:cs typeface="+mn-cs"/>
                <a:sym typeface="Symbol" pitchFamily="18" charset="2"/>
              </a:rPr>
              <a:t></a:t>
            </a:r>
            <a:endParaRPr kumimoji="0" lang="en-US" sz="1800" b="0" i="0" u="none" strike="noStrike" kern="1200" cap="none" spc="0" normalizeH="0" baseline="0" noProof="0" dirty="0">
              <a:ln>
                <a:noFill/>
              </a:ln>
              <a:solidFill>
                <a:prstClr val="black"/>
              </a:solidFill>
              <a:effectLst/>
              <a:uLnTx/>
              <a:uFillTx/>
              <a:latin typeface="Arial" charset="0"/>
              <a:ea typeface="+mn-ea"/>
              <a:cs typeface="+mn-cs"/>
            </a:endParaRPr>
          </a:p>
          <a:p>
            <a:pPr marL="0" marR="0" lvl="0" indent="0" algn="ctr" defTabSz="914400" rtl="0" eaLnBrk="1" fontAlgn="auto" latinLnBrk="0" hangingPunct="1">
              <a:lnSpc>
                <a:spcPct val="100000"/>
              </a:lnSpc>
              <a:spcBef>
                <a:spcPct val="3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       R</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S</a:t>
            </a:r>
          </a:p>
          <a:p>
            <a:pPr marL="0" marR="0" lvl="0" indent="0"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Using V </a:t>
            </a:r>
            <a:r>
              <a:rPr kumimoji="0" lang="en-US" sz="1800" b="0" i="0" u="none" strike="noStrike" kern="1200" cap="none" spc="0" normalizeH="0" baseline="-25000" noProof="0" dirty="0">
                <a:ln>
                  <a:noFill/>
                </a:ln>
                <a:solidFill>
                  <a:prstClr val="black"/>
                </a:solidFill>
                <a:effectLst/>
                <a:uLnTx/>
                <a:uFillTx/>
                <a:latin typeface="Arial" charset="0"/>
                <a:ea typeface="+mn-ea"/>
                <a:cs typeface="+mn-cs"/>
                <a:sym typeface="Symbol" pitchFamily="18" charset="2"/>
              </a:rPr>
              <a: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values of 0 volts and 1.4 volts we obtain I</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values of 6 mA and 4.6 mA respectively.  Next we will draw the line connecting these two points on the graph with the </a:t>
            </a:r>
            <a:r>
              <a:rPr kumimoji="0" lang="en-US" sz="1800" b="0" i="0" u="none" strike="noStrike" kern="1200" cap="none" spc="0" normalizeH="0" baseline="0" noProof="0" dirty="0" err="1">
                <a:ln>
                  <a:noFill/>
                </a:ln>
                <a:solidFill>
                  <a:prstClr val="black"/>
                </a:solidFill>
                <a:effectLst/>
                <a:uLnTx/>
                <a:uFillTx/>
                <a:latin typeface="Arial" charset="0"/>
                <a:ea typeface="+mn-ea"/>
                <a:cs typeface="+mn-cs"/>
              </a:rPr>
              <a:t>transconductance</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curve.  This line is the load line.</a:t>
            </a:r>
          </a:p>
        </p:txBody>
      </p:sp>
      <p:sp>
        <p:nvSpPr>
          <p:cNvPr id="27753" name="Line 105"/>
          <p:cNvSpPr>
            <a:spLocks noChangeShapeType="1"/>
          </p:cNvSpPr>
          <p:nvPr/>
        </p:nvSpPr>
        <p:spPr bwMode="auto">
          <a:xfrm>
            <a:off x="7401637" y="4572000"/>
            <a:ext cx="838200" cy="0"/>
          </a:xfrm>
          <a:prstGeom prst="line">
            <a:avLst/>
          </a:prstGeom>
          <a:noFill/>
          <a:ln w="254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F137596-32CA-42D9-9FFD-CF8CFDD006EE}"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4896306"/>
      </p:ext>
    </p:extLst>
  </p:cSld>
  <p:clrMapOvr>
    <a:masterClrMapping/>
  </p:clrMapOvr>
  <mc:AlternateContent xmlns:mc="http://schemas.openxmlformats.org/markup-compatibility/2006" xmlns:p14="http://schemas.microsoft.com/office/powerpoint/2010/main">
    <mc:Choice Requires="p14">
      <p:transition spd="slow" p14:dur="2000" advTm="70830"/>
    </mc:Choice>
    <mc:Fallback xmlns="">
      <p:transition spd="slow" advTm="7083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7606" y="1667056"/>
            <a:ext cx="7855922" cy="4524353"/>
          </a:xfrm>
          <a:prstGeom prst="rect">
            <a:avLst/>
          </a:prstGeom>
        </p:spPr>
      </p:pic>
      <p:sp>
        <p:nvSpPr>
          <p:cNvPr id="3" name="Text Box 16"/>
          <p:cNvSpPr txBox="1">
            <a:spLocks noChangeArrowheads="1"/>
          </p:cNvSpPr>
          <p:nvPr/>
        </p:nvSpPr>
        <p:spPr bwMode="auto">
          <a:xfrm>
            <a:off x="2192740" y="283145"/>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sng" strike="noStrike" kern="1200" cap="none" spc="0" normalizeH="0" baseline="0" noProof="0" dirty="0">
                <a:ln>
                  <a:noFill/>
                </a:ln>
                <a:solidFill>
                  <a:prstClr val="black"/>
                </a:solidFill>
                <a:effectLst/>
                <a:uLnTx/>
                <a:uFillTx/>
                <a:latin typeface="Arial" charset="0"/>
                <a:ea typeface="+mn-ea"/>
                <a:cs typeface="+mn-cs"/>
              </a:rPr>
              <a:t>The Q Point</a:t>
            </a:r>
          </a:p>
        </p:txBody>
      </p:sp>
      <p:sp>
        <p:nvSpPr>
          <p:cNvPr id="4" name="Date Placeholder 3"/>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B6E80CD-5A82-4C21-934D-3F5F0693198B}"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0753917"/>
      </p:ext>
    </p:extLst>
  </p:cSld>
  <p:clrMapOvr>
    <a:masterClrMapping/>
  </p:clrMapOvr>
  <mc:AlternateContent xmlns:mc="http://schemas.openxmlformats.org/markup-compatibility/2006" xmlns:p14="http://schemas.microsoft.com/office/powerpoint/2010/main">
    <mc:Choice Requires="p14">
      <p:transition spd="slow" p14:dur="2000" advTm="71359"/>
    </mc:Choice>
    <mc:Fallback xmlns="">
      <p:transition spd="slow" advTm="7135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2" name="Text Box 16"/>
          <p:cNvSpPr txBox="1">
            <a:spLocks noChangeArrowheads="1"/>
          </p:cNvSpPr>
          <p:nvPr/>
        </p:nvSpPr>
        <p:spPr bwMode="auto">
          <a:xfrm>
            <a:off x="1414818" y="127309"/>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charset="0"/>
                <a:ea typeface="+mn-ea"/>
                <a:cs typeface="+mn-cs"/>
              </a:rPr>
              <a:t>Dynamic</a:t>
            </a:r>
            <a:r>
              <a:rPr kumimoji="0" lang="en-US" sz="3200" b="0" i="0" u="none" strike="noStrike" kern="1200" cap="none" spc="0" normalizeH="0" baseline="0" noProof="0" dirty="0">
                <a:ln>
                  <a:noFill/>
                </a:ln>
                <a:solidFill>
                  <a:prstClr val="white"/>
                </a:solidFill>
                <a:effectLst/>
                <a:uLnTx/>
                <a:uFillTx/>
                <a:latin typeface="Arial" charset="0"/>
                <a:ea typeface="+mn-ea"/>
                <a:cs typeface="+mn-cs"/>
              </a:rPr>
              <a:t> </a:t>
            </a:r>
            <a:r>
              <a:rPr kumimoji="0" lang="en-US" sz="3200" b="0" i="0" u="none" strike="noStrike" kern="1200" cap="none" spc="0" normalizeH="0" baseline="0" noProof="0" dirty="0">
                <a:ln>
                  <a:noFill/>
                </a:ln>
                <a:solidFill>
                  <a:prstClr val="black"/>
                </a:solidFill>
                <a:effectLst/>
                <a:uLnTx/>
                <a:uFillTx/>
                <a:latin typeface="Arial" charset="0"/>
                <a:ea typeface="+mn-ea"/>
                <a:cs typeface="+mn-cs"/>
              </a:rPr>
              <a:t>Resistance</a:t>
            </a:r>
          </a:p>
        </p:txBody>
      </p:sp>
      <p:sp>
        <p:nvSpPr>
          <p:cNvPr id="29714" name="Text Box 18"/>
          <p:cNvSpPr txBox="1">
            <a:spLocks noChangeArrowheads="1"/>
          </p:cNvSpPr>
          <p:nvPr/>
        </p:nvSpPr>
        <p:spPr bwMode="auto">
          <a:xfrm>
            <a:off x="1162334" y="706747"/>
            <a:ext cx="8229600" cy="5503045"/>
          </a:xfrm>
          <a:prstGeom prst="rect">
            <a:avLst/>
          </a:prstGeom>
          <a:noFill/>
          <a:ln w="38100">
            <a:noFill/>
            <a:miter lim="800000"/>
            <a:headEnd/>
            <a:tailEnd/>
          </a:ln>
          <a:effectLst/>
        </p:spPr>
        <p:txBody>
          <a:bodyPr>
            <a:spAutoFit/>
          </a:bodyPr>
          <a:lstStyle/>
          <a:p>
            <a:pPr marL="0" marR="0" lvl="0" indent="0"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dynamic resistance of the diode is mathematically determined as the inverse of the slope of the </a:t>
            </a:r>
            <a:r>
              <a:rPr kumimoji="0" lang="en-US" sz="1800" b="0" i="0" u="none" strike="noStrike" kern="1200" cap="none" spc="0" normalizeH="0" baseline="0" noProof="0" dirty="0" err="1">
                <a:ln>
                  <a:noFill/>
                </a:ln>
                <a:solidFill>
                  <a:prstClr val="black"/>
                </a:solidFill>
                <a:effectLst/>
                <a:uLnTx/>
                <a:uFillTx/>
                <a:latin typeface="Arial" charset="0"/>
                <a:ea typeface="+mn-ea"/>
                <a:cs typeface="+mn-cs"/>
              </a:rPr>
              <a:t>transconductance</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curve.  Therefore, the equation for dynamic resistance is:</a:t>
            </a: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Arial" charset="0"/>
                <a:ea typeface="+mn-ea"/>
                <a:cs typeface="+mn-cs"/>
              </a:rPr>
              <a:t>r</a:t>
            </a:r>
            <a:r>
              <a:rPr kumimoji="0" lang="en-US" sz="2800" b="0" i="0" u="none" strike="noStrike" kern="1200" cap="none" spc="0" normalizeH="0" baseline="-25000" noProof="0" dirty="0" err="1">
                <a:ln>
                  <a:noFill/>
                </a:ln>
                <a:solidFill>
                  <a:prstClr val="black"/>
                </a:solidFill>
                <a:effectLst/>
                <a:uLnTx/>
                <a:uFillTx/>
                <a:latin typeface="Arial" charset="0"/>
                <a:ea typeface="+mn-ea"/>
                <a:cs typeface="+mn-cs"/>
              </a:rPr>
              <a:t>F</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 </a:t>
            </a:r>
            <a:r>
              <a:rPr kumimoji="0" lang="en-US" sz="2800" b="0" i="0" u="none" strike="noStrike" kern="1200" cap="none" spc="0" normalizeH="0" baseline="0" noProof="0" dirty="0">
                <a:ln>
                  <a:noFill/>
                </a:ln>
                <a:solidFill>
                  <a:prstClr val="black"/>
                </a:solidFill>
                <a:effectLst/>
                <a:uLnTx/>
                <a:uFillTx/>
                <a:latin typeface="Arial" charset="0"/>
                <a:ea typeface="+mn-ea"/>
                <a:cs typeface="+mn-cs"/>
                <a:sym typeface="Symbol" pitchFamily="18" charset="2"/>
              </a:rPr>
              <a:t></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V</a:t>
            </a:r>
            <a:r>
              <a:rPr kumimoji="0" lang="en-US" sz="2800" b="0" i="0" u="none" strike="noStrike" kern="1200" cap="none" spc="0" normalizeH="0" baseline="-25000" noProof="0" dirty="0">
                <a:ln>
                  <a:noFill/>
                </a:ln>
                <a:solidFill>
                  <a:prstClr val="black"/>
                </a:solidFill>
                <a:effectLst/>
                <a:uLnTx/>
                <a:uFillTx/>
                <a:latin typeface="Arial" charset="0"/>
                <a:ea typeface="+mn-ea"/>
                <a:cs typeface="+mn-cs"/>
              </a:rPr>
              <a:t>T</a:t>
            </a: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25000" noProof="0" dirty="0">
                <a:ln>
                  <a:noFill/>
                </a:ln>
                <a:solidFill>
                  <a:prstClr val="black"/>
                </a:solidFill>
                <a:effectLst/>
                <a:uLnTx/>
                <a:uFillTx/>
                <a:latin typeface="Arial" charset="0"/>
                <a:ea typeface="+mn-ea"/>
                <a:cs typeface="+mn-cs"/>
              </a:rPr>
              <a:t>         </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I</a:t>
            </a:r>
            <a:r>
              <a:rPr kumimoji="0" lang="en-US" sz="2800" b="0" i="0" u="none" strike="noStrike" kern="1200" cap="none" spc="0" normalizeH="0" baseline="-25000" noProof="0" dirty="0">
                <a:ln>
                  <a:noFill/>
                </a:ln>
                <a:solidFill>
                  <a:prstClr val="black"/>
                </a:solidFill>
                <a:effectLst/>
                <a:uLnTx/>
                <a:uFillTx/>
                <a:latin typeface="Arial" charset="0"/>
                <a:ea typeface="+mn-ea"/>
                <a:cs typeface="+mn-cs"/>
              </a:rPr>
              <a:t>D</a:t>
            </a:r>
          </a:p>
          <a:p>
            <a:pPr marL="0" marR="0" lvl="0" indent="0"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dynamic resistance is used in determining the voltage drop across the diode in the situation where a voltage source is supplying a sinusoidal signal with a dc offset.</a:t>
            </a:r>
          </a:p>
          <a:p>
            <a:pPr marL="0" marR="0" lvl="0" indent="0"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ac component of the diode voltage is found using the following equation:</a:t>
            </a: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Arial" charset="0"/>
                <a:ea typeface="+mn-ea"/>
                <a:cs typeface="+mn-cs"/>
              </a:rPr>
              <a:t>v</a:t>
            </a:r>
            <a:r>
              <a:rPr kumimoji="0" lang="en-US" sz="2800" b="0" i="0" u="none" strike="noStrike" kern="1200" cap="none" spc="0" normalizeH="0" baseline="-25000" noProof="0" dirty="0" err="1">
                <a:ln>
                  <a:noFill/>
                </a:ln>
                <a:solidFill>
                  <a:prstClr val="black"/>
                </a:solidFill>
                <a:effectLst/>
                <a:uLnTx/>
                <a:uFillTx/>
                <a:latin typeface="Arial" charset="0"/>
                <a:ea typeface="+mn-ea"/>
                <a:cs typeface="+mn-cs"/>
              </a:rPr>
              <a:t>F</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 </a:t>
            </a:r>
            <a:r>
              <a:rPr kumimoji="0" lang="en-US" sz="2800" b="0" i="0" u="none" strike="noStrike" kern="1200" cap="none" spc="0" normalizeH="0" baseline="0" noProof="0" dirty="0" err="1">
                <a:ln>
                  <a:noFill/>
                </a:ln>
                <a:solidFill>
                  <a:prstClr val="black"/>
                </a:solidFill>
                <a:effectLst/>
                <a:uLnTx/>
                <a:uFillTx/>
                <a:latin typeface="Arial" charset="0"/>
                <a:ea typeface="+mn-ea"/>
                <a:cs typeface="+mn-cs"/>
              </a:rPr>
              <a:t>v</a:t>
            </a:r>
            <a:r>
              <a:rPr kumimoji="0" lang="en-US" sz="2800" b="0" i="0" u="none" strike="noStrike" kern="1200" cap="none" spc="0" normalizeH="0" baseline="-25000" noProof="0" dirty="0" err="1">
                <a:ln>
                  <a:noFill/>
                </a:ln>
                <a:solidFill>
                  <a:prstClr val="black"/>
                </a:solidFill>
                <a:effectLst/>
                <a:uLnTx/>
                <a:uFillTx/>
                <a:latin typeface="Arial" charset="0"/>
                <a:ea typeface="+mn-ea"/>
                <a:cs typeface="+mn-cs"/>
              </a:rPr>
              <a:t>ac</a:t>
            </a:r>
            <a:r>
              <a:rPr kumimoji="0" lang="en-US" sz="2800" b="0" i="0" u="none" strike="noStrike" kern="1200" cap="none" spc="0" normalizeH="0" baseline="-25000" noProof="0" dirty="0">
                <a:ln>
                  <a:noFill/>
                </a:ln>
                <a:solidFill>
                  <a:prstClr val="black"/>
                </a:solidFill>
                <a:effectLst/>
                <a:uLnTx/>
                <a:uFillTx/>
                <a:latin typeface="Arial" charset="0"/>
                <a:ea typeface="+mn-ea"/>
                <a:cs typeface="+mn-cs"/>
              </a:rPr>
              <a:t>     </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a:t>
            </a:r>
            <a:r>
              <a:rPr kumimoji="0" lang="en-US" sz="2800" b="0" i="0" u="none" strike="noStrike" kern="1200" cap="none" spc="0" normalizeH="0" baseline="0" noProof="0" dirty="0" err="1">
                <a:ln>
                  <a:noFill/>
                </a:ln>
                <a:solidFill>
                  <a:prstClr val="black"/>
                </a:solidFill>
                <a:effectLst/>
                <a:uLnTx/>
                <a:uFillTx/>
                <a:latin typeface="Arial" charset="0"/>
                <a:ea typeface="+mn-ea"/>
                <a:cs typeface="+mn-cs"/>
              </a:rPr>
              <a:t>r</a:t>
            </a:r>
            <a:r>
              <a:rPr kumimoji="0" lang="en-US" sz="2800" b="0" i="0" u="none" strike="noStrike" kern="1200" cap="none" spc="0" normalizeH="0" baseline="-25000" noProof="0" dirty="0" err="1">
                <a:ln>
                  <a:noFill/>
                </a:ln>
                <a:solidFill>
                  <a:prstClr val="black"/>
                </a:solidFill>
                <a:effectLst/>
                <a:uLnTx/>
                <a:uFillTx/>
                <a:latin typeface="Arial" charset="0"/>
                <a:ea typeface="+mn-ea"/>
                <a:cs typeface="+mn-cs"/>
              </a:rPr>
              <a:t>F</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a:t>
            </a: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charset="0"/>
                <a:ea typeface="+mn-ea"/>
                <a:cs typeface="+mn-cs"/>
              </a:rPr>
              <a:t>		</a:t>
            </a:r>
            <a:r>
              <a:rPr kumimoji="0" lang="en-US" sz="2800" b="0" i="0" u="none" strike="noStrike" kern="1200" cap="none" spc="0" normalizeH="0" baseline="0" noProof="0" dirty="0" err="1">
                <a:ln>
                  <a:noFill/>
                </a:ln>
                <a:solidFill>
                  <a:prstClr val="black"/>
                </a:solidFill>
                <a:effectLst/>
                <a:uLnTx/>
                <a:uFillTx/>
                <a:latin typeface="Arial" charset="0"/>
                <a:ea typeface="+mn-ea"/>
                <a:cs typeface="+mn-cs"/>
              </a:rPr>
              <a:t>r</a:t>
            </a:r>
            <a:r>
              <a:rPr kumimoji="0" lang="en-US" sz="2800" b="0" i="0" u="none" strike="noStrike" kern="1200" cap="none" spc="0" normalizeH="0" baseline="-25000" noProof="0" dirty="0" err="1">
                <a:ln>
                  <a:noFill/>
                </a:ln>
                <a:solidFill>
                  <a:prstClr val="black"/>
                </a:solidFill>
                <a:effectLst/>
                <a:uLnTx/>
                <a:uFillTx/>
                <a:latin typeface="Arial" charset="0"/>
                <a:ea typeface="+mn-ea"/>
                <a:cs typeface="+mn-cs"/>
              </a:rPr>
              <a:t>F</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 R</a:t>
            </a:r>
            <a:r>
              <a:rPr kumimoji="0" lang="en-US" sz="2800" b="0" i="0" u="none" strike="noStrike" kern="1200" cap="none" spc="0" normalizeH="0" baseline="-25000" noProof="0" dirty="0">
                <a:ln>
                  <a:noFill/>
                </a:ln>
                <a:solidFill>
                  <a:prstClr val="black"/>
                </a:solidFill>
                <a:effectLst/>
                <a:uLnTx/>
                <a:uFillTx/>
                <a:latin typeface="Arial" charset="0"/>
                <a:ea typeface="+mn-ea"/>
                <a:cs typeface="+mn-cs"/>
              </a:rPr>
              <a:t>S</a:t>
            </a:r>
          </a:p>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voltage drop through the diode is a combination of the ac and dc components and is equal to:</a:t>
            </a: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Arial" charset="0"/>
                <a:ea typeface="+mn-ea"/>
                <a:cs typeface="+mn-cs"/>
              </a:rPr>
              <a:t>V</a:t>
            </a:r>
            <a:r>
              <a:rPr kumimoji="0" lang="en-US" sz="2800" b="0" i="0" u="none" strike="noStrike" kern="1200" cap="none" spc="0" normalizeH="0" baseline="-25000" noProof="0" dirty="0">
                <a:ln>
                  <a:noFill/>
                </a:ln>
                <a:solidFill>
                  <a:prstClr val="black"/>
                </a:solidFill>
                <a:effectLst/>
                <a:uLnTx/>
                <a:uFillTx/>
                <a:latin typeface="Arial" charset="0"/>
                <a:ea typeface="+mn-ea"/>
                <a:cs typeface="+mn-cs"/>
              </a:rPr>
              <a:t>D</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 V</a:t>
            </a:r>
            <a:r>
              <a:rPr kumimoji="0" lang="en-US" sz="2800" b="0" i="0" u="none" strike="noStrike" kern="1200" cap="none" spc="0" normalizeH="0" baseline="-25000" noProof="0" dirty="0">
                <a:ln>
                  <a:noFill/>
                </a:ln>
                <a:solidFill>
                  <a:prstClr val="black"/>
                </a:solidFill>
                <a:effectLst/>
                <a:uLnTx/>
                <a:uFillTx/>
                <a:latin typeface="Arial" charset="0"/>
                <a:ea typeface="+mn-ea"/>
                <a:cs typeface="+mn-cs"/>
                <a:sym typeface="Symbol" pitchFamily="18" charset="2"/>
              </a:rPr>
              <a:t></a:t>
            </a:r>
            <a:r>
              <a:rPr kumimoji="0" lang="en-US" sz="2800" b="0" i="0" u="none" strike="noStrike" kern="1200" cap="none" spc="0" normalizeH="0" baseline="0" noProof="0" dirty="0">
                <a:ln>
                  <a:noFill/>
                </a:ln>
                <a:solidFill>
                  <a:prstClr val="black"/>
                </a:solidFill>
                <a:effectLst/>
                <a:uLnTx/>
                <a:uFillTx/>
                <a:latin typeface="Arial" charset="0"/>
                <a:ea typeface="+mn-ea"/>
                <a:cs typeface="+mn-cs"/>
              </a:rPr>
              <a:t> + </a:t>
            </a:r>
            <a:r>
              <a:rPr kumimoji="0" lang="en-US" sz="2800" b="0" i="0" u="none" strike="noStrike" kern="1200" cap="none" spc="0" normalizeH="0" baseline="0" noProof="0" dirty="0" err="1">
                <a:ln>
                  <a:noFill/>
                </a:ln>
                <a:solidFill>
                  <a:prstClr val="black"/>
                </a:solidFill>
                <a:effectLst/>
                <a:uLnTx/>
                <a:uFillTx/>
                <a:latin typeface="Arial" charset="0"/>
                <a:ea typeface="+mn-ea"/>
                <a:cs typeface="+mn-cs"/>
              </a:rPr>
              <a:t>v</a:t>
            </a:r>
            <a:r>
              <a:rPr kumimoji="0" lang="en-US" sz="2800" b="0" i="0" u="none" strike="noStrike" kern="1200" cap="none" spc="0" normalizeH="0" baseline="-25000" noProof="0" dirty="0" err="1">
                <a:ln>
                  <a:noFill/>
                </a:ln>
                <a:solidFill>
                  <a:prstClr val="black"/>
                </a:solidFill>
                <a:effectLst/>
                <a:uLnTx/>
                <a:uFillTx/>
                <a:latin typeface="Arial" charset="0"/>
                <a:ea typeface="+mn-ea"/>
                <a:cs typeface="+mn-cs"/>
              </a:rPr>
              <a:t>F</a:t>
            </a:r>
            <a:endParaRPr kumimoji="0" lang="en-US" sz="2800" b="0" i="0" u="none" strike="noStrike" kern="1200" cap="none" spc="0" normalizeH="0" baseline="-25000" noProof="0" dirty="0">
              <a:ln>
                <a:noFill/>
              </a:ln>
              <a:solidFill>
                <a:prstClr val="black"/>
              </a:solidFill>
              <a:effectLst/>
              <a:uLnTx/>
              <a:uFillTx/>
              <a:latin typeface="Arial" charset="0"/>
              <a:ea typeface="+mn-ea"/>
              <a:cs typeface="+mn-cs"/>
            </a:endParaRPr>
          </a:p>
        </p:txBody>
      </p:sp>
      <p:sp>
        <p:nvSpPr>
          <p:cNvPr id="29715" name="Line 19"/>
          <p:cNvSpPr>
            <a:spLocks noChangeShapeType="1"/>
          </p:cNvSpPr>
          <p:nvPr/>
        </p:nvSpPr>
        <p:spPr bwMode="auto">
          <a:xfrm>
            <a:off x="5277134" y="2155209"/>
            <a:ext cx="685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29717" name="Line 21"/>
          <p:cNvSpPr>
            <a:spLocks noChangeShapeType="1"/>
          </p:cNvSpPr>
          <p:nvPr/>
        </p:nvSpPr>
        <p:spPr bwMode="auto">
          <a:xfrm>
            <a:off x="5620034" y="4586782"/>
            <a:ext cx="9144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charset="0"/>
              <a:ea typeface="+mn-ea"/>
              <a:cs typeface="+mn-cs"/>
            </a:endParaRP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2D77050-DF5E-42A7-88EC-D2DF31A7B2DE}"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9366592"/>
      </p:ext>
    </p:extLst>
  </p:cSld>
  <p:clrMapOvr>
    <a:masterClrMapping/>
  </p:clrMapOvr>
  <mc:AlternateContent xmlns:mc="http://schemas.openxmlformats.org/markup-compatibility/2006" xmlns:p14="http://schemas.microsoft.com/office/powerpoint/2010/main">
    <mc:Choice Requires="p14">
      <p:transition spd="slow" p14:dur="2000" advTm="84271"/>
    </mc:Choice>
    <mc:Fallback xmlns="">
      <p:transition spd="slow" advTm="8427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7" y="403762"/>
            <a:ext cx="10515600" cy="1325563"/>
          </a:xfrm>
        </p:spPr>
        <p:txBody>
          <a:bodyPr/>
          <a:lstStyle/>
          <a:p>
            <a:r>
              <a:rPr lang="en-US" dirty="0"/>
              <a:t>Static V-I Characteristics of a Junction Diode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139" y="2089885"/>
            <a:ext cx="8733336" cy="3731365"/>
          </a:xfrm>
        </p:spPr>
      </p:pic>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ECD6A52-1E10-4813-A3F1-354B427152C6}"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73694"/>
      </p:ext>
    </p:extLst>
  </p:cSld>
  <p:clrMapOvr>
    <a:masterClrMapping/>
  </p:clrMapOvr>
  <mc:AlternateContent xmlns:mc="http://schemas.openxmlformats.org/markup-compatibility/2006" xmlns:p14="http://schemas.microsoft.com/office/powerpoint/2010/main">
    <mc:Choice Requires="p14">
      <p:transition spd="slow" p14:dur="2000" advTm="90513"/>
    </mc:Choice>
    <mc:Fallback xmlns="">
      <p:transition spd="slow" advTm="9051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955" y="0"/>
            <a:ext cx="10515600" cy="1325563"/>
          </a:xfrm>
        </p:spPr>
        <p:txBody>
          <a:bodyPr/>
          <a:lstStyle/>
          <a:p>
            <a:r>
              <a:rPr lang="en-US" dirty="0" smtClean="0"/>
              <a:t>Static V-I Characteristics of a Junction Diode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731" t="5844" r="13098" b="14185"/>
          <a:stretch/>
        </p:blipFill>
        <p:spPr>
          <a:xfrm>
            <a:off x="206062" y="1789090"/>
            <a:ext cx="7666984" cy="4457163"/>
          </a:xfrm>
        </p:spPr>
      </p:pic>
      <p:sp>
        <p:nvSpPr>
          <p:cNvPr id="5" name="Text Box 56"/>
          <p:cNvSpPr txBox="1">
            <a:spLocks noChangeArrowheads="1"/>
          </p:cNvSpPr>
          <p:nvPr/>
        </p:nvSpPr>
        <p:spPr bwMode="auto">
          <a:xfrm>
            <a:off x="7563680" y="1544992"/>
            <a:ext cx="3048000" cy="3139321"/>
          </a:xfrm>
          <a:prstGeom prst="rect">
            <a:avLst/>
          </a:prstGeom>
          <a:noFill/>
          <a:ln w="38100">
            <a:noFill/>
            <a:miter lim="800000"/>
            <a:headEnd/>
            <a:tailEnd/>
          </a:ln>
          <a:effectLst/>
        </p:spPr>
        <p:txBody>
          <a:bodyPr>
            <a:spAutoFit/>
          </a:bodyPr>
          <a:lstStyle/>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V</a:t>
            </a:r>
            <a:r>
              <a:rPr kumimoji="0" lang="en-US" sz="1800" b="0" i="0" u="none" strike="noStrike" kern="1200" cap="none" spc="0" normalizeH="0" baseline="-20000" noProof="0" dirty="0">
                <a:ln>
                  <a:noFill/>
                </a:ln>
                <a:solidFill>
                  <a:prstClr val="black"/>
                </a:solidFill>
                <a:effectLst>
                  <a:outerShdw blurRad="38100" dist="38100" dir="2700000" algn="tl">
                    <a:srgbClr val="000000"/>
                  </a:outerShdw>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 Bias Voltage</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I</a:t>
            </a:r>
            <a:r>
              <a:rPr kumimoji="0" lang="en-US" sz="1800" b="0" i="0" u="none" strike="noStrike" kern="1200" cap="none" spc="0" normalizeH="0" baseline="-20000" noProof="0" dirty="0">
                <a:ln>
                  <a:noFill/>
                </a:ln>
                <a:solidFill>
                  <a:prstClr val="black"/>
                </a:solidFill>
                <a:effectLst>
                  <a:outerShdw blurRad="38100" dist="38100" dir="2700000" algn="tl">
                    <a:srgbClr val="000000"/>
                  </a:outerShdw>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 Current through Diode.  I</a:t>
            </a:r>
            <a:r>
              <a:rPr kumimoji="0" lang="en-US" sz="1800" b="0" i="0" u="none" strike="noStrike" kern="1200" cap="none" spc="0" normalizeH="0" baseline="-20000" noProof="0" dirty="0">
                <a:ln>
                  <a:noFill/>
                </a:ln>
                <a:solidFill>
                  <a:prstClr val="black"/>
                </a:solidFill>
                <a:effectLst>
                  <a:outerShdw blurRad="38100" dist="38100" dir="2700000" algn="tl">
                    <a:srgbClr val="000000"/>
                  </a:outerShdw>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is Negative for Reverse Bias and Positive for Forward Bias</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I</a:t>
            </a:r>
            <a:r>
              <a:rPr kumimoji="0" lang="en-US" sz="1800" b="0" i="0" u="none" strike="noStrike" kern="1200" cap="none" spc="0" normalizeH="0" baseline="-20000" noProof="0" dirty="0">
                <a:ln>
                  <a:noFill/>
                </a:ln>
                <a:solidFill>
                  <a:prstClr val="black"/>
                </a:solidFill>
                <a:effectLst>
                  <a:outerShdw blurRad="38100" dist="38100" dir="2700000" algn="tl">
                    <a:srgbClr val="000000"/>
                  </a:outerShdw>
                </a:effectLst>
                <a:uLnTx/>
                <a:uFillTx/>
                <a:latin typeface="Arial" charset="0"/>
                <a:ea typeface="+mn-ea"/>
                <a:cs typeface="+mn-cs"/>
              </a:rPr>
              <a:t>S</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 Saturation Current</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V</a:t>
            </a:r>
            <a:r>
              <a:rPr kumimoji="0" lang="en-US" sz="1800" b="0" i="0" u="none" strike="noStrike" kern="1200" cap="none" spc="0" normalizeH="0" baseline="-20000" noProof="0" dirty="0">
                <a:ln>
                  <a:noFill/>
                </a:ln>
                <a:solidFill>
                  <a:prstClr val="black"/>
                </a:solidFill>
                <a:effectLst>
                  <a:outerShdw blurRad="38100" dist="38100" dir="2700000" algn="tl">
                    <a:srgbClr val="000000"/>
                  </a:outerShdw>
                </a:effectLst>
                <a:uLnTx/>
                <a:uFillTx/>
                <a:latin typeface="Arial" charset="0"/>
                <a:ea typeface="+mn-ea"/>
                <a:cs typeface="+mn-cs"/>
              </a:rPr>
              <a:t>BR</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 Breakdown Voltage</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V</a:t>
            </a:r>
            <a:r>
              <a:rPr kumimoji="0" lang="en-US" sz="1800" b="0" i="0" u="none" strike="noStrike" kern="1200" cap="none" spc="0" normalizeH="0" baseline="-25000" noProof="0" dirty="0">
                <a:ln>
                  <a:noFill/>
                </a:ln>
                <a:solidFill>
                  <a:prstClr val="black"/>
                </a:solidFill>
                <a:effectLst>
                  <a:outerShdw blurRad="38100" dist="38100" dir="2700000" algn="tl">
                    <a:srgbClr val="000000"/>
                  </a:outerShdw>
                </a:effectLst>
                <a:uLnTx/>
                <a:uFillTx/>
                <a:latin typeface="Times New Roman" pitchFamily="18" charset="0"/>
                <a:ea typeface="+mn-ea"/>
                <a:cs typeface="+mn-cs"/>
                <a:sym typeface="Symbol" pitchFamily="18" charset="2"/>
              </a:rPr>
              <a:t></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Times New Roman" pitchFamily="18" charset="0"/>
                <a:ea typeface="+mn-ea"/>
                <a:cs typeface="+mn-cs"/>
                <a:sym typeface="Symbol" pitchFamily="18" charset="2"/>
              </a:rPr>
              <a:t> = Barrier Potential Voltage</a:t>
            </a:r>
            <a:endParaRPr kumimoji="0" lang="en-US" sz="1800" b="0" i="0" u="none" strike="noStrike" kern="1200" cap="none" spc="0" normalizeH="0" baseline="-25000" noProof="0" dirty="0">
              <a:ln>
                <a:noFill/>
              </a:ln>
              <a:solidFill>
                <a:prstClr val="black"/>
              </a:solidFill>
              <a:effectLst>
                <a:outerShdw blurRad="38100" dist="38100" dir="2700000" algn="tl">
                  <a:srgbClr val="000000"/>
                </a:outerShdw>
              </a:effectLst>
              <a:uLnTx/>
              <a:uFillTx/>
              <a:latin typeface="Times New Roman" pitchFamily="18" charset="0"/>
              <a:ea typeface="+mn-ea"/>
              <a:cs typeface="+mn-cs"/>
              <a:sym typeface="Symbol" pitchFamily="18" charset="2"/>
            </a:endParaRPr>
          </a:p>
        </p:txBody>
      </p:sp>
      <p:sp>
        <p:nvSpPr>
          <p:cNvPr id="6" name="Text Box 18"/>
          <p:cNvSpPr txBox="1">
            <a:spLocks noChangeArrowheads="1"/>
          </p:cNvSpPr>
          <p:nvPr/>
        </p:nvSpPr>
        <p:spPr bwMode="auto">
          <a:xfrm>
            <a:off x="2287635" y="925695"/>
            <a:ext cx="6400800" cy="369332"/>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a:t>
            </a:r>
            <a:r>
              <a:rPr kumimoji="0" lang="en-US" sz="1800" b="0" i="0" u="none" strike="noStrike" kern="1200" cap="none" spc="0" normalizeH="0" baseline="0" noProof="0" dirty="0" smtClean="0">
                <a:ln>
                  <a:noFill/>
                </a:ln>
                <a:solidFill>
                  <a:prstClr val="black"/>
                </a:solidFill>
                <a:effectLst>
                  <a:outerShdw blurRad="38100" dist="38100" dir="2700000" algn="tl">
                    <a:srgbClr val="000000"/>
                  </a:outerShdw>
                </a:effectLst>
                <a:uLnTx/>
                <a:uFillTx/>
                <a:latin typeface="Arial" charset="0"/>
                <a:ea typeface="+mn-ea"/>
                <a:cs typeface="+mn-cs"/>
              </a:rPr>
              <a:t>The </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Diode </a:t>
            </a:r>
            <a:r>
              <a:rPr kumimoji="0" lang="en-US" sz="1800" b="0" i="0" u="none" strike="noStrike" kern="1200" cap="none" spc="0" normalizeH="0" baseline="0" noProof="0" dirty="0" err="1">
                <a:ln>
                  <a:noFill/>
                </a:ln>
                <a:solidFill>
                  <a:prstClr val="black"/>
                </a:solidFill>
                <a:effectLst>
                  <a:outerShdw blurRad="38100" dist="38100" dir="2700000" algn="tl">
                    <a:srgbClr val="000000"/>
                  </a:outerShdw>
                </a:effectLst>
                <a:uLnTx/>
                <a:uFillTx/>
                <a:latin typeface="Arial" charset="0"/>
                <a:ea typeface="+mn-ea"/>
                <a:cs typeface="+mn-cs"/>
              </a:rPr>
              <a:t>Transconductance</a:t>
            </a:r>
            <a:r>
              <a:rPr kumimoji="0" lang="en-US" sz="1800" b="0" i="0" u="none" strike="noStrike" kern="1200" cap="none" spc="0" normalizeH="0" baseline="0" noProof="0" dirty="0">
                <a:ln>
                  <a:noFill/>
                </a:ln>
                <a:solidFill>
                  <a:prstClr val="black"/>
                </a:solidFill>
                <a:effectLst>
                  <a:outerShdw blurRad="38100" dist="38100" dir="2700000" algn="tl">
                    <a:srgbClr val="000000"/>
                  </a:outerShdw>
                </a:effectLst>
                <a:uLnTx/>
                <a:uFillTx/>
                <a:latin typeface="Arial" charset="0"/>
                <a:ea typeface="+mn-ea"/>
                <a:cs typeface="+mn-cs"/>
              </a:rPr>
              <a:t> </a:t>
            </a:r>
            <a:r>
              <a:rPr kumimoji="0" lang="en-US" sz="1800" b="0" i="0" u="none" strike="noStrike" kern="1200" cap="none" spc="0" normalizeH="0" baseline="0" noProof="0" dirty="0" smtClean="0">
                <a:ln>
                  <a:noFill/>
                </a:ln>
                <a:solidFill>
                  <a:prstClr val="black"/>
                </a:solidFill>
                <a:effectLst>
                  <a:outerShdw blurRad="38100" dist="38100" dir="2700000" algn="tl">
                    <a:srgbClr val="000000"/>
                  </a:outerShdw>
                </a:effectLst>
                <a:uLnTx/>
                <a:uFillTx/>
                <a:latin typeface="Arial" charset="0"/>
                <a:ea typeface="+mn-ea"/>
                <a:cs typeface="+mn-cs"/>
              </a:rPr>
              <a:t>Curve</a:t>
            </a:r>
            <a:endParaRPr kumimoji="0" lang="en-US" sz="1800" b="0" i="0" u="none" strike="noStrike" kern="1200" cap="none" spc="0" normalizeH="0" baseline="30000" noProof="0" dirty="0">
              <a:ln>
                <a:noFill/>
              </a:ln>
              <a:solidFill>
                <a:prstClr val="black"/>
              </a:solidFill>
              <a:effectLst>
                <a:outerShdw blurRad="38100" dist="38100" dir="2700000" algn="tl">
                  <a:srgbClr val="000000"/>
                </a:outerShdw>
              </a:effectLst>
              <a:uLnTx/>
              <a:uFillTx/>
              <a:latin typeface="Arial" charset="0"/>
              <a:ea typeface="+mn-ea"/>
              <a:cs typeface="+mn-cs"/>
            </a:endParaRPr>
          </a:p>
        </p:txBody>
      </p:sp>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BA92E03-7498-4FC1-81A9-BF332AE38274}" type="datetime1">
              <a:rPr kumimoji="0" lang="en-US" sz="14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4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10047"/>
      </p:ext>
    </p:extLst>
  </p:cSld>
  <p:clrMapOvr>
    <a:masterClrMapping/>
  </p:clrMapOvr>
  <mc:AlternateContent xmlns:mc="http://schemas.openxmlformats.org/markup-compatibility/2006" xmlns:p14="http://schemas.microsoft.com/office/powerpoint/2010/main">
    <mc:Choice Requires="p14">
      <p:transition spd="slow" p14:dur="2000" advTm="181019"/>
    </mc:Choice>
    <mc:Fallback xmlns="">
      <p:transition spd="slow" advTm="18101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0" name="Text Box 16"/>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charset="0"/>
                <a:ea typeface="+mn-ea"/>
                <a:cs typeface="+mn-cs"/>
              </a:rPr>
              <a:t>Properties of Diodes</a:t>
            </a:r>
          </a:p>
        </p:txBody>
      </p:sp>
      <p:sp>
        <p:nvSpPr>
          <p:cNvPr id="21521" name="Text Box 17"/>
          <p:cNvSpPr txBox="1">
            <a:spLocks noChangeArrowheads="1"/>
          </p:cNvSpPr>
          <p:nvPr/>
        </p:nvSpPr>
        <p:spPr bwMode="auto">
          <a:xfrm>
            <a:off x="4114800" y="533400"/>
            <a:ext cx="3962400" cy="457200"/>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charset="0"/>
                <a:ea typeface="+mn-ea"/>
                <a:cs typeface="+mn-cs"/>
              </a:rPr>
              <a:t>The Shockley Equation</a:t>
            </a:r>
          </a:p>
        </p:txBody>
      </p:sp>
      <p:sp>
        <p:nvSpPr>
          <p:cNvPr id="21523" name="Text Box 19"/>
          <p:cNvSpPr txBox="1">
            <a:spLocks noChangeArrowheads="1"/>
          </p:cNvSpPr>
          <p:nvPr/>
        </p:nvSpPr>
        <p:spPr bwMode="auto">
          <a:xfrm>
            <a:off x="624114" y="990601"/>
            <a:ext cx="9637486" cy="4736681"/>
          </a:xfrm>
          <a:prstGeom prst="rect">
            <a:avLst/>
          </a:prstGeom>
          <a:noFill/>
          <a:ln w="38100">
            <a:noFill/>
            <a:miter lim="800000"/>
            <a:headEnd/>
            <a:tailEnd/>
          </a:ln>
          <a:effectLst/>
        </p:spPr>
        <p:txBody>
          <a:bodyPr wrap="square">
            <a:spAutoFit/>
          </a:bodyPr>
          <a:lstStyle/>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The </a:t>
            </a:r>
            <a:r>
              <a:rPr kumimoji="0" lang="en-US" sz="1800" b="0" i="0" u="none" strike="noStrike" kern="1200" cap="none" spc="0" normalizeH="0" baseline="0" noProof="0" dirty="0" err="1">
                <a:ln>
                  <a:noFill/>
                </a:ln>
                <a:solidFill>
                  <a:prstClr val="black"/>
                </a:solidFill>
                <a:effectLst/>
                <a:uLnTx/>
                <a:uFillTx/>
                <a:latin typeface="Arial" charset="0"/>
                <a:ea typeface="+mn-ea"/>
                <a:cs typeface="+mn-cs"/>
              </a:rPr>
              <a:t>transconductance</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curve on the previous slide is characterized by the following equation:</a:t>
            </a:r>
          </a:p>
          <a:p>
            <a:pPr marL="230188" marR="0" lvl="0" indent="-230188"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charset="0"/>
                <a:ea typeface="+mn-ea"/>
                <a:cs typeface="+mn-cs"/>
              </a:rPr>
              <a:t>I</a:t>
            </a:r>
            <a:r>
              <a:rPr kumimoji="0" lang="en-US" sz="3200" b="0" i="0" u="none" strike="noStrike" kern="1200" cap="none" spc="0" normalizeH="0" baseline="-20000" noProof="0" dirty="0">
                <a:ln>
                  <a:noFill/>
                </a:ln>
                <a:solidFill>
                  <a:prstClr val="black"/>
                </a:solidFill>
                <a:effectLst/>
                <a:uLnTx/>
                <a:uFillTx/>
                <a:latin typeface="Arial" charset="0"/>
                <a:ea typeface="+mn-ea"/>
                <a:cs typeface="+mn-cs"/>
              </a:rPr>
              <a:t>D</a:t>
            </a:r>
            <a:r>
              <a:rPr kumimoji="0" lang="en-US" sz="3200" b="0" i="0" u="none" strike="noStrike" kern="1200" cap="none" spc="0" normalizeH="0" baseline="0" noProof="0" dirty="0">
                <a:ln>
                  <a:noFill/>
                </a:ln>
                <a:solidFill>
                  <a:prstClr val="black"/>
                </a:solidFill>
                <a:effectLst/>
                <a:uLnTx/>
                <a:uFillTx/>
                <a:latin typeface="Arial" charset="0"/>
                <a:ea typeface="+mn-ea"/>
                <a:cs typeface="+mn-cs"/>
              </a:rPr>
              <a:t> = I</a:t>
            </a:r>
            <a:r>
              <a:rPr kumimoji="0" lang="en-US" sz="3200" b="0" i="0" u="none" strike="noStrike" kern="1200" cap="none" spc="0" normalizeH="0" baseline="-20000" noProof="0" dirty="0">
                <a:ln>
                  <a:noFill/>
                </a:ln>
                <a:solidFill>
                  <a:prstClr val="black"/>
                </a:solidFill>
                <a:effectLst/>
                <a:uLnTx/>
                <a:uFillTx/>
                <a:latin typeface="Arial" charset="0"/>
                <a:ea typeface="+mn-ea"/>
                <a:cs typeface="+mn-cs"/>
              </a:rPr>
              <a:t>S</a:t>
            </a:r>
            <a:r>
              <a:rPr kumimoji="0" lang="en-US" sz="3200" b="0" i="0" u="none" strike="noStrike" kern="1200" cap="none" spc="0" normalizeH="0" baseline="0" noProof="0" dirty="0">
                <a:ln>
                  <a:noFill/>
                </a:ln>
                <a:solidFill>
                  <a:prstClr val="black"/>
                </a:solidFill>
                <a:effectLst/>
                <a:uLnTx/>
                <a:uFillTx/>
                <a:latin typeface="Arial" charset="0"/>
                <a:ea typeface="+mn-ea"/>
                <a:cs typeface="+mn-cs"/>
              </a:rPr>
              <a:t>(</a:t>
            </a:r>
            <a:r>
              <a:rPr kumimoji="0" lang="en-US" sz="3200" b="0" i="0" u="none" strike="noStrike" kern="1200" cap="none" spc="0" normalizeH="0" baseline="0" noProof="0" dirty="0" err="1">
                <a:ln>
                  <a:noFill/>
                </a:ln>
                <a:solidFill>
                  <a:prstClr val="black"/>
                </a:solidFill>
                <a:effectLst/>
                <a:uLnTx/>
                <a:uFillTx/>
                <a:latin typeface="Arial" charset="0"/>
                <a:ea typeface="+mn-ea"/>
                <a:cs typeface="+mn-cs"/>
              </a:rPr>
              <a:t>e</a:t>
            </a:r>
            <a:r>
              <a:rPr kumimoji="0" lang="en-US" sz="3200" b="0" i="0" u="none" strike="noStrike" kern="1200" cap="none" spc="0" normalizeH="0" baseline="30000" noProof="0" dirty="0" err="1">
                <a:ln>
                  <a:noFill/>
                </a:ln>
                <a:solidFill>
                  <a:prstClr val="black"/>
                </a:solidFill>
                <a:effectLst/>
                <a:uLnTx/>
                <a:uFillTx/>
                <a:latin typeface="Arial" charset="0"/>
                <a:ea typeface="+mn-ea"/>
                <a:cs typeface="+mn-cs"/>
              </a:rPr>
              <a:t>V</a:t>
            </a:r>
            <a:r>
              <a:rPr kumimoji="0" lang="en-US" sz="3200" b="0" i="0" u="none" strike="noStrike" kern="1200" cap="none" spc="0" normalizeH="0" baseline="12000" noProof="0" dirty="0" err="1">
                <a:ln>
                  <a:noFill/>
                </a:ln>
                <a:solidFill>
                  <a:prstClr val="black"/>
                </a:solidFill>
                <a:effectLst/>
                <a:uLnTx/>
                <a:uFillTx/>
                <a:latin typeface="Arial" charset="0"/>
                <a:ea typeface="+mn-ea"/>
                <a:cs typeface="+mn-cs"/>
              </a:rPr>
              <a:t>D</a:t>
            </a:r>
            <a:r>
              <a:rPr kumimoji="0" lang="en-US" sz="3200" b="0" i="0" u="none" strike="noStrike" kern="1200" cap="none" spc="0" normalizeH="0" baseline="30000" noProof="0" dirty="0">
                <a:ln>
                  <a:noFill/>
                </a:ln>
                <a:solidFill>
                  <a:prstClr val="black"/>
                </a:solidFill>
                <a:effectLst/>
                <a:uLnTx/>
                <a:uFillTx/>
                <a:latin typeface="Arial" charset="0"/>
                <a:ea typeface="+mn-ea"/>
                <a:cs typeface="+mn-cs"/>
              </a:rPr>
              <a:t>/</a:t>
            </a:r>
            <a:r>
              <a:rPr kumimoji="0" lang="en-US" sz="3200" b="0" i="0" u="none" strike="noStrike" kern="1200" cap="none" spc="0" normalizeH="0" baseline="30000" noProof="0" dirty="0">
                <a:ln>
                  <a:noFill/>
                </a:ln>
                <a:solidFill>
                  <a:prstClr val="black"/>
                </a:solidFill>
                <a:effectLst/>
                <a:uLnTx/>
                <a:uFillTx/>
                <a:latin typeface="Times New Roman" pitchFamily="18" charset="0"/>
                <a:ea typeface="+mn-ea"/>
                <a:cs typeface="+mn-cs"/>
                <a:sym typeface="Symbol" pitchFamily="18" charset="2"/>
              </a:rPr>
              <a:t></a:t>
            </a:r>
            <a:r>
              <a:rPr kumimoji="0" lang="en-US" sz="3200" b="0" i="0" u="none" strike="noStrike" kern="1200" cap="none" spc="0" normalizeH="0" baseline="30000" noProof="0" dirty="0">
                <a:ln>
                  <a:noFill/>
                </a:ln>
                <a:solidFill>
                  <a:prstClr val="black"/>
                </a:solidFill>
                <a:effectLst/>
                <a:uLnTx/>
                <a:uFillTx/>
                <a:latin typeface="Arial" charset="0"/>
                <a:ea typeface="+mn-ea"/>
                <a:cs typeface="+mn-cs"/>
              </a:rPr>
              <a:t>V</a:t>
            </a:r>
            <a:r>
              <a:rPr kumimoji="0" lang="en-US" sz="3200" b="0" i="0" u="none" strike="noStrike" kern="1200" cap="none" spc="0" normalizeH="0" baseline="12000" noProof="0" dirty="0">
                <a:ln>
                  <a:noFill/>
                </a:ln>
                <a:solidFill>
                  <a:prstClr val="black"/>
                </a:solidFill>
                <a:effectLst/>
                <a:uLnTx/>
                <a:uFillTx/>
                <a:latin typeface="Arial" charset="0"/>
                <a:ea typeface="+mn-ea"/>
                <a:cs typeface="+mn-cs"/>
              </a:rPr>
              <a:t>T</a:t>
            </a:r>
            <a:r>
              <a:rPr kumimoji="0" lang="en-US" sz="3200" b="0" i="0" u="none" strike="noStrike" kern="1200" cap="none" spc="0" normalizeH="0" baseline="0" noProof="0" dirty="0">
                <a:ln>
                  <a:noFill/>
                </a:ln>
                <a:solidFill>
                  <a:prstClr val="black"/>
                </a:solidFill>
                <a:effectLst/>
                <a:uLnTx/>
                <a:uFillTx/>
                <a:latin typeface="Arial" charset="0"/>
                <a:ea typeface="+mn-ea"/>
                <a:cs typeface="+mn-cs"/>
              </a:rPr>
              <a:t> – 1)</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As described in the last slide, I</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is the current through the diode, I</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S</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a:t>
            </a:r>
            <a:r>
              <a:rPr kumimoji="0" lang="en-US" sz="1800" b="0" i="0" u="none" strike="noStrike" kern="1200" cap="none" spc="0" normalizeH="0" baseline="0" noProof="0" dirty="0" err="1">
                <a:ln>
                  <a:noFill/>
                </a:ln>
                <a:solidFill>
                  <a:prstClr val="black"/>
                </a:solidFill>
                <a:effectLst/>
                <a:uLnTx/>
                <a:uFillTx/>
                <a:latin typeface="Arial" charset="0"/>
                <a:ea typeface="+mn-ea"/>
                <a:cs typeface="+mn-cs"/>
              </a:rPr>
              <a:t>is</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the saturation current and V</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is the applied biasing voltage.</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V</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is the thermal equivalent voltage and is approximately 26 mV at room temperature.  The equation to find V</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at various temperatures is:</a:t>
            </a:r>
          </a:p>
          <a:p>
            <a:pPr marL="230188" marR="0" lvl="0" indent="-230188"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V</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a:t>
            </a:r>
            <a:r>
              <a:rPr kumimoji="0" lang="en-US" sz="1800" b="0" i="0" u="sng" strike="noStrike" kern="1200" cap="none" spc="0" normalizeH="0" baseline="0" noProof="0" dirty="0" err="1">
                <a:ln>
                  <a:noFill/>
                </a:ln>
                <a:solidFill>
                  <a:prstClr val="black"/>
                </a:solidFill>
                <a:effectLst/>
                <a:uLnTx/>
                <a:uFillTx/>
                <a:latin typeface="Arial" charset="0"/>
                <a:ea typeface="+mn-ea"/>
                <a:cs typeface="+mn-cs"/>
              </a:rPr>
              <a:t>kT</a:t>
            </a:r>
            <a:endParaRPr kumimoji="0" lang="en-US" sz="1800" b="0" i="0" u="sng" strike="noStrike" kern="1200" cap="none" spc="0" normalizeH="0" baseline="0" noProof="0" dirty="0">
              <a:ln>
                <a:noFill/>
              </a:ln>
              <a:solidFill>
                <a:prstClr val="black"/>
              </a:solidFill>
              <a:effectLst/>
              <a:uLnTx/>
              <a:uFillTx/>
              <a:latin typeface="Arial" charset="0"/>
              <a:ea typeface="+mn-ea"/>
              <a:cs typeface="+mn-cs"/>
            </a:endParaRPr>
          </a:p>
          <a:p>
            <a:pPr marL="230188" marR="0" lvl="0" indent="-230188"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						  </a:t>
            </a:r>
            <a:r>
              <a:rPr kumimoji="0" lang="en-US" sz="1800" b="0" i="0" u="none" strike="noStrike" kern="1200" cap="none" spc="0" normalizeH="0" baseline="0" noProof="0" dirty="0" smtClean="0">
                <a:ln>
                  <a:noFill/>
                </a:ln>
                <a:solidFill>
                  <a:prstClr val="black"/>
                </a:solidFill>
                <a:effectLst/>
                <a:uLnTx/>
                <a:uFillTx/>
                <a:latin typeface="Arial" charset="0"/>
                <a:ea typeface="+mn-ea"/>
                <a:cs typeface="+mn-cs"/>
              </a:rPr>
              <a:t>   q</a:t>
            </a:r>
            <a:endParaRPr kumimoji="0" lang="en-US" sz="1800" b="0" i="0" u="none" strike="noStrike" kern="1200" cap="none" spc="0" normalizeH="0" baseline="0" noProof="0" dirty="0">
              <a:ln>
                <a:noFill/>
              </a:ln>
              <a:solidFill>
                <a:prstClr val="black"/>
              </a:solidFill>
              <a:effectLst/>
              <a:uLnTx/>
              <a:uFillTx/>
              <a:latin typeface="Arial" charset="0"/>
              <a:ea typeface="+mn-ea"/>
              <a:cs typeface="+mn-cs"/>
            </a:endParaRPr>
          </a:p>
          <a:p>
            <a:pPr marL="230188" marR="0" lvl="0" indent="-230188"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   k = 1.38 x 10</a:t>
            </a:r>
            <a:r>
              <a:rPr kumimoji="0" lang="en-US" sz="1800" b="0" i="0" u="none" strike="noStrike" kern="1200" cap="none" spc="0" normalizeH="0" baseline="22000" noProof="0" dirty="0">
                <a:ln>
                  <a:noFill/>
                </a:ln>
                <a:solidFill>
                  <a:prstClr val="black"/>
                </a:solidFill>
                <a:effectLst/>
                <a:uLnTx/>
                <a:uFillTx/>
                <a:latin typeface="Arial" charset="0"/>
                <a:ea typeface="+mn-ea"/>
                <a:cs typeface="+mn-cs"/>
              </a:rPr>
              <a:t>-23</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J/K          T = temperature in Kelvin          q = 1.6 x 10</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-19</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C</a:t>
            </a:r>
          </a:p>
          <a:p>
            <a:pPr marL="230188" marR="0" lvl="0" indent="-230188" algn="l" defTabSz="914400" rtl="0" eaLnBrk="1" fontAlgn="auto" latinLnBrk="0" hangingPunct="1">
              <a:lnSpc>
                <a:spcPct val="100000"/>
              </a:lnSpc>
              <a:spcBef>
                <a:spcPct val="50000"/>
              </a:spcBef>
              <a:spcAft>
                <a:spcPts val="0"/>
              </a:spcAft>
              <a:buClrTx/>
              <a:buSzTx/>
              <a:buFontTx/>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sym typeface="Symbol" pitchFamily="18" charset="2"/>
              </a:rPr>
              <a:t> is the emission coefficient for the diode.  It is determined by the way the diode is constructed.  It somewhat varies with diode current.  For a silicon diode  is around 2 for low currents and goes down to about 1 at higher currents</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47C2D4B-A0D6-4D17-9556-36CCDE73D1D6}"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9186850"/>
      </p:ext>
    </p:extLst>
  </p:cSld>
  <p:clrMapOvr>
    <a:masterClrMapping/>
  </p:clrMapOvr>
  <mc:AlternateContent xmlns:mc="http://schemas.openxmlformats.org/markup-compatibility/2006" xmlns:p14="http://schemas.microsoft.com/office/powerpoint/2010/main">
    <mc:Choice Requires="p14">
      <p:transition spd="slow" p14:dur="2000" advTm="174650"/>
    </mc:Choice>
    <mc:Fallback xmlns="">
      <p:transition spd="slow" advTm="17465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219200" y="928688"/>
            <a:ext cx="8720138" cy="3962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In an ideal diode, current flow freely through the device when forward biased, having no resistance.</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In an ideal diode, there would be no voltage drop across it when forward biased.  All of the source voltage would be dropped across circuit resistors.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In an ideal diode, when reverse biased, it would have infinite resistance, causing zero current flow.</a:t>
            </a:r>
          </a:p>
        </p:txBody>
      </p:sp>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E269F26-2661-4BEF-8EE2-14EA6FD56130}"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772732" y="309093"/>
            <a:ext cx="5537916" cy="523220"/>
          </a:xfrm>
          <a:prstGeom prst="rect">
            <a:avLst/>
          </a:prstGeom>
          <a:noFill/>
        </p:spPr>
        <p:txBody>
          <a:bodyPr wrap="square" rtlCol="0">
            <a:spAutoFit/>
          </a:bodyPr>
          <a:lstStyle/>
          <a:p>
            <a:r>
              <a:rPr lang="en-US" sz="2800" b="1" dirty="0" smtClean="0"/>
              <a:t>Ideal Diode Characteristics</a:t>
            </a:r>
            <a:endParaRPr lang="en-US" sz="2800" b="1" dirty="0"/>
          </a:p>
        </p:txBody>
      </p:sp>
    </p:spTree>
    <p:extLst>
      <p:ext uri="{BB962C8B-B14F-4D97-AF65-F5344CB8AC3E}">
        <p14:creationId xmlns:p14="http://schemas.microsoft.com/office/powerpoint/2010/main" val="2957669643"/>
      </p:ext>
    </p:extLst>
  </p:cSld>
  <p:clrMapOvr>
    <a:masterClrMapping/>
  </p:clrMapOvr>
  <mc:AlternateContent xmlns:mc="http://schemas.openxmlformats.org/markup-compatibility/2006" xmlns:p14="http://schemas.microsoft.com/office/powerpoint/2010/main">
    <mc:Choice Requires="p14">
      <p:transition spd="slow" p14:dur="2000" advTm="116853"/>
    </mc:Choice>
    <mc:Fallback xmlns="">
      <p:transition spd="slow" advTm="11685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59543" y="1179966"/>
            <a:ext cx="8620806" cy="3962400"/>
          </a:xfrm>
          <a:prstGeom prst="rect">
            <a:avLst/>
          </a:prstGeom>
        </p:spPr>
        <p:txBody>
          <a:bodyPr/>
          <a:lstStyle/>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A practical diode does offer some resistance to current flow when forward biased.</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Since there is some resistance, there will be some power dissipated when current flows through a forward biased diode. Therefore, there is a practical limit to the amount of current a diode can conduct without damage.</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A reverse biased diode has very high resistance.</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Excessive reverse bias can cause the diode to conduct.</a:t>
            </a:r>
            <a:endParaRPr kumimoji="0" lang="en-US"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6EE0ED1-62A3-4199-A2E0-6DE2398E481D}"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772732" y="309093"/>
            <a:ext cx="5537916" cy="523220"/>
          </a:xfrm>
          <a:prstGeom prst="rect">
            <a:avLst/>
          </a:prstGeom>
          <a:noFill/>
        </p:spPr>
        <p:txBody>
          <a:bodyPr wrap="square" rtlCol="0">
            <a:spAutoFit/>
          </a:bodyPr>
          <a:lstStyle/>
          <a:p>
            <a:r>
              <a:rPr lang="en-US" sz="2800" b="1" dirty="0" smtClean="0"/>
              <a:t>Practical Diode Characteristics</a:t>
            </a:r>
            <a:endParaRPr lang="en-US" sz="2800" b="1" dirty="0"/>
          </a:p>
        </p:txBody>
      </p:sp>
    </p:spTree>
    <p:extLst>
      <p:ext uri="{BB962C8B-B14F-4D97-AF65-F5344CB8AC3E}">
        <p14:creationId xmlns:p14="http://schemas.microsoft.com/office/powerpoint/2010/main" val="3172682432"/>
      </p:ext>
    </p:extLst>
  </p:cSld>
  <p:clrMapOvr>
    <a:masterClrMapping/>
  </p:clrMapOvr>
  <mc:AlternateContent xmlns:mc="http://schemas.openxmlformats.org/markup-compatibility/2006" xmlns:p14="http://schemas.microsoft.com/office/powerpoint/2010/main">
    <mc:Choice Requires="p14">
      <p:transition spd="slow" p14:dur="2000" advTm="87155"/>
    </mc:Choice>
    <mc:Fallback xmlns="">
      <p:transition spd="slow" advTm="8715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4" name="Text Box 16"/>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sng" strike="noStrike" kern="1200" cap="none" spc="0" normalizeH="0" baseline="0" noProof="0">
                <a:ln>
                  <a:noFill/>
                </a:ln>
                <a:solidFill>
                  <a:prstClr val="black"/>
                </a:solidFill>
                <a:effectLst/>
                <a:uLnTx/>
                <a:uFillTx/>
                <a:latin typeface="Arial" charset="0"/>
                <a:ea typeface="+mn-ea"/>
                <a:cs typeface="+mn-cs"/>
              </a:rPr>
              <a:t>Diode Circuit Models</a:t>
            </a:r>
          </a:p>
        </p:txBody>
      </p:sp>
      <p:sp>
        <p:nvSpPr>
          <p:cNvPr id="22546" name="Text Box 18"/>
          <p:cNvSpPr txBox="1">
            <a:spLocks noChangeArrowheads="1"/>
          </p:cNvSpPr>
          <p:nvPr/>
        </p:nvSpPr>
        <p:spPr bwMode="auto">
          <a:xfrm>
            <a:off x="1524000" y="685801"/>
            <a:ext cx="2590800" cy="830997"/>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400" b="0" i="0" u="sng" strike="noStrike" kern="1200" cap="none" spc="0" normalizeH="0" baseline="0" noProof="0">
                <a:ln>
                  <a:noFill/>
                </a:ln>
                <a:solidFill>
                  <a:prstClr val="black"/>
                </a:solidFill>
                <a:effectLst/>
                <a:uLnTx/>
                <a:uFillTx/>
                <a:latin typeface="Arial" charset="0"/>
                <a:ea typeface="+mn-ea"/>
                <a:cs typeface="+mn-cs"/>
              </a:rPr>
              <a:t>The Ideal Diode Model</a:t>
            </a:r>
          </a:p>
        </p:txBody>
      </p:sp>
      <p:sp>
        <p:nvSpPr>
          <p:cNvPr id="22547" name="Text Box 19"/>
          <p:cNvSpPr txBox="1">
            <a:spLocks noChangeArrowheads="1"/>
          </p:cNvSpPr>
          <p:nvPr/>
        </p:nvSpPr>
        <p:spPr bwMode="auto">
          <a:xfrm>
            <a:off x="4191000" y="762000"/>
            <a:ext cx="6477000" cy="1477328"/>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The diode is designed to allow current to flow in only one direction.  The perfect diode would be a perfect conductor in one direction (forward bias) and a perfect insulator in the other direction (reverse bias).  In many situations, using the ideal diode approximation is acceptable.</a:t>
            </a:r>
          </a:p>
        </p:txBody>
      </p:sp>
      <p:grpSp>
        <p:nvGrpSpPr>
          <p:cNvPr id="19461" name="Group 21"/>
          <p:cNvGrpSpPr>
            <a:grpSpLocks/>
          </p:cNvGrpSpPr>
          <p:nvPr/>
        </p:nvGrpSpPr>
        <p:grpSpPr bwMode="auto">
          <a:xfrm>
            <a:off x="1905000" y="1676400"/>
            <a:ext cx="1828800" cy="533400"/>
            <a:chOff x="2064" y="2304"/>
            <a:chExt cx="1632" cy="528"/>
          </a:xfrm>
        </p:grpSpPr>
        <p:sp>
          <p:nvSpPr>
            <p:cNvPr id="22550" name="Line 22"/>
            <p:cNvSpPr>
              <a:spLocks noChangeShapeType="1"/>
            </p:cNvSpPr>
            <p:nvPr/>
          </p:nvSpPr>
          <p:spPr bwMode="auto">
            <a:xfrm>
              <a:off x="2064" y="2544"/>
              <a:ext cx="528" cy="0"/>
            </a:xfrm>
            <a:prstGeom prst="line">
              <a:avLst/>
            </a:prstGeom>
            <a:noFill/>
            <a:ln w="38100">
              <a:solidFill>
                <a:schemeClr val="tx1"/>
              </a:solidFill>
              <a:round/>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1" name="Line 23"/>
            <p:cNvSpPr>
              <a:spLocks noChangeShapeType="1"/>
            </p:cNvSpPr>
            <p:nvPr/>
          </p:nvSpPr>
          <p:spPr bwMode="auto">
            <a:xfrm>
              <a:off x="2592" y="2304"/>
              <a:ext cx="0" cy="528"/>
            </a:xfrm>
            <a:prstGeom prst="line">
              <a:avLst/>
            </a:prstGeom>
            <a:noFill/>
            <a:ln w="38100">
              <a:solidFill>
                <a:schemeClr val="tx1"/>
              </a:solidFill>
              <a:round/>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2" name="Line 24"/>
            <p:cNvSpPr>
              <a:spLocks noChangeShapeType="1"/>
            </p:cNvSpPr>
            <p:nvPr/>
          </p:nvSpPr>
          <p:spPr bwMode="auto">
            <a:xfrm>
              <a:off x="2592" y="2304"/>
              <a:ext cx="527" cy="240"/>
            </a:xfrm>
            <a:prstGeom prst="line">
              <a:avLst/>
            </a:prstGeom>
            <a:noFill/>
            <a:ln w="38100">
              <a:solidFill>
                <a:schemeClr val="tx1"/>
              </a:solidFill>
              <a:round/>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3" name="Line 25"/>
            <p:cNvSpPr>
              <a:spLocks noChangeShapeType="1"/>
            </p:cNvSpPr>
            <p:nvPr/>
          </p:nvSpPr>
          <p:spPr bwMode="auto">
            <a:xfrm flipV="1">
              <a:off x="2592" y="2544"/>
              <a:ext cx="527" cy="288"/>
            </a:xfrm>
            <a:prstGeom prst="line">
              <a:avLst/>
            </a:prstGeom>
            <a:noFill/>
            <a:ln w="38100">
              <a:solidFill>
                <a:schemeClr val="tx1"/>
              </a:solidFill>
              <a:round/>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4" name="Line 26"/>
            <p:cNvSpPr>
              <a:spLocks noChangeShapeType="1"/>
            </p:cNvSpPr>
            <p:nvPr/>
          </p:nvSpPr>
          <p:spPr bwMode="auto">
            <a:xfrm>
              <a:off x="3119" y="2544"/>
              <a:ext cx="577" cy="0"/>
            </a:xfrm>
            <a:prstGeom prst="line">
              <a:avLst/>
            </a:prstGeom>
            <a:noFill/>
            <a:ln w="38100">
              <a:solidFill>
                <a:schemeClr val="tx1"/>
              </a:solidFill>
              <a:round/>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5" name="Line 27"/>
            <p:cNvSpPr>
              <a:spLocks noChangeShapeType="1"/>
            </p:cNvSpPr>
            <p:nvPr/>
          </p:nvSpPr>
          <p:spPr bwMode="auto">
            <a:xfrm>
              <a:off x="3119" y="2304"/>
              <a:ext cx="0" cy="528"/>
            </a:xfrm>
            <a:prstGeom prst="line">
              <a:avLst/>
            </a:prstGeom>
            <a:noFill/>
            <a:ln w="38100">
              <a:solidFill>
                <a:schemeClr val="tx1"/>
              </a:solidFill>
              <a:round/>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grpSp>
      <p:sp>
        <p:nvSpPr>
          <p:cNvPr id="22556" name="Text Box 28"/>
          <p:cNvSpPr txBox="1">
            <a:spLocks noChangeArrowheads="1"/>
          </p:cNvSpPr>
          <p:nvPr/>
        </p:nvSpPr>
        <p:spPr bwMode="auto">
          <a:xfrm>
            <a:off x="1524000" y="2895601"/>
            <a:ext cx="8592457" cy="646331"/>
          </a:xfrm>
          <a:prstGeom prst="rect">
            <a:avLst/>
          </a:prstGeom>
          <a:noFill/>
          <a:ln w="38100">
            <a:noFill/>
            <a:miter lim="800000"/>
            <a:headEnd/>
            <a:tailEnd/>
          </a:ln>
          <a:effec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Example:  Assume the diode in the circuit below is ideal.  Determine the value of I</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if  a) V</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A</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5 volts (forward bias) and b) V</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A</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-5 volts (reverse bias)</a:t>
            </a:r>
          </a:p>
        </p:txBody>
      </p:sp>
      <p:sp>
        <p:nvSpPr>
          <p:cNvPr id="22557" name="Line 29"/>
          <p:cNvSpPr>
            <a:spLocks noChangeShapeType="1"/>
          </p:cNvSpPr>
          <p:nvPr/>
        </p:nvSpPr>
        <p:spPr bwMode="auto">
          <a:xfrm>
            <a:off x="2119086" y="5207000"/>
            <a:ext cx="0" cy="914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8" name="Line 30"/>
          <p:cNvSpPr>
            <a:spLocks noChangeShapeType="1"/>
          </p:cNvSpPr>
          <p:nvPr/>
        </p:nvSpPr>
        <p:spPr bwMode="auto">
          <a:xfrm>
            <a:off x="1966686" y="52070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59" name="Line 31"/>
          <p:cNvSpPr>
            <a:spLocks noChangeShapeType="1"/>
          </p:cNvSpPr>
          <p:nvPr/>
        </p:nvSpPr>
        <p:spPr bwMode="auto">
          <a:xfrm>
            <a:off x="1814286" y="51308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61" name="Line 33"/>
          <p:cNvSpPr>
            <a:spLocks noChangeShapeType="1"/>
          </p:cNvSpPr>
          <p:nvPr/>
        </p:nvSpPr>
        <p:spPr bwMode="auto">
          <a:xfrm>
            <a:off x="1814286" y="49784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62" name="Line 34"/>
          <p:cNvSpPr>
            <a:spLocks noChangeShapeType="1"/>
          </p:cNvSpPr>
          <p:nvPr/>
        </p:nvSpPr>
        <p:spPr bwMode="auto">
          <a:xfrm>
            <a:off x="1966686" y="50546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63" name="Line 35"/>
          <p:cNvSpPr>
            <a:spLocks noChangeShapeType="1"/>
          </p:cNvSpPr>
          <p:nvPr/>
        </p:nvSpPr>
        <p:spPr bwMode="auto">
          <a:xfrm>
            <a:off x="2119086" y="4064000"/>
            <a:ext cx="0" cy="914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64" name="Line 36"/>
          <p:cNvSpPr>
            <a:spLocks noChangeShapeType="1"/>
          </p:cNvSpPr>
          <p:nvPr/>
        </p:nvSpPr>
        <p:spPr bwMode="auto">
          <a:xfrm>
            <a:off x="2119086" y="4064000"/>
            <a:ext cx="838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65" name="Line 37"/>
          <p:cNvSpPr>
            <a:spLocks noChangeShapeType="1"/>
          </p:cNvSpPr>
          <p:nvPr/>
        </p:nvSpPr>
        <p:spPr bwMode="auto">
          <a:xfrm flipV="1">
            <a:off x="2957286" y="3911600"/>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66" name="Line 38"/>
          <p:cNvSpPr>
            <a:spLocks noChangeShapeType="1"/>
          </p:cNvSpPr>
          <p:nvPr/>
        </p:nvSpPr>
        <p:spPr bwMode="auto">
          <a:xfrm>
            <a:off x="3033486" y="39116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72" name="Line 44"/>
          <p:cNvSpPr>
            <a:spLocks noChangeShapeType="1"/>
          </p:cNvSpPr>
          <p:nvPr/>
        </p:nvSpPr>
        <p:spPr bwMode="auto">
          <a:xfrm flipV="1">
            <a:off x="3109686" y="39116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75" name="Line 47"/>
          <p:cNvSpPr>
            <a:spLocks noChangeShapeType="1"/>
          </p:cNvSpPr>
          <p:nvPr/>
        </p:nvSpPr>
        <p:spPr bwMode="auto">
          <a:xfrm>
            <a:off x="3185886" y="39116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76" name="Line 48"/>
          <p:cNvSpPr>
            <a:spLocks noChangeShapeType="1"/>
          </p:cNvSpPr>
          <p:nvPr/>
        </p:nvSpPr>
        <p:spPr bwMode="auto">
          <a:xfrm flipV="1">
            <a:off x="3262086" y="39116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77" name="Line 49"/>
          <p:cNvSpPr>
            <a:spLocks noChangeShapeType="1"/>
          </p:cNvSpPr>
          <p:nvPr/>
        </p:nvSpPr>
        <p:spPr bwMode="auto">
          <a:xfrm>
            <a:off x="3338286" y="39116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78" name="Line 50"/>
          <p:cNvSpPr>
            <a:spLocks noChangeShapeType="1"/>
          </p:cNvSpPr>
          <p:nvPr/>
        </p:nvSpPr>
        <p:spPr bwMode="auto">
          <a:xfrm flipV="1">
            <a:off x="3414486" y="4064000"/>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79" name="Line 51"/>
          <p:cNvSpPr>
            <a:spLocks noChangeShapeType="1"/>
          </p:cNvSpPr>
          <p:nvPr/>
        </p:nvSpPr>
        <p:spPr bwMode="auto">
          <a:xfrm>
            <a:off x="3490686" y="4064000"/>
            <a:ext cx="838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0" name="Line 52"/>
          <p:cNvSpPr>
            <a:spLocks noChangeShapeType="1"/>
          </p:cNvSpPr>
          <p:nvPr/>
        </p:nvSpPr>
        <p:spPr bwMode="auto">
          <a:xfrm>
            <a:off x="4328886" y="4064000"/>
            <a:ext cx="0" cy="8382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1" name="Line 53"/>
          <p:cNvSpPr>
            <a:spLocks noChangeShapeType="1"/>
          </p:cNvSpPr>
          <p:nvPr/>
        </p:nvSpPr>
        <p:spPr bwMode="auto">
          <a:xfrm>
            <a:off x="4100286" y="4902200"/>
            <a:ext cx="457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2" name="Line 54"/>
          <p:cNvSpPr>
            <a:spLocks noChangeShapeType="1"/>
          </p:cNvSpPr>
          <p:nvPr/>
        </p:nvSpPr>
        <p:spPr bwMode="auto">
          <a:xfrm>
            <a:off x="4100286" y="4902200"/>
            <a:ext cx="2286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3" name="Line 55"/>
          <p:cNvSpPr>
            <a:spLocks noChangeShapeType="1"/>
          </p:cNvSpPr>
          <p:nvPr/>
        </p:nvSpPr>
        <p:spPr bwMode="auto">
          <a:xfrm flipH="1">
            <a:off x="4328886" y="4902200"/>
            <a:ext cx="2286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4" name="Line 56"/>
          <p:cNvSpPr>
            <a:spLocks noChangeShapeType="1"/>
          </p:cNvSpPr>
          <p:nvPr/>
        </p:nvSpPr>
        <p:spPr bwMode="auto">
          <a:xfrm>
            <a:off x="4100286" y="5207000"/>
            <a:ext cx="457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5" name="Line 57"/>
          <p:cNvSpPr>
            <a:spLocks noChangeShapeType="1"/>
          </p:cNvSpPr>
          <p:nvPr/>
        </p:nvSpPr>
        <p:spPr bwMode="auto">
          <a:xfrm>
            <a:off x="4328886" y="5207000"/>
            <a:ext cx="0" cy="914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6" name="Line 58"/>
          <p:cNvSpPr>
            <a:spLocks noChangeShapeType="1"/>
          </p:cNvSpPr>
          <p:nvPr/>
        </p:nvSpPr>
        <p:spPr bwMode="auto">
          <a:xfrm>
            <a:off x="2119086" y="6121400"/>
            <a:ext cx="2209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87" name="Text Box 59"/>
          <p:cNvSpPr txBox="1">
            <a:spLocks noChangeArrowheads="1"/>
          </p:cNvSpPr>
          <p:nvPr/>
        </p:nvSpPr>
        <p:spPr bwMode="auto">
          <a:xfrm>
            <a:off x="1738086" y="4597400"/>
            <a:ext cx="4572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t>
            </a:r>
          </a:p>
        </p:txBody>
      </p:sp>
      <p:sp>
        <p:nvSpPr>
          <p:cNvPr id="22588" name="Text Box 60"/>
          <p:cNvSpPr txBox="1">
            <a:spLocks noChangeArrowheads="1"/>
          </p:cNvSpPr>
          <p:nvPr/>
        </p:nvSpPr>
        <p:spPr bwMode="auto">
          <a:xfrm>
            <a:off x="1738086" y="5054600"/>
            <a:ext cx="4572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_</a:t>
            </a:r>
          </a:p>
        </p:txBody>
      </p:sp>
      <p:sp>
        <p:nvSpPr>
          <p:cNvPr id="22589" name="Text Box 61"/>
          <p:cNvSpPr txBox="1">
            <a:spLocks noChangeArrowheads="1"/>
          </p:cNvSpPr>
          <p:nvPr/>
        </p:nvSpPr>
        <p:spPr bwMode="auto">
          <a:xfrm>
            <a:off x="1204686" y="4826000"/>
            <a:ext cx="609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Arial" charset="0"/>
                <a:ea typeface="+mn-ea"/>
                <a:cs typeface="+mn-cs"/>
              </a:rPr>
              <a:t>A</a:t>
            </a:r>
          </a:p>
        </p:txBody>
      </p:sp>
      <p:sp>
        <p:nvSpPr>
          <p:cNvPr id="22590" name="Line 62"/>
          <p:cNvSpPr>
            <a:spLocks noChangeShapeType="1"/>
          </p:cNvSpPr>
          <p:nvPr/>
        </p:nvSpPr>
        <p:spPr bwMode="auto">
          <a:xfrm>
            <a:off x="4328886" y="4064000"/>
            <a:ext cx="0" cy="457200"/>
          </a:xfrm>
          <a:prstGeom prst="line">
            <a:avLst/>
          </a:prstGeom>
          <a:noFill/>
          <a:ln w="38100">
            <a:solidFill>
              <a:schemeClr val="tx1"/>
            </a:solidFill>
            <a:round/>
            <a:headEnd/>
            <a:tailEnd type="triangle" w="med" len="me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2591" name="Text Box 63"/>
          <p:cNvSpPr txBox="1">
            <a:spLocks noChangeArrowheads="1"/>
          </p:cNvSpPr>
          <p:nvPr/>
        </p:nvSpPr>
        <p:spPr bwMode="auto">
          <a:xfrm>
            <a:off x="3795486" y="4216400"/>
            <a:ext cx="609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I</a:t>
            </a:r>
            <a:r>
              <a:rPr kumimoji="0" lang="en-US" sz="1800" b="0" i="0" u="none" strike="noStrike" kern="1200" cap="none" spc="0" normalizeH="0" baseline="-25000" noProof="0">
                <a:ln>
                  <a:noFill/>
                </a:ln>
                <a:solidFill>
                  <a:prstClr val="black"/>
                </a:solidFill>
                <a:effectLst/>
                <a:uLnTx/>
                <a:uFillTx/>
                <a:latin typeface="Arial" charset="0"/>
                <a:ea typeface="+mn-ea"/>
                <a:cs typeface="+mn-cs"/>
              </a:rPr>
              <a:t>D</a:t>
            </a:r>
          </a:p>
        </p:txBody>
      </p:sp>
      <p:sp>
        <p:nvSpPr>
          <p:cNvPr id="22593" name="Text Box 65"/>
          <p:cNvSpPr txBox="1">
            <a:spLocks noChangeArrowheads="1"/>
          </p:cNvSpPr>
          <p:nvPr/>
        </p:nvSpPr>
        <p:spPr bwMode="auto">
          <a:xfrm>
            <a:off x="2500086" y="3530600"/>
            <a:ext cx="1371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R</a:t>
            </a:r>
            <a:r>
              <a:rPr kumimoji="0" lang="en-US" sz="1800" b="0" i="0" u="none" strike="noStrike" kern="1200" cap="none" spc="0" normalizeH="0" baseline="-25000" noProof="0">
                <a:ln>
                  <a:noFill/>
                </a:ln>
                <a:solidFill>
                  <a:prstClr val="black"/>
                </a:solidFill>
                <a:effectLst/>
                <a:uLnTx/>
                <a:uFillTx/>
                <a:latin typeface="Arial" charset="0"/>
                <a:ea typeface="+mn-ea"/>
                <a:cs typeface="+mn-cs"/>
              </a:rPr>
              <a:t>S </a:t>
            </a:r>
            <a:r>
              <a:rPr kumimoji="0" lang="en-US" sz="1600" b="0" i="0" u="none" strike="noStrike" kern="1200" cap="none" spc="0" normalizeH="0" baseline="0" noProof="0">
                <a:ln>
                  <a:noFill/>
                </a:ln>
                <a:solidFill>
                  <a:prstClr val="black"/>
                </a:solidFill>
                <a:effectLst/>
                <a:uLnTx/>
                <a:uFillTx/>
                <a:latin typeface="Arial" charset="0"/>
                <a:ea typeface="+mn-ea"/>
                <a:cs typeface="+mn-cs"/>
              </a:rPr>
              <a:t>= 50 </a:t>
            </a: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sym typeface="Symbol" pitchFamily="18" charset="2"/>
              </a:rPr>
              <a:t></a:t>
            </a:r>
          </a:p>
        </p:txBody>
      </p:sp>
      <p:sp>
        <p:nvSpPr>
          <p:cNvPr id="22594" name="Text Box 66"/>
          <p:cNvSpPr txBox="1">
            <a:spLocks noChangeArrowheads="1"/>
          </p:cNvSpPr>
          <p:nvPr/>
        </p:nvSpPr>
        <p:spPr bwMode="auto">
          <a:xfrm>
            <a:off x="5181600" y="3962401"/>
            <a:ext cx="5486400" cy="2072875"/>
          </a:xfrm>
          <a:prstGeom prst="rect">
            <a:avLst/>
          </a:prstGeom>
          <a:noFill/>
          <a:ln w="381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  With V</a:t>
            </a:r>
            <a:r>
              <a:rPr kumimoji="0" lang="en-US" sz="1800" b="0" i="0" u="none" strike="noStrike" kern="1200" cap="none" spc="0" normalizeH="0" baseline="-25000" noProof="0">
                <a:ln>
                  <a:noFill/>
                </a:ln>
                <a:solidFill>
                  <a:prstClr val="black"/>
                </a:solidFill>
                <a:effectLst/>
                <a:uLnTx/>
                <a:uFillTx/>
                <a:latin typeface="Arial" charset="0"/>
                <a:ea typeface="+mn-ea"/>
                <a:cs typeface="+mn-cs"/>
              </a:rPr>
              <a:t>A</a:t>
            </a:r>
            <a:r>
              <a:rPr kumimoji="0" lang="en-US" sz="1800" b="0" i="0" u="none" strike="noStrike" kern="1200" cap="none" spc="0" normalizeH="0" baseline="0" noProof="0">
                <a:ln>
                  <a:noFill/>
                </a:ln>
                <a:solidFill>
                  <a:prstClr val="black"/>
                </a:solidFill>
                <a:effectLst/>
                <a:uLnTx/>
                <a:uFillTx/>
                <a:latin typeface="Arial" charset="0"/>
                <a:ea typeface="+mn-ea"/>
                <a:cs typeface="+mn-cs"/>
              </a:rPr>
              <a:t> &gt; 0 the diode is in forward bias and is acting like a perfect conductor so:</a:t>
            </a:r>
          </a:p>
          <a:p>
            <a:pPr marL="0" marR="0" lvl="0" indent="0" algn="l" defTabSz="914400" rtl="0" eaLnBrk="1" fontAlgn="auto" latinLnBrk="0" hangingPunct="1">
              <a:lnSpc>
                <a:spcPct val="100000"/>
              </a:lnSpc>
              <a:spcBef>
                <a:spcPct val="3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       I</a:t>
            </a:r>
            <a:r>
              <a:rPr kumimoji="0" lang="en-US" sz="1800" b="0" i="0" u="none" strike="noStrike" kern="1200" cap="none" spc="0" normalizeH="0" baseline="-25000" noProof="0">
                <a:ln>
                  <a:noFill/>
                </a:ln>
                <a:solidFill>
                  <a:prstClr val="black"/>
                </a:solidFill>
                <a:effectLst/>
                <a:uLnTx/>
                <a:uFillTx/>
                <a:latin typeface="Arial" charset="0"/>
                <a:ea typeface="+mn-ea"/>
                <a:cs typeface="+mn-cs"/>
              </a:rPr>
              <a:t>D</a:t>
            </a:r>
            <a:r>
              <a:rPr kumimoji="0" lang="en-US" sz="1800" b="0" i="0" u="none" strike="noStrike" kern="1200" cap="none" spc="0" normalizeH="0" baseline="0" noProof="0">
                <a:ln>
                  <a:noFill/>
                </a:ln>
                <a:solidFill>
                  <a:prstClr val="black"/>
                </a:solidFill>
                <a:effectLst/>
                <a:uLnTx/>
                <a:uFillTx/>
                <a:latin typeface="Arial" charset="0"/>
                <a:ea typeface="+mn-ea"/>
                <a:cs typeface="+mn-cs"/>
              </a:rPr>
              <a:t> = V</a:t>
            </a:r>
            <a:r>
              <a:rPr kumimoji="0" lang="en-US" sz="1800" b="0" i="0" u="none" strike="noStrike" kern="1200" cap="none" spc="0" normalizeH="0" baseline="-25000" noProof="0">
                <a:ln>
                  <a:noFill/>
                </a:ln>
                <a:solidFill>
                  <a:prstClr val="black"/>
                </a:solidFill>
                <a:effectLst/>
                <a:uLnTx/>
                <a:uFillTx/>
                <a:latin typeface="Arial" charset="0"/>
                <a:ea typeface="+mn-ea"/>
                <a:cs typeface="+mn-cs"/>
              </a:rPr>
              <a:t>A</a:t>
            </a:r>
            <a:r>
              <a:rPr kumimoji="0" lang="en-US" sz="1800" b="0" i="0" u="none" strike="noStrike" kern="1200" cap="none" spc="0" normalizeH="0" baseline="0" noProof="0">
                <a:ln>
                  <a:noFill/>
                </a:ln>
                <a:solidFill>
                  <a:prstClr val="black"/>
                </a:solidFill>
                <a:effectLst/>
                <a:uLnTx/>
                <a:uFillTx/>
                <a:latin typeface="Arial" charset="0"/>
                <a:ea typeface="+mn-ea"/>
                <a:cs typeface="+mn-cs"/>
              </a:rPr>
              <a:t>/R</a:t>
            </a:r>
            <a:r>
              <a:rPr kumimoji="0" lang="en-US" sz="1800" b="0" i="0" u="none" strike="noStrike" kern="1200" cap="none" spc="0" normalizeH="0" baseline="-25000" noProof="0">
                <a:ln>
                  <a:noFill/>
                </a:ln>
                <a:solidFill>
                  <a:prstClr val="black"/>
                </a:solidFill>
                <a:effectLst/>
                <a:uLnTx/>
                <a:uFillTx/>
                <a:latin typeface="Arial" charset="0"/>
                <a:ea typeface="+mn-ea"/>
                <a:cs typeface="+mn-cs"/>
              </a:rPr>
              <a:t>S</a:t>
            </a:r>
            <a:r>
              <a:rPr kumimoji="0" lang="en-US" sz="1800" b="0" i="0" u="none" strike="noStrike" kern="1200" cap="none" spc="0" normalizeH="0" baseline="0" noProof="0">
                <a:ln>
                  <a:noFill/>
                </a:ln>
                <a:solidFill>
                  <a:prstClr val="black"/>
                </a:solidFill>
                <a:effectLst/>
                <a:uLnTx/>
                <a:uFillTx/>
                <a:latin typeface="Arial" charset="0"/>
                <a:ea typeface="+mn-ea"/>
                <a:cs typeface="+mn-cs"/>
              </a:rPr>
              <a:t> = 5 V / 50 </a:t>
            </a:r>
            <a:r>
              <a:rPr kumimoji="0" lang="en-US" sz="1800" b="0" i="0" u="none" strike="noStrike" kern="1200" cap="none" spc="0" normalizeH="0" baseline="0" noProof="0">
                <a:ln>
                  <a:noFill/>
                </a:ln>
                <a:solidFill>
                  <a:prstClr val="black"/>
                </a:solidFill>
                <a:effectLst/>
                <a:uLnTx/>
                <a:uFillTx/>
                <a:latin typeface="Arial" charset="0"/>
                <a:ea typeface="+mn-ea"/>
                <a:cs typeface="+mn-cs"/>
                <a:sym typeface="Symbol" pitchFamily="18" charset="2"/>
              </a:rPr>
              <a:t> = 100 mA</a:t>
            </a:r>
          </a:p>
          <a:p>
            <a:pPr marL="0" marR="0" lvl="0" indent="0" algn="l" defTabSz="914400" rtl="0" eaLnBrk="1" fontAlgn="auto" latinLnBrk="0" hangingPunct="1">
              <a:lnSpc>
                <a:spcPct val="100000"/>
              </a:lnSpc>
              <a:spcBef>
                <a:spcPct val="85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sym typeface="Symbol" pitchFamily="18" charset="2"/>
              </a:rPr>
              <a:t>b)  With V</a:t>
            </a:r>
            <a:r>
              <a:rPr kumimoji="0" lang="en-US" sz="1800" b="0" i="0" u="none" strike="noStrike" kern="1200" cap="none" spc="0" normalizeH="0" baseline="-25000" noProof="0">
                <a:ln>
                  <a:noFill/>
                </a:ln>
                <a:solidFill>
                  <a:prstClr val="black"/>
                </a:solidFill>
                <a:effectLst/>
                <a:uLnTx/>
                <a:uFillTx/>
                <a:latin typeface="Arial" charset="0"/>
                <a:ea typeface="+mn-ea"/>
                <a:cs typeface="+mn-cs"/>
                <a:sym typeface="Symbol" pitchFamily="18" charset="2"/>
              </a:rPr>
              <a:t>A</a:t>
            </a:r>
            <a:r>
              <a:rPr kumimoji="0" lang="en-US" sz="1800" b="0" i="0" u="none" strike="noStrike" kern="1200" cap="none" spc="0" normalizeH="0" baseline="0" noProof="0">
                <a:ln>
                  <a:noFill/>
                </a:ln>
                <a:solidFill>
                  <a:prstClr val="black"/>
                </a:solidFill>
                <a:effectLst/>
                <a:uLnTx/>
                <a:uFillTx/>
                <a:latin typeface="Arial" charset="0"/>
                <a:ea typeface="+mn-ea"/>
                <a:cs typeface="+mn-cs"/>
                <a:sym typeface="Symbol" pitchFamily="18" charset="2"/>
              </a:rPr>
              <a:t> &lt; 0 the diode is in reverse bias and is acting like a perfect insulator, therefore no current can flow and </a:t>
            </a:r>
            <a:r>
              <a:rPr kumimoji="0" lang="en-US" sz="1800" b="0" i="0" u="none" strike="noStrike" kern="1200" cap="none" spc="0" normalizeH="0" baseline="0" noProof="0">
                <a:ln>
                  <a:noFill/>
                </a:ln>
                <a:solidFill>
                  <a:prstClr val="black"/>
                </a:solidFill>
                <a:effectLst/>
                <a:uLnTx/>
                <a:uFillTx/>
                <a:latin typeface="Arial" charset="0"/>
                <a:ea typeface="+mn-ea"/>
                <a:cs typeface="+mn-cs"/>
              </a:rPr>
              <a:t>I</a:t>
            </a:r>
            <a:r>
              <a:rPr kumimoji="0" lang="en-US" sz="1800" b="0" i="0" u="none" strike="noStrike" kern="1200" cap="none" spc="0" normalizeH="0" baseline="-25000" noProof="0">
                <a:ln>
                  <a:noFill/>
                </a:ln>
                <a:solidFill>
                  <a:prstClr val="black"/>
                </a:solidFill>
                <a:effectLst/>
                <a:uLnTx/>
                <a:uFillTx/>
                <a:latin typeface="Arial" charset="0"/>
                <a:ea typeface="+mn-ea"/>
                <a:cs typeface="+mn-cs"/>
              </a:rPr>
              <a:t>D</a:t>
            </a:r>
            <a:r>
              <a:rPr kumimoji="0" lang="en-US" sz="1800" b="0" i="0" u="none" strike="noStrike" kern="1200" cap="none" spc="0" normalizeH="0" baseline="0" noProof="0">
                <a:ln>
                  <a:noFill/>
                </a:ln>
                <a:solidFill>
                  <a:prstClr val="black"/>
                </a:solidFill>
                <a:effectLst/>
                <a:uLnTx/>
                <a:uFillTx/>
                <a:latin typeface="Arial" charset="0"/>
                <a:ea typeface="+mn-ea"/>
                <a:cs typeface="+mn-cs"/>
              </a:rPr>
              <a:t> = 0.</a:t>
            </a:r>
          </a:p>
        </p:txBody>
      </p:sp>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0D01EE3-F9E4-472D-93F6-55417440CFB1}"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004236"/>
      </p:ext>
    </p:extLst>
  </p:cSld>
  <p:clrMapOvr>
    <a:masterClrMapping/>
  </p:clrMapOvr>
  <mc:AlternateContent xmlns:mc="http://schemas.openxmlformats.org/markup-compatibility/2006" xmlns:p14="http://schemas.microsoft.com/office/powerpoint/2010/main">
    <mc:Choice Requires="p14">
      <p:transition spd="slow" p14:dur="2000" advTm="172154"/>
    </mc:Choice>
    <mc:Fallback xmlns="">
      <p:transition spd="slow" advTm="17215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Text Box 16"/>
          <p:cNvSpPr txBox="1">
            <a:spLocks noChangeArrowheads="1"/>
          </p:cNvSpPr>
          <p:nvPr/>
        </p:nvSpPr>
        <p:spPr bwMode="auto">
          <a:xfrm>
            <a:off x="2438400" y="0"/>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sng" strike="noStrike" kern="1200" cap="none" spc="0" normalizeH="0" baseline="0" noProof="0">
                <a:ln>
                  <a:noFill/>
                </a:ln>
                <a:solidFill>
                  <a:prstClr val="black"/>
                </a:solidFill>
                <a:effectLst/>
                <a:uLnTx/>
                <a:uFillTx/>
                <a:latin typeface="Arial" charset="0"/>
                <a:ea typeface="+mn-ea"/>
                <a:cs typeface="+mn-cs"/>
              </a:rPr>
              <a:t>Diode Circuit Models</a:t>
            </a:r>
          </a:p>
        </p:txBody>
      </p:sp>
      <p:sp>
        <p:nvSpPr>
          <p:cNvPr id="23570" name="Text Box 18"/>
          <p:cNvSpPr txBox="1">
            <a:spLocks noChangeArrowheads="1"/>
          </p:cNvSpPr>
          <p:nvPr/>
        </p:nvSpPr>
        <p:spPr bwMode="auto">
          <a:xfrm>
            <a:off x="1447800" y="625733"/>
            <a:ext cx="3200400" cy="830997"/>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400" b="0" i="0" u="sng" strike="noStrike" kern="1200" cap="none" spc="0" normalizeH="0" baseline="0" noProof="0">
                <a:ln>
                  <a:noFill/>
                </a:ln>
                <a:solidFill>
                  <a:prstClr val="black"/>
                </a:solidFill>
                <a:effectLst/>
                <a:uLnTx/>
                <a:uFillTx/>
                <a:latin typeface="Arial" charset="0"/>
                <a:ea typeface="+mn-ea"/>
                <a:cs typeface="+mn-cs"/>
              </a:rPr>
              <a:t>The Ideal Diode with Barrier Potential</a:t>
            </a:r>
          </a:p>
        </p:txBody>
      </p:sp>
      <p:sp>
        <p:nvSpPr>
          <p:cNvPr id="23571" name="Text Box 19"/>
          <p:cNvSpPr txBox="1">
            <a:spLocks noChangeArrowheads="1"/>
          </p:cNvSpPr>
          <p:nvPr/>
        </p:nvSpPr>
        <p:spPr bwMode="auto">
          <a:xfrm>
            <a:off x="4495800" y="763309"/>
            <a:ext cx="5943600" cy="1477328"/>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This model is more accurate than the simple ideal diode model because it includes the approximate barrier potential voltage.  Remember the barrier potential voltage is the voltage at which appreciable current starts to flow.</a:t>
            </a:r>
          </a:p>
        </p:txBody>
      </p:sp>
      <p:sp>
        <p:nvSpPr>
          <p:cNvPr id="23580" name="Text Box 28"/>
          <p:cNvSpPr txBox="1">
            <a:spLocks noChangeArrowheads="1"/>
          </p:cNvSpPr>
          <p:nvPr/>
        </p:nvSpPr>
        <p:spPr bwMode="auto">
          <a:xfrm>
            <a:off x="1524000" y="2590800"/>
            <a:ext cx="8810847" cy="923330"/>
          </a:xfrm>
          <a:prstGeom prst="rect">
            <a:avLst/>
          </a:prstGeom>
          <a:noFill/>
          <a:ln w="38100">
            <a:noFill/>
            <a:miter lim="800000"/>
            <a:headEnd/>
            <a:tailEnd/>
          </a:ln>
          <a:effec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Example:  To be more accurate than just using the ideal diode model include the barrier potential. Assume V</a:t>
            </a:r>
            <a:r>
              <a:rPr kumimoji="0" lang="en-US" sz="1800" b="0" i="0" u="none" strike="noStrike" kern="1200" cap="none" spc="0" normalizeH="0" baseline="-25000" noProof="0" dirty="0">
                <a:ln>
                  <a:noFill/>
                </a:ln>
                <a:solidFill>
                  <a:prstClr val="black"/>
                </a:solidFill>
                <a:effectLst/>
                <a:uLnTx/>
                <a:uFillTx/>
                <a:latin typeface="Times New Roman" pitchFamily="18" charset="0"/>
                <a:ea typeface="+mn-ea"/>
                <a:cs typeface="+mn-cs"/>
                <a:sym typeface="Symbol" pitchFamily="18" charset="2"/>
              </a:rPr>
              <a: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0.3 volts (typical for a germanium diode)  Determine the value of I</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if  V</a:t>
            </a:r>
            <a:r>
              <a:rPr kumimoji="0" lang="en-US" sz="1800" b="0" i="0" u="none" strike="noStrike" kern="1200" cap="none" spc="0" normalizeH="0" baseline="-25000" noProof="0" dirty="0">
                <a:ln>
                  <a:noFill/>
                </a:ln>
                <a:solidFill>
                  <a:prstClr val="black"/>
                </a:solidFill>
                <a:effectLst/>
                <a:uLnTx/>
                <a:uFillTx/>
                <a:latin typeface="Arial" charset="0"/>
                <a:ea typeface="+mn-ea"/>
                <a:cs typeface="+mn-cs"/>
              </a:rPr>
              <a:t>A</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5 volts (forward bias).</a:t>
            </a:r>
          </a:p>
        </p:txBody>
      </p:sp>
      <p:sp>
        <p:nvSpPr>
          <p:cNvPr id="23581" name="Line 29"/>
          <p:cNvSpPr>
            <a:spLocks noChangeShapeType="1"/>
          </p:cNvSpPr>
          <p:nvPr/>
        </p:nvSpPr>
        <p:spPr bwMode="auto">
          <a:xfrm>
            <a:off x="2438400" y="5638800"/>
            <a:ext cx="0" cy="914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2" name="Line 30"/>
          <p:cNvSpPr>
            <a:spLocks noChangeShapeType="1"/>
          </p:cNvSpPr>
          <p:nvPr/>
        </p:nvSpPr>
        <p:spPr bwMode="auto">
          <a:xfrm>
            <a:off x="2286000" y="56388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3" name="Line 31"/>
          <p:cNvSpPr>
            <a:spLocks noChangeShapeType="1"/>
          </p:cNvSpPr>
          <p:nvPr/>
        </p:nvSpPr>
        <p:spPr bwMode="auto">
          <a:xfrm>
            <a:off x="2133600" y="55626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4" name="Line 32"/>
          <p:cNvSpPr>
            <a:spLocks noChangeShapeType="1"/>
          </p:cNvSpPr>
          <p:nvPr/>
        </p:nvSpPr>
        <p:spPr bwMode="auto">
          <a:xfrm>
            <a:off x="2133600" y="54102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5" name="Line 33"/>
          <p:cNvSpPr>
            <a:spLocks noChangeShapeType="1"/>
          </p:cNvSpPr>
          <p:nvPr/>
        </p:nvSpPr>
        <p:spPr bwMode="auto">
          <a:xfrm>
            <a:off x="2286000" y="54864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6" name="Line 34"/>
          <p:cNvSpPr>
            <a:spLocks noChangeShapeType="1"/>
          </p:cNvSpPr>
          <p:nvPr/>
        </p:nvSpPr>
        <p:spPr bwMode="auto">
          <a:xfrm>
            <a:off x="2438400" y="4495800"/>
            <a:ext cx="0" cy="914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7" name="Line 35"/>
          <p:cNvSpPr>
            <a:spLocks noChangeShapeType="1"/>
          </p:cNvSpPr>
          <p:nvPr/>
        </p:nvSpPr>
        <p:spPr bwMode="auto">
          <a:xfrm>
            <a:off x="2438400" y="4495800"/>
            <a:ext cx="838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8" name="Line 36"/>
          <p:cNvSpPr>
            <a:spLocks noChangeShapeType="1"/>
          </p:cNvSpPr>
          <p:nvPr/>
        </p:nvSpPr>
        <p:spPr bwMode="auto">
          <a:xfrm flipV="1">
            <a:off x="3276600" y="4343400"/>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89" name="Line 37"/>
          <p:cNvSpPr>
            <a:spLocks noChangeShapeType="1"/>
          </p:cNvSpPr>
          <p:nvPr/>
        </p:nvSpPr>
        <p:spPr bwMode="auto">
          <a:xfrm>
            <a:off x="3352800" y="43434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0" name="Line 38"/>
          <p:cNvSpPr>
            <a:spLocks noChangeShapeType="1"/>
          </p:cNvSpPr>
          <p:nvPr/>
        </p:nvSpPr>
        <p:spPr bwMode="auto">
          <a:xfrm flipV="1">
            <a:off x="3429000" y="43434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1" name="Line 39"/>
          <p:cNvSpPr>
            <a:spLocks noChangeShapeType="1"/>
          </p:cNvSpPr>
          <p:nvPr/>
        </p:nvSpPr>
        <p:spPr bwMode="auto">
          <a:xfrm>
            <a:off x="3505200" y="43434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2" name="Line 40"/>
          <p:cNvSpPr>
            <a:spLocks noChangeShapeType="1"/>
          </p:cNvSpPr>
          <p:nvPr/>
        </p:nvSpPr>
        <p:spPr bwMode="auto">
          <a:xfrm flipV="1">
            <a:off x="3581400" y="43434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3" name="Line 41"/>
          <p:cNvSpPr>
            <a:spLocks noChangeShapeType="1"/>
          </p:cNvSpPr>
          <p:nvPr/>
        </p:nvSpPr>
        <p:spPr bwMode="auto">
          <a:xfrm>
            <a:off x="3657600" y="4343400"/>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4" name="Line 42"/>
          <p:cNvSpPr>
            <a:spLocks noChangeShapeType="1"/>
          </p:cNvSpPr>
          <p:nvPr/>
        </p:nvSpPr>
        <p:spPr bwMode="auto">
          <a:xfrm flipV="1">
            <a:off x="3733800" y="4495800"/>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5" name="Line 43"/>
          <p:cNvSpPr>
            <a:spLocks noChangeShapeType="1"/>
          </p:cNvSpPr>
          <p:nvPr/>
        </p:nvSpPr>
        <p:spPr bwMode="auto">
          <a:xfrm>
            <a:off x="3810000" y="4495800"/>
            <a:ext cx="838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6" name="Line 44"/>
          <p:cNvSpPr>
            <a:spLocks noChangeShapeType="1"/>
          </p:cNvSpPr>
          <p:nvPr/>
        </p:nvSpPr>
        <p:spPr bwMode="auto">
          <a:xfrm>
            <a:off x="4648200" y="4495800"/>
            <a:ext cx="0" cy="7620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7" name="Line 45"/>
          <p:cNvSpPr>
            <a:spLocks noChangeShapeType="1"/>
          </p:cNvSpPr>
          <p:nvPr/>
        </p:nvSpPr>
        <p:spPr bwMode="auto">
          <a:xfrm>
            <a:off x="4419600" y="5257800"/>
            <a:ext cx="457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8" name="Line 46"/>
          <p:cNvSpPr>
            <a:spLocks noChangeShapeType="1"/>
          </p:cNvSpPr>
          <p:nvPr/>
        </p:nvSpPr>
        <p:spPr bwMode="auto">
          <a:xfrm>
            <a:off x="4419600" y="5257800"/>
            <a:ext cx="2286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599" name="Line 47"/>
          <p:cNvSpPr>
            <a:spLocks noChangeShapeType="1"/>
          </p:cNvSpPr>
          <p:nvPr/>
        </p:nvSpPr>
        <p:spPr bwMode="auto">
          <a:xfrm flipH="1">
            <a:off x="4648200" y="5257800"/>
            <a:ext cx="2286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00" name="Line 48"/>
          <p:cNvSpPr>
            <a:spLocks noChangeShapeType="1"/>
          </p:cNvSpPr>
          <p:nvPr/>
        </p:nvSpPr>
        <p:spPr bwMode="auto">
          <a:xfrm>
            <a:off x="4419600" y="5562600"/>
            <a:ext cx="4572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01" name="Line 49"/>
          <p:cNvSpPr>
            <a:spLocks noChangeShapeType="1"/>
          </p:cNvSpPr>
          <p:nvPr/>
        </p:nvSpPr>
        <p:spPr bwMode="auto">
          <a:xfrm>
            <a:off x="4648200" y="6019800"/>
            <a:ext cx="0" cy="533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02" name="Line 50"/>
          <p:cNvSpPr>
            <a:spLocks noChangeShapeType="1"/>
          </p:cNvSpPr>
          <p:nvPr/>
        </p:nvSpPr>
        <p:spPr bwMode="auto">
          <a:xfrm>
            <a:off x="2438400" y="6553200"/>
            <a:ext cx="2209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03" name="Text Box 51"/>
          <p:cNvSpPr txBox="1">
            <a:spLocks noChangeArrowheads="1"/>
          </p:cNvSpPr>
          <p:nvPr/>
        </p:nvSpPr>
        <p:spPr bwMode="auto">
          <a:xfrm>
            <a:off x="2057400" y="5029200"/>
            <a:ext cx="4572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t>
            </a:r>
          </a:p>
        </p:txBody>
      </p:sp>
      <p:sp>
        <p:nvSpPr>
          <p:cNvPr id="23604" name="Text Box 52"/>
          <p:cNvSpPr txBox="1">
            <a:spLocks noChangeArrowheads="1"/>
          </p:cNvSpPr>
          <p:nvPr/>
        </p:nvSpPr>
        <p:spPr bwMode="auto">
          <a:xfrm>
            <a:off x="2057400" y="5486400"/>
            <a:ext cx="4572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_</a:t>
            </a:r>
          </a:p>
        </p:txBody>
      </p:sp>
      <p:sp>
        <p:nvSpPr>
          <p:cNvPr id="23605" name="Text Box 53"/>
          <p:cNvSpPr txBox="1">
            <a:spLocks noChangeArrowheads="1"/>
          </p:cNvSpPr>
          <p:nvPr/>
        </p:nvSpPr>
        <p:spPr bwMode="auto">
          <a:xfrm>
            <a:off x="1524000" y="5257800"/>
            <a:ext cx="609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Arial" charset="0"/>
                <a:ea typeface="+mn-ea"/>
                <a:cs typeface="+mn-cs"/>
              </a:rPr>
              <a:t>A</a:t>
            </a:r>
          </a:p>
        </p:txBody>
      </p:sp>
      <p:sp>
        <p:nvSpPr>
          <p:cNvPr id="23606" name="Line 54"/>
          <p:cNvSpPr>
            <a:spLocks noChangeShapeType="1"/>
          </p:cNvSpPr>
          <p:nvPr/>
        </p:nvSpPr>
        <p:spPr bwMode="auto">
          <a:xfrm>
            <a:off x="4648200" y="4495800"/>
            <a:ext cx="0" cy="457200"/>
          </a:xfrm>
          <a:prstGeom prst="line">
            <a:avLst/>
          </a:prstGeom>
          <a:noFill/>
          <a:ln w="38100">
            <a:solidFill>
              <a:schemeClr val="tx1"/>
            </a:solidFill>
            <a:round/>
            <a:headEnd/>
            <a:tailEnd type="triangle" w="med" len="me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07" name="Text Box 55"/>
          <p:cNvSpPr txBox="1">
            <a:spLocks noChangeArrowheads="1"/>
          </p:cNvSpPr>
          <p:nvPr/>
        </p:nvSpPr>
        <p:spPr bwMode="auto">
          <a:xfrm>
            <a:off x="4114800" y="4648200"/>
            <a:ext cx="609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I</a:t>
            </a:r>
            <a:r>
              <a:rPr kumimoji="0" lang="en-US" sz="1800" b="0" i="0" u="none" strike="noStrike" kern="1200" cap="none" spc="0" normalizeH="0" baseline="-25000" noProof="0">
                <a:ln>
                  <a:noFill/>
                </a:ln>
                <a:solidFill>
                  <a:prstClr val="black"/>
                </a:solidFill>
                <a:effectLst/>
                <a:uLnTx/>
                <a:uFillTx/>
                <a:latin typeface="Arial" charset="0"/>
                <a:ea typeface="+mn-ea"/>
                <a:cs typeface="+mn-cs"/>
              </a:rPr>
              <a:t>D</a:t>
            </a:r>
          </a:p>
        </p:txBody>
      </p:sp>
      <p:sp>
        <p:nvSpPr>
          <p:cNvPr id="23608" name="Text Box 56"/>
          <p:cNvSpPr txBox="1">
            <a:spLocks noChangeArrowheads="1"/>
          </p:cNvSpPr>
          <p:nvPr/>
        </p:nvSpPr>
        <p:spPr bwMode="auto">
          <a:xfrm>
            <a:off x="2819400" y="3962400"/>
            <a:ext cx="1371600" cy="369332"/>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R</a:t>
            </a:r>
            <a:r>
              <a:rPr kumimoji="0" lang="en-US" sz="1800" b="0" i="0" u="none" strike="noStrike" kern="1200" cap="none" spc="0" normalizeH="0" baseline="-25000" noProof="0">
                <a:ln>
                  <a:noFill/>
                </a:ln>
                <a:solidFill>
                  <a:prstClr val="black"/>
                </a:solidFill>
                <a:effectLst/>
                <a:uLnTx/>
                <a:uFillTx/>
                <a:latin typeface="Arial" charset="0"/>
                <a:ea typeface="+mn-ea"/>
                <a:cs typeface="+mn-cs"/>
              </a:rPr>
              <a:t>S </a:t>
            </a:r>
            <a:r>
              <a:rPr kumimoji="0" lang="en-US" sz="1600" b="0" i="0" u="none" strike="noStrike" kern="1200" cap="none" spc="0" normalizeH="0" baseline="0" noProof="0">
                <a:ln>
                  <a:noFill/>
                </a:ln>
                <a:solidFill>
                  <a:prstClr val="black"/>
                </a:solidFill>
                <a:effectLst/>
                <a:uLnTx/>
                <a:uFillTx/>
                <a:latin typeface="Arial" charset="0"/>
                <a:ea typeface="+mn-ea"/>
                <a:cs typeface="+mn-cs"/>
              </a:rPr>
              <a:t>= 50 </a:t>
            </a:r>
            <a:r>
              <a:rPr kumimoji="0" lang="en-US" sz="1600" b="0" i="0" u="none" strike="noStrike" kern="1200" cap="none" spc="0" normalizeH="0" baseline="0" noProof="0">
                <a:ln>
                  <a:noFill/>
                </a:ln>
                <a:solidFill>
                  <a:prstClr val="black"/>
                </a:solidFill>
                <a:effectLst/>
                <a:uLnTx/>
                <a:uFillTx/>
                <a:latin typeface="Times New Roman" pitchFamily="18" charset="0"/>
                <a:ea typeface="+mn-ea"/>
                <a:cs typeface="+mn-cs"/>
                <a:sym typeface="Symbol" pitchFamily="18" charset="2"/>
              </a:rPr>
              <a:t></a:t>
            </a:r>
          </a:p>
        </p:txBody>
      </p:sp>
      <p:grpSp>
        <p:nvGrpSpPr>
          <p:cNvPr id="20515" name="Group 62"/>
          <p:cNvGrpSpPr>
            <a:grpSpLocks/>
          </p:cNvGrpSpPr>
          <p:nvPr/>
        </p:nvGrpSpPr>
        <p:grpSpPr bwMode="auto">
          <a:xfrm rot="16200000">
            <a:off x="2476500" y="1485900"/>
            <a:ext cx="457200" cy="533400"/>
            <a:chOff x="528" y="1488"/>
            <a:chExt cx="288" cy="192"/>
          </a:xfrm>
        </p:grpSpPr>
        <p:sp>
          <p:nvSpPr>
            <p:cNvPr id="23610" name="Line 58"/>
            <p:cNvSpPr>
              <a:spLocks noChangeShapeType="1"/>
            </p:cNvSpPr>
            <p:nvPr/>
          </p:nvSpPr>
          <p:spPr bwMode="auto">
            <a:xfrm>
              <a:off x="528" y="1488"/>
              <a:ext cx="288"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1" name="Line 59"/>
            <p:cNvSpPr>
              <a:spLocks noChangeShapeType="1"/>
            </p:cNvSpPr>
            <p:nvPr/>
          </p:nvSpPr>
          <p:spPr bwMode="auto">
            <a:xfrm>
              <a:off x="528" y="1488"/>
              <a:ext cx="144" cy="192"/>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2" name="Line 60"/>
            <p:cNvSpPr>
              <a:spLocks noChangeShapeType="1"/>
            </p:cNvSpPr>
            <p:nvPr/>
          </p:nvSpPr>
          <p:spPr bwMode="auto">
            <a:xfrm flipH="1">
              <a:off x="672" y="1488"/>
              <a:ext cx="144" cy="192"/>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3" name="Line 61"/>
            <p:cNvSpPr>
              <a:spLocks noChangeShapeType="1"/>
            </p:cNvSpPr>
            <p:nvPr/>
          </p:nvSpPr>
          <p:spPr bwMode="auto">
            <a:xfrm>
              <a:off x="528" y="1680"/>
              <a:ext cx="288"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grpSp>
      <p:sp>
        <p:nvSpPr>
          <p:cNvPr id="23615" name="Line 63"/>
          <p:cNvSpPr>
            <a:spLocks noChangeShapeType="1"/>
          </p:cNvSpPr>
          <p:nvPr/>
        </p:nvSpPr>
        <p:spPr bwMode="auto">
          <a:xfrm flipH="1">
            <a:off x="2052864" y="1752600"/>
            <a:ext cx="4191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6" name="Line 64"/>
          <p:cNvSpPr>
            <a:spLocks noChangeShapeType="1"/>
          </p:cNvSpPr>
          <p:nvPr/>
        </p:nvSpPr>
        <p:spPr bwMode="auto">
          <a:xfrm flipH="1">
            <a:off x="2971800" y="1752600"/>
            <a:ext cx="3810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7" name="Line 65"/>
          <p:cNvSpPr>
            <a:spLocks noChangeShapeType="1"/>
          </p:cNvSpPr>
          <p:nvPr/>
        </p:nvSpPr>
        <p:spPr bwMode="auto">
          <a:xfrm>
            <a:off x="3352800" y="1524000"/>
            <a:ext cx="0" cy="4572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8" name="Line 66"/>
          <p:cNvSpPr>
            <a:spLocks noChangeShapeType="1"/>
          </p:cNvSpPr>
          <p:nvPr/>
        </p:nvSpPr>
        <p:spPr bwMode="auto">
          <a:xfrm>
            <a:off x="3505200" y="1600200"/>
            <a:ext cx="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19" name="Line 67"/>
          <p:cNvSpPr>
            <a:spLocks noChangeShapeType="1"/>
          </p:cNvSpPr>
          <p:nvPr/>
        </p:nvSpPr>
        <p:spPr bwMode="auto">
          <a:xfrm flipH="1">
            <a:off x="3505200" y="17526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20" name="Text Box 68"/>
          <p:cNvSpPr txBox="1">
            <a:spLocks noChangeArrowheads="1"/>
          </p:cNvSpPr>
          <p:nvPr/>
        </p:nvSpPr>
        <p:spPr bwMode="auto">
          <a:xfrm>
            <a:off x="3124201" y="1981200"/>
            <a:ext cx="688975" cy="641350"/>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Times New Roman" pitchFamily="18" charset="0"/>
                <a:ea typeface="+mn-ea"/>
                <a:cs typeface="+mn-cs"/>
                <a:sym typeface="Symbol" pitchFamily="18" charset="2"/>
              </a:rPr>
              <a:t></a:t>
            </a: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p:txBody>
      </p:sp>
      <p:sp>
        <p:nvSpPr>
          <p:cNvPr id="23621" name="Text Box 69"/>
          <p:cNvSpPr txBox="1">
            <a:spLocks noChangeArrowheads="1"/>
          </p:cNvSpPr>
          <p:nvPr/>
        </p:nvSpPr>
        <p:spPr bwMode="auto">
          <a:xfrm>
            <a:off x="2971800" y="1752601"/>
            <a:ext cx="457200" cy="3667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t>
            </a:r>
          </a:p>
        </p:txBody>
      </p:sp>
      <p:sp>
        <p:nvSpPr>
          <p:cNvPr id="23622" name="Line 70"/>
          <p:cNvSpPr>
            <a:spLocks noChangeShapeType="1"/>
          </p:cNvSpPr>
          <p:nvPr/>
        </p:nvSpPr>
        <p:spPr bwMode="auto">
          <a:xfrm>
            <a:off x="4495800" y="6019800"/>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24" name="Line 72"/>
          <p:cNvSpPr>
            <a:spLocks noChangeShapeType="1"/>
          </p:cNvSpPr>
          <p:nvPr/>
        </p:nvSpPr>
        <p:spPr bwMode="auto">
          <a:xfrm>
            <a:off x="4648200" y="5562600"/>
            <a:ext cx="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25" name="Line 73"/>
          <p:cNvSpPr>
            <a:spLocks noChangeShapeType="1"/>
          </p:cNvSpPr>
          <p:nvPr/>
        </p:nvSpPr>
        <p:spPr bwMode="auto">
          <a:xfrm>
            <a:off x="4343400" y="5867400"/>
            <a:ext cx="6096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26" name="Text Box 74"/>
          <p:cNvSpPr txBox="1">
            <a:spLocks noChangeArrowheads="1"/>
          </p:cNvSpPr>
          <p:nvPr/>
        </p:nvSpPr>
        <p:spPr bwMode="auto">
          <a:xfrm>
            <a:off x="3886201" y="5715000"/>
            <a:ext cx="688975" cy="641350"/>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Times New Roman" pitchFamily="18" charset="0"/>
                <a:ea typeface="+mn-ea"/>
                <a:cs typeface="+mn-cs"/>
                <a:sym typeface="Symbol" pitchFamily="18" charset="2"/>
              </a:rPr>
              <a:t></a:t>
            </a: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p:txBody>
      </p:sp>
      <p:sp>
        <p:nvSpPr>
          <p:cNvPr id="23627" name="Text Box 75"/>
          <p:cNvSpPr txBox="1">
            <a:spLocks noChangeArrowheads="1"/>
          </p:cNvSpPr>
          <p:nvPr/>
        </p:nvSpPr>
        <p:spPr bwMode="auto">
          <a:xfrm>
            <a:off x="4191000" y="5562601"/>
            <a:ext cx="457200" cy="3667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a:t>
            </a:r>
          </a:p>
        </p:txBody>
      </p:sp>
      <p:sp>
        <p:nvSpPr>
          <p:cNvPr id="23628" name="Line 76"/>
          <p:cNvSpPr>
            <a:spLocks noChangeShapeType="1"/>
          </p:cNvSpPr>
          <p:nvPr/>
        </p:nvSpPr>
        <p:spPr bwMode="auto">
          <a:xfrm>
            <a:off x="6248400" y="5867400"/>
            <a:ext cx="685800" cy="0"/>
          </a:xfrm>
          <a:prstGeom prst="line">
            <a:avLst/>
          </a:prstGeom>
          <a:noFill/>
          <a:ln w="25400">
            <a:solidFill>
              <a:srgbClr val="E5F6FF"/>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3629" name="Line 77"/>
          <p:cNvSpPr>
            <a:spLocks noChangeShapeType="1"/>
          </p:cNvSpPr>
          <p:nvPr/>
        </p:nvSpPr>
        <p:spPr bwMode="auto">
          <a:xfrm>
            <a:off x="7315200" y="5867400"/>
            <a:ext cx="685800" cy="0"/>
          </a:xfrm>
          <a:prstGeom prst="line">
            <a:avLst/>
          </a:prstGeom>
          <a:noFill/>
          <a:ln w="25400">
            <a:solidFill>
              <a:srgbClr val="E5F6FF"/>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mc:AlternateContent xmlns:mc="http://schemas.openxmlformats.org/markup-compatibility/2006" xmlns:a14="http://schemas.microsoft.com/office/drawing/2010/main">
        <mc:Choice Requires="a14">
          <p:sp>
            <p:nvSpPr>
              <p:cNvPr id="55" name="Text Box 57"/>
              <p:cNvSpPr txBox="1">
                <a:spLocks noChangeArrowheads="1"/>
              </p:cNvSpPr>
              <p:nvPr/>
            </p:nvSpPr>
            <p:spPr bwMode="auto">
              <a:xfrm>
                <a:off x="5105399" y="3962400"/>
                <a:ext cx="5486400" cy="2200924"/>
              </a:xfrm>
              <a:prstGeom prst="rect">
                <a:avLst/>
              </a:prstGeom>
              <a:noFill/>
              <a:ln w="38100">
                <a:noFill/>
                <a:miter lim="800000"/>
                <a:headEnd/>
                <a:tailEnd/>
              </a:ln>
              <a:effectLst/>
            </p:spPr>
            <p:txBody>
              <a:bodyPr>
                <a:spAutoFit/>
              </a:bodyPr>
              <a:lstStyle/>
              <a:p>
                <a:pPr marL="457200" marR="0" lvl="0" indent="-45720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Arial" charset="0"/>
                    <a:ea typeface="+mn-ea"/>
                    <a:cs typeface="+mn-cs"/>
                  </a:rPr>
                  <a:t>	With V</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A </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&gt; 0 the diode is in forward bias and is acting like a perfect conductor so write a KVL equation to find I</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a:t>
                </a:r>
              </a:p>
              <a:p>
                <a:pPr marL="457200" marR="0" lvl="0" indent="-457200" algn="l" defTabSz="914400" rtl="0" eaLnBrk="1" fontAlgn="auto" latinLnBrk="0" hangingPunct="1">
                  <a:lnSpc>
                    <a:spcPct val="100000"/>
                  </a:lnSpc>
                  <a:spcBef>
                    <a:spcPct val="3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	0 = V</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A</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I</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D</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R</a:t>
                </a:r>
                <a:r>
                  <a:rPr kumimoji="0" lang="en-US" sz="1800" b="0" i="0" u="none" strike="noStrike" kern="1200" cap="none" spc="0" normalizeH="0" baseline="-20000" noProof="0" dirty="0">
                    <a:ln>
                      <a:noFill/>
                    </a:ln>
                    <a:solidFill>
                      <a:prstClr val="black"/>
                    </a:solidFill>
                    <a:effectLst/>
                    <a:uLnTx/>
                    <a:uFillTx/>
                    <a:latin typeface="Arial" charset="0"/>
                    <a:ea typeface="+mn-ea"/>
                    <a:cs typeface="+mn-cs"/>
                  </a:rPr>
                  <a:t>S</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 V</a:t>
                </a:r>
                <a:r>
                  <a:rPr kumimoji="0" lang="en-US" sz="1800" b="0" i="0" u="none" strike="noStrike" kern="1200" cap="none" spc="0" normalizeH="0" baseline="-25000" noProof="0" dirty="0">
                    <a:ln>
                      <a:noFill/>
                    </a:ln>
                    <a:solidFill>
                      <a:prstClr val="black"/>
                    </a:solidFill>
                    <a:effectLst/>
                    <a:uLnTx/>
                    <a:uFillTx/>
                    <a:latin typeface="Times New Roman" pitchFamily="18" charset="0"/>
                    <a:ea typeface="+mn-ea"/>
                    <a:cs typeface="+mn-cs"/>
                    <a:sym typeface="Symbol" pitchFamily="18" charset="2"/>
                  </a:rPr>
                  <a:t></a:t>
                </a:r>
                <a:r>
                  <a:rPr kumimoji="0" lang="en-US" sz="1800" b="0" i="0" u="none" strike="noStrike" kern="1200" cap="none" spc="0" normalizeH="0" baseline="0" noProof="0" dirty="0">
                    <a:ln>
                      <a:noFill/>
                    </a:ln>
                    <a:solidFill>
                      <a:prstClr val="black"/>
                    </a:solidFill>
                    <a:effectLst/>
                    <a:uLnTx/>
                    <a:uFillTx/>
                    <a:latin typeface="Arial" charset="0"/>
                    <a:ea typeface="+mn-ea"/>
                    <a:cs typeface="+mn-cs"/>
                  </a:rPr>
                  <a:t> </a:t>
                </a:r>
                <a:endParaRPr kumimoji="0" lang="en-US" sz="1800" b="0" i="0" u="none" strike="noStrike" kern="1200" cap="none" spc="0" normalizeH="0" baseline="0" noProof="0" dirty="0" smtClean="0">
                  <a:ln>
                    <a:noFill/>
                  </a:ln>
                  <a:solidFill>
                    <a:prstClr val="black"/>
                  </a:solidFill>
                  <a:effectLst/>
                  <a:uLnTx/>
                  <a:uFillTx/>
                  <a:latin typeface="Arial" charset="0"/>
                  <a:ea typeface="+mn-ea"/>
                  <a:cs typeface="+mn-cs"/>
                </a:endParaRPr>
              </a:p>
              <a:p>
                <a:pPr marL="457200" marR="0" lvl="0" indent="-457200" algn="l" defTabSz="914400" rtl="0" eaLnBrk="1" fontAlgn="auto" latinLnBrk="0" hangingPunct="1">
                  <a:lnSpc>
                    <a:spcPct val="100000"/>
                  </a:lnSpc>
                  <a:spcBef>
                    <a:spcPct val="3000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num>
                      <m:den>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𝑅</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m:t>
                            </m:r>
                          </m:sub>
                        </m:sSub>
                      </m:den>
                    </m:f>
                  </m:oMath>
                </a14:m>
                <a:r>
                  <a:rPr kumimoji="0" lang="en-US" sz="1800" b="0" i="0" u="none" strike="noStrike" kern="1200" cap="none" spc="0" normalizeH="0" baseline="0" noProof="0" dirty="0" smtClean="0">
                    <a:ln>
                      <a:noFill/>
                    </a:ln>
                    <a:solidFill>
                      <a:prstClr val="black"/>
                    </a:solidFill>
                    <a:effectLst/>
                    <a:uLnTx/>
                    <a:uFillTx/>
                    <a:latin typeface="Arial" charset="0"/>
                    <a:ea typeface="+mn-ea"/>
                    <a:cs typeface="+mn-cs"/>
                  </a:rPr>
                  <a:t>=</a:t>
                </a:r>
                <a14:m>
                  <m:oMath xmlns:m="http://schemas.openxmlformats.org/officeDocument/2006/math">
                    <m:f>
                      <m:fPr>
                        <m:ctrlP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4.7</m:t>
                        </m:r>
                      </m:num>
                      <m:den>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50</m:t>
                        </m:r>
                      </m:den>
                    </m:f>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=94</m:t>
                    </m:r>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𝑚𝐴</m:t>
                    </m:r>
                  </m:oMath>
                </a14:m>
                <a:endParaRPr kumimoji="0" lang="en-US" sz="1800" b="0" i="0" u="none" strike="noStrike" kern="1200" cap="none" spc="0" normalizeH="0" baseline="0" noProof="0" dirty="0">
                  <a:ln>
                    <a:noFill/>
                  </a:ln>
                  <a:solidFill>
                    <a:prstClr val="black"/>
                  </a:solidFill>
                  <a:effectLst/>
                  <a:uLnTx/>
                  <a:uFillTx/>
                  <a:latin typeface="Arial" charset="0"/>
                  <a:ea typeface="+mn-ea"/>
                  <a:cs typeface="+mn-cs"/>
                </a:endParaRPr>
              </a:p>
              <a:p>
                <a:pPr marL="457200" marR="0" lvl="0" indent="-457200" algn="l" defTabSz="914400" rtl="0" eaLnBrk="1" fontAlgn="auto" latinLnBrk="0" hangingPunct="1">
                  <a:lnSpc>
                    <a:spcPct val="100000"/>
                  </a:lnSpc>
                  <a:spcBef>
                    <a:spcPct val="300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mn-cs"/>
                  </a:rPr>
                  <a:t>	</a:t>
                </a:r>
                <a:r>
                  <a:rPr kumimoji="0" lang="en-US" sz="1800" b="0" i="0" u="none" strike="noStrike" kern="1200" cap="none" spc="0" normalizeH="0" baseline="0" noProof="0" dirty="0" smtClean="0">
                    <a:ln>
                      <a:noFill/>
                    </a:ln>
                    <a:solidFill>
                      <a:prstClr val="black"/>
                    </a:solidFill>
                    <a:effectLst/>
                    <a:uLnTx/>
                    <a:uFillTx/>
                    <a:latin typeface="Arial" charset="0"/>
                    <a:ea typeface="+mn-ea"/>
                    <a:cs typeface="+mn-cs"/>
                  </a:rPr>
                  <a:t>                                                                                                      </a:t>
                </a:r>
                <a:endParaRPr kumimoji="0" lang="en-US" sz="1800" b="0" i="0" u="none" strike="noStrike" kern="1200" cap="none" spc="0" normalizeH="0" baseline="0" noProof="0" dirty="0">
                  <a:ln>
                    <a:noFill/>
                  </a:ln>
                  <a:solidFill>
                    <a:prstClr val="black"/>
                  </a:solidFill>
                  <a:effectLst/>
                  <a:uLnTx/>
                  <a:uFillTx/>
                  <a:latin typeface="Arial" charset="0"/>
                  <a:ea typeface="+mn-ea"/>
                  <a:cs typeface="+mn-cs"/>
                  <a:sym typeface="Symbol" pitchFamily="18" charset="2"/>
                </a:endParaRPr>
              </a:p>
            </p:txBody>
          </p:sp>
        </mc:Choice>
        <mc:Fallback xmlns="">
          <p:sp>
            <p:nvSpPr>
              <p:cNvPr id="55" name="Text Box 57"/>
              <p:cNvSpPr txBox="1">
                <a:spLocks noRot="1" noChangeAspect="1" noMove="1" noResize="1" noEditPoints="1" noAdjustHandles="1" noChangeArrowheads="1" noChangeShapeType="1" noTextEdit="1"/>
              </p:cNvSpPr>
              <p:nvPr/>
            </p:nvSpPr>
            <p:spPr bwMode="auto">
              <a:xfrm>
                <a:off x="5105399" y="3962400"/>
                <a:ext cx="5486400" cy="2200924"/>
              </a:xfrm>
              <a:prstGeom prst="rect">
                <a:avLst/>
              </a:prstGeom>
              <a:blipFill>
                <a:blip r:embed="rId4"/>
                <a:stretch>
                  <a:fillRect t="-1385"/>
                </a:stretch>
              </a:blipFill>
              <a:ln w="38100">
                <a:noFill/>
                <a:miter lim="800000"/>
                <a:headEnd/>
                <a:tailEnd/>
              </a:ln>
              <a:effectLst/>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EA9758F-783A-4DBC-90C7-77EB57BA485C}"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054538"/>
      </p:ext>
    </p:extLst>
  </p:cSld>
  <p:clrMapOvr>
    <a:masterClrMapping/>
  </p:clrMapOvr>
  <mc:AlternateContent xmlns:mc="http://schemas.openxmlformats.org/markup-compatibility/2006" xmlns:p14="http://schemas.microsoft.com/office/powerpoint/2010/main">
    <mc:Choice Requires="p14">
      <p:transition spd="slow" p14:dur="2000" advTm="246917"/>
    </mc:Choice>
    <mc:Fallback xmlns="">
      <p:transition spd="slow" advTm="24691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Text Box 16"/>
          <p:cNvSpPr txBox="1">
            <a:spLocks noChangeArrowheads="1"/>
          </p:cNvSpPr>
          <p:nvPr/>
        </p:nvSpPr>
        <p:spPr bwMode="auto">
          <a:xfrm>
            <a:off x="2241645" y="81756"/>
            <a:ext cx="7315200" cy="579438"/>
          </a:xfrm>
          <a:prstGeom prst="rect">
            <a:avLst/>
          </a:prstGeom>
          <a:noFill/>
          <a:ln w="254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charset="0"/>
                <a:ea typeface="+mn-ea"/>
                <a:cs typeface="+mn-cs"/>
              </a:rPr>
              <a:t>Diode Circuit Models</a:t>
            </a:r>
          </a:p>
        </p:txBody>
      </p:sp>
      <p:sp>
        <p:nvSpPr>
          <p:cNvPr id="24593" name="Text Box 17"/>
          <p:cNvSpPr txBox="1">
            <a:spLocks noChangeArrowheads="1"/>
          </p:cNvSpPr>
          <p:nvPr/>
        </p:nvSpPr>
        <p:spPr bwMode="auto">
          <a:xfrm>
            <a:off x="116575" y="85942"/>
            <a:ext cx="3957850" cy="1200329"/>
          </a:xfrm>
          <a:prstGeom prst="rect">
            <a:avLst/>
          </a:prstGeom>
          <a:noFill/>
          <a:ln w="25400">
            <a:noFill/>
            <a:miter lim="800000"/>
            <a:headEnd/>
            <a:tailEnd/>
          </a:ln>
          <a:effec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The Ideal Diode with Barrier Potential and Linear Forward Resistance </a:t>
            </a:r>
          </a:p>
        </p:txBody>
      </p:sp>
      <p:sp>
        <p:nvSpPr>
          <p:cNvPr id="24594" name="Text Box 18"/>
          <p:cNvSpPr txBox="1">
            <a:spLocks noChangeArrowheads="1"/>
          </p:cNvSpPr>
          <p:nvPr/>
        </p:nvSpPr>
        <p:spPr bwMode="auto">
          <a:xfrm>
            <a:off x="3886200" y="762001"/>
            <a:ext cx="6781800" cy="2031325"/>
          </a:xfrm>
          <a:prstGeom prst="rect">
            <a:avLst/>
          </a:prstGeom>
          <a:noFill/>
          <a:ln w="25400">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This model is the most accurate of the three.  It includes a linear forward resistance that is calculated from the slope of the linear portion of the transconductance curve.  However, this is usually not necessary since the R</a:t>
            </a:r>
            <a:r>
              <a:rPr kumimoji="0" lang="en-US" sz="1800" b="0" i="0" u="none" strike="noStrike" kern="1200" cap="none" spc="0" normalizeH="0" baseline="-20000" noProof="0">
                <a:ln>
                  <a:noFill/>
                </a:ln>
                <a:solidFill>
                  <a:prstClr val="black"/>
                </a:solidFill>
                <a:effectLst/>
                <a:uLnTx/>
                <a:uFillTx/>
                <a:latin typeface="Arial" charset="0"/>
                <a:ea typeface="+mn-ea"/>
                <a:cs typeface="+mn-cs"/>
              </a:rPr>
              <a:t>F</a:t>
            </a:r>
            <a:r>
              <a:rPr kumimoji="0" lang="en-US" sz="1800" b="0" i="0" u="none" strike="noStrike" kern="1200" cap="none" spc="0" normalizeH="0" baseline="0" noProof="0">
                <a:ln>
                  <a:noFill/>
                </a:ln>
                <a:solidFill>
                  <a:prstClr val="black"/>
                </a:solidFill>
                <a:effectLst/>
                <a:uLnTx/>
                <a:uFillTx/>
                <a:latin typeface="Arial" charset="0"/>
                <a:ea typeface="+mn-ea"/>
                <a:cs typeface="+mn-cs"/>
              </a:rPr>
              <a:t> (forward resistance) value is pretty constant.  For low-power germanium and silicon diodes the R</a:t>
            </a:r>
            <a:r>
              <a:rPr kumimoji="0" lang="en-US" sz="1800" b="0" i="0" u="none" strike="noStrike" kern="1200" cap="none" spc="0" normalizeH="0" baseline="-20000" noProof="0">
                <a:ln>
                  <a:noFill/>
                </a:ln>
                <a:solidFill>
                  <a:prstClr val="black"/>
                </a:solidFill>
                <a:effectLst/>
                <a:uLnTx/>
                <a:uFillTx/>
                <a:latin typeface="Arial" charset="0"/>
                <a:ea typeface="+mn-ea"/>
                <a:cs typeface="+mn-cs"/>
              </a:rPr>
              <a:t>F</a:t>
            </a:r>
            <a:r>
              <a:rPr kumimoji="0" lang="en-US" sz="1800" b="0" i="0" u="none" strike="noStrike" kern="1200" cap="none" spc="0" normalizeH="0" baseline="0" noProof="0">
                <a:ln>
                  <a:noFill/>
                </a:ln>
                <a:solidFill>
                  <a:prstClr val="black"/>
                </a:solidFill>
                <a:effectLst/>
                <a:uLnTx/>
                <a:uFillTx/>
                <a:latin typeface="Arial" charset="0"/>
                <a:ea typeface="+mn-ea"/>
                <a:cs typeface="+mn-cs"/>
              </a:rPr>
              <a:t> value is usually in the 2 to 5 ohms range, while higher power diodes have a R</a:t>
            </a:r>
            <a:r>
              <a:rPr kumimoji="0" lang="en-US" sz="1800" b="0" i="0" u="none" strike="noStrike" kern="1200" cap="none" spc="0" normalizeH="0" baseline="-20000" noProof="0">
                <a:ln>
                  <a:noFill/>
                </a:ln>
                <a:solidFill>
                  <a:prstClr val="black"/>
                </a:solidFill>
                <a:effectLst/>
                <a:uLnTx/>
                <a:uFillTx/>
                <a:latin typeface="Arial" charset="0"/>
                <a:ea typeface="+mn-ea"/>
                <a:cs typeface="+mn-cs"/>
              </a:rPr>
              <a:t>F</a:t>
            </a:r>
            <a:r>
              <a:rPr kumimoji="0" lang="en-US" sz="1800" b="0" i="0" u="none" strike="noStrike" kern="1200" cap="none" spc="0" normalizeH="0" baseline="0" noProof="0">
                <a:ln>
                  <a:noFill/>
                </a:ln>
                <a:solidFill>
                  <a:prstClr val="black"/>
                </a:solidFill>
                <a:effectLst/>
                <a:uLnTx/>
                <a:uFillTx/>
                <a:latin typeface="Arial" charset="0"/>
                <a:ea typeface="+mn-ea"/>
                <a:cs typeface="+mn-cs"/>
              </a:rPr>
              <a:t> value closer to 1 ohm.</a:t>
            </a:r>
          </a:p>
        </p:txBody>
      </p:sp>
      <p:grpSp>
        <p:nvGrpSpPr>
          <p:cNvPr id="21531" name="Group 77"/>
          <p:cNvGrpSpPr>
            <a:grpSpLocks/>
          </p:cNvGrpSpPr>
          <p:nvPr/>
        </p:nvGrpSpPr>
        <p:grpSpPr bwMode="auto">
          <a:xfrm rot="16200000">
            <a:off x="1225456" y="1366474"/>
            <a:ext cx="457200" cy="533400"/>
            <a:chOff x="528" y="1488"/>
            <a:chExt cx="288" cy="192"/>
          </a:xfrm>
        </p:grpSpPr>
        <p:sp>
          <p:nvSpPr>
            <p:cNvPr id="24654" name="Line 78"/>
            <p:cNvSpPr>
              <a:spLocks noChangeShapeType="1"/>
            </p:cNvSpPr>
            <p:nvPr/>
          </p:nvSpPr>
          <p:spPr bwMode="auto">
            <a:xfrm>
              <a:off x="528" y="1488"/>
              <a:ext cx="288"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55" name="Line 79"/>
            <p:cNvSpPr>
              <a:spLocks noChangeShapeType="1"/>
            </p:cNvSpPr>
            <p:nvPr/>
          </p:nvSpPr>
          <p:spPr bwMode="auto">
            <a:xfrm>
              <a:off x="528" y="1488"/>
              <a:ext cx="144" cy="192"/>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56" name="Line 80"/>
            <p:cNvSpPr>
              <a:spLocks noChangeShapeType="1"/>
            </p:cNvSpPr>
            <p:nvPr/>
          </p:nvSpPr>
          <p:spPr bwMode="auto">
            <a:xfrm flipH="1">
              <a:off x="672" y="1488"/>
              <a:ext cx="144" cy="192"/>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57" name="Line 81"/>
            <p:cNvSpPr>
              <a:spLocks noChangeShapeType="1"/>
            </p:cNvSpPr>
            <p:nvPr/>
          </p:nvSpPr>
          <p:spPr bwMode="auto">
            <a:xfrm>
              <a:off x="528" y="1680"/>
              <a:ext cx="288"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grpSp>
      <p:sp>
        <p:nvSpPr>
          <p:cNvPr id="24658" name="Line 82"/>
          <p:cNvSpPr>
            <a:spLocks noChangeShapeType="1"/>
          </p:cNvSpPr>
          <p:nvPr/>
        </p:nvSpPr>
        <p:spPr bwMode="auto">
          <a:xfrm flipH="1">
            <a:off x="882556" y="1633174"/>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59" name="Line 83"/>
          <p:cNvSpPr>
            <a:spLocks noChangeShapeType="1"/>
          </p:cNvSpPr>
          <p:nvPr/>
        </p:nvSpPr>
        <p:spPr bwMode="auto">
          <a:xfrm flipH="1">
            <a:off x="1720756" y="1633174"/>
            <a:ext cx="3810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0" name="Line 84"/>
          <p:cNvSpPr>
            <a:spLocks noChangeShapeType="1"/>
          </p:cNvSpPr>
          <p:nvPr/>
        </p:nvSpPr>
        <p:spPr bwMode="auto">
          <a:xfrm>
            <a:off x="2101756" y="1404574"/>
            <a:ext cx="0" cy="4572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1" name="Line 85"/>
          <p:cNvSpPr>
            <a:spLocks noChangeShapeType="1"/>
          </p:cNvSpPr>
          <p:nvPr/>
        </p:nvSpPr>
        <p:spPr bwMode="auto">
          <a:xfrm>
            <a:off x="2254156" y="1480774"/>
            <a:ext cx="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2" name="Line 86"/>
          <p:cNvSpPr>
            <a:spLocks noChangeShapeType="1"/>
          </p:cNvSpPr>
          <p:nvPr/>
        </p:nvSpPr>
        <p:spPr bwMode="auto">
          <a:xfrm flipH="1">
            <a:off x="2254156" y="1633174"/>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3" name="Text Box 87"/>
          <p:cNvSpPr txBox="1">
            <a:spLocks noChangeArrowheads="1"/>
          </p:cNvSpPr>
          <p:nvPr/>
        </p:nvSpPr>
        <p:spPr bwMode="auto">
          <a:xfrm>
            <a:off x="1720756" y="1633175"/>
            <a:ext cx="457200" cy="3667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a:t>
            </a:r>
          </a:p>
        </p:txBody>
      </p:sp>
      <p:sp>
        <p:nvSpPr>
          <p:cNvPr id="24664" name="Text Box 88"/>
          <p:cNvSpPr txBox="1">
            <a:spLocks noChangeArrowheads="1"/>
          </p:cNvSpPr>
          <p:nvPr/>
        </p:nvSpPr>
        <p:spPr bwMode="auto">
          <a:xfrm>
            <a:off x="1873157" y="1785574"/>
            <a:ext cx="688975" cy="641350"/>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V</a:t>
            </a:r>
            <a:r>
              <a:rPr kumimoji="0" lang="en-US" sz="1800" b="0" i="0" u="none" strike="noStrike" kern="1200" cap="none" spc="0" normalizeH="0" baseline="-25000" noProof="0">
                <a:ln>
                  <a:noFill/>
                </a:ln>
                <a:solidFill>
                  <a:prstClr val="black"/>
                </a:solidFill>
                <a:effectLst/>
                <a:uLnTx/>
                <a:uFillTx/>
                <a:latin typeface="Times New Roman" pitchFamily="18" charset="0"/>
                <a:ea typeface="+mn-ea"/>
                <a:cs typeface="+mn-cs"/>
                <a:sym typeface="Symbol" pitchFamily="18" charset="2"/>
              </a:rPr>
              <a:t></a:t>
            </a: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p:txBody>
      </p:sp>
      <p:sp>
        <p:nvSpPr>
          <p:cNvPr id="24665" name="Line 89"/>
          <p:cNvSpPr>
            <a:spLocks noChangeShapeType="1"/>
          </p:cNvSpPr>
          <p:nvPr/>
        </p:nvSpPr>
        <p:spPr bwMode="auto">
          <a:xfrm flipV="1">
            <a:off x="2558956" y="1480774"/>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6" name="Line 90"/>
          <p:cNvSpPr>
            <a:spLocks noChangeShapeType="1"/>
          </p:cNvSpPr>
          <p:nvPr/>
        </p:nvSpPr>
        <p:spPr bwMode="auto">
          <a:xfrm>
            <a:off x="2635156" y="1480774"/>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7" name="Line 91"/>
          <p:cNvSpPr>
            <a:spLocks noChangeShapeType="1"/>
          </p:cNvSpPr>
          <p:nvPr/>
        </p:nvSpPr>
        <p:spPr bwMode="auto">
          <a:xfrm flipV="1">
            <a:off x="2711356" y="1480774"/>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8" name="Line 92"/>
          <p:cNvSpPr>
            <a:spLocks noChangeShapeType="1"/>
          </p:cNvSpPr>
          <p:nvPr/>
        </p:nvSpPr>
        <p:spPr bwMode="auto">
          <a:xfrm>
            <a:off x="2787556" y="1480774"/>
            <a:ext cx="76200" cy="3048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69" name="Line 93"/>
          <p:cNvSpPr>
            <a:spLocks noChangeShapeType="1"/>
          </p:cNvSpPr>
          <p:nvPr/>
        </p:nvSpPr>
        <p:spPr bwMode="auto">
          <a:xfrm flipV="1">
            <a:off x="2863756" y="1633174"/>
            <a:ext cx="76200" cy="15240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70" name="Line 94"/>
          <p:cNvSpPr>
            <a:spLocks noChangeShapeType="1"/>
          </p:cNvSpPr>
          <p:nvPr/>
        </p:nvSpPr>
        <p:spPr bwMode="auto">
          <a:xfrm flipH="1">
            <a:off x="2939956" y="1633174"/>
            <a:ext cx="304800" cy="0"/>
          </a:xfrm>
          <a:prstGeom prst="line">
            <a:avLst/>
          </a:prstGeom>
          <a:noFill/>
          <a:ln w="38100">
            <a:solidFill>
              <a:schemeClr val="tx1"/>
            </a:solidFill>
            <a:round/>
            <a:headEnd/>
            <a:tailEnd/>
          </a:ln>
          <a:effectLst/>
        </p:spPr>
        <p:txBody>
          <a:bodyPr anchor="ct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24671" name="Text Box 95"/>
          <p:cNvSpPr txBox="1">
            <a:spLocks noChangeArrowheads="1"/>
          </p:cNvSpPr>
          <p:nvPr/>
        </p:nvSpPr>
        <p:spPr bwMode="auto">
          <a:xfrm>
            <a:off x="2406557" y="1785575"/>
            <a:ext cx="688975" cy="366713"/>
          </a:xfrm>
          <a:prstGeom prst="rect">
            <a:avLst/>
          </a:prstGeom>
          <a:noFill/>
          <a:ln w="38100">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charset="0"/>
                <a:ea typeface="+mn-ea"/>
                <a:cs typeface="+mn-cs"/>
              </a:rPr>
              <a:t>R</a:t>
            </a:r>
            <a:r>
              <a:rPr kumimoji="0" lang="en-US" sz="1800" b="0" i="0" u="none" strike="noStrike" kern="1200" cap="none" spc="0" normalizeH="0" baseline="-25000" noProof="0">
                <a:ln>
                  <a:noFill/>
                </a:ln>
                <a:solidFill>
                  <a:prstClr val="black"/>
                </a:solidFill>
                <a:effectLst/>
                <a:uLnTx/>
                <a:uFillTx/>
                <a:latin typeface="Times New Roman" pitchFamily="18" charset="0"/>
                <a:ea typeface="+mn-ea"/>
                <a:cs typeface="+mn-cs"/>
                <a:sym typeface="Symbol" pitchFamily="18" charset="2"/>
              </a:rPr>
              <a:t>F</a:t>
            </a:r>
            <a:endParaRPr kumimoji="0" lang="en-US" sz="1800" b="0" i="0" u="none" strike="noStrike" kern="1200" cap="none" spc="0" normalizeH="0" baseline="-25000" noProof="0">
              <a:ln>
                <a:noFill/>
              </a:ln>
              <a:solidFill>
                <a:prstClr val="black"/>
              </a:solidFill>
              <a:effectLst/>
              <a:uLnTx/>
              <a:uFillTx/>
              <a:latin typeface="Arial" charset="0"/>
              <a:ea typeface="+mn-ea"/>
              <a:cs typeface="+mn-cs"/>
            </a:endParaRPr>
          </a:p>
        </p:txBody>
      </p:sp>
      <p:pic>
        <p:nvPicPr>
          <p:cNvPr id="2" name="Picture 1"/>
          <p:cNvPicPr>
            <a:picLocks noChangeAspect="1"/>
          </p:cNvPicPr>
          <p:nvPr/>
        </p:nvPicPr>
        <p:blipFill>
          <a:blip r:embed="rId2"/>
          <a:stretch>
            <a:fillRect/>
          </a:stretch>
        </p:blipFill>
        <p:spPr>
          <a:xfrm>
            <a:off x="1828800" y="2856006"/>
            <a:ext cx="8053449" cy="3746383"/>
          </a:xfrm>
          <a:prstGeom prst="rect">
            <a:avLst/>
          </a:prstGeom>
        </p:spPr>
      </p:pic>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B3775DA-BCCA-4656-AC13-35A5FE85EE08}"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t>1/9/2021</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26730-A226-44C2-BFF3-D7AA24EE432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273599"/>
      </p:ext>
    </p:extLst>
  </p:cSld>
  <p:clrMapOvr>
    <a:masterClrMapping/>
  </p:clrMapOvr>
  <mc:AlternateContent xmlns:mc="http://schemas.openxmlformats.org/markup-compatibility/2006" xmlns:p14="http://schemas.microsoft.com/office/powerpoint/2010/main">
    <mc:Choice Requires="p14">
      <p:transition spd="slow" p14:dur="2000" advTm="100646"/>
    </mc:Choice>
    <mc:Fallback xmlns="">
      <p:transition spd="slow" advTm="10064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678&quot;&gt;&lt;object type=&quot;3&quot; unique_id=&quot;10679&quot;&gt;&lt;property id=&quot;20148&quot; value=&quot;5&quot;/&gt;&lt;property id=&quot;20300&quot; value=&quot;Slide 1&quot;/&gt;&lt;property id=&quot;20307&quot; value=&quot;257&quot;/&gt;&lt;/object&gt;&lt;object type=&quot;3&quot; unique_id=&quot;10680&quot;&gt;&lt;property id=&quot;20148&quot; value=&quot;5&quot;/&gt;&lt;property id=&quot;20300&quot; value=&quot;Slide 2 - &amp;quot;Static V-I Characteristics of a Junction Diode&amp;quot;&quot;/&gt;&lt;property id=&quot;20307&quot; value=&quot;284&quot;/&gt;&lt;/object&gt;&lt;object type=&quot;3&quot; unique_id=&quot;10681&quot;&gt;&lt;property id=&quot;20148&quot; value=&quot;5&quot;/&gt;&lt;property id=&quot;20300&quot; value=&quot;Slide 3 - &amp;quot;Static V-I Characteristics of a Junction Diode&amp;quot;&quot;/&gt;&lt;property id=&quot;20307&quot; value=&quot;285&quot;/&gt;&lt;/object&gt;&lt;object type=&quot;3&quot; unique_id=&quot;10682&quot;&gt;&lt;property id=&quot;20148&quot; value=&quot;5&quot;/&gt;&lt;property id=&quot;20300&quot; value=&quot;Slide 4&quot;/&gt;&lt;property id=&quot;20307&quot; value=&quot;275&quot;/&gt;&lt;/object&gt;&lt;object type=&quot;3&quot; unique_id=&quot;10683&quot;&gt;&lt;property id=&quot;20148&quot; value=&quot;5&quot;/&gt;&lt;property id=&quot;20300&quot; value=&quot;Slide 5&quot;/&gt;&lt;property id=&quot;20307&quot; value=&quot;276&quot;/&gt;&lt;/object&gt;&lt;object type=&quot;3&quot; unique_id=&quot;10684&quot;&gt;&lt;property id=&quot;20148&quot; value=&quot;5&quot;/&gt;&lt;property id=&quot;20300&quot; value=&quot;Slide 6&quot;/&gt;&lt;property id=&quot;20307&quot; value=&quot;277&quot;/&gt;&lt;/object&gt;&lt;object type=&quot;3&quot; unique_id=&quot;10685&quot;&gt;&lt;property id=&quot;20148&quot; value=&quot;5&quot;/&gt;&lt;property id=&quot;20300&quot; value=&quot;Slide 7&quot;/&gt;&lt;property id=&quot;20307&quot; value=&quot;278&quot;/&gt;&lt;/object&gt;&lt;object type=&quot;3&quot; unique_id=&quot;10686&quot;&gt;&lt;property id=&quot;20148&quot; value=&quot;5&quot;/&gt;&lt;property id=&quot;20300&quot; value=&quot;Slide 8&quot;/&gt;&lt;property id=&quot;20307&quot; value=&quot;279&quot;/&gt;&lt;/object&gt;&lt;object type=&quot;3&quot; unique_id=&quot;10687&quot;&gt;&lt;property id=&quot;20148&quot; value=&quot;5&quot;/&gt;&lt;property id=&quot;20300&quot; value=&quot;Slide 9&quot;/&gt;&lt;property id=&quot;20307&quot; value=&quot;280&quot;/&gt;&lt;/object&gt;&lt;object type=&quot;3&quot; unique_id=&quot;10688&quot;&gt;&lt;property id=&quot;20148&quot; value=&quot;5&quot;/&gt;&lt;property id=&quot;20300&quot; value=&quot;Slide 10&quot;/&gt;&lt;property id=&quot;20307&quot; value=&quot;281&quot;/&gt;&lt;/object&gt;&lt;object type=&quot;3&quot; unique_id=&quot;10689&quot;&gt;&lt;property id=&quot;20148&quot; value=&quot;5&quot;/&gt;&lt;property id=&quot;20300&quot; value=&quot;Slide 11&quot;/&gt;&lt;property id=&quot;20307&quot; value=&quot;282&quot;/&gt;&lt;/object&gt;&lt;object type=&quot;3&quot; unique_id=&quot;10690&quot;&gt;&lt;property id=&quot;20148&quot; value=&quot;5&quot;/&gt;&lt;property id=&quot;20300&quot; value=&quot;Slide 12&quot;/&gt;&lt;property id=&quot;20307&quot; value=&quot;283&quot;/&gt;&lt;/object&gt;&lt;/object&gt;&lt;object type=&quot;8&quot; unique_id=&quot;10704&quot;&gt;&lt;/object&gt;&lt;/object&gt;&lt;/database&gt;"/>
  <p:tag name="MMPROD_NEXTUNIQUEID" val="10011"/>
  <p:tag name="SECTOMILLISECCONVERTED"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1183</Words>
  <Application>Microsoft Office PowerPoint</Application>
  <PresentationFormat>Widescreen</PresentationFormat>
  <Paragraphs>124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Corbel</vt:lpstr>
      <vt:lpstr>Symbol</vt:lpstr>
      <vt:lpstr>Times New Roman</vt:lpstr>
      <vt:lpstr>1_Office Theme</vt:lpstr>
      <vt:lpstr>PowerPoint Presentation</vt:lpstr>
      <vt:lpstr>Static V-I Characteristics of a Junction Diode</vt:lpstr>
      <vt:lpstr>Static V-I Characteristics of a Junction Diode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dc:creator>
  <cp:lastModifiedBy>Dr. S S</cp:lastModifiedBy>
  <cp:revision>7</cp:revision>
  <dcterms:created xsi:type="dcterms:W3CDTF">2020-07-14T08:21:11Z</dcterms:created>
  <dcterms:modified xsi:type="dcterms:W3CDTF">2021-01-09T15:23:10Z</dcterms:modified>
</cp:coreProperties>
</file>