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47" r:id="rId11"/>
    <p:sldId id="548" r:id="rId12"/>
    <p:sldId id="555" r:id="rId13"/>
    <p:sldId id="556" r:id="rId14"/>
    <p:sldId id="557" r:id="rId15"/>
    <p:sldId id="586" r:id="rId16"/>
    <p:sldId id="587" r:id="rId17"/>
    <p:sldId id="560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 showGuides="1">
      <p:cViewPr varScale="1">
        <p:scale>
          <a:sx n="62" d="100"/>
          <a:sy n="62" d="100"/>
        </p:scale>
        <p:origin x="954" y="72"/>
      </p:cViewPr>
      <p:guideLst>
        <p:guide orient="horz" pos="2160"/>
        <p:guide pos="384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D5827-254D-4104-B7D7-0CEDD4C8D794}" type="datetimeFigureOut">
              <a:rPr lang="en-IN" smtClean="0"/>
              <a:t>22-01-2021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7052-8D12-423C-8A95-EFC25565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47052-8D12-423C-8A95-EFC255658F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E6BF-4525-4FC3-B9D6-F9F2BF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C83B9-C925-4F6C-BC89-A14B73D6B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E776-E3D3-4A01-A2CB-6D7AAE64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A95964-0263-495D-B3C2-C10940BB1760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D14-AA44-463F-B4B8-CEE7E985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0" y="6100657"/>
            <a:ext cx="1265490" cy="252309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5779-0686-4020-915A-1073B1C8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3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AD1-4B91-4F51-81AA-3B2F3E25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1E28C-23F2-4769-BEB4-9BD53AE3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6636-5481-4A60-876A-559DD395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ADFB-9966-4385-BE80-3BD33C1BF5F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6D97-59C7-42F8-B9BC-2CC23C36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CF56-DA89-4AC7-BB38-0DE8071B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0017-1FE8-4783-B3E0-8AAC644A1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604E7-5B9A-4BC9-B9BD-D9D18D45D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321F0-EF9A-4A9F-AB10-6BB99D9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C9A5-83BE-4D60-861A-93A4332F1F98}" type="datetime1">
              <a:rPr lang="en-US" smtClean="0"/>
              <a:t>1/22/2021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5685-6530-4370-9136-E869F3A5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8E14-B595-4F51-A7BE-3DDBE6C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26730-A226-44C2-BFF3-D7AA24EE4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AD6-FD23-4525-AFC6-58971E71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9F44-EC98-432B-936C-6BE7A76A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9E77-F746-4935-A1B3-3CFE53AB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25869" y="6356290"/>
            <a:ext cx="1218561" cy="36346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59F1-3D00-40D9-9F89-01E5D4A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04319" y="6126859"/>
            <a:ext cx="1298961" cy="228600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IN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F399-7F50-4D8A-92F9-501375AD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  <a:solidFill>
            <a:srgbClr val="C00000"/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BF3C-2B7F-458A-98B2-659FB34B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9EAC-AE84-4481-8D4F-28D4C205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8F633-7807-4CC2-B453-A546777B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E88E2-15DF-4F52-8701-4E99A038C3B9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B7E2-714B-45FC-9384-ED74E91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57531" y="6086207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E42BF-C4BE-47D0-9BF5-21742E32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C0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2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5774-8851-4563-8381-C03EB3A9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F6B-DD07-4AF7-A66E-B6E03E1F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348D-4FCC-4C7A-954B-E05895249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517F-05F9-4AAC-957F-04D5F52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1BA5ED-238F-41B0-B910-F342E0E2DA94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F590E-4F2B-4867-9795-83A4662E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6400" y="602819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77C9-BE17-4E8D-BA50-45B647ED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A78F-8072-4E69-B821-27B8698C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8338-7B35-4800-A556-BE7AE4B1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4FCC-B42F-4F3B-9116-63652FE3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E00CF-A1EA-4412-9173-EE1493674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124F4-8853-40CA-BC86-17967D8CD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2C56-8C4F-4243-B82B-FBA367D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CB21A3-B37C-4997-9FB1-48D71856C232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2CE8E-65F8-47CF-AF7C-4A55A112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9684" y="6060996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740EA-4534-4895-8B29-41A4E06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A77F-0AF6-4E78-9FC1-179DA12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A2F7-C52B-4944-9E7C-EDCFC8F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F5473-98C6-4F15-9A11-9015714CC42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7C44-DD97-432F-AAF2-A77176BE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82100" y="598784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2EA87-3CE2-4F3A-AFEB-CAFED65F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F02-EE98-4C53-A4A8-8FA1977D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1C261-B2B0-4740-9258-08F7E5C5949B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75AD5-B7FC-4A6C-8F27-97ABABBA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9D859-5D36-4A95-8784-C9FB24C1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281" y="6354628"/>
            <a:ext cx="56971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5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AC3-5576-4823-8155-2E1C7CE8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D708-3C6C-4AFF-8A82-CD75C586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54B50-70E6-4D78-8899-655F1E0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821-70DC-4A55-8E6D-0D0DC41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102FBD-BA7E-46F8-BB53-19ED2E36C75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5455-5713-4781-BEC8-5FDEC02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2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80E34-9177-48B9-9239-A8371A4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0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E01E-2DC3-4934-B0DA-9976813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49303-5E2D-4B60-BCA2-88C254BA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33ED-9747-4369-A486-CEA9EE98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50B76-29B9-46B8-A9E3-014FE513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CA64D-59BC-416D-9DE9-60988F0C5DA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2638D-D432-4AAB-9392-AC4AB93B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7988" y="6057411"/>
            <a:ext cx="41148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EF33-CD17-44C5-8F8D-285DD07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C26730-A226-44C2-BFF3-D7AA24EE432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7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22D17-BDC4-4164-A19A-3B423D9C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D01A-19C0-4177-9A51-B114CCA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165B-F33C-479B-BA4B-666CBE01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42739" y="6354628"/>
            <a:ext cx="1179541" cy="36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918B-C207-4F08-BBD3-52AC3C909BC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9B0E-D71B-4FF9-9474-DE74F1DD2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UES001 , EIED,   TU , Patiala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EC26-F578-4AF9-8A4E-722DBADED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2281" y="6354628"/>
            <a:ext cx="569719" cy="36512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dirty="0"/>
              <a:t>   </a:t>
            </a:r>
            <a:fld id="{17C26730-A226-44C2-BFF3-D7AA24EE432D}" type="slidenum">
              <a:rPr lang="en-IN" smtClean="0"/>
              <a:pPr algn="ctr"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8EAA0-7558-4584-98B8-AF019A9DA5D6}"/>
              </a:ext>
            </a:extLst>
          </p:cNvPr>
          <p:cNvSpPr/>
          <p:nvPr userDrawn="1"/>
        </p:nvSpPr>
        <p:spPr>
          <a:xfrm>
            <a:off x="0" y="0"/>
            <a:ext cx="10442739" cy="6858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16916B-6090-4B3F-A684-CE48813BDB84}"/>
              </a:ext>
            </a:extLst>
          </p:cNvPr>
          <p:cNvSpPr/>
          <p:nvPr userDrawn="1"/>
        </p:nvSpPr>
        <p:spPr>
          <a:xfrm>
            <a:off x="153824" y="136733"/>
            <a:ext cx="10288915" cy="6583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87203-E800-4277-B35B-3030F91F3F2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739" y="139908"/>
            <a:ext cx="1749261" cy="62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5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CFFD913D-BDEC-4682-8377-0826A6127210}"/>
              </a:ext>
            </a:extLst>
          </p:cNvPr>
          <p:cNvSpPr txBox="1">
            <a:spLocks/>
          </p:cNvSpPr>
          <p:nvPr/>
        </p:nvSpPr>
        <p:spPr>
          <a:xfrm>
            <a:off x="258689" y="1390939"/>
            <a:ext cx="6798250" cy="1674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b="1" kern="1200" cap="all" spc="-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Electrical </a:t>
            </a:r>
          </a:p>
          <a:p>
            <a:pPr marL="0" marR="0" lvl="0" indent="0" algn="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</a:t>
            </a:r>
            <a:b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US" sz="6000" b="1" i="0" u="none" strike="noStrike" kern="1200" cap="all" spc="-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Electronics science 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2B7774-6E43-44DB-93DF-66DC5B7DBA7C}"/>
              </a:ext>
            </a:extLst>
          </p:cNvPr>
          <p:cNvSpPr txBox="1">
            <a:spLocks/>
          </p:cNvSpPr>
          <p:nvPr/>
        </p:nvSpPr>
        <p:spPr>
          <a:xfrm>
            <a:off x="1766131" y="3429000"/>
            <a:ext cx="5290808" cy="1014984"/>
          </a:xfrm>
          <a:prstGeom prst="rect">
            <a:avLst/>
          </a:prstGeom>
          <a:solidFill>
            <a:srgbClr val="000000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year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Computer Science and Engineering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87B14-6EA7-498D-87BF-E8A2F302B5E6}"/>
              </a:ext>
            </a:extLst>
          </p:cNvPr>
          <p:cNvSpPr txBox="1"/>
          <p:nvPr/>
        </p:nvSpPr>
        <p:spPr>
          <a:xfrm>
            <a:off x="3179063" y="4622793"/>
            <a:ext cx="7050023" cy="1688535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>
                    <a:lumMod val="50000"/>
                    <a:lumOff val="50000"/>
                  </a:srgbClr>
                </a:solidFill>
                <a:latin typeface="Corbel" panose="020B0503020204020204" pitchFamily="34" charset="0"/>
              </a:rPr>
              <a:t>Dr. Shakti Singh </a:t>
            </a: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  <a:t/>
            </a:r>
            <a:br>
              <a:rPr lang="en-US" sz="2400" b="1" spc="-100" dirty="0">
                <a:solidFill>
                  <a:srgbClr val="5CB8B3"/>
                </a:solidFill>
                <a:latin typeface="Corbel" panose="020B0503020204020204" pitchFamily="34" charset="0"/>
              </a:rPr>
            </a:b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ASSISTANT PROFESSOR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ELECTRCIAL AND INSTRUMENATION </a:t>
            </a:r>
          </a:p>
          <a:p>
            <a:pPr algn="r">
              <a:lnSpc>
                <a:spcPts val="1400"/>
              </a:lnSpc>
            </a:pPr>
            <a:endParaRPr lang="en-US" sz="2400" b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spc="-100" dirty="0">
                <a:solidFill>
                  <a:srgbClr val="000000"/>
                </a:solidFill>
                <a:latin typeface="Corbel" panose="020B0503020204020204" pitchFamily="34" charset="0"/>
              </a:rPr>
              <a:t>ENGINEERING DEPARTMENT </a:t>
            </a:r>
          </a:p>
          <a:p>
            <a:pPr algn="r">
              <a:lnSpc>
                <a:spcPts val="1400"/>
              </a:lnSpc>
            </a:pPr>
            <a:endParaRPr lang="en-US" sz="2400" b="1" i="1" spc="-1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r">
              <a:lnSpc>
                <a:spcPts val="1400"/>
              </a:lnSpc>
            </a:pPr>
            <a:r>
              <a:rPr lang="en-US" sz="2400" b="1" i="1" spc="-100" dirty="0">
                <a:solidFill>
                  <a:schemeClr val="bg1">
                    <a:lumMod val="65000"/>
                  </a:schemeClr>
                </a:solidFill>
                <a:latin typeface="Corbel" panose="020B0503020204020204" pitchFamily="34" charset="0"/>
              </a:rPr>
              <a:t>@shakti.singh@thapar.edu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69D3F-6AB0-4D6F-95F2-475FF2E8263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4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76"/>
    </mc:Choice>
    <mc:Fallback xmlns="">
      <p:transition spd="slow" advTm="182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Comparator</a:t>
            </a:r>
          </a:p>
        </p:txBody>
      </p:sp>
      <p:pic>
        <p:nvPicPr>
          <p:cNvPr id="21518" name="Picture 14" descr="V_\mathrm{out} = \left\{\begin{matrix} V_\mathrm{S+} &amp; V_1 &gt; V_2 \\ V_\mathrm{S-} &amp; V_1 &lt; V_2 \end{matrix}\righ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28801"/>
            <a:ext cx="2952750" cy="815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1" y="1864519"/>
            <a:ext cx="5105400" cy="2806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962400" y="4922838"/>
            <a:ext cx="47244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Uses: Low-voltage alarms, night light controller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352800" y="29718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V</a:t>
            </a:r>
            <a:r>
              <a:rPr lang="en-US" altLang="en-US" sz="2000" b="1" baseline="-25000"/>
              <a:t>2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828800" y="2438401"/>
            <a:ext cx="5334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V</a:t>
            </a:r>
            <a:r>
              <a:rPr lang="en-US" altLang="en-US" sz="2000" b="1" baseline="-25000"/>
              <a:t>1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724400" y="266700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/>
              <a:t>V</a:t>
            </a:r>
            <a:r>
              <a:rPr lang="en-US" altLang="en-US" sz="2000" b="1" baseline="-25000"/>
              <a:t>out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32BE-7675-4628-92F6-E3C1D7986968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03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16"/>
    </mc:Choice>
    <mc:Fallback xmlns="">
      <p:transition spd="slow" advTm="6541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Pulse Width Modulator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381897" y="1447801"/>
            <a:ext cx="5286103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500" dirty="0"/>
              <a:t>Output changes when </a:t>
            </a:r>
          </a:p>
          <a:p>
            <a:pPr lvl="1"/>
            <a:r>
              <a:rPr lang="en-US" altLang="en-US" sz="2100" dirty="0"/>
              <a:t>V</a:t>
            </a:r>
            <a:r>
              <a:rPr lang="en-US" altLang="en-US" sz="2100" baseline="-25000" dirty="0"/>
              <a:t>in</a:t>
            </a:r>
            <a:r>
              <a:rPr lang="en-US" altLang="en-US" sz="2100" dirty="0"/>
              <a:t> ~= </a:t>
            </a:r>
            <a:r>
              <a:rPr lang="en-US" altLang="en-US" sz="2100" dirty="0" err="1"/>
              <a:t>V</a:t>
            </a:r>
            <a:r>
              <a:rPr lang="en-US" altLang="en-US" sz="2100" baseline="-25000" dirty="0" err="1"/>
              <a:t>pot</a:t>
            </a:r>
            <a:endParaRPr lang="en-US" altLang="en-US" sz="2100" baseline="-25000" dirty="0"/>
          </a:p>
          <a:p>
            <a:r>
              <a:rPr lang="en-US" altLang="en-US" sz="2500" dirty="0"/>
              <a:t>Potentiometer used to vary duty cycle</a:t>
            </a:r>
          </a:p>
          <a:p>
            <a:endParaRPr lang="en-US" altLang="en-US" sz="2500" dirty="0"/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5234"/>
            <a:ext cx="5867400" cy="3676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876800" y="5380038"/>
            <a:ext cx="41910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Uses: Motor controllers</a:t>
            </a:r>
          </a:p>
        </p:txBody>
      </p:sp>
    </p:spTree>
    <p:extLst>
      <p:ext uri="{BB962C8B-B14F-4D97-AF65-F5344CB8AC3E}">
        <p14:creationId xmlns:p14="http://schemas.microsoft.com/office/powerpoint/2010/main" val="120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8"/>
    </mc:Choice>
    <mc:Fallback xmlns="">
      <p:transition spd="slow" advTm="1182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Filters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1919514"/>
            <a:ext cx="4191000" cy="230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019800" y="1447800"/>
            <a:ext cx="441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500"/>
              <a:t>Decouple the low-pass RC filter from the load.</a:t>
            </a:r>
            <a:br>
              <a:rPr lang="en-US" altLang="en-US" sz="2500"/>
            </a:br>
            <a:r>
              <a:rPr lang="en-US" altLang="en-US" sz="2500"/>
              <a:t/>
            </a:r>
            <a:br>
              <a:rPr lang="en-US" altLang="en-US" sz="2500"/>
            </a:br>
            <a:r>
              <a:rPr lang="en-US" altLang="en-US" sz="2500"/>
              <a:t/>
            </a:r>
            <a:br>
              <a:rPr lang="en-US" altLang="en-US" sz="2500"/>
            </a:br>
            <a:r>
              <a:rPr lang="en-US" altLang="en-US" sz="2500"/>
              <a:t/>
            </a:r>
            <a:br>
              <a:rPr lang="en-US" altLang="en-US" sz="2500"/>
            </a:br>
            <a:r>
              <a:rPr lang="en-US" altLang="en-US" sz="2500"/>
              <a:t/>
            </a:r>
            <a:br>
              <a:rPr lang="en-US" altLang="en-US" sz="2500"/>
            </a:br>
            <a:r>
              <a:rPr lang="en-US" altLang="en-US" sz="2500"/>
              <a:t>Uses: Simple audio.  Remove frequencies over 20kHz (audible)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110-CC21-4C9E-AD61-12A3FAB43D3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0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97"/>
    </mc:Choice>
    <mc:Fallback xmlns="">
      <p:transition spd="slow" advTm="142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Low-pass Filter (active)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553200" y="1600201"/>
            <a:ext cx="3657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Cutoff frequency</a:t>
            </a:r>
          </a:p>
          <a:p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This works because the capacitor needs time to charge.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15" y="1752599"/>
            <a:ext cx="4888685" cy="318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133600"/>
            <a:ext cx="2514600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4169-EC30-4037-A371-6F51ABA1F0F7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3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20"/>
    </mc:Choice>
    <mc:Fallback xmlns="">
      <p:transition spd="slow" advTm="1882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High pass filter (active)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943" y="1736725"/>
            <a:ext cx="4876800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981200" y="5410200"/>
            <a:ext cx="85058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Band-pass filter cascades both high-pass and low-pass!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EAB7-A2A5-4A9B-B9F5-65F28F798ABF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9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6"/>
    </mc:Choice>
    <mc:Fallback xmlns="">
      <p:transition spd="slow" advTm="685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 of an op amp </a:t>
            </a:r>
            <a:br>
              <a:rPr lang="en-US" dirty="0" smtClean="0"/>
            </a:br>
            <a:r>
              <a:rPr lang="en-US" dirty="0" smtClean="0"/>
              <a:t>Digital to Analog converter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573"/>
            <a:ext cx="4197824" cy="38723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15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24" y="1982573"/>
            <a:ext cx="5661088" cy="16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20"/>
    </mc:Choice>
    <mc:Fallback xmlns="">
      <p:transition spd="slow" advTm="14472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9400"/>
            <a:ext cx="8696282" cy="13255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F028-B31A-4324-A66D-D44EAEC95765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16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84" y="1939239"/>
            <a:ext cx="4201034" cy="1199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021" y="1690688"/>
            <a:ext cx="6880979" cy="423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04" y="3387535"/>
            <a:ext cx="5024418" cy="26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4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23"/>
    </mc:Choice>
    <mc:Fallback xmlns="">
      <p:transition spd="slow" advTm="8312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Conclusions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1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Op-Amps are often used for</a:t>
            </a:r>
          </a:p>
          <a:p>
            <a:pPr lvl="1"/>
            <a:r>
              <a:rPr lang="en-US" altLang="en-US" b="1" dirty="0"/>
              <a:t>Sensor amplification</a:t>
            </a:r>
          </a:p>
          <a:p>
            <a:pPr lvl="1"/>
            <a:r>
              <a:rPr lang="en-US" altLang="en-US" b="1" dirty="0"/>
              <a:t>Mathematical operations (sums, difference, inverse)</a:t>
            </a:r>
          </a:p>
          <a:p>
            <a:pPr lvl="1"/>
            <a:r>
              <a:rPr lang="en-US" altLang="en-US" b="1" dirty="0"/>
              <a:t>Filters (High/Low/Band pass)</a:t>
            </a:r>
          </a:p>
          <a:p>
            <a:pPr lvl="1"/>
            <a:r>
              <a:rPr lang="en-US" altLang="en-US" b="1" dirty="0"/>
              <a:t>Measurement devices</a:t>
            </a:r>
          </a:p>
          <a:p>
            <a:pPr marL="0" indent="0">
              <a:buNone/>
            </a:pPr>
            <a:endParaRPr lang="en-US" altLang="en-US" b="1" dirty="0"/>
          </a:p>
          <a:p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99C0-EE66-4FCB-A7EC-0A1593D16861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158" y="1845734"/>
            <a:ext cx="10215522" cy="434900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Voltage follower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Summing and Difference Amplifier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Integrator, Differentiator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Phase Shifter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 to I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Scale changer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Logarithmic amplifier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Peak detector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Voltage comparator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Noise Suppressor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D0D3-5134-4C49-A870-449374EB051A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76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90"/>
    </mc:Choice>
    <mc:Fallback xmlns="">
      <p:transition spd="slow" advTm="192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Amplifier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OpAmp</a:t>
                </a:r>
                <a:r>
                  <a:rPr lang="en-US" dirty="0" smtClean="0"/>
                  <a:t> can be employed as summing amplifier.</a:t>
                </a:r>
              </a:p>
              <a:p>
                <a:r>
                  <a:rPr lang="en-US" dirty="0" smtClean="0"/>
                  <a:t>Applying KCL at the junction,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:r>
                  <a:rPr lang="en-US" dirty="0" err="1" smtClean="0"/>
                  <a:t>Vx</a:t>
                </a:r>
                <a:r>
                  <a:rPr lang="en-US" dirty="0" smtClean="0"/>
                  <a:t>=0( virtual ground),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The output can be a sum of multiple inputs</a:t>
                </a:r>
              </a:p>
              <a:p>
                <a:r>
                  <a:rPr lang="en-US" dirty="0" smtClean="0"/>
                  <a:t>This way addition operation can be done using </a:t>
                </a:r>
                <a:r>
                  <a:rPr lang="en-US" dirty="0" err="1" smtClean="0"/>
                  <a:t>OpAmp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13" y="2409372"/>
            <a:ext cx="5402187" cy="263607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C178-CB0C-42F1-A9E3-76B89B8C2F43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456"/>
    </mc:Choice>
    <mc:Fallback xmlns="">
      <p:transition spd="slow" advTm="1334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output voltage of the summing amplifier.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2544505"/>
            <a:ext cx="8934994" cy="369004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9093-E92D-4C19-8570-89EF1A992906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07"/>
    </mc:Choice>
    <mc:Fallback xmlns="">
      <p:transition spd="slow" advTm="2620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189" y="1446802"/>
                <a:ext cx="10515600" cy="4351338"/>
              </a:xfrm>
            </p:spPr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dirty="0" smtClean="0"/>
                  <a:t>Applying KCL at the virtual ground terminal,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</m:oMath>
                </a14:m>
                <a:r>
                  <a:rPr lang="en-US" dirty="0" smtClean="0"/>
                  <a:t>=-7V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189" y="1446802"/>
                <a:ext cx="10515600" cy="4351338"/>
              </a:xfrm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A631-7924-48CB-8C5A-8BE9346BCE3D}" type="datetime1">
              <a:rPr lang="en-US" smtClean="0"/>
              <a:t>1/22/2021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7C26730-A226-44C2-BFF3-D7AA24EE432D}" type="slidenum">
              <a:rPr lang="en-IN" smtClean="0"/>
              <a:pPr algn="ctr"/>
              <a:t>5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74" y="2534318"/>
            <a:ext cx="5969726" cy="24201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86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63"/>
    </mc:Choice>
    <mc:Fallback xmlns="">
      <p:transition spd="slow" advTm="848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6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Difference Amplifier</a:t>
            </a:r>
            <a:endParaRPr lang="en-US" sz="3600" b="1" dirty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397" y="4108870"/>
            <a:ext cx="6840760" cy="232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1" y="824820"/>
            <a:ext cx="925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 difference amplifier we will get output as the difference of the two inputs multiplied by the gain of the Op-Amp.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0832-A63E-4726-96B0-6A51CE18C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1532707"/>
            <a:ext cx="5022014" cy="25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96"/>
    </mc:Choice>
    <mc:Fallback xmlns="">
      <p:transition spd="slow" advTm="125596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-142900"/>
            <a:ext cx="9372299" cy="11430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Integrator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9054" y="519505"/>
            <a:ext cx="4875454" cy="253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50179" y="3196709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Integrator</a:t>
            </a:r>
            <a:r>
              <a:rPr lang="en-US" dirty="0"/>
              <a:t> is a circuit that performs the mathematical operation of </a:t>
            </a:r>
            <a:r>
              <a:rPr lang="en-US" b="1" dirty="0"/>
              <a:t>Integration</a:t>
            </a:r>
            <a:r>
              <a:rPr lang="en-US" dirty="0"/>
              <a:t>, that is we can cause the output to respond to changes in the input voltage over time as the op-amp integrator produces an </a:t>
            </a:r>
            <a:r>
              <a:rPr lang="en-US" i="1" dirty="0"/>
              <a:t>output voltage which is proportional to the integral of the input voltage</a:t>
            </a:r>
            <a:r>
              <a:rPr lang="en-US" dirty="0"/>
              <a:t>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9986" y="4746165"/>
            <a:ext cx="2076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571946" y="4847919"/>
            <a:ext cx="1512605" cy="63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78928" y="4442781"/>
            <a:ext cx="114344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9BB2CA-9724-4A8C-9380-DB5563AF3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436" y="5344358"/>
            <a:ext cx="2822283" cy="8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8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12"/>
    </mc:Choice>
    <mc:Fallback xmlns="">
      <p:transition spd="slow" advTm="113112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65869"/>
            <a:ext cx="9211899" cy="868346"/>
          </a:xfrm>
        </p:spPr>
        <p:txBody>
          <a:bodyPr/>
          <a:lstStyle/>
          <a:p>
            <a:r>
              <a:rPr lang="en-IN" sz="3600" b="1" dirty="0"/>
              <a:t>Differentiator</a:t>
            </a:r>
            <a:endParaRPr lang="en-US" sz="3600" b="1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09984" y="746458"/>
            <a:ext cx="4452953" cy="240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214686"/>
            <a:ext cx="9036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operational amplifier circuit performs the mathematical operation of </a:t>
            </a:r>
            <a:r>
              <a:rPr lang="en-US" b="1" dirty="0"/>
              <a:t>Differentiation</a:t>
            </a:r>
            <a:r>
              <a:rPr lang="en-US" dirty="0"/>
              <a:t>, that is it “</a:t>
            </a:r>
            <a:r>
              <a:rPr lang="en-US" i="1" dirty="0"/>
              <a:t>produces a voltage output which is directly proportional to the input voltage’s rate-of-change with respect to time</a:t>
            </a:r>
            <a:r>
              <a:rPr lang="en-US" dirty="0"/>
              <a:t>“. 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024047" y="4329628"/>
            <a:ext cx="33650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88088" y="4247367"/>
            <a:ext cx="2376264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282737" y="5351277"/>
            <a:ext cx="2880320" cy="106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22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6"/>
    </mc:Choice>
    <mc:Fallback xmlns="">
      <p:transition spd="slow" advTm="12806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143000"/>
          </a:xfrm>
        </p:spPr>
        <p:txBody>
          <a:bodyPr/>
          <a:lstStyle/>
          <a:p>
            <a:r>
              <a:rPr lang="en-IN" dirty="0"/>
              <a:t>CMRR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4" y="1142985"/>
            <a:ext cx="9131044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op amp common-mode rejection ratio (CMRR) is the ratio of the common-mode gain to differential-mode gain.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550" y="1977076"/>
            <a:ext cx="2016224" cy="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01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41"/>
    </mc:Choice>
    <mc:Fallback xmlns="">
      <p:transition spd="slow" advTm="2884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11.0&quot;&gt;&lt;object type=&quot;1&quot; unique_id=&quot;10001&quot;&gt;&lt;object type=&quot;2&quot; unique_id=&quot;12913&quot;&gt;&lt;object type=&quot;3&quot; unique_id=&quot;12914&quot;&gt;&lt;property id=&quot;20148&quot; value=&quot;5&quot;/&gt;&lt;property id=&quot;20300&quot; value=&quot;Slide 1&quot;/&gt;&lt;property id=&quot;20307&quot; value=&quot;256&quot;/&gt;&lt;/object&gt;&lt;object type=&quot;3&quot; unique_id=&quot;12939&quot;&gt;&lt;property id=&quot;20148&quot; value=&quot;5&quot;/&gt;&lt;property id=&quot;20300&quot; value=&quot;Slide 10 - &amp;quot;Comparator&amp;quot;&quot;/&gt;&lt;property id=&quot;20307&quot; value=&quot;547&quot;/&gt;&lt;/object&gt;&lt;object type=&quot;3&quot; unique_id=&quot;12940&quot;&gt;&lt;property id=&quot;20148&quot; value=&quot;5&quot;/&gt;&lt;property id=&quot;20300&quot; value=&quot;Slide 11 - &amp;quot;Pulse Width Modulator&amp;quot;&quot;/&gt;&lt;property id=&quot;20307&quot; value=&quot;548&quot;/&gt;&lt;/object&gt;&lt;object type=&quot;3&quot; unique_id=&quot;12943&quot;&gt;&lt;property id=&quot;20148&quot; value=&quot;5&quot;/&gt;&lt;property id=&quot;20300&quot; value=&quot;Slide 12 - &amp;quot;Filters&amp;quot;&quot;/&gt;&lt;property id=&quot;20307&quot; value=&quot;555&quot;/&gt;&lt;/object&gt;&lt;object type=&quot;3&quot; unique_id=&quot;12944&quot;&gt;&lt;property id=&quot;20148&quot; value=&quot;5&quot;/&gt;&lt;property id=&quot;20300&quot; value=&quot;Slide 13 - &amp;quot;Low-pass Filter (active)&amp;quot;&quot;/&gt;&lt;property id=&quot;20307&quot; value=&quot;556&quot;/&gt;&lt;/object&gt;&lt;object type=&quot;3&quot; unique_id=&quot;12945&quot;&gt;&lt;property id=&quot;20148&quot; value=&quot;5&quot;/&gt;&lt;property id=&quot;20300&quot; value=&quot;Slide 14 - &amp;quot;High pass filter (active)&amp;quot;&quot;/&gt;&lt;property id=&quot;20307&quot; value=&quot;557&quot;/&gt;&lt;/object&gt;&lt;object type=&quot;3&quot; unique_id=&quot;12949&quot;&gt;&lt;property id=&quot;20148&quot; value=&quot;5&quot;/&gt;&lt;property id=&quot;20300&quot; value=&quot;Slide 17 - &amp;quot;Conclusions&amp;quot;&quot;/&gt;&lt;property id=&quot;20307&quot; value=&quot;560&quot;/&gt;&lt;/object&gt;&lt;object type=&quot;3&quot; unique_id=&quot;13063&quot;&gt;&lt;property id=&quot;20148&quot; value=&quot;5&quot;/&gt;&lt;property id=&quot;20300&quot; value=&quot;Slide 2 - &amp;quot;Applications of OpAmp&amp;quot;&quot;/&gt;&lt;property id=&quot;20307&quot; value=&quot;578&quot;/&gt;&lt;/object&gt;&lt;object type=&quot;3&quot; unique_id=&quot;14025&quot;&gt;&lt;property id=&quot;20148&quot; value=&quot;5&quot;/&gt;&lt;property id=&quot;20300&quot; value=&quot;Slide 3 - &amp;quot;Summing Amplifier&amp;quot;&quot;/&gt;&lt;property id=&quot;20307&quot; value=&quot;579&quot;/&gt;&lt;/object&gt;&lt;object type=&quot;3&quot; unique_id=&quot;14026&quot;&gt;&lt;property id=&quot;20148&quot; value=&quot;5&quot;/&gt;&lt;property id=&quot;20300&quot; value=&quot;Slide 4 - &amp;quot;Question &amp;quot;&quot;/&gt;&lt;property id=&quot;20307&quot; value=&quot;580&quot;/&gt;&lt;/object&gt;&lt;object type=&quot;3&quot; unique_id=&quot;14027&quot;&gt;&lt;property id=&quot;20148&quot; value=&quot;5&quot;/&gt;&lt;property id=&quot;20300&quot; value=&quot;Slide 5 - &amp;quot;Solution &amp;quot;&quot;/&gt;&lt;property id=&quot;20307&quot; value=&quot;581&quot;/&gt;&lt;/object&gt;&lt;object type=&quot;3&quot; unique_id=&quot;14178&quot;&gt;&lt;property id=&quot;20148&quot; value=&quot;5&quot;/&gt;&lt;property id=&quot;20300&quot; value=&quot;Slide 6 - &amp;quot;Difference Amplifier&amp;quot;&quot;/&gt;&lt;property id=&quot;20307&quot; value=&quot;582&quot;/&gt;&lt;/object&gt;&lt;object type=&quot;3&quot; unique_id=&quot;14179&quot;&gt;&lt;property id=&quot;20148&quot; value=&quot;5&quot;/&gt;&lt;property id=&quot;20300&quot; value=&quot;Slide 7 - &amp;quot;Integrator&amp;quot;&quot;/&gt;&lt;property id=&quot;20307&quot; value=&quot;583&quot;/&gt;&lt;/object&gt;&lt;object type=&quot;3&quot; unique_id=&quot;14180&quot;&gt;&lt;property id=&quot;20148&quot; value=&quot;5&quot;/&gt;&lt;property id=&quot;20300&quot; value=&quot;Slide 8 - &amp;quot;Differentiator&amp;quot;&quot;/&gt;&lt;property id=&quot;20307&quot; value=&quot;584&quot;/&gt;&lt;/object&gt;&lt;object type=&quot;3&quot; unique_id=&quot;14181&quot;&gt;&lt;property id=&quot;20148&quot; value=&quot;5&quot;/&gt;&lt;property id=&quot;20300&quot; value=&quot;Slide 9 - &amp;quot;CMRR&amp;quot;&quot;/&gt;&lt;property id=&quot;20307&quot; value=&quot;585&quot;/&gt;&lt;/object&gt;&lt;object type=&quot;3&quot; unique_id=&quot;14292&quot;&gt;&lt;property id=&quot;20148&quot; value=&quot;5&quot;/&gt;&lt;property id=&quot;20300&quot; value=&quot;Slide 15 - &amp;quot;Practical Application of an op amp  Digital to Analog converter &amp;quot;&quot;/&gt;&lt;property id=&quot;20307&quot; value=&quot;586&quot;/&gt;&lt;/object&gt;&lt;object type=&quot;3&quot; unique_id=&quot;14293&quot;&gt;&lt;property id=&quot;20148&quot; value=&quot;5&quot;/&gt;&lt;property id=&quot;20300&quot; value=&quot;Slide 16&quot;/&gt;&lt;property id=&quot;20307&quot; value=&quot;587&quot;/&gt;&lt;/object&gt;&lt;/object&gt;&lt;object type=&quot;8&quot; unique_id=&quot;12987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5|35|3.6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619</Words>
  <Application>Microsoft Office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Corbel</vt:lpstr>
      <vt:lpstr>Times New Roman</vt:lpstr>
      <vt:lpstr>Office Theme</vt:lpstr>
      <vt:lpstr>PowerPoint Presentation</vt:lpstr>
      <vt:lpstr>Applications of OpAmp</vt:lpstr>
      <vt:lpstr>Summing Amplifier</vt:lpstr>
      <vt:lpstr>Question </vt:lpstr>
      <vt:lpstr>Solution </vt:lpstr>
      <vt:lpstr>Difference Amplifier</vt:lpstr>
      <vt:lpstr>Integrator</vt:lpstr>
      <vt:lpstr>Differentiator</vt:lpstr>
      <vt:lpstr>CMRR</vt:lpstr>
      <vt:lpstr>Comparator</vt:lpstr>
      <vt:lpstr>Pulse Width Modulator</vt:lpstr>
      <vt:lpstr>Filters</vt:lpstr>
      <vt:lpstr>Low-pass Filter (active)</vt:lpstr>
      <vt:lpstr>High pass filter (active)</vt:lpstr>
      <vt:lpstr>Practical Application of an op amp  Digital to Analog converter 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Dell16</dc:creator>
  <cp:lastModifiedBy>Dr. S S</cp:lastModifiedBy>
  <cp:revision>138</cp:revision>
  <dcterms:created xsi:type="dcterms:W3CDTF">2020-05-29T06:28:14Z</dcterms:created>
  <dcterms:modified xsi:type="dcterms:W3CDTF">2021-01-22T10:51:58Z</dcterms:modified>
</cp:coreProperties>
</file>