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5B37E-72F8-48BA-B164-06A34365DAB5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15C6E-06DB-49C3-86C9-268C0BC2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6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B2204-E25F-4C63-856B-35D2A0F9EFC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CB613B-DB0A-403B-923F-B38252D4D17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5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04484-8242-496D-B8DE-A455FD837C2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63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10363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133600"/>
            <a:ext cx="5080000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2133600"/>
            <a:ext cx="5080000" cy="39624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A2FCC-7B70-4736-AD99-722E17DDF4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08D7E-1FEE-48ED-86C0-88FEFFBF23C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8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1899E-AF17-477B-8EC5-1B3B39502BF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D5DA-6BF5-428D-B014-5BA8A45969A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8FFDC-6553-4E50-B8B6-002AF58D730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4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8D88A-8E7B-4CD9-9321-D26FEAF8FA9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8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85563-17B1-45A8-A2B5-6120A677C2D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48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226C0-7055-435F-81DF-0B1D8FBE5FE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16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96192-4BAC-4520-BB01-BA5CF7D45AB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35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472139-D34E-40DE-BDF3-A7D55F8DE77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0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D71E6-66A4-4AA2-8F81-1DC77022CF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UES001 , EIED,   TU , Patiala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730-23DD-4BF8-AE30-274401F42719}" type="datetime1">
              <a:rPr lang="en-US" smtClean="0"/>
              <a:t>1/9/2021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3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57"/>
    </mc:Choice>
    <mc:Fallback xmlns="">
      <p:transition spd="slow" advTm="63357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ECE71-CF35-48D4-8A27-7538A8ACC14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7107" name="Picture 6" descr="C:\My Documents\Terrell PPT Files\Terrell Art Files\09-14.tif"/>
          <p:cNvPicPr>
            <a:picLocks noChangeAspect="1" noChangeArrowheads="1"/>
          </p:cNvPicPr>
          <p:nvPr/>
        </p:nvPicPr>
        <p:blipFill>
          <a:blip r:embed="rId2">
            <a:lum bright="-42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395763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28626"/>
            <a:ext cx="3657600" cy="1628775"/>
          </a:xfrm>
        </p:spPr>
        <p:txBody>
          <a:bodyPr/>
          <a:lstStyle/>
          <a:p>
            <a:pPr eaLnBrk="1" hangingPunct="1"/>
            <a:r>
              <a:rPr lang="en-US" altLang="en-US" smtClean="0"/>
              <a:t>Bridge Rectifier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149" y="2133600"/>
            <a:ext cx="5253251" cy="3962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bridge rectifier is more widely used than the center-tapped rectifier.</a:t>
            </a:r>
          </a:p>
          <a:p>
            <a:pPr eaLnBrk="1" hangingPunct="1"/>
            <a:r>
              <a:rPr lang="en-US" altLang="en-US" sz="2400" dirty="0"/>
              <a:t>Circuit operation is best understood by examining the current paths of the forward and reverse biased diodes during each half-cycle of the input waveform.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A6A3B0-AABB-4EBB-AA97-FBF87009D51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9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6"/>
    </mc:Choice>
    <mc:Fallback xmlns="">
      <p:transition spd="slow" advTm="894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6ACD4-7426-4F4A-BB2B-AA1A05EB94B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8131" name="Picture 6" descr="C:\My Documents\Terrell PPT Files\Terrell Art Files\09-16.tif"/>
          <p:cNvPicPr>
            <a:picLocks noChangeAspect="1" noChangeArrowheads="1"/>
          </p:cNvPicPr>
          <p:nvPr/>
        </p:nvPicPr>
        <p:blipFill>
          <a:blip r:embed="rId2">
            <a:lum bright="-36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00201"/>
            <a:ext cx="39862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801806" y="896203"/>
            <a:ext cx="3733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Filter Networks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1319" y="2133600"/>
            <a:ext cx="5376081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Most electronic applications require smooth dc current to operate properly.  Filtering pulsating dc circuits accomplishes this.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Adding a capacitor to the output of a half-wave rectifier filters the pulsating dc into smooth dc.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57DA5F-A75A-4546-AEF8-0943A2DE0FA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1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82"/>
    </mc:Choice>
    <mc:Fallback xmlns="">
      <p:transition spd="slow" advTm="17238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38E38D-16B9-452E-81A6-293DCF79E1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9155" name="Picture 6" descr="C:\My Documents\Terrell PPT Files\Terrell Art Files\09-17.tif"/>
          <p:cNvPicPr>
            <a:picLocks noChangeAspect="1" noChangeArrowheads="1"/>
          </p:cNvPicPr>
          <p:nvPr/>
        </p:nvPicPr>
        <p:blipFill>
          <a:blip r:embed="rId2">
            <a:lum bright="-36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1600200"/>
            <a:ext cx="37338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061" y="954206"/>
            <a:ext cx="7063617" cy="533400"/>
          </a:xfrm>
        </p:spPr>
        <p:txBody>
          <a:bodyPr>
            <a:normAutofit fontScale="90000"/>
          </a:bodyPr>
          <a:lstStyle/>
          <a:p>
            <a:pPr>
              <a:lnSpc>
                <a:spcPts val="4200"/>
              </a:lnSpc>
            </a:pPr>
            <a:r>
              <a:rPr lang="en-US" altLang="en-US" dirty="0" smtClean="0"/>
              <a:t>Full-wave Rectifier with Filter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061" y="2619375"/>
            <a:ext cx="5631739" cy="2590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 capacitive filter added to the output of a full-wave bridge rectifier is shown at the right.</a:t>
            </a:r>
          </a:p>
          <a:p>
            <a:pPr eaLnBrk="1" hangingPunct="1"/>
            <a:r>
              <a:rPr lang="en-US" altLang="en-US" sz="2000" dirty="0"/>
              <a:t>One drawback of a half-wave rectifier is the higher level of </a:t>
            </a:r>
            <a:r>
              <a:rPr lang="en-US" altLang="en-US" sz="2000" i="1" dirty="0"/>
              <a:t>ripple voltage</a:t>
            </a:r>
            <a:r>
              <a:rPr lang="en-US" altLang="en-US" sz="2000" dirty="0"/>
              <a:t> after filtering.  Full-wave rectification reduces this ripple voltage.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1FDF73-402E-4E7B-9017-68934F0331C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79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80"/>
    </mc:Choice>
    <mc:Fallback xmlns="">
      <p:transition spd="slow" advTm="485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2108" y="1164752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i="1" dirty="0"/>
              <a:t>Diode Circuits or Uncontrolled Rectifier</a:t>
            </a:r>
            <a:r>
              <a:rPr lang="en-US" altLang="en-US" sz="4000" b="1" dirty="0"/>
              <a:t/>
            </a:r>
            <a:br>
              <a:rPr lang="en-US" altLang="en-US" sz="4000" b="1" dirty="0"/>
            </a:br>
            <a:endParaRPr lang="en-US" altLang="en-US" sz="40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8424" y="2847810"/>
            <a:ext cx="9116704" cy="1752600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altLang="en-US" sz="4000" b="1" i="1" dirty="0"/>
              <a:t>Rectification: The process of converting the alternating voltages and currents to direct currents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7D1F51-18E8-42BE-B700-868017A51A2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61"/>
    </mc:Choice>
    <mc:Fallback xmlns="">
      <p:transition spd="slow" advTm="139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E5A51-EA04-45EF-88D6-88C005632A2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4819" name="Picture 6" descr="C:\My Documents\Terrell PPT Files\Terrell Art Files\09-08.tif"/>
          <p:cNvPicPr>
            <a:picLocks noChangeAspect="1" noChangeArrowheads="1"/>
          </p:cNvPicPr>
          <p:nvPr/>
        </p:nvPicPr>
        <p:blipFill>
          <a:blip r:embed="rId2">
            <a:lum bright="-36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19" y="219778"/>
            <a:ext cx="4062484" cy="649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331" y="532263"/>
            <a:ext cx="4191000" cy="533400"/>
          </a:xfrm>
        </p:spPr>
        <p:txBody>
          <a:bodyPr>
            <a:normAutofit fontScale="90000"/>
          </a:bodyPr>
          <a:lstStyle/>
          <a:p>
            <a:pPr>
              <a:lnSpc>
                <a:spcPts val="4200"/>
              </a:lnSpc>
            </a:pPr>
            <a:r>
              <a:rPr lang="en-US" altLang="en-US" smtClean="0"/>
              <a:t>Half-wave Rectifier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8490" y="1323833"/>
            <a:ext cx="5651310" cy="530556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term </a:t>
            </a:r>
            <a:r>
              <a:rPr lang="en-US" altLang="en-US" sz="2400" i="1" dirty="0"/>
              <a:t>rectify</a:t>
            </a:r>
            <a:r>
              <a:rPr lang="en-US" altLang="en-US" sz="2400" dirty="0"/>
              <a:t> is used to describe the conversion of ac into dc.</a:t>
            </a:r>
          </a:p>
          <a:p>
            <a:pPr eaLnBrk="1" hangingPunct="1"/>
            <a:r>
              <a:rPr lang="en-US" altLang="en-US" sz="2400" dirty="0"/>
              <a:t>In the circuit shown, only one-half of the input waveform is allowed to pass through to the output.</a:t>
            </a:r>
          </a:p>
          <a:p>
            <a:pPr eaLnBrk="1" hangingPunct="1"/>
            <a:r>
              <a:rPr lang="en-US" altLang="en-US" sz="2400" dirty="0"/>
              <a:t>This is called </a:t>
            </a:r>
            <a:r>
              <a:rPr lang="en-US" altLang="en-US" sz="2400" i="1" dirty="0"/>
              <a:t>half-wave rectification.</a:t>
            </a: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B7882D-18AE-4C65-BAE9-E04EF0796C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1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54"/>
    </mc:Choice>
    <mc:Fallback xmlns="">
      <p:transition spd="slow" advTm="932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7F97E-9793-4531-B73F-33AD4A0E76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Circuit Operation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9479507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During the positive alternation, the diode is forward biased and the full applied voltage is dropped across the load resistor.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During the negative alternation, the diode is reverse biased and acts like an open circuit.  No voltage is present across the load resistor.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output voltage is actually pulsating dc.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application for a half-wave rectifier is shown on the following slide.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DC52A-1A2C-4454-A99E-7B3BFF706187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0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98"/>
    </mc:Choice>
    <mc:Fallback xmlns="">
      <p:transition spd="slow" advTm="463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206649-68B6-41DA-B1B3-FE25BF452FB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Circuit Operation</a:t>
            </a:r>
          </a:p>
        </p:txBody>
      </p:sp>
      <p:pic>
        <p:nvPicPr>
          <p:cNvPr id="36868" name="Picture 4" descr="C:\My Documents\Terrell PPT Files\Terrell Art Files\09-10.tif"/>
          <p:cNvPicPr>
            <a:picLocks noChangeAspect="1" noChangeArrowheads="1"/>
          </p:cNvPicPr>
          <p:nvPr/>
        </p:nvPicPr>
        <p:blipFill>
          <a:blip r:embed="rId2">
            <a:lum bright="-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60601"/>
            <a:ext cx="716280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B667F8-8DC7-4CAA-A974-0B04A02F802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5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4"/>
    </mc:Choice>
    <mc:Fallback xmlns="">
      <p:transition spd="slow" advTm="545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9558" y="333375"/>
            <a:ext cx="951789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b="1" dirty="0"/>
              <a:t>The main disadvantages of half wave rectifier are: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388" y="1855788"/>
            <a:ext cx="9445862" cy="4525962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High ripple factor,</a:t>
            </a:r>
          </a:p>
          <a:p>
            <a:pPr marL="609600" indent="-609600"/>
            <a:r>
              <a:rPr lang="en-US" altLang="en-US" sz="3600" dirty="0"/>
              <a:t>Low rectification efficiency,</a:t>
            </a:r>
          </a:p>
          <a:p>
            <a:pPr marL="609600" indent="-609600"/>
            <a:r>
              <a:rPr lang="en-US" altLang="en-US" sz="3600" dirty="0"/>
              <a:t>Low transformer utilization </a:t>
            </a:r>
            <a:r>
              <a:rPr lang="en-US" altLang="en-US" sz="3600" dirty="0" smtClean="0"/>
              <a:t>factor</a:t>
            </a:r>
            <a:endParaRPr lang="en-US" altLang="en-US" sz="3600" dirty="0"/>
          </a:p>
          <a:p>
            <a:pPr marL="609600" indent="-609600"/>
            <a:r>
              <a:rPr lang="en-US" altLang="en-US" sz="3600" dirty="0"/>
              <a:t>DC saturation of transformer secondary winding.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C6954E-073D-4889-96F3-D20BBAAFD0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C26730-A226-44C2-BFF3-D7AA24EE432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3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63"/>
    </mc:Choice>
    <mc:Fallback xmlns="">
      <p:transition spd="slow" advTm="86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3467894" y="282358"/>
            <a:ext cx="54104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Performance Parameters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>
            <p:extLst/>
          </p:nvPr>
        </p:nvGraphicFramePr>
        <p:xfrm>
          <a:off x="6456363" y="1223171"/>
          <a:ext cx="26654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800100" imgH="228600" progId="Equation.3">
                  <p:embed/>
                </p:oleObj>
              </mc:Choice>
              <mc:Fallback>
                <p:oleObj name="Equation" r:id="rId4" imgW="800100" imgH="22860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223171"/>
                        <a:ext cx="26654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07673" y="1207134"/>
            <a:ext cx="57959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1.Rectification efficiency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918" name="Rectangle 13"/>
          <p:cNvSpPr>
            <a:spLocks noChangeArrowheads="1"/>
          </p:cNvSpPr>
          <p:nvPr/>
        </p:nvSpPr>
        <p:spPr bwMode="auto">
          <a:xfrm>
            <a:off x="6003635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>
            <p:extLst/>
          </p:nvPr>
        </p:nvGraphicFramePr>
        <p:xfrm>
          <a:off x="6096000" y="2429273"/>
          <a:ext cx="3095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002865" imgH="228501" progId="Equation.3">
                  <p:embed/>
                </p:oleObj>
              </mc:Choice>
              <mc:Fallback>
                <p:oleObj name="Equation" r:id="rId6" imgW="1002865" imgH="228501" progId="Equation.3">
                  <p:embed/>
                  <p:pic>
                    <p:nvPicPr>
                      <p:cNvPr id="41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29273"/>
                        <a:ext cx="30956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>
            <p:extLst/>
          </p:nvPr>
        </p:nvGraphicFramePr>
        <p:xfrm>
          <a:off x="1445088" y="4637882"/>
          <a:ext cx="77041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3225800" imgH="571500" progId="Equation.3">
                  <p:embed/>
                </p:oleObj>
              </mc:Choice>
              <mc:Fallback>
                <p:oleObj name="Equation" r:id="rId8" imgW="3225800" imgH="571500" progId="Equation.3">
                  <p:embed/>
                  <p:pic>
                    <p:nvPicPr>
                      <p:cNvPr id="41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088" y="4637882"/>
                        <a:ext cx="770413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19064" y="2301913"/>
            <a:ext cx="3746499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2. Form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factor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0" y="3669469"/>
            <a:ext cx="434517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3. Ripple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factor </a:t>
            </a:r>
          </a:p>
        </p:txBody>
      </p:sp>
      <p:sp>
        <p:nvSpPr>
          <p:cNvPr id="3892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9579FB-FB2E-44A2-B08A-463C14665F4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D76B04-A875-4FE1-BD79-1FE4142320D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844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604"/>
    </mc:Choice>
    <mc:Fallback xmlns="">
      <p:transition spd="slow" advTm="63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4112" grpId="0"/>
      <p:bldP spid="4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8"/>
          <p:cNvSpPr>
            <a:spLocks noChangeArrowheads="1"/>
          </p:cNvSpPr>
          <p:nvPr/>
        </p:nvSpPr>
        <p:spPr bwMode="auto">
          <a:xfrm>
            <a:off x="10452100" y="1652655"/>
            <a:ext cx="215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1524000" y="7969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0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337763"/>
              </p:ext>
            </p:extLst>
          </p:nvPr>
        </p:nvGraphicFramePr>
        <p:xfrm>
          <a:off x="900752" y="1951105"/>
          <a:ext cx="9210036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908080" imgH="660240" progId="Equation.3">
                  <p:embed/>
                </p:oleObj>
              </mc:Choice>
              <mc:Fallback>
                <p:oleObj name="Equation" r:id="rId4" imgW="2908080" imgH="660240" progId="Equation.3">
                  <p:embed/>
                  <p:pic>
                    <p:nvPicPr>
                      <p:cNvPr id="61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52" y="1951105"/>
                        <a:ext cx="9210036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22281" y="3959158"/>
            <a:ext cx="56971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8FD6AA-4FDA-4A07-89F9-7FE87C3616A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977" y="1266607"/>
            <a:ext cx="271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Power factor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C4584-E713-49CB-B10C-5D3D7A0AE02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267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91"/>
    </mc:Choice>
    <mc:Fallback xmlns="">
      <p:transition spd="slow" advTm="326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C09279-1B7B-4E3F-8EE5-5140BEA8EB0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Full-wave Rectifier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248701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full-wave rectifier applies both halves of an ac waveform to the output.</a:t>
            </a:r>
          </a:p>
          <a:p>
            <a:pPr eaLnBrk="1" hangingPunct="1"/>
            <a:r>
              <a:rPr lang="en-US" altLang="en-US" dirty="0" smtClean="0"/>
              <a:t>The circuit shown is called a bi-phase half-wave rectifier and a center-tapped rectifier circuit.</a:t>
            </a:r>
          </a:p>
          <a:p>
            <a:pPr eaLnBrk="1" hangingPunct="1"/>
            <a:r>
              <a:rPr lang="en-US" altLang="en-US" dirty="0" smtClean="0"/>
              <a:t>Operation of a full-wave rectifier is demonstrated in the figure shown on the following slide.</a:t>
            </a:r>
          </a:p>
        </p:txBody>
      </p:sp>
      <p:pic>
        <p:nvPicPr>
          <p:cNvPr id="5" name="Picture 3" descr="C:\My Documents\Terrell PPT Files\Terrell Art Files\09-12.tif"/>
          <p:cNvPicPr>
            <a:picLocks noChangeAspect="1" noChangeArrowheads="1"/>
          </p:cNvPicPr>
          <p:nvPr/>
        </p:nvPicPr>
        <p:blipFill>
          <a:blip r:embed="rId2">
            <a:lum bright="-4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01" y="1579563"/>
            <a:ext cx="4421188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0CD57-6970-4DFC-ACB2-5255EEAE762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1/9/2021</a:t>
            </a:fld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85"/>
    </mc:Choice>
    <mc:Fallback xmlns="">
      <p:transition spd="slow" advTm="12448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801&quot;&gt;&lt;object type=&quot;3&quot; unique_id=&quot;10802&quot;&gt;&lt;property id=&quot;20148&quot; value=&quot;5&quot;/&gt;&lt;property id=&quot;20300&quot; value=&quot;Slide 1&quot;/&gt;&lt;property id=&quot;20307&quot; value=&quot;268&quot;/&gt;&lt;/object&gt;&lt;object type=&quot;3&quot; unique_id=&quot;10803&quot;&gt;&lt;property id=&quot;20148&quot; value=&quot;5&quot;/&gt;&lt;property id=&quot;20300&quot; value=&quot;Slide 2 - &amp;quot;Diode Circuits or Uncontrolled Rectifier &amp;quot;&quot;/&gt;&lt;property id=&quot;20307&quot; value=&quot;257&quot;/&gt;&lt;/object&gt;&lt;object type=&quot;3&quot; unique_id=&quot;10804&quot;&gt;&lt;property id=&quot;20148&quot; value=&quot;5&quot;/&gt;&lt;property id=&quot;20300&quot; value=&quot;Slide 3 - &amp;quot;Half-wave Rectifier&amp;quot;&quot;/&gt;&lt;property id=&quot;20307&quot; value=&quot;258&quot;/&gt;&lt;/object&gt;&lt;object type=&quot;3&quot; unique_id=&quot;10805&quot;&gt;&lt;property id=&quot;20148&quot; value=&quot;5&quot;/&gt;&lt;property id=&quot;20300&quot; value=&quot;Slide 4 - &amp;quot;Circuit Operation&amp;quot;&quot;/&gt;&lt;property id=&quot;20307&quot; value=&quot;259&quot;/&gt;&lt;/object&gt;&lt;object type=&quot;3&quot; unique_id=&quot;10806&quot;&gt;&lt;property id=&quot;20148&quot; value=&quot;5&quot;/&gt;&lt;property id=&quot;20300&quot; value=&quot;Slide 5 - &amp;quot;Circuit Operation&amp;quot;&quot;/&gt;&lt;property id=&quot;20307&quot; value=&quot;260&quot;/&gt;&lt;/object&gt;&lt;object type=&quot;3&quot; unique_id=&quot;10807&quot;&gt;&lt;property id=&quot;20148&quot; value=&quot;5&quot;/&gt;&lt;property id=&quot;20300&quot; value=&quot;Slide 6 - &amp;quot;The main disadvantages of half wave rectifier are: &amp;quot;&quot;/&gt;&lt;property id=&quot;20307&quot; value=&quot;261&quot;/&gt;&lt;/object&gt;&lt;object type=&quot;3&quot; unique_id=&quot;10808&quot;&gt;&lt;property id=&quot;20148&quot; value=&quot;5&quot;/&gt;&lt;property id=&quot;20300&quot; value=&quot;Slide 7&quot;/&gt;&lt;property id=&quot;20307&quot; value=&quot;262&quot;/&gt;&lt;/object&gt;&lt;object type=&quot;3&quot; unique_id=&quot;10809&quot;&gt;&lt;property id=&quot;20148&quot; value=&quot;5&quot;/&gt;&lt;property id=&quot;20300&quot; value=&quot;Slide 8&quot;/&gt;&lt;property id=&quot;20307&quot; value=&quot;263&quot;/&gt;&lt;/object&gt;&lt;object type=&quot;3&quot; unique_id=&quot;10810&quot;&gt;&lt;property id=&quot;20148&quot; value=&quot;5&quot;/&gt;&lt;property id=&quot;20300&quot; value=&quot;Slide 9 - &amp;quot;Full-wave Rectifier&amp;quot;&quot;/&gt;&lt;property id=&quot;20307&quot; value=&quot;264&quot;/&gt;&lt;/object&gt;&lt;object type=&quot;3&quot; unique_id=&quot;10811&quot;&gt;&lt;property id=&quot;20148&quot; value=&quot;5&quot;/&gt;&lt;property id=&quot;20300&quot; value=&quot;Slide 10 - &amp;quot;Bridge Rectifier&amp;quot;&quot;/&gt;&lt;property id=&quot;20307&quot; value=&quot;265&quot;/&gt;&lt;/object&gt;&lt;object type=&quot;3&quot; unique_id=&quot;10812&quot;&gt;&lt;property id=&quot;20148&quot; value=&quot;5&quot;/&gt;&lt;property id=&quot;20300&quot; value=&quot;Slide 11 - &amp;quot;Filter Networks&amp;quot;&quot;/&gt;&lt;property id=&quot;20307&quot; value=&quot;266&quot;/&gt;&lt;/object&gt;&lt;object type=&quot;3&quot; unique_id=&quot;10813&quot;&gt;&lt;property id=&quot;20148&quot; value=&quot;5&quot;/&gt;&lt;property id=&quot;20300&quot; value=&quot;Slide 12 - &amp;quot;Full-wave Rectifier with Filter&amp;quot;&quot;/&gt;&lt;property id=&quot;20307&quot; value=&quot;267&quot;/&gt;&lt;/object&gt;&lt;/object&gt;&lt;object type=&quot;8&quot; unique_id=&quot;10827&quot;&gt;&lt;/object&gt;&lt;/object&gt;&lt;/database&gt;"/>
  <p:tag name="MMPROD_NEXTUNIQUEID" val="10013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4.5|13.2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17.6|1.4|11.2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400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1_Office Theme</vt:lpstr>
      <vt:lpstr>Equation</vt:lpstr>
      <vt:lpstr>PowerPoint Presentation</vt:lpstr>
      <vt:lpstr>Diode Circuits or Uncontrolled Rectifier </vt:lpstr>
      <vt:lpstr>Half-wave Rectifier</vt:lpstr>
      <vt:lpstr>Circuit Operation</vt:lpstr>
      <vt:lpstr>Circuit Operation</vt:lpstr>
      <vt:lpstr>The main disadvantages of half wave rectifier are: </vt:lpstr>
      <vt:lpstr>PowerPoint Presentation</vt:lpstr>
      <vt:lpstr>PowerPoint Presentation</vt:lpstr>
      <vt:lpstr>Full-wave Rectifier</vt:lpstr>
      <vt:lpstr>Bridge Rectifier</vt:lpstr>
      <vt:lpstr>Filter Networks</vt:lpstr>
      <vt:lpstr>Full-wave Rectifier with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</dc:creator>
  <cp:lastModifiedBy>Dr. S S</cp:lastModifiedBy>
  <cp:revision>4</cp:revision>
  <dcterms:created xsi:type="dcterms:W3CDTF">2020-07-14T08:22:20Z</dcterms:created>
  <dcterms:modified xsi:type="dcterms:W3CDTF">2021-01-09T15:23:39Z</dcterms:modified>
</cp:coreProperties>
</file>