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586" r:id="rId3"/>
    <p:sldId id="587" r:id="rId4"/>
    <p:sldId id="588" r:id="rId5"/>
    <p:sldId id="589" r:id="rId6"/>
    <p:sldId id="568" r:id="rId7"/>
    <p:sldId id="569" r:id="rId8"/>
    <p:sldId id="570" r:id="rId9"/>
    <p:sldId id="571"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8" autoAdjust="0"/>
  </p:normalViewPr>
  <p:slideViewPr>
    <p:cSldViewPr snapToGrid="0" showGuides="1">
      <p:cViewPr varScale="1">
        <p:scale>
          <a:sx n="62" d="100"/>
          <a:sy n="62" d="100"/>
        </p:scale>
        <p:origin x="954" y="72"/>
      </p:cViewPr>
      <p:guideLst>
        <p:guide orient="horz" pos="2160"/>
        <p:guide pos="3840"/>
        <p:guide pos="6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D5827-254D-4104-B7D7-0CEDD4C8D794}" type="datetimeFigureOut">
              <a:rPr lang="en-IN" smtClean="0"/>
              <a:t>09-01-2021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47052-8D12-423C-8A95-EFC255658F43}" type="slidenum">
              <a:rPr lang="en-IN" smtClean="0"/>
              <a:t>‹#›</a:t>
            </a:fld>
            <a:endParaRPr lang="en-IN"/>
          </a:p>
        </p:txBody>
      </p:sp>
    </p:spTree>
    <p:extLst>
      <p:ext uri="{BB962C8B-B14F-4D97-AF65-F5344CB8AC3E}">
        <p14:creationId xmlns:p14="http://schemas.microsoft.com/office/powerpoint/2010/main" val="261901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C47052-8D12-423C-8A95-EFC255658F43}" type="slidenum">
              <a:rPr lang="en-IN" smtClean="0"/>
              <a:t>1</a:t>
            </a:fld>
            <a:endParaRPr lang="en-IN"/>
          </a:p>
        </p:txBody>
      </p:sp>
    </p:spTree>
    <p:extLst>
      <p:ext uri="{BB962C8B-B14F-4D97-AF65-F5344CB8AC3E}">
        <p14:creationId xmlns:p14="http://schemas.microsoft.com/office/powerpoint/2010/main" val="3721990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E6BF-4525-4FC3-B9D6-F9F2BFA331D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5F5C83B9-C925-4F6C-BC89-A14B73D6B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4E776-E3D3-4A01-A2CB-6D7AAE647876}"/>
              </a:ext>
            </a:extLst>
          </p:cNvPr>
          <p:cNvSpPr>
            <a:spLocks noGrp="1"/>
          </p:cNvSpPr>
          <p:nvPr>
            <p:ph type="dt" sz="half" idx="10"/>
          </p:nvPr>
        </p:nvSpPr>
        <p:spPr>
          <a:solidFill>
            <a:schemeClr val="tx1">
              <a:lumMod val="85000"/>
              <a:lumOff val="15000"/>
            </a:schemeClr>
          </a:solidFill>
        </p:spPr>
        <p:txBody>
          <a:bodyPr/>
          <a:lstStyle>
            <a:lvl1pPr>
              <a:defRPr>
                <a:solidFill>
                  <a:schemeClr val="bg1"/>
                </a:solidFill>
              </a:defRPr>
            </a:lvl1pPr>
          </a:lstStyle>
          <a:p>
            <a:fld id="{E842E86B-7512-4F46-8E2B-AC1B9768FE5F}" type="datetime1">
              <a:rPr lang="en-US" smtClean="0"/>
              <a:t>1/9/2021</a:t>
            </a:fld>
            <a:endParaRPr lang="en-IN" dirty="0"/>
          </a:p>
        </p:txBody>
      </p:sp>
      <p:sp>
        <p:nvSpPr>
          <p:cNvPr id="5" name="Footer Placeholder 4">
            <a:extLst>
              <a:ext uri="{FF2B5EF4-FFF2-40B4-BE49-F238E27FC236}">
                <a16:creationId xmlns:a16="http://schemas.microsoft.com/office/drawing/2014/main" id="{C7A02D14-AA44-463F-B4B8-CEE7E9853643}"/>
              </a:ext>
            </a:extLst>
          </p:cNvPr>
          <p:cNvSpPr>
            <a:spLocks noGrp="1"/>
          </p:cNvSpPr>
          <p:nvPr>
            <p:ph type="ftr" sz="quarter" idx="11"/>
          </p:nvPr>
        </p:nvSpPr>
        <p:spPr>
          <a:xfrm>
            <a:off x="10668000" y="6100657"/>
            <a:ext cx="1265490" cy="252309"/>
          </a:xfrm>
        </p:spPr>
        <p:txBody>
          <a:bodyPr/>
          <a:lstStyle>
            <a:lvl1pPr>
              <a:defRPr>
                <a:solidFill>
                  <a:srgbClr val="C00000"/>
                </a:solidFill>
              </a:defRPr>
            </a:lvl1pPr>
          </a:lstStyle>
          <a:p>
            <a:r>
              <a:rPr lang="en-US" smtClean="0"/>
              <a:t>UES001 , EIED,   TU , Patiala</a:t>
            </a:r>
            <a:endParaRPr lang="en-IN" dirty="0"/>
          </a:p>
        </p:txBody>
      </p:sp>
      <p:sp>
        <p:nvSpPr>
          <p:cNvPr id="6" name="Slide Number Placeholder 5">
            <a:extLst>
              <a:ext uri="{FF2B5EF4-FFF2-40B4-BE49-F238E27FC236}">
                <a16:creationId xmlns:a16="http://schemas.microsoft.com/office/drawing/2014/main" id="{0BE75779-0686-4020-915A-1073B1C88FD5}"/>
              </a:ext>
            </a:extLst>
          </p:cNvPr>
          <p:cNvSpPr>
            <a:spLocks noGrp="1"/>
          </p:cNvSpPr>
          <p:nvPr>
            <p:ph type="sldNum" sz="quarter" idx="12"/>
          </p:nvPr>
        </p:nvSpPr>
        <p:spPr>
          <a:solidFill>
            <a:srgbClr val="C00000"/>
          </a:solidFill>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58233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AAD1-4B91-4F51-81AA-3B2F3E259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E28C-23F2-4769-BEB4-9BD53AE35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96636-5481-4A60-876A-559DD395E84A}"/>
              </a:ext>
            </a:extLst>
          </p:cNvPr>
          <p:cNvSpPr>
            <a:spLocks noGrp="1"/>
          </p:cNvSpPr>
          <p:nvPr>
            <p:ph type="dt" sz="half" idx="10"/>
          </p:nvPr>
        </p:nvSpPr>
        <p:spPr/>
        <p:txBody>
          <a:bodyPr/>
          <a:lstStyle/>
          <a:p>
            <a:fld id="{FB88DAE0-A138-4F67-A140-4B0960C1F650}" type="datetime1">
              <a:rPr lang="en-US" smtClean="0"/>
              <a:t>1/9/2021</a:t>
            </a:fld>
            <a:endParaRPr lang="en-IN" dirty="0"/>
          </a:p>
        </p:txBody>
      </p:sp>
      <p:sp>
        <p:nvSpPr>
          <p:cNvPr id="5" name="Footer Placeholder 4">
            <a:extLst>
              <a:ext uri="{FF2B5EF4-FFF2-40B4-BE49-F238E27FC236}">
                <a16:creationId xmlns:a16="http://schemas.microsoft.com/office/drawing/2014/main" id="{C9526D97-59C7-42F8-B9BC-2CC23C360837}"/>
              </a:ext>
            </a:extLst>
          </p:cNvPr>
          <p:cNvSpPr>
            <a:spLocks noGrp="1"/>
          </p:cNvSpPr>
          <p:nvPr>
            <p:ph type="ftr" sz="quarter" idx="11"/>
          </p:nvPr>
        </p:nvSpPr>
        <p:spPr/>
        <p:txBody>
          <a:body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3AFBCF56-DA89-4AC7-BB38-0DE8071B33C3}"/>
              </a:ext>
            </a:extLst>
          </p:cNvPr>
          <p:cNvSpPr>
            <a:spLocks noGrp="1"/>
          </p:cNvSpPr>
          <p:nvPr>
            <p:ph type="sldNum" sz="quarter" idx="12"/>
          </p:nvPr>
        </p:nvSpPr>
        <p:spPr/>
        <p:txBody>
          <a:bodyPr/>
          <a:lstStyle/>
          <a:p>
            <a:fld id="{17C26730-A226-44C2-BFF3-D7AA24EE432D}" type="slidenum">
              <a:rPr lang="en-IN" smtClean="0"/>
              <a:t>‹#›</a:t>
            </a:fld>
            <a:endParaRPr lang="en-IN"/>
          </a:p>
        </p:txBody>
      </p:sp>
    </p:spTree>
    <p:extLst>
      <p:ext uri="{BB962C8B-B14F-4D97-AF65-F5344CB8AC3E}">
        <p14:creationId xmlns:p14="http://schemas.microsoft.com/office/powerpoint/2010/main" val="65988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0017-1FE8-4783-B3E0-8AAC644A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604E7-5B9A-4BC9-B9BD-D9D18D4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321F0-EF9A-4A9F-AB10-6BB99D9F96C9}"/>
              </a:ext>
            </a:extLst>
          </p:cNvPr>
          <p:cNvSpPr>
            <a:spLocks noGrp="1"/>
          </p:cNvSpPr>
          <p:nvPr>
            <p:ph type="dt" sz="half" idx="10"/>
          </p:nvPr>
        </p:nvSpPr>
        <p:spPr/>
        <p:txBody>
          <a:bodyPr/>
          <a:lstStyle/>
          <a:p>
            <a:fld id="{FDCAF94E-3996-46B6-AB6D-760736DF4F27}" type="datetime1">
              <a:rPr lang="en-US" smtClean="0"/>
              <a:t>1/9/2021</a:t>
            </a:fld>
            <a:endParaRPr lang="en-IN"/>
          </a:p>
        </p:txBody>
      </p:sp>
      <p:sp>
        <p:nvSpPr>
          <p:cNvPr id="5" name="Footer Placeholder 4">
            <a:extLst>
              <a:ext uri="{FF2B5EF4-FFF2-40B4-BE49-F238E27FC236}">
                <a16:creationId xmlns:a16="http://schemas.microsoft.com/office/drawing/2014/main" id="{A3625685-6530-4370-9136-E869F3A57732}"/>
              </a:ext>
            </a:extLst>
          </p:cNvPr>
          <p:cNvSpPr>
            <a:spLocks noGrp="1"/>
          </p:cNvSpPr>
          <p:nvPr>
            <p:ph type="ftr" sz="quarter" idx="11"/>
          </p:nvPr>
        </p:nvSpPr>
        <p:spPr/>
        <p:txBody>
          <a:body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82D28E14-B595-4F51-A7BE-3DDBE6CE7E3F}"/>
              </a:ext>
            </a:extLst>
          </p:cNvPr>
          <p:cNvSpPr>
            <a:spLocks noGrp="1"/>
          </p:cNvSpPr>
          <p:nvPr>
            <p:ph type="sldNum" sz="quarter" idx="12"/>
          </p:nvPr>
        </p:nvSpPr>
        <p:spPr/>
        <p:txBody>
          <a:bodyPr/>
          <a:lstStyle/>
          <a:p>
            <a:fld id="{17C26730-A226-44C2-BFF3-D7AA24EE432D}" type="slidenum">
              <a:rPr lang="en-IN" smtClean="0"/>
              <a:t>‹#›</a:t>
            </a:fld>
            <a:endParaRPr lang="en-IN"/>
          </a:p>
        </p:txBody>
      </p:sp>
    </p:spTree>
    <p:extLst>
      <p:ext uri="{BB962C8B-B14F-4D97-AF65-F5344CB8AC3E}">
        <p14:creationId xmlns:p14="http://schemas.microsoft.com/office/powerpoint/2010/main" val="189098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AD6-FD23-4525-AFC6-58971E716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A9F44-EC98-432B-936C-6BE7A76AC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9E77-F746-4935-A1B3-3CFE53ABC111}"/>
              </a:ext>
            </a:extLst>
          </p:cNvPr>
          <p:cNvSpPr>
            <a:spLocks noGrp="1"/>
          </p:cNvSpPr>
          <p:nvPr>
            <p:ph type="dt" sz="half" idx="10"/>
          </p:nvPr>
        </p:nvSpPr>
        <p:spPr>
          <a:xfrm>
            <a:off x="10425869" y="6356290"/>
            <a:ext cx="1218561" cy="363463"/>
          </a:xfrm>
          <a:solidFill>
            <a:schemeClr val="tx1">
              <a:lumMod val="75000"/>
              <a:lumOff val="25000"/>
            </a:schemeClr>
          </a:solidFill>
        </p:spPr>
        <p:txBody>
          <a:bodyPr/>
          <a:lstStyle>
            <a:lvl1pPr algn="ctr">
              <a:defRPr sz="1400">
                <a:solidFill>
                  <a:schemeClr val="bg1"/>
                </a:solidFill>
              </a:defRPr>
            </a:lvl1pPr>
          </a:lstStyle>
          <a:p>
            <a:fld id="{7A9567EA-8184-4343-B61F-611C027DDF96}" type="datetime1">
              <a:rPr lang="en-US" smtClean="0"/>
              <a:t>1/9/2021</a:t>
            </a:fld>
            <a:endParaRPr lang="en-IN" dirty="0"/>
          </a:p>
        </p:txBody>
      </p:sp>
      <p:sp>
        <p:nvSpPr>
          <p:cNvPr id="5" name="Footer Placeholder 4">
            <a:extLst>
              <a:ext uri="{FF2B5EF4-FFF2-40B4-BE49-F238E27FC236}">
                <a16:creationId xmlns:a16="http://schemas.microsoft.com/office/drawing/2014/main" id="{9F1159F1-3D00-40D9-9F89-01E5D4ACB355}"/>
              </a:ext>
            </a:extLst>
          </p:cNvPr>
          <p:cNvSpPr>
            <a:spLocks noGrp="1"/>
          </p:cNvSpPr>
          <p:nvPr>
            <p:ph type="ftr" sz="quarter" idx="11"/>
          </p:nvPr>
        </p:nvSpPr>
        <p:spPr>
          <a:xfrm>
            <a:off x="10704319" y="6126859"/>
            <a:ext cx="1298961" cy="228600"/>
          </a:xfrm>
        </p:spPr>
        <p:txBody>
          <a:bodyPr/>
          <a:lstStyle>
            <a:lvl1pPr>
              <a:defRPr>
                <a:solidFill>
                  <a:srgbClr val="C00000"/>
                </a:solidFill>
              </a:defRPr>
            </a:lvl1pPr>
          </a:lstStyle>
          <a:p>
            <a:r>
              <a:rPr lang="en-IN" smtClean="0"/>
              <a:t>UES001 , EIED,   TU , Patiala</a:t>
            </a:r>
            <a:endParaRPr lang="en-IN" dirty="0"/>
          </a:p>
        </p:txBody>
      </p:sp>
      <p:sp>
        <p:nvSpPr>
          <p:cNvPr id="6" name="Slide Number Placeholder 5">
            <a:extLst>
              <a:ext uri="{FF2B5EF4-FFF2-40B4-BE49-F238E27FC236}">
                <a16:creationId xmlns:a16="http://schemas.microsoft.com/office/drawing/2014/main" id="{C7D3F399-7F50-4D8A-92F9-501375ADE415}"/>
              </a:ext>
            </a:extLst>
          </p:cNvPr>
          <p:cNvSpPr>
            <a:spLocks noGrp="1"/>
          </p:cNvSpPr>
          <p:nvPr>
            <p:ph type="sldNum" sz="quarter" idx="12"/>
          </p:nvPr>
        </p:nvSpPr>
        <p:spPr>
          <a:xfrm>
            <a:off x="11622281" y="6354628"/>
            <a:ext cx="569719" cy="365125"/>
          </a:xfrm>
          <a:solidFill>
            <a:srgbClr val="C00000"/>
          </a:solidFill>
        </p:spPr>
        <p:txBody>
          <a:bodyPr/>
          <a:lstStyle>
            <a:lvl1pPr>
              <a:defRPr sz="1400">
                <a:solidFill>
                  <a:schemeClr val="bg1"/>
                </a:solidFill>
              </a:defRPr>
            </a:lvl1pPr>
          </a:lstStyle>
          <a:p>
            <a:pPr algn="ctr"/>
            <a:fld id="{17C26730-A226-44C2-BFF3-D7AA24EE432D}" type="slidenum">
              <a:rPr lang="en-IN" smtClean="0"/>
              <a:pPr algn="ctr"/>
              <a:t>‹#›</a:t>
            </a:fld>
            <a:endParaRPr lang="en-IN" dirty="0"/>
          </a:p>
        </p:txBody>
      </p:sp>
    </p:spTree>
    <p:extLst>
      <p:ext uri="{BB962C8B-B14F-4D97-AF65-F5344CB8AC3E}">
        <p14:creationId xmlns:p14="http://schemas.microsoft.com/office/powerpoint/2010/main" val="14072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F3C-2B7F-458A-98B2-659FB34B7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D9EAC-AE84-4481-8D4F-28D4C205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F633-7807-4CC2-B453-A546777B26CE}"/>
              </a:ext>
            </a:extLst>
          </p:cNvPr>
          <p:cNvSpPr>
            <a:spLocks noGrp="1"/>
          </p:cNvSpPr>
          <p:nvPr>
            <p:ph type="dt" sz="half" idx="10"/>
          </p:nvPr>
        </p:nvSpPr>
        <p:spPr>
          <a:solidFill>
            <a:schemeClr val="tx1">
              <a:lumMod val="75000"/>
              <a:lumOff val="25000"/>
            </a:schemeClr>
          </a:solidFill>
        </p:spPr>
        <p:txBody>
          <a:bodyPr/>
          <a:lstStyle>
            <a:lvl1pPr>
              <a:defRPr>
                <a:solidFill>
                  <a:schemeClr val="bg1"/>
                </a:solidFill>
              </a:defRPr>
            </a:lvl1pPr>
          </a:lstStyle>
          <a:p>
            <a:fld id="{D609D193-982D-42A5-901C-B904F517B450}" type="datetime1">
              <a:rPr lang="en-US" smtClean="0"/>
              <a:t>1/9/2021</a:t>
            </a:fld>
            <a:endParaRPr lang="en-IN" dirty="0"/>
          </a:p>
        </p:txBody>
      </p:sp>
      <p:sp>
        <p:nvSpPr>
          <p:cNvPr id="5" name="Footer Placeholder 4">
            <a:extLst>
              <a:ext uri="{FF2B5EF4-FFF2-40B4-BE49-F238E27FC236}">
                <a16:creationId xmlns:a16="http://schemas.microsoft.com/office/drawing/2014/main" id="{E951B7E2-714B-45FC-9384-ED74E91904D6}"/>
              </a:ext>
            </a:extLst>
          </p:cNvPr>
          <p:cNvSpPr>
            <a:spLocks noGrp="1"/>
          </p:cNvSpPr>
          <p:nvPr>
            <p:ph type="ftr" sz="quarter" idx="11"/>
          </p:nvPr>
        </p:nvSpPr>
        <p:spPr>
          <a:xfrm>
            <a:off x="9157531" y="6086207"/>
            <a:ext cx="4114800" cy="365125"/>
          </a:xfrm>
        </p:spPr>
        <p:txBody>
          <a:bodyPr/>
          <a:lstStyle>
            <a:lvl1pPr>
              <a:defRPr>
                <a:solidFill>
                  <a:srgbClr val="C00000"/>
                </a:solidFill>
              </a:defRPr>
            </a:lvl1pPr>
          </a:lstStyle>
          <a:p>
            <a:r>
              <a:rPr lang="en-US" smtClean="0"/>
              <a:t>UES001 , EIED,   TU , Patiala</a:t>
            </a:r>
            <a:endParaRPr lang="en-IN" dirty="0"/>
          </a:p>
        </p:txBody>
      </p:sp>
      <p:sp>
        <p:nvSpPr>
          <p:cNvPr id="6" name="Slide Number Placeholder 5">
            <a:extLst>
              <a:ext uri="{FF2B5EF4-FFF2-40B4-BE49-F238E27FC236}">
                <a16:creationId xmlns:a16="http://schemas.microsoft.com/office/drawing/2014/main" id="{FDBE42BF-C4BE-47D0-9BF5-21742E32376B}"/>
              </a:ext>
            </a:extLst>
          </p:cNvPr>
          <p:cNvSpPr>
            <a:spLocks noGrp="1"/>
          </p:cNvSpPr>
          <p:nvPr>
            <p:ph type="sldNum" sz="quarter" idx="12"/>
          </p:nvPr>
        </p:nvSpPr>
        <p:spPr>
          <a:solidFill>
            <a:srgbClr val="C00000"/>
          </a:solidFill>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31592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774-8851-4563-8381-C03EB3A94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DCF6B-DD07-4AF7-A66E-B6E03E1F6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6348D-4FCC-4C7A-954B-E0589524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5517F-05F9-4AAC-957F-04D5F523863C}"/>
              </a:ext>
            </a:extLst>
          </p:cNvPr>
          <p:cNvSpPr>
            <a:spLocks noGrp="1"/>
          </p:cNvSpPr>
          <p:nvPr>
            <p:ph type="dt" sz="half" idx="10"/>
          </p:nvPr>
        </p:nvSpPr>
        <p:spPr/>
        <p:txBody>
          <a:bodyPr/>
          <a:lstStyle>
            <a:lvl1pPr>
              <a:defRPr>
                <a:solidFill>
                  <a:schemeClr val="bg1"/>
                </a:solidFill>
              </a:defRPr>
            </a:lvl1pPr>
          </a:lstStyle>
          <a:p>
            <a:fld id="{866336C0-C82E-44EF-A30E-362C2DE29C65}" type="datetime1">
              <a:rPr lang="en-US" smtClean="0"/>
              <a:t>1/9/2021</a:t>
            </a:fld>
            <a:endParaRPr lang="en-IN" dirty="0"/>
          </a:p>
        </p:txBody>
      </p:sp>
      <p:sp>
        <p:nvSpPr>
          <p:cNvPr id="6" name="Footer Placeholder 5">
            <a:extLst>
              <a:ext uri="{FF2B5EF4-FFF2-40B4-BE49-F238E27FC236}">
                <a16:creationId xmlns:a16="http://schemas.microsoft.com/office/drawing/2014/main" id="{760F590E-4F2B-4867-9795-83A4662EC9A4}"/>
              </a:ext>
            </a:extLst>
          </p:cNvPr>
          <p:cNvSpPr>
            <a:spLocks noGrp="1"/>
          </p:cNvSpPr>
          <p:nvPr>
            <p:ph type="ftr" sz="quarter" idx="11"/>
          </p:nvPr>
        </p:nvSpPr>
        <p:spPr>
          <a:xfrm>
            <a:off x="9296400" y="6028191"/>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E74577C9-BE17-4E8D-BA50-45B647ED4DB7}"/>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4276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78F-8072-4E69-B821-27B8698CA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F8338-7B35-4800-A556-BE7AE4B10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4FCC-B42F-4F3B-9116-63652FE30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E00CF-A1EA-4412-9173-EE149367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124F4-8853-40CA-BC86-17967D8CD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72C56-8C4F-4243-B82B-FBA367D7C1F3}"/>
              </a:ext>
            </a:extLst>
          </p:cNvPr>
          <p:cNvSpPr>
            <a:spLocks noGrp="1"/>
          </p:cNvSpPr>
          <p:nvPr>
            <p:ph type="dt" sz="half" idx="10"/>
          </p:nvPr>
        </p:nvSpPr>
        <p:spPr/>
        <p:txBody>
          <a:bodyPr/>
          <a:lstStyle>
            <a:lvl1pPr>
              <a:defRPr>
                <a:solidFill>
                  <a:schemeClr val="bg1"/>
                </a:solidFill>
              </a:defRPr>
            </a:lvl1pPr>
          </a:lstStyle>
          <a:p>
            <a:fld id="{131123D4-2467-421D-8B2A-040397815A38}" type="datetime1">
              <a:rPr lang="en-US" smtClean="0"/>
              <a:t>1/9/2021</a:t>
            </a:fld>
            <a:endParaRPr lang="en-IN" dirty="0"/>
          </a:p>
        </p:txBody>
      </p:sp>
      <p:sp>
        <p:nvSpPr>
          <p:cNvPr id="8" name="Footer Placeholder 7">
            <a:extLst>
              <a:ext uri="{FF2B5EF4-FFF2-40B4-BE49-F238E27FC236}">
                <a16:creationId xmlns:a16="http://schemas.microsoft.com/office/drawing/2014/main" id="{4452CE8E-65F8-47CF-AF7C-4A55A1121710}"/>
              </a:ext>
            </a:extLst>
          </p:cNvPr>
          <p:cNvSpPr>
            <a:spLocks noGrp="1"/>
          </p:cNvSpPr>
          <p:nvPr>
            <p:ph type="ftr" sz="quarter" idx="11"/>
          </p:nvPr>
        </p:nvSpPr>
        <p:spPr>
          <a:xfrm>
            <a:off x="9199684" y="6060996"/>
            <a:ext cx="4114800" cy="365125"/>
          </a:xfrm>
        </p:spPr>
        <p:txBody>
          <a:bodyPr/>
          <a:lstStyle>
            <a:lvl1pPr>
              <a:defRPr>
                <a:solidFill>
                  <a:srgbClr val="C00000"/>
                </a:solidFill>
              </a:defRPr>
            </a:lvl1pPr>
          </a:lstStyle>
          <a:p>
            <a:r>
              <a:rPr lang="en-US" smtClean="0"/>
              <a:t>UES001 , EIED,   TU , Patiala</a:t>
            </a:r>
            <a:endParaRPr lang="en-IN" dirty="0"/>
          </a:p>
        </p:txBody>
      </p:sp>
      <p:sp>
        <p:nvSpPr>
          <p:cNvPr id="9" name="Slide Number Placeholder 8">
            <a:extLst>
              <a:ext uri="{FF2B5EF4-FFF2-40B4-BE49-F238E27FC236}">
                <a16:creationId xmlns:a16="http://schemas.microsoft.com/office/drawing/2014/main" id="{4E8740EA-4534-4895-8B29-41A4E06DE80E}"/>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64431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A77F-0AF6-4E78-9FC1-179DA12E8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8A2F7-C52B-4944-9E7C-EDCFC8F70C73}"/>
              </a:ext>
            </a:extLst>
          </p:cNvPr>
          <p:cNvSpPr>
            <a:spLocks noGrp="1"/>
          </p:cNvSpPr>
          <p:nvPr>
            <p:ph type="dt" sz="half" idx="10"/>
          </p:nvPr>
        </p:nvSpPr>
        <p:spPr/>
        <p:txBody>
          <a:bodyPr/>
          <a:lstStyle>
            <a:lvl1pPr>
              <a:defRPr>
                <a:solidFill>
                  <a:schemeClr val="bg1"/>
                </a:solidFill>
              </a:defRPr>
            </a:lvl1pPr>
          </a:lstStyle>
          <a:p>
            <a:fld id="{DAA5C692-140B-4CC8-9158-0EE29F479126}" type="datetime1">
              <a:rPr lang="en-US" smtClean="0"/>
              <a:t>1/9/2021</a:t>
            </a:fld>
            <a:endParaRPr lang="en-IN" dirty="0"/>
          </a:p>
        </p:txBody>
      </p:sp>
      <p:sp>
        <p:nvSpPr>
          <p:cNvPr id="4" name="Footer Placeholder 3">
            <a:extLst>
              <a:ext uri="{FF2B5EF4-FFF2-40B4-BE49-F238E27FC236}">
                <a16:creationId xmlns:a16="http://schemas.microsoft.com/office/drawing/2014/main" id="{206A7C44-DD97-432F-AAF2-A77176BE2176}"/>
              </a:ext>
            </a:extLst>
          </p:cNvPr>
          <p:cNvSpPr>
            <a:spLocks noGrp="1"/>
          </p:cNvSpPr>
          <p:nvPr>
            <p:ph type="ftr" sz="quarter" idx="11"/>
          </p:nvPr>
        </p:nvSpPr>
        <p:spPr>
          <a:xfrm>
            <a:off x="9182100" y="5987841"/>
            <a:ext cx="4114800" cy="365125"/>
          </a:xfrm>
        </p:spPr>
        <p:txBody>
          <a:bodyPr/>
          <a:lstStyle>
            <a:lvl1pPr>
              <a:defRPr>
                <a:solidFill>
                  <a:srgbClr val="C00000"/>
                </a:solidFill>
              </a:defRPr>
            </a:lvl1pPr>
          </a:lstStyle>
          <a:p>
            <a:r>
              <a:rPr lang="en-US" smtClean="0"/>
              <a:t>UES001 , EIED,   TU , Patiala</a:t>
            </a:r>
            <a:endParaRPr lang="en-IN" dirty="0"/>
          </a:p>
        </p:txBody>
      </p:sp>
      <p:sp>
        <p:nvSpPr>
          <p:cNvPr id="5" name="Slide Number Placeholder 4">
            <a:extLst>
              <a:ext uri="{FF2B5EF4-FFF2-40B4-BE49-F238E27FC236}">
                <a16:creationId xmlns:a16="http://schemas.microsoft.com/office/drawing/2014/main" id="{3F52EA87-3CE2-4F3A-AFEB-CAFED65F4EB7}"/>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17862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EF02-EE98-4C53-A4A8-8FA1977DBD87}"/>
              </a:ext>
            </a:extLst>
          </p:cNvPr>
          <p:cNvSpPr>
            <a:spLocks noGrp="1"/>
          </p:cNvSpPr>
          <p:nvPr>
            <p:ph type="dt" sz="half" idx="10"/>
          </p:nvPr>
        </p:nvSpPr>
        <p:spPr/>
        <p:txBody>
          <a:bodyPr/>
          <a:lstStyle>
            <a:lvl1pPr>
              <a:defRPr>
                <a:solidFill>
                  <a:schemeClr val="bg1"/>
                </a:solidFill>
              </a:defRPr>
            </a:lvl1pPr>
          </a:lstStyle>
          <a:p>
            <a:fld id="{945E00CE-5DCB-49EA-9793-77534E159B9E}" type="datetime1">
              <a:rPr lang="en-US" smtClean="0"/>
              <a:t>1/9/2021</a:t>
            </a:fld>
            <a:endParaRPr lang="en-IN" dirty="0"/>
          </a:p>
        </p:txBody>
      </p:sp>
      <p:sp>
        <p:nvSpPr>
          <p:cNvPr id="3" name="Footer Placeholder 2">
            <a:extLst>
              <a:ext uri="{FF2B5EF4-FFF2-40B4-BE49-F238E27FC236}">
                <a16:creationId xmlns:a16="http://schemas.microsoft.com/office/drawing/2014/main" id="{27075AD5-B7FC-4A6C-8F27-97ABABBA8D8C}"/>
              </a:ext>
            </a:extLst>
          </p:cNvPr>
          <p:cNvSpPr>
            <a:spLocks noGrp="1"/>
          </p:cNvSpPr>
          <p:nvPr>
            <p:ph type="ftr" sz="quarter" idx="11"/>
          </p:nvPr>
        </p:nvSpPr>
        <p:spPr/>
        <p:txBody>
          <a:bodyPr/>
          <a:lstStyle/>
          <a:p>
            <a:r>
              <a:rPr lang="en-US" smtClean="0"/>
              <a:t>UES001 , EIED,   TU , Patiala</a:t>
            </a:r>
            <a:endParaRPr lang="en-IN"/>
          </a:p>
        </p:txBody>
      </p:sp>
      <p:sp>
        <p:nvSpPr>
          <p:cNvPr id="4" name="Slide Number Placeholder 3">
            <a:extLst>
              <a:ext uri="{FF2B5EF4-FFF2-40B4-BE49-F238E27FC236}">
                <a16:creationId xmlns:a16="http://schemas.microsoft.com/office/drawing/2014/main" id="{7829D859-5D36-4A95-8784-C9FB24C1CDDE}"/>
              </a:ext>
            </a:extLst>
          </p:cNvPr>
          <p:cNvSpPr>
            <a:spLocks noGrp="1"/>
          </p:cNvSpPr>
          <p:nvPr>
            <p:ph type="sldNum" sz="quarter" idx="12"/>
          </p:nvPr>
        </p:nvSpPr>
        <p:spPr>
          <a:xfrm>
            <a:off x="11622281" y="6354628"/>
            <a:ext cx="569719" cy="365125"/>
          </a:xfrm>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04955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CAC3-5576-4823-8155-2E1C7CE87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CD708-3C6C-4AFF-8A82-CD75C5862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54B50-70E6-4D78-8899-655F1E0C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97821-70DC-4A55-8E6D-0D0DC41E6D49}"/>
              </a:ext>
            </a:extLst>
          </p:cNvPr>
          <p:cNvSpPr>
            <a:spLocks noGrp="1"/>
          </p:cNvSpPr>
          <p:nvPr>
            <p:ph type="dt" sz="half" idx="10"/>
          </p:nvPr>
        </p:nvSpPr>
        <p:spPr/>
        <p:txBody>
          <a:bodyPr/>
          <a:lstStyle>
            <a:lvl1pPr>
              <a:defRPr>
                <a:solidFill>
                  <a:schemeClr val="bg1"/>
                </a:solidFill>
              </a:defRPr>
            </a:lvl1pPr>
          </a:lstStyle>
          <a:p>
            <a:fld id="{3A69F8ED-D46F-4C55-8BCE-CE2785D93B0B}" type="datetime1">
              <a:rPr lang="en-US" smtClean="0"/>
              <a:t>1/9/2021</a:t>
            </a:fld>
            <a:endParaRPr lang="en-IN" dirty="0"/>
          </a:p>
        </p:txBody>
      </p:sp>
      <p:sp>
        <p:nvSpPr>
          <p:cNvPr id="6" name="Footer Placeholder 5">
            <a:extLst>
              <a:ext uri="{FF2B5EF4-FFF2-40B4-BE49-F238E27FC236}">
                <a16:creationId xmlns:a16="http://schemas.microsoft.com/office/drawing/2014/main" id="{7FBE5455-5713-4781-BEC8-5FDEC0295598}"/>
              </a:ext>
            </a:extLst>
          </p:cNvPr>
          <p:cNvSpPr>
            <a:spLocks noGrp="1"/>
          </p:cNvSpPr>
          <p:nvPr>
            <p:ph type="ftr" sz="quarter" idx="11"/>
          </p:nvPr>
        </p:nvSpPr>
        <p:spPr>
          <a:xfrm>
            <a:off x="9297988" y="6057412"/>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FD380E34-9177-48B9-9239-A8371A4E0793}"/>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17102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01E-2DC3-4934-B0DA-99768133B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49303-5E2D-4B60-BCA2-88C254B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33ED-9747-4369-A486-CEA9EE98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0B76-29B9-46B8-A9E3-014FE513CC0C}"/>
              </a:ext>
            </a:extLst>
          </p:cNvPr>
          <p:cNvSpPr>
            <a:spLocks noGrp="1"/>
          </p:cNvSpPr>
          <p:nvPr>
            <p:ph type="dt" sz="half" idx="10"/>
          </p:nvPr>
        </p:nvSpPr>
        <p:spPr/>
        <p:txBody>
          <a:bodyPr/>
          <a:lstStyle>
            <a:lvl1pPr>
              <a:defRPr>
                <a:solidFill>
                  <a:schemeClr val="bg1"/>
                </a:solidFill>
              </a:defRPr>
            </a:lvl1pPr>
          </a:lstStyle>
          <a:p>
            <a:fld id="{5BA88F0F-22C6-4428-8E42-A248436B1780}" type="datetime1">
              <a:rPr lang="en-US" smtClean="0"/>
              <a:t>1/9/2021</a:t>
            </a:fld>
            <a:endParaRPr lang="en-IN" dirty="0"/>
          </a:p>
        </p:txBody>
      </p:sp>
      <p:sp>
        <p:nvSpPr>
          <p:cNvPr id="6" name="Footer Placeholder 5">
            <a:extLst>
              <a:ext uri="{FF2B5EF4-FFF2-40B4-BE49-F238E27FC236}">
                <a16:creationId xmlns:a16="http://schemas.microsoft.com/office/drawing/2014/main" id="{0D42638D-D432-4AAB-9392-AC4AB93B9389}"/>
              </a:ext>
            </a:extLst>
          </p:cNvPr>
          <p:cNvSpPr>
            <a:spLocks noGrp="1"/>
          </p:cNvSpPr>
          <p:nvPr>
            <p:ph type="ftr" sz="quarter" idx="11"/>
          </p:nvPr>
        </p:nvSpPr>
        <p:spPr>
          <a:xfrm>
            <a:off x="9297988" y="6057411"/>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3A2DEF33-CD17-44C5-8F8D-285DD075E591}"/>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14127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2D17-BDC4-4164-A19A-3B423D9C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3D01A-19C0-4177-9A51-B114CCA5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8165B-F33C-479B-BA4B-666CBE01A5E3}"/>
              </a:ext>
            </a:extLst>
          </p:cNvPr>
          <p:cNvSpPr>
            <a:spLocks noGrp="1"/>
          </p:cNvSpPr>
          <p:nvPr>
            <p:ph type="dt" sz="half" idx="2"/>
          </p:nvPr>
        </p:nvSpPr>
        <p:spPr>
          <a:xfrm>
            <a:off x="10442739" y="6354628"/>
            <a:ext cx="1179541" cy="363463"/>
          </a:xfrm>
          <a:prstGeom prst="rect">
            <a:avLst/>
          </a:prstGeom>
          <a:solidFill>
            <a:schemeClr val="tx1">
              <a:lumMod val="75000"/>
              <a:lumOff val="25000"/>
            </a:schemeClr>
          </a:solidFill>
        </p:spPr>
        <p:txBody>
          <a:bodyPr vert="horz" lIns="91440" tIns="45720" rIns="91440" bIns="45720" rtlCol="0" anchor="ctr"/>
          <a:lstStyle>
            <a:lvl1pPr algn="ctr">
              <a:defRPr sz="1200">
                <a:solidFill>
                  <a:schemeClr val="tx1">
                    <a:tint val="75000"/>
                  </a:schemeClr>
                </a:solidFill>
              </a:defRPr>
            </a:lvl1pPr>
          </a:lstStyle>
          <a:p>
            <a:fld id="{915AD951-6D8D-43F5-8F7D-877C95C1B59D}" type="datetime1">
              <a:rPr lang="en-US" smtClean="0"/>
              <a:t>1/9/2021</a:t>
            </a:fld>
            <a:endParaRPr lang="en-IN" dirty="0"/>
          </a:p>
        </p:txBody>
      </p:sp>
      <p:sp>
        <p:nvSpPr>
          <p:cNvPr id="5" name="Footer Placeholder 4">
            <a:extLst>
              <a:ext uri="{FF2B5EF4-FFF2-40B4-BE49-F238E27FC236}">
                <a16:creationId xmlns:a16="http://schemas.microsoft.com/office/drawing/2014/main" id="{73FD9B0E-D71B-4FF9-9474-DE74F1DD2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3CBBEC26-F578-4AF9-8A4E-722DBADEDA79}"/>
              </a:ext>
            </a:extLst>
          </p:cNvPr>
          <p:cNvSpPr>
            <a:spLocks noGrp="1"/>
          </p:cNvSpPr>
          <p:nvPr>
            <p:ph type="sldNum" sz="quarter" idx="4"/>
          </p:nvPr>
        </p:nvSpPr>
        <p:spPr>
          <a:xfrm>
            <a:off x="11622281" y="6354628"/>
            <a:ext cx="569719" cy="365125"/>
          </a:xfrm>
          <a:prstGeom prst="rect">
            <a:avLst/>
          </a:prstGeom>
          <a:solidFill>
            <a:srgbClr val="C00000"/>
          </a:solidFill>
        </p:spPr>
        <p:txBody>
          <a:bodyPr vert="horz" lIns="91440" tIns="45720" rIns="91440" bIns="45720" rtlCol="0" anchor="ctr"/>
          <a:lstStyle>
            <a:lvl1pPr algn="r">
              <a:defRPr sz="1200">
                <a:solidFill>
                  <a:schemeClr val="tx1">
                    <a:tint val="75000"/>
                  </a:schemeClr>
                </a:solidFill>
              </a:defRPr>
            </a:lvl1pPr>
          </a:lstStyle>
          <a:p>
            <a:pPr algn="ctr"/>
            <a:r>
              <a:rPr lang="en-IN" dirty="0"/>
              <a:t>   </a:t>
            </a:r>
            <a:fld id="{17C26730-A226-44C2-BFF3-D7AA24EE432D}" type="slidenum">
              <a:rPr lang="en-IN" smtClean="0"/>
              <a:pPr algn="ctr"/>
              <a:t>‹#›</a:t>
            </a:fld>
            <a:endParaRPr lang="en-IN" dirty="0"/>
          </a:p>
        </p:txBody>
      </p:sp>
      <p:sp>
        <p:nvSpPr>
          <p:cNvPr id="7" name="Rectangle 6">
            <a:extLst>
              <a:ext uri="{FF2B5EF4-FFF2-40B4-BE49-F238E27FC236}">
                <a16:creationId xmlns:a16="http://schemas.microsoft.com/office/drawing/2014/main" id="{63D8EAA0-7558-4584-98B8-AF019A9DA5D6}"/>
              </a:ext>
            </a:extLst>
          </p:cNvPr>
          <p:cNvSpPr/>
          <p:nvPr userDrawn="1"/>
        </p:nvSpPr>
        <p:spPr>
          <a:xfrm>
            <a:off x="0" y="0"/>
            <a:ext cx="1044273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216916B-6090-4B3F-A684-CE48813BDB84}"/>
              </a:ext>
            </a:extLst>
          </p:cNvPr>
          <p:cNvSpPr/>
          <p:nvPr userDrawn="1"/>
        </p:nvSpPr>
        <p:spPr>
          <a:xfrm>
            <a:off x="153824" y="136733"/>
            <a:ext cx="10288915" cy="6583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F087203-E800-4277-B35B-3030F91F3F2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2739" y="139908"/>
            <a:ext cx="1749261" cy="6212997"/>
          </a:xfrm>
          <a:prstGeom prst="rect">
            <a:avLst/>
          </a:prstGeom>
        </p:spPr>
      </p:pic>
    </p:spTree>
    <p:extLst>
      <p:ext uri="{BB962C8B-B14F-4D97-AF65-F5344CB8AC3E}">
        <p14:creationId xmlns:p14="http://schemas.microsoft.com/office/powerpoint/2010/main" val="254026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8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FFD913D-BDEC-4682-8377-0826A6127210}"/>
              </a:ext>
            </a:extLst>
          </p:cNvPr>
          <p:cNvSpPr txBox="1">
            <a:spLocks/>
          </p:cNvSpPr>
          <p:nvPr/>
        </p:nvSpPr>
        <p:spPr>
          <a:xfrm>
            <a:off x="258689" y="1390939"/>
            <a:ext cx="6798250"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 Electrical </a:t>
            </a:r>
          </a:p>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and </a:t>
            </a:r>
            <a:br>
              <a:rPr kumimoji="0" lang="en-US" sz="6000" b="1" i="0" u="none" strike="noStrike" kern="1200" cap="all" spc="-300" normalizeH="0" baseline="0" noProof="0" dirty="0">
                <a:ln>
                  <a:noFill/>
                </a:ln>
                <a:solidFill>
                  <a:srgbClr val="000000"/>
                </a:solidFill>
                <a:effectLst/>
                <a:uLnTx/>
                <a:uFillTx/>
                <a:latin typeface="Arial"/>
                <a:ea typeface="+mj-ea"/>
                <a:cs typeface="+mj-cs"/>
              </a:rPr>
            </a:br>
            <a:r>
              <a:rPr kumimoji="0" lang="en-US" sz="6000" b="1" i="0" u="none" strike="noStrike" kern="1200" cap="all" spc="-300" normalizeH="0" baseline="0" noProof="0" dirty="0">
                <a:ln>
                  <a:noFill/>
                </a:ln>
                <a:solidFill>
                  <a:srgbClr val="000000"/>
                </a:solidFill>
                <a:effectLst/>
                <a:uLnTx/>
                <a:uFillTx/>
                <a:latin typeface="Arial"/>
                <a:ea typeface="+mj-ea"/>
                <a:cs typeface="+mj-cs"/>
              </a:rPr>
              <a:t>Electronics science </a:t>
            </a:r>
          </a:p>
        </p:txBody>
      </p:sp>
      <p:sp>
        <p:nvSpPr>
          <p:cNvPr id="10" name="Subtitle 3">
            <a:extLst>
              <a:ext uri="{FF2B5EF4-FFF2-40B4-BE49-F238E27FC236}">
                <a16:creationId xmlns:a16="http://schemas.microsoft.com/office/drawing/2014/main" id="{A92B7774-6E43-44DB-93DF-66DC5B7DBA7C}"/>
              </a:ext>
            </a:extLst>
          </p:cNvPr>
          <p:cNvSpPr txBox="1">
            <a:spLocks/>
          </p:cNvSpPr>
          <p:nvPr/>
        </p:nvSpPr>
        <p:spPr>
          <a:xfrm>
            <a:off x="1766131" y="3429000"/>
            <a:ext cx="5290808" cy="1014984"/>
          </a:xfrm>
          <a:prstGeom prst="rect">
            <a:avLst/>
          </a:prstGeom>
          <a:solidFill>
            <a:srgbClr val="000000"/>
          </a:solidFill>
        </p:spPr>
        <p:txBody>
          <a:bodyPr vert="horz" lIns="25200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i="1" kern="1200">
                <a:solidFill>
                  <a:schemeClr val="bg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First year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Computer Science and Engineering </a:t>
            </a:r>
          </a:p>
        </p:txBody>
      </p:sp>
      <p:sp>
        <p:nvSpPr>
          <p:cNvPr id="11" name="TextBox 10">
            <a:extLst>
              <a:ext uri="{FF2B5EF4-FFF2-40B4-BE49-F238E27FC236}">
                <a16:creationId xmlns:a16="http://schemas.microsoft.com/office/drawing/2014/main" id="{C1587B14-6EA7-498D-87BF-E8A2F302B5E6}"/>
              </a:ext>
            </a:extLst>
          </p:cNvPr>
          <p:cNvSpPr txBox="1"/>
          <p:nvPr/>
        </p:nvSpPr>
        <p:spPr>
          <a:xfrm>
            <a:off x="3179063" y="4622793"/>
            <a:ext cx="7050023" cy="1688535"/>
          </a:xfrm>
          <a:prstGeom prst="rect">
            <a:avLst/>
          </a:prstGeom>
          <a:noFill/>
        </p:spPr>
        <p:txBody>
          <a:bodyPr wrap="square" lIns="0" tIns="36000" rIns="0" bIns="0" rtlCol="0">
            <a:spAutoFit/>
          </a:bodyPr>
          <a:lstStyle/>
          <a:p>
            <a:pPr algn="r">
              <a:lnSpc>
                <a:spcPts val="1400"/>
              </a:lnSpc>
            </a:pPr>
            <a:r>
              <a:rPr lang="en-US" sz="2400" b="1" spc="-100" dirty="0">
                <a:solidFill>
                  <a:srgbClr val="000000">
                    <a:lumMod val="50000"/>
                    <a:lumOff val="50000"/>
                  </a:srgbClr>
                </a:solidFill>
                <a:latin typeface="Corbel" panose="020B0503020204020204" pitchFamily="34" charset="0"/>
              </a:rPr>
              <a:t>Dr. Shakti Singh </a:t>
            </a:r>
          </a:p>
          <a:p>
            <a:pPr algn="r">
              <a:lnSpc>
                <a:spcPts val="1400"/>
              </a:lnSpc>
            </a:pPr>
            <a:r>
              <a:rPr lang="en-US" sz="2400" b="1" spc="-100" dirty="0">
                <a:solidFill>
                  <a:srgbClr val="5CB8B3"/>
                </a:solidFill>
                <a:latin typeface="Corbel" panose="020B0503020204020204" pitchFamily="34" charset="0"/>
              </a:rPr>
              <a:t/>
            </a:r>
            <a:br>
              <a:rPr lang="en-US" sz="2400" b="1" spc="-100" dirty="0">
                <a:solidFill>
                  <a:srgbClr val="5CB8B3"/>
                </a:solidFill>
                <a:latin typeface="Corbel" panose="020B0503020204020204" pitchFamily="34" charset="0"/>
              </a:rPr>
            </a:br>
            <a:r>
              <a:rPr lang="en-US" sz="2400" b="1" spc="-100" dirty="0">
                <a:solidFill>
                  <a:srgbClr val="000000"/>
                </a:solidFill>
                <a:latin typeface="Corbel" panose="020B0503020204020204" pitchFamily="34" charset="0"/>
              </a:rPr>
              <a:t>ASSISTANT PROFESSOR</a:t>
            </a:r>
          </a:p>
          <a:p>
            <a:pPr algn="r">
              <a:lnSpc>
                <a:spcPts val="1400"/>
              </a:lnSpc>
            </a:pPr>
            <a:endParaRPr lang="en-US" sz="2400" b="1" spc="-100" dirty="0">
              <a:solidFill>
                <a:srgbClr val="000000"/>
              </a:solidFill>
              <a:latin typeface="Corbel" panose="020B0503020204020204" pitchFamily="34" charset="0"/>
            </a:endParaRPr>
          </a:p>
          <a:p>
            <a:pPr algn="r">
              <a:lnSpc>
                <a:spcPts val="1400"/>
              </a:lnSpc>
            </a:pPr>
            <a:r>
              <a:rPr lang="en-US" sz="2400" b="1" spc="-100" dirty="0">
                <a:solidFill>
                  <a:srgbClr val="000000"/>
                </a:solidFill>
                <a:latin typeface="Corbel" panose="020B0503020204020204" pitchFamily="34" charset="0"/>
              </a:rPr>
              <a:t>ELECTRCIAL AND INSTRUMENATION </a:t>
            </a:r>
          </a:p>
          <a:p>
            <a:pPr algn="r">
              <a:lnSpc>
                <a:spcPts val="1400"/>
              </a:lnSpc>
            </a:pPr>
            <a:endParaRPr lang="en-US" sz="2400" b="1" spc="-100" dirty="0">
              <a:solidFill>
                <a:srgbClr val="000000"/>
              </a:solidFill>
              <a:latin typeface="Corbel" panose="020B0503020204020204" pitchFamily="34" charset="0"/>
            </a:endParaRPr>
          </a:p>
          <a:p>
            <a:pPr algn="r">
              <a:lnSpc>
                <a:spcPts val="1400"/>
              </a:lnSpc>
            </a:pPr>
            <a:r>
              <a:rPr lang="en-US" sz="2400" b="1" spc="-100" dirty="0">
                <a:solidFill>
                  <a:srgbClr val="000000"/>
                </a:solidFill>
                <a:latin typeface="Corbel" panose="020B0503020204020204" pitchFamily="34" charset="0"/>
              </a:rPr>
              <a:t>ENGINEERING DEPARTMENT </a:t>
            </a:r>
          </a:p>
          <a:p>
            <a:pPr algn="r">
              <a:lnSpc>
                <a:spcPts val="1400"/>
              </a:lnSpc>
            </a:pPr>
            <a:endParaRPr lang="en-US" sz="2400" b="1" i="1" spc="-100" dirty="0">
              <a:solidFill>
                <a:srgbClr val="000000"/>
              </a:solidFill>
              <a:latin typeface="Corbel" panose="020B0503020204020204" pitchFamily="34" charset="0"/>
            </a:endParaRPr>
          </a:p>
          <a:p>
            <a:pPr algn="r">
              <a:lnSpc>
                <a:spcPts val="1400"/>
              </a:lnSpc>
            </a:pPr>
            <a:r>
              <a:rPr lang="en-US" sz="2400" b="1" i="1" spc="-100" dirty="0">
                <a:solidFill>
                  <a:schemeClr val="bg1">
                    <a:lumMod val="65000"/>
                  </a:schemeClr>
                </a:solidFill>
                <a:latin typeface="Corbel" panose="020B0503020204020204" pitchFamily="34" charset="0"/>
              </a:rPr>
              <a:t>@shakti.singh@thapar.edu </a:t>
            </a:r>
          </a:p>
        </p:txBody>
      </p:sp>
      <p:sp>
        <p:nvSpPr>
          <p:cNvPr id="2" name="Date Placeholder 1"/>
          <p:cNvSpPr>
            <a:spLocks noGrp="1"/>
          </p:cNvSpPr>
          <p:nvPr>
            <p:ph type="dt" sz="half" idx="10"/>
          </p:nvPr>
        </p:nvSpPr>
        <p:spPr/>
        <p:txBody>
          <a:bodyPr/>
          <a:lstStyle/>
          <a:p>
            <a:fld id="{12B9FCA0-46B4-41B2-B4BA-6AFDD4DB6F12}" type="datetime1">
              <a:rPr lang="en-US" smtClean="0"/>
              <a:t>1/9/2021</a:t>
            </a:fld>
            <a:endParaRPr lang="en-IN" dirty="0"/>
          </a:p>
        </p:txBody>
      </p:sp>
      <p:sp>
        <p:nvSpPr>
          <p:cNvPr id="3" name="Slide Number Placeholder 2"/>
          <p:cNvSpPr>
            <a:spLocks noGrp="1"/>
          </p:cNvSpPr>
          <p:nvPr>
            <p:ph type="sldNum" sz="quarter" idx="12"/>
          </p:nvPr>
        </p:nvSpPr>
        <p:spPr/>
        <p:txBody>
          <a:bodyPr/>
          <a:lstStyle/>
          <a:p>
            <a:pPr algn="ctr"/>
            <a:fld id="{17C26730-A226-44C2-BFF3-D7AA24EE432D}" type="slidenum">
              <a:rPr lang="en-IN" smtClean="0"/>
              <a:pPr algn="ctr"/>
              <a:t>1</a:t>
            </a:fld>
            <a:endParaRPr lang="en-IN" dirty="0"/>
          </a:p>
        </p:txBody>
      </p:sp>
    </p:spTree>
    <p:extLst>
      <p:ext uri="{BB962C8B-B14F-4D97-AF65-F5344CB8AC3E}">
        <p14:creationId xmlns:p14="http://schemas.microsoft.com/office/powerpoint/2010/main" val="2060454116"/>
      </p:ext>
    </p:extLst>
  </p:cSld>
  <p:clrMapOvr>
    <a:masterClrMapping/>
  </p:clrMapOvr>
  <mc:AlternateContent xmlns:mc="http://schemas.openxmlformats.org/markup-compatibility/2006" xmlns:p14="http://schemas.microsoft.com/office/powerpoint/2010/main">
    <mc:Choice Requires="p14">
      <p:transition spd="slow" p14:dur="2000" advTm="27625"/>
    </mc:Choice>
    <mc:Fallback xmlns="">
      <p:transition spd="slow" advTm="27625"/>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Text Box 17"/>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algn="ctr" eaLnBrk="1" hangingPunct="1">
              <a:spcBef>
                <a:spcPct val="50000"/>
              </a:spcBef>
              <a:defRPr/>
            </a:pPr>
            <a:r>
              <a:rPr lang="en-US" sz="3200" u="sng">
                <a:latin typeface="Arial" charset="0"/>
              </a:rPr>
              <a:t>Types of Diodes and Their Uses</a:t>
            </a:r>
          </a:p>
        </p:txBody>
      </p:sp>
      <p:sp>
        <p:nvSpPr>
          <p:cNvPr id="7186" name="Text Box 18"/>
          <p:cNvSpPr txBox="1">
            <a:spLocks noChangeArrowheads="1"/>
          </p:cNvSpPr>
          <p:nvPr/>
        </p:nvSpPr>
        <p:spPr bwMode="auto">
          <a:xfrm>
            <a:off x="1524000" y="914401"/>
            <a:ext cx="2590800" cy="830997"/>
          </a:xfrm>
          <a:prstGeom prst="rect">
            <a:avLst/>
          </a:prstGeom>
          <a:noFill/>
          <a:ln w="25400">
            <a:noFill/>
            <a:miter lim="800000"/>
            <a:headEnd/>
            <a:tailEnd/>
          </a:ln>
          <a:effectLst/>
        </p:spPr>
        <p:txBody>
          <a:bodyPr>
            <a:spAutoFit/>
          </a:bodyPr>
          <a:lstStyle/>
          <a:p>
            <a:pPr eaLnBrk="1" hangingPunct="1">
              <a:spcBef>
                <a:spcPct val="50000"/>
              </a:spcBef>
              <a:defRPr/>
            </a:pPr>
            <a:r>
              <a:rPr lang="en-US" sz="2400" u="sng" dirty="0">
                <a:latin typeface="Arial" charset="0"/>
              </a:rPr>
              <a:t>PN Junction Diodes:</a:t>
            </a:r>
          </a:p>
        </p:txBody>
      </p:sp>
      <p:sp>
        <p:nvSpPr>
          <p:cNvPr id="7187" name="Text Box 19"/>
          <p:cNvSpPr txBox="1">
            <a:spLocks noChangeArrowheads="1"/>
          </p:cNvSpPr>
          <p:nvPr/>
        </p:nvSpPr>
        <p:spPr bwMode="auto">
          <a:xfrm>
            <a:off x="4191000" y="914401"/>
            <a:ext cx="6477000" cy="1200329"/>
          </a:xfrm>
          <a:prstGeom prst="rect">
            <a:avLst/>
          </a:prstGeom>
          <a:noFill/>
          <a:ln w="25400">
            <a:noFill/>
            <a:miter lim="800000"/>
            <a:headEnd/>
            <a:tailEnd/>
          </a:ln>
          <a:effectLst/>
        </p:spPr>
        <p:txBody>
          <a:bodyPr>
            <a:spAutoFit/>
          </a:bodyPr>
          <a:lstStyle/>
          <a:p>
            <a:pPr eaLnBrk="1" hangingPunct="1">
              <a:spcBef>
                <a:spcPct val="50000"/>
              </a:spcBef>
              <a:defRPr/>
            </a:pPr>
            <a:r>
              <a:rPr lang="en-US">
                <a:latin typeface="Arial" charset="0"/>
              </a:rPr>
              <a:t>Are used to allow current to flow in one direction while blocking current flow in the opposite direction.  The pn junction diode is the typical diode that has been used in the previous circuits.</a:t>
            </a:r>
          </a:p>
        </p:txBody>
      </p:sp>
      <p:grpSp>
        <p:nvGrpSpPr>
          <p:cNvPr id="28677" name="Group 21"/>
          <p:cNvGrpSpPr>
            <a:grpSpLocks/>
          </p:cNvGrpSpPr>
          <p:nvPr/>
        </p:nvGrpSpPr>
        <p:grpSpPr bwMode="auto">
          <a:xfrm>
            <a:off x="3048000" y="2743200"/>
            <a:ext cx="1828800" cy="533400"/>
            <a:chOff x="2064" y="2304"/>
            <a:chExt cx="1632" cy="528"/>
          </a:xfrm>
        </p:grpSpPr>
        <p:sp>
          <p:nvSpPr>
            <p:cNvPr id="7190" name="Line 22"/>
            <p:cNvSpPr>
              <a:spLocks noChangeShapeType="1"/>
            </p:cNvSpPr>
            <p:nvPr/>
          </p:nvSpPr>
          <p:spPr bwMode="auto">
            <a:xfrm>
              <a:off x="2064" y="2544"/>
              <a:ext cx="528"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191" name="Line 23"/>
            <p:cNvSpPr>
              <a:spLocks noChangeShapeType="1"/>
            </p:cNvSpPr>
            <p:nvPr/>
          </p:nvSpPr>
          <p:spPr bwMode="auto">
            <a:xfrm>
              <a:off x="2592" y="2304"/>
              <a:ext cx="0" cy="528"/>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192" name="Line 24"/>
            <p:cNvSpPr>
              <a:spLocks noChangeShapeType="1"/>
            </p:cNvSpPr>
            <p:nvPr/>
          </p:nvSpPr>
          <p:spPr bwMode="auto">
            <a:xfrm>
              <a:off x="2592" y="2304"/>
              <a:ext cx="527" cy="24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193" name="Line 25"/>
            <p:cNvSpPr>
              <a:spLocks noChangeShapeType="1"/>
            </p:cNvSpPr>
            <p:nvPr/>
          </p:nvSpPr>
          <p:spPr bwMode="auto">
            <a:xfrm flipV="1">
              <a:off x="2592" y="2544"/>
              <a:ext cx="527" cy="288"/>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194" name="Line 26"/>
            <p:cNvSpPr>
              <a:spLocks noChangeShapeType="1"/>
            </p:cNvSpPr>
            <p:nvPr/>
          </p:nvSpPr>
          <p:spPr bwMode="auto">
            <a:xfrm>
              <a:off x="3119" y="2544"/>
              <a:ext cx="577"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195" name="Line 27"/>
            <p:cNvSpPr>
              <a:spLocks noChangeShapeType="1"/>
            </p:cNvSpPr>
            <p:nvPr/>
          </p:nvSpPr>
          <p:spPr bwMode="auto">
            <a:xfrm>
              <a:off x="3119" y="2304"/>
              <a:ext cx="0" cy="528"/>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grpSp>
      <p:sp>
        <p:nvSpPr>
          <p:cNvPr id="7197" name="Text Box 29"/>
          <p:cNvSpPr txBox="1">
            <a:spLocks noChangeArrowheads="1"/>
          </p:cNvSpPr>
          <p:nvPr/>
        </p:nvSpPr>
        <p:spPr bwMode="auto">
          <a:xfrm>
            <a:off x="2590800" y="27432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7198" name="Text Box 30"/>
          <p:cNvSpPr txBox="1">
            <a:spLocks noChangeArrowheads="1"/>
          </p:cNvSpPr>
          <p:nvPr/>
        </p:nvSpPr>
        <p:spPr bwMode="auto">
          <a:xfrm>
            <a:off x="4800600" y="27432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7199" name="Text Box 31"/>
          <p:cNvSpPr txBox="1">
            <a:spLocks noChangeArrowheads="1"/>
          </p:cNvSpPr>
          <p:nvPr/>
        </p:nvSpPr>
        <p:spPr bwMode="auto">
          <a:xfrm>
            <a:off x="2743200" y="34290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 for a PN Junction Diode</a:t>
            </a:r>
          </a:p>
        </p:txBody>
      </p:sp>
      <p:sp>
        <p:nvSpPr>
          <p:cNvPr id="7200" name="Rectangle 32"/>
          <p:cNvSpPr>
            <a:spLocks noChangeArrowheads="1"/>
          </p:cNvSpPr>
          <p:nvPr/>
        </p:nvSpPr>
        <p:spPr bwMode="auto">
          <a:xfrm>
            <a:off x="7467600" y="2787134"/>
            <a:ext cx="762000" cy="369332"/>
          </a:xfrm>
          <a:prstGeom prst="rect">
            <a:avLst/>
          </a:prstGeom>
          <a:noFill/>
          <a:ln w="38100">
            <a:solidFill>
              <a:schemeClr val="tx1"/>
            </a:solidFill>
            <a:miter lim="800000"/>
            <a:headEnd/>
            <a:tailEnd/>
          </a:ln>
          <a:effectLst/>
        </p:spPr>
        <p:txBody>
          <a:bodyPr anchor="ctr">
            <a:spAutoFit/>
          </a:bodyPr>
          <a:lstStyle/>
          <a:p>
            <a:pPr algn="ctr" eaLnBrk="1" hangingPunct="1">
              <a:spcBef>
                <a:spcPct val="50000"/>
              </a:spcBef>
              <a:defRPr/>
            </a:pPr>
            <a:endParaRPr lang="en-IN">
              <a:latin typeface="Arial" charset="0"/>
            </a:endParaRPr>
          </a:p>
        </p:txBody>
      </p:sp>
      <p:sp>
        <p:nvSpPr>
          <p:cNvPr id="7201" name="Rectangle 33"/>
          <p:cNvSpPr>
            <a:spLocks noChangeArrowheads="1"/>
          </p:cNvSpPr>
          <p:nvPr/>
        </p:nvSpPr>
        <p:spPr bwMode="auto">
          <a:xfrm>
            <a:off x="8229600" y="2787134"/>
            <a:ext cx="762000" cy="369332"/>
          </a:xfrm>
          <a:prstGeom prst="rect">
            <a:avLst/>
          </a:prstGeom>
          <a:noFill/>
          <a:ln w="38100">
            <a:solidFill>
              <a:schemeClr val="tx1"/>
            </a:solidFill>
            <a:miter lim="800000"/>
            <a:headEnd/>
            <a:tailEnd/>
          </a:ln>
          <a:effectLst/>
        </p:spPr>
        <p:txBody>
          <a:bodyPr anchor="ctr">
            <a:spAutoFit/>
          </a:bodyPr>
          <a:lstStyle/>
          <a:p>
            <a:pPr algn="ctr" eaLnBrk="1" hangingPunct="1">
              <a:spcBef>
                <a:spcPct val="50000"/>
              </a:spcBef>
              <a:defRPr/>
            </a:pPr>
            <a:endParaRPr lang="en-IN">
              <a:latin typeface="Arial" charset="0"/>
            </a:endParaRPr>
          </a:p>
        </p:txBody>
      </p:sp>
      <p:sp>
        <p:nvSpPr>
          <p:cNvPr id="7202" name="Line 34"/>
          <p:cNvSpPr>
            <a:spLocks noChangeShapeType="1"/>
          </p:cNvSpPr>
          <p:nvPr/>
        </p:nvSpPr>
        <p:spPr bwMode="auto">
          <a:xfrm flipH="1">
            <a:off x="6858000" y="29718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03" name="Line 35"/>
          <p:cNvSpPr>
            <a:spLocks noChangeShapeType="1"/>
          </p:cNvSpPr>
          <p:nvPr/>
        </p:nvSpPr>
        <p:spPr bwMode="auto">
          <a:xfrm flipH="1">
            <a:off x="8991600" y="29718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04" name="Text Box 36"/>
          <p:cNvSpPr txBox="1">
            <a:spLocks noChangeArrowheads="1"/>
          </p:cNvSpPr>
          <p:nvPr/>
        </p:nvSpPr>
        <p:spPr bwMode="auto">
          <a:xfrm>
            <a:off x="7543800" y="2743200"/>
            <a:ext cx="533400" cy="457200"/>
          </a:xfrm>
          <a:prstGeom prst="rect">
            <a:avLst/>
          </a:prstGeom>
          <a:noFill/>
          <a:ln w="25400">
            <a:solidFill>
              <a:schemeClr val="tx1"/>
            </a:solidFill>
            <a:miter lim="800000"/>
            <a:headEnd/>
            <a:tailEnd/>
          </a:ln>
          <a:effectLst/>
        </p:spPr>
        <p:txBody>
          <a:bodyPr>
            <a:spAutoFit/>
          </a:bodyPr>
          <a:lstStyle/>
          <a:p>
            <a:pPr algn="ctr" eaLnBrk="1" hangingPunct="1">
              <a:spcBef>
                <a:spcPct val="50000"/>
              </a:spcBef>
              <a:defRPr/>
            </a:pPr>
            <a:r>
              <a:rPr lang="en-US" sz="2400">
                <a:latin typeface="Arial" charset="0"/>
              </a:rPr>
              <a:t>P</a:t>
            </a:r>
          </a:p>
        </p:txBody>
      </p:sp>
      <p:sp>
        <p:nvSpPr>
          <p:cNvPr id="7205" name="Text Box 37"/>
          <p:cNvSpPr txBox="1">
            <a:spLocks noChangeArrowheads="1"/>
          </p:cNvSpPr>
          <p:nvPr/>
        </p:nvSpPr>
        <p:spPr bwMode="auto">
          <a:xfrm>
            <a:off x="8305800" y="2743200"/>
            <a:ext cx="533400" cy="457200"/>
          </a:xfrm>
          <a:prstGeom prst="rect">
            <a:avLst/>
          </a:prstGeom>
          <a:noFill/>
          <a:ln w="25400">
            <a:solidFill>
              <a:schemeClr val="tx1"/>
            </a:solidFill>
            <a:miter lim="800000"/>
            <a:headEnd/>
            <a:tailEnd/>
          </a:ln>
          <a:effectLst/>
        </p:spPr>
        <p:txBody>
          <a:bodyPr>
            <a:spAutoFit/>
          </a:bodyPr>
          <a:lstStyle/>
          <a:p>
            <a:pPr algn="ctr" eaLnBrk="1" hangingPunct="1">
              <a:spcBef>
                <a:spcPct val="50000"/>
              </a:spcBef>
              <a:defRPr/>
            </a:pPr>
            <a:r>
              <a:rPr lang="en-US" sz="2400">
                <a:latin typeface="Arial" charset="0"/>
              </a:rPr>
              <a:t>n</a:t>
            </a:r>
          </a:p>
        </p:txBody>
      </p:sp>
      <p:sp>
        <p:nvSpPr>
          <p:cNvPr id="7206" name="Text Box 38"/>
          <p:cNvSpPr txBox="1">
            <a:spLocks noChangeArrowheads="1"/>
          </p:cNvSpPr>
          <p:nvPr/>
        </p:nvSpPr>
        <p:spPr bwMode="auto">
          <a:xfrm>
            <a:off x="7086600" y="34290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Representative Structure for a PN Junction Diode</a:t>
            </a:r>
          </a:p>
        </p:txBody>
      </p:sp>
      <p:sp>
        <p:nvSpPr>
          <p:cNvPr id="7207" name="Text Box 39"/>
          <p:cNvSpPr txBox="1">
            <a:spLocks noChangeArrowheads="1"/>
          </p:cNvSpPr>
          <p:nvPr/>
        </p:nvSpPr>
        <p:spPr bwMode="auto">
          <a:xfrm>
            <a:off x="1524000" y="4114800"/>
            <a:ext cx="2590800" cy="457200"/>
          </a:xfrm>
          <a:prstGeom prst="rect">
            <a:avLst/>
          </a:prstGeom>
          <a:noFill/>
          <a:ln w="25400">
            <a:noFill/>
            <a:miter lim="800000"/>
            <a:headEnd/>
            <a:tailEnd/>
          </a:ln>
          <a:effectLst/>
        </p:spPr>
        <p:txBody>
          <a:bodyPr>
            <a:spAutoFit/>
          </a:bodyPr>
          <a:lstStyle/>
          <a:p>
            <a:pPr eaLnBrk="1" hangingPunct="1">
              <a:spcBef>
                <a:spcPct val="50000"/>
              </a:spcBef>
              <a:defRPr/>
            </a:pPr>
            <a:r>
              <a:rPr lang="en-US" sz="2400" u="sng">
                <a:latin typeface="Arial" charset="0"/>
              </a:rPr>
              <a:t>Zener Diodes:</a:t>
            </a:r>
          </a:p>
        </p:txBody>
      </p:sp>
      <p:sp>
        <p:nvSpPr>
          <p:cNvPr id="7208" name="Text Box 40"/>
          <p:cNvSpPr txBox="1">
            <a:spLocks noChangeArrowheads="1"/>
          </p:cNvSpPr>
          <p:nvPr/>
        </p:nvSpPr>
        <p:spPr bwMode="auto">
          <a:xfrm>
            <a:off x="4191000" y="4114800"/>
            <a:ext cx="6208594" cy="923330"/>
          </a:xfrm>
          <a:prstGeom prst="rect">
            <a:avLst/>
          </a:prstGeom>
          <a:noFill/>
          <a:ln w="25400">
            <a:noFill/>
            <a:miter lim="800000"/>
            <a:headEnd/>
            <a:tailEnd/>
          </a:ln>
          <a:effectLst/>
        </p:spPr>
        <p:txBody>
          <a:bodyPr wrap="square">
            <a:spAutoFit/>
          </a:bodyPr>
          <a:lstStyle/>
          <a:p>
            <a:pPr eaLnBrk="1" hangingPunct="1">
              <a:spcBef>
                <a:spcPct val="50000"/>
              </a:spcBef>
              <a:defRPr/>
            </a:pPr>
            <a:r>
              <a:rPr lang="en-US" dirty="0">
                <a:latin typeface="Arial" charset="0"/>
              </a:rPr>
              <a:t>Are specifically designed to operate under reverse breakdown conditions.  These diodes have a very accurate and specific reverse breakdown voltage.</a:t>
            </a:r>
          </a:p>
        </p:txBody>
      </p:sp>
      <p:sp>
        <p:nvSpPr>
          <p:cNvPr id="7216" name="Text Box 48"/>
          <p:cNvSpPr txBox="1">
            <a:spLocks noChangeArrowheads="1"/>
          </p:cNvSpPr>
          <p:nvPr/>
        </p:nvSpPr>
        <p:spPr bwMode="auto">
          <a:xfrm>
            <a:off x="2819400" y="5334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7217" name="Text Box 49"/>
          <p:cNvSpPr txBox="1">
            <a:spLocks noChangeArrowheads="1"/>
          </p:cNvSpPr>
          <p:nvPr/>
        </p:nvSpPr>
        <p:spPr bwMode="auto">
          <a:xfrm>
            <a:off x="5029200" y="5334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7218" name="Text Box 50"/>
          <p:cNvSpPr txBox="1">
            <a:spLocks noChangeArrowheads="1"/>
          </p:cNvSpPr>
          <p:nvPr/>
        </p:nvSpPr>
        <p:spPr bwMode="auto">
          <a:xfrm>
            <a:off x="2971800" y="60960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 for a Zener Diode</a:t>
            </a:r>
          </a:p>
        </p:txBody>
      </p:sp>
      <p:sp>
        <p:nvSpPr>
          <p:cNvPr id="7222" name="Line 54"/>
          <p:cNvSpPr>
            <a:spLocks noChangeShapeType="1"/>
          </p:cNvSpPr>
          <p:nvPr/>
        </p:nvSpPr>
        <p:spPr bwMode="auto">
          <a:xfrm>
            <a:off x="3276600" y="55626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23" name="Line 55"/>
          <p:cNvSpPr>
            <a:spLocks noChangeShapeType="1"/>
          </p:cNvSpPr>
          <p:nvPr/>
        </p:nvSpPr>
        <p:spPr bwMode="auto">
          <a:xfrm>
            <a:off x="3886200" y="52578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24" name="Line 56"/>
          <p:cNvSpPr>
            <a:spLocks noChangeShapeType="1"/>
          </p:cNvSpPr>
          <p:nvPr/>
        </p:nvSpPr>
        <p:spPr bwMode="auto">
          <a:xfrm>
            <a:off x="3886200" y="52578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25" name="Line 57"/>
          <p:cNvSpPr>
            <a:spLocks noChangeShapeType="1"/>
          </p:cNvSpPr>
          <p:nvPr/>
        </p:nvSpPr>
        <p:spPr bwMode="auto">
          <a:xfrm flipH="1">
            <a:off x="3886200" y="55626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26" name="Line 58"/>
          <p:cNvSpPr>
            <a:spLocks noChangeShapeType="1"/>
          </p:cNvSpPr>
          <p:nvPr/>
        </p:nvSpPr>
        <p:spPr bwMode="auto">
          <a:xfrm>
            <a:off x="4343400" y="5334000"/>
            <a:ext cx="0" cy="4572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7227" name="Freeform 59"/>
          <p:cNvSpPr>
            <a:spLocks/>
          </p:cNvSpPr>
          <p:nvPr/>
        </p:nvSpPr>
        <p:spPr bwMode="auto">
          <a:xfrm>
            <a:off x="4191000" y="5181600"/>
            <a:ext cx="152400" cy="369332"/>
          </a:xfrm>
          <a:custGeom>
            <a:avLst/>
            <a:gdLst/>
            <a:ahLst/>
            <a:cxnLst>
              <a:cxn ang="0">
                <a:pos x="96" y="108"/>
              </a:cxn>
              <a:cxn ang="0">
                <a:pos x="0" y="0"/>
              </a:cxn>
            </a:cxnLst>
            <a:rect l="0" t="0" r="r" b="b"/>
            <a:pathLst>
              <a:path w="96" h="108">
                <a:moveTo>
                  <a:pt x="96" y="108"/>
                </a:moveTo>
                <a:cubicBezTo>
                  <a:pt x="80" y="90"/>
                  <a:pt x="20" y="22"/>
                  <a:pt x="0" y="0"/>
                </a:cubicBezTo>
              </a:path>
            </a:pathLst>
          </a:custGeom>
          <a:noFill/>
          <a:ln w="38100" cap="flat" cmpd="sng">
            <a:solidFill>
              <a:schemeClr val="tx1"/>
            </a:solidFill>
            <a:prstDash val="solid"/>
            <a:round/>
            <a:headEnd type="none" w="med" len="med"/>
            <a:tailEnd type="none" w="med" len="med"/>
          </a:ln>
          <a:effectLst/>
        </p:spPr>
        <p:txBody>
          <a:bodyPr>
            <a:spAutoFit/>
          </a:bodyPr>
          <a:lstStyle/>
          <a:p>
            <a:pPr algn="ctr" eaLnBrk="1" hangingPunct="1">
              <a:spcBef>
                <a:spcPct val="50000"/>
              </a:spcBef>
              <a:defRPr/>
            </a:pPr>
            <a:endParaRPr lang="en-IN">
              <a:latin typeface="Arial" charset="0"/>
            </a:endParaRPr>
          </a:p>
        </p:txBody>
      </p:sp>
      <p:sp>
        <p:nvSpPr>
          <p:cNvPr id="7228" name="Freeform 60"/>
          <p:cNvSpPr>
            <a:spLocks/>
          </p:cNvSpPr>
          <p:nvPr/>
        </p:nvSpPr>
        <p:spPr bwMode="auto">
          <a:xfrm>
            <a:off x="4333876" y="5772150"/>
            <a:ext cx="161925" cy="369332"/>
          </a:xfrm>
          <a:custGeom>
            <a:avLst/>
            <a:gdLst/>
            <a:ahLst/>
            <a:cxnLst>
              <a:cxn ang="0">
                <a:pos x="102" y="108"/>
              </a:cxn>
              <a:cxn ang="0">
                <a:pos x="0" y="0"/>
              </a:cxn>
            </a:cxnLst>
            <a:rect l="0" t="0" r="r" b="b"/>
            <a:pathLst>
              <a:path w="102" h="108">
                <a:moveTo>
                  <a:pt x="102" y="108"/>
                </a:moveTo>
                <a:cubicBezTo>
                  <a:pt x="85" y="90"/>
                  <a:pt x="21" y="22"/>
                  <a:pt x="0" y="0"/>
                </a:cubicBezTo>
              </a:path>
            </a:pathLst>
          </a:custGeom>
          <a:noFill/>
          <a:ln w="38100" cap="flat" cmpd="sng">
            <a:solidFill>
              <a:schemeClr val="tx1"/>
            </a:solidFill>
            <a:prstDash val="solid"/>
            <a:round/>
            <a:headEnd type="none" w="med" len="med"/>
            <a:tailEnd type="none" w="med" len="med"/>
          </a:ln>
          <a:effectLst/>
        </p:spPr>
        <p:txBody>
          <a:bodyPr>
            <a:spAutoFit/>
          </a:bodyPr>
          <a:lstStyle/>
          <a:p>
            <a:pPr algn="ctr" eaLnBrk="1" hangingPunct="1">
              <a:spcBef>
                <a:spcPct val="50000"/>
              </a:spcBef>
              <a:defRPr/>
            </a:pPr>
            <a:endParaRPr lang="en-IN">
              <a:latin typeface="Arial" charset="0"/>
            </a:endParaRPr>
          </a:p>
        </p:txBody>
      </p:sp>
      <p:sp>
        <p:nvSpPr>
          <p:cNvPr id="7229" name="Line 61"/>
          <p:cNvSpPr>
            <a:spLocks noChangeShapeType="1"/>
          </p:cNvSpPr>
          <p:nvPr/>
        </p:nvSpPr>
        <p:spPr bwMode="auto">
          <a:xfrm>
            <a:off x="4343400" y="55626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2" name="Date Placeholder 1"/>
          <p:cNvSpPr>
            <a:spLocks noGrp="1"/>
          </p:cNvSpPr>
          <p:nvPr>
            <p:ph type="dt" sz="half" idx="10"/>
          </p:nvPr>
        </p:nvSpPr>
        <p:spPr/>
        <p:txBody>
          <a:bodyPr/>
          <a:lstStyle/>
          <a:p>
            <a:fld id="{1FD97246-D6AC-49E7-93BC-EFDF120A8E56}" type="datetime1">
              <a:rPr lang="en-US" smtClean="0"/>
              <a:t>1/9/2021</a:t>
            </a:fld>
            <a:endParaRPr lang="en-IN" dirty="0"/>
          </a:p>
        </p:txBody>
      </p:sp>
      <p:sp>
        <p:nvSpPr>
          <p:cNvPr id="3" name="Slide Number Placeholder 2"/>
          <p:cNvSpPr>
            <a:spLocks noGrp="1"/>
          </p:cNvSpPr>
          <p:nvPr>
            <p:ph type="sldNum" sz="quarter" idx="12"/>
          </p:nvPr>
        </p:nvSpPr>
        <p:spPr/>
        <p:txBody>
          <a:bodyPr/>
          <a:lstStyle/>
          <a:p>
            <a:fld id="{17C26730-A226-44C2-BFF3-D7AA24EE432D}" type="slidenum">
              <a:rPr lang="en-IN" smtClean="0"/>
              <a:pPr/>
              <a:t>2</a:t>
            </a:fld>
            <a:endParaRPr lang="en-IN" dirty="0"/>
          </a:p>
        </p:txBody>
      </p:sp>
    </p:spTree>
    <p:extLst>
      <p:ext uri="{BB962C8B-B14F-4D97-AF65-F5344CB8AC3E}">
        <p14:creationId xmlns:p14="http://schemas.microsoft.com/office/powerpoint/2010/main" val="420972147"/>
      </p:ext>
    </p:extLst>
  </p:cSld>
  <p:clrMapOvr>
    <a:masterClrMapping/>
  </p:clrMapOvr>
  <mc:AlternateContent xmlns:mc="http://schemas.openxmlformats.org/markup-compatibility/2006" xmlns:p14="http://schemas.microsoft.com/office/powerpoint/2010/main">
    <mc:Choice Requires="p14">
      <p:transition spd="slow" p14:dur="2000" advTm="74537"/>
    </mc:Choice>
    <mc:Fallback xmlns="">
      <p:transition spd="slow" advTm="745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algn="ctr" eaLnBrk="1" hangingPunct="1">
              <a:spcBef>
                <a:spcPct val="50000"/>
              </a:spcBef>
              <a:defRPr/>
            </a:pPr>
            <a:r>
              <a:rPr lang="en-US" sz="3200" u="sng">
                <a:latin typeface="Arial" charset="0"/>
              </a:rPr>
              <a:t>Types of Diodes and Their Uses</a:t>
            </a:r>
          </a:p>
        </p:txBody>
      </p:sp>
      <p:sp>
        <p:nvSpPr>
          <p:cNvPr id="8210" name="Text Box 18"/>
          <p:cNvSpPr txBox="1">
            <a:spLocks noChangeArrowheads="1"/>
          </p:cNvSpPr>
          <p:nvPr/>
        </p:nvSpPr>
        <p:spPr bwMode="auto">
          <a:xfrm>
            <a:off x="1524000" y="914401"/>
            <a:ext cx="2590800" cy="461665"/>
          </a:xfrm>
          <a:prstGeom prst="rect">
            <a:avLst/>
          </a:prstGeom>
          <a:noFill/>
          <a:ln w="25400">
            <a:noFill/>
            <a:miter lim="800000"/>
            <a:headEnd/>
            <a:tailEnd/>
          </a:ln>
          <a:effectLst/>
        </p:spPr>
        <p:txBody>
          <a:bodyPr>
            <a:spAutoFit/>
          </a:bodyPr>
          <a:lstStyle/>
          <a:p>
            <a:pPr eaLnBrk="1" hangingPunct="1">
              <a:spcBef>
                <a:spcPct val="50000"/>
              </a:spcBef>
              <a:defRPr/>
            </a:pPr>
            <a:r>
              <a:rPr lang="en-US" sz="2400" u="sng">
                <a:latin typeface="Arial" charset="0"/>
              </a:rPr>
              <a:t>Schottky Diodes:</a:t>
            </a:r>
          </a:p>
        </p:txBody>
      </p:sp>
      <p:sp>
        <p:nvSpPr>
          <p:cNvPr id="8211" name="Text Box 19"/>
          <p:cNvSpPr txBox="1">
            <a:spLocks noChangeArrowheads="1"/>
          </p:cNvSpPr>
          <p:nvPr/>
        </p:nvSpPr>
        <p:spPr bwMode="auto">
          <a:xfrm>
            <a:off x="4191000" y="914401"/>
            <a:ext cx="6477000" cy="1200329"/>
          </a:xfrm>
          <a:prstGeom prst="rect">
            <a:avLst/>
          </a:prstGeom>
          <a:noFill/>
          <a:ln w="25400">
            <a:noFill/>
            <a:miter lim="800000"/>
            <a:headEnd/>
            <a:tailEnd/>
          </a:ln>
          <a:effectLst/>
        </p:spPr>
        <p:txBody>
          <a:bodyPr>
            <a:spAutoFit/>
          </a:bodyPr>
          <a:lstStyle/>
          <a:p>
            <a:pPr eaLnBrk="1" hangingPunct="1">
              <a:spcBef>
                <a:spcPct val="50000"/>
              </a:spcBef>
              <a:defRPr/>
            </a:pPr>
            <a:r>
              <a:rPr lang="en-US">
                <a:latin typeface="Arial" charset="0"/>
              </a:rPr>
              <a:t>These diodes are designed to have a very fast switching time which makes them a great diode for digital circuit applications.  They are very common in computers because of their ability to be switched on and off so quickly.  </a:t>
            </a:r>
          </a:p>
        </p:txBody>
      </p:sp>
      <p:sp>
        <p:nvSpPr>
          <p:cNvPr id="8212" name="Text Box 20"/>
          <p:cNvSpPr txBox="1">
            <a:spLocks noChangeArrowheads="1"/>
          </p:cNvSpPr>
          <p:nvPr/>
        </p:nvSpPr>
        <p:spPr bwMode="auto">
          <a:xfrm>
            <a:off x="1524000" y="19812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8213" name="Text Box 21"/>
          <p:cNvSpPr txBox="1">
            <a:spLocks noChangeArrowheads="1"/>
          </p:cNvSpPr>
          <p:nvPr/>
        </p:nvSpPr>
        <p:spPr bwMode="auto">
          <a:xfrm>
            <a:off x="3733800" y="19812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8214" name="Text Box 22"/>
          <p:cNvSpPr txBox="1">
            <a:spLocks noChangeArrowheads="1"/>
          </p:cNvSpPr>
          <p:nvPr/>
        </p:nvSpPr>
        <p:spPr bwMode="auto">
          <a:xfrm>
            <a:off x="1676400" y="27432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 for a Schottky Diode</a:t>
            </a:r>
          </a:p>
        </p:txBody>
      </p:sp>
      <p:sp>
        <p:nvSpPr>
          <p:cNvPr id="8215" name="Line 23"/>
          <p:cNvSpPr>
            <a:spLocks noChangeShapeType="1"/>
          </p:cNvSpPr>
          <p:nvPr/>
        </p:nvSpPr>
        <p:spPr bwMode="auto">
          <a:xfrm>
            <a:off x="1981200" y="22098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16" name="Line 24"/>
          <p:cNvSpPr>
            <a:spLocks noChangeShapeType="1"/>
          </p:cNvSpPr>
          <p:nvPr/>
        </p:nvSpPr>
        <p:spPr bwMode="auto">
          <a:xfrm>
            <a:off x="2590800" y="19050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17" name="Line 25"/>
          <p:cNvSpPr>
            <a:spLocks noChangeShapeType="1"/>
          </p:cNvSpPr>
          <p:nvPr/>
        </p:nvSpPr>
        <p:spPr bwMode="auto">
          <a:xfrm>
            <a:off x="2590800" y="19050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18" name="Line 26"/>
          <p:cNvSpPr>
            <a:spLocks noChangeShapeType="1"/>
          </p:cNvSpPr>
          <p:nvPr/>
        </p:nvSpPr>
        <p:spPr bwMode="auto">
          <a:xfrm flipH="1">
            <a:off x="2590800" y="22098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19" name="Line 27"/>
          <p:cNvSpPr>
            <a:spLocks noChangeShapeType="1"/>
          </p:cNvSpPr>
          <p:nvPr/>
        </p:nvSpPr>
        <p:spPr bwMode="auto">
          <a:xfrm>
            <a:off x="3048000" y="19050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2" name="Line 30"/>
          <p:cNvSpPr>
            <a:spLocks noChangeShapeType="1"/>
          </p:cNvSpPr>
          <p:nvPr/>
        </p:nvSpPr>
        <p:spPr bwMode="auto">
          <a:xfrm>
            <a:off x="3048000" y="22098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3" name="Line 31"/>
          <p:cNvSpPr>
            <a:spLocks noChangeShapeType="1"/>
          </p:cNvSpPr>
          <p:nvPr/>
        </p:nvSpPr>
        <p:spPr bwMode="auto">
          <a:xfrm flipH="1">
            <a:off x="2971800" y="1905000"/>
            <a:ext cx="762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4" name="Line 32"/>
          <p:cNvSpPr>
            <a:spLocks noChangeShapeType="1"/>
          </p:cNvSpPr>
          <p:nvPr/>
        </p:nvSpPr>
        <p:spPr bwMode="auto">
          <a:xfrm>
            <a:off x="2971800" y="1905000"/>
            <a:ext cx="0" cy="762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5" name="Line 33"/>
          <p:cNvSpPr>
            <a:spLocks noChangeShapeType="1"/>
          </p:cNvSpPr>
          <p:nvPr/>
        </p:nvSpPr>
        <p:spPr bwMode="auto">
          <a:xfrm flipH="1">
            <a:off x="3048000" y="2514600"/>
            <a:ext cx="762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6" name="Line 34"/>
          <p:cNvSpPr>
            <a:spLocks noChangeShapeType="1"/>
          </p:cNvSpPr>
          <p:nvPr/>
        </p:nvSpPr>
        <p:spPr bwMode="auto">
          <a:xfrm>
            <a:off x="3124200" y="2438400"/>
            <a:ext cx="0" cy="762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27" name="Text Box 35"/>
          <p:cNvSpPr txBox="1">
            <a:spLocks noChangeArrowheads="1"/>
          </p:cNvSpPr>
          <p:nvPr/>
        </p:nvSpPr>
        <p:spPr bwMode="auto">
          <a:xfrm>
            <a:off x="1524000" y="3657601"/>
            <a:ext cx="2590800" cy="461665"/>
          </a:xfrm>
          <a:prstGeom prst="rect">
            <a:avLst/>
          </a:prstGeom>
          <a:noFill/>
          <a:ln w="25400">
            <a:noFill/>
            <a:miter lim="800000"/>
            <a:headEnd/>
            <a:tailEnd/>
          </a:ln>
          <a:effectLst/>
        </p:spPr>
        <p:txBody>
          <a:bodyPr>
            <a:spAutoFit/>
          </a:bodyPr>
          <a:lstStyle/>
          <a:p>
            <a:pPr eaLnBrk="1" hangingPunct="1">
              <a:spcBef>
                <a:spcPct val="50000"/>
              </a:spcBef>
              <a:defRPr/>
            </a:pPr>
            <a:r>
              <a:rPr lang="en-US" sz="2400" u="sng">
                <a:latin typeface="Arial" charset="0"/>
              </a:rPr>
              <a:t>Shockley Diodes:</a:t>
            </a:r>
          </a:p>
        </p:txBody>
      </p:sp>
      <p:sp>
        <p:nvSpPr>
          <p:cNvPr id="8228" name="Text Box 36"/>
          <p:cNvSpPr txBox="1">
            <a:spLocks noChangeArrowheads="1"/>
          </p:cNvSpPr>
          <p:nvPr/>
        </p:nvSpPr>
        <p:spPr bwMode="auto">
          <a:xfrm>
            <a:off x="4191000" y="3657601"/>
            <a:ext cx="6477000" cy="1200329"/>
          </a:xfrm>
          <a:prstGeom prst="rect">
            <a:avLst/>
          </a:prstGeom>
          <a:noFill/>
          <a:ln w="25400">
            <a:noFill/>
            <a:miter lim="800000"/>
            <a:headEnd/>
            <a:tailEnd/>
          </a:ln>
          <a:effectLst/>
        </p:spPr>
        <p:txBody>
          <a:bodyPr>
            <a:spAutoFit/>
          </a:bodyPr>
          <a:lstStyle/>
          <a:p>
            <a:pPr eaLnBrk="1" hangingPunct="1">
              <a:spcBef>
                <a:spcPct val="50000"/>
              </a:spcBef>
              <a:defRPr/>
            </a:pPr>
            <a:r>
              <a:rPr lang="en-US">
                <a:latin typeface="Arial" charset="0"/>
              </a:rPr>
              <a:t>The Shockley diode is a four-layer diode while other diodes are normally made with only two layers.   These types of diodes are generally used to control the average power delivered to a load.    </a:t>
            </a:r>
          </a:p>
        </p:txBody>
      </p:sp>
      <p:sp>
        <p:nvSpPr>
          <p:cNvPr id="8229" name="Text Box 37"/>
          <p:cNvSpPr txBox="1">
            <a:spLocks noChangeArrowheads="1"/>
          </p:cNvSpPr>
          <p:nvPr/>
        </p:nvSpPr>
        <p:spPr bwMode="auto">
          <a:xfrm>
            <a:off x="1828800" y="51054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8230" name="Text Box 38"/>
          <p:cNvSpPr txBox="1">
            <a:spLocks noChangeArrowheads="1"/>
          </p:cNvSpPr>
          <p:nvPr/>
        </p:nvSpPr>
        <p:spPr bwMode="auto">
          <a:xfrm>
            <a:off x="4038600" y="51054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8231" name="Text Box 39"/>
          <p:cNvSpPr txBox="1">
            <a:spLocks noChangeArrowheads="1"/>
          </p:cNvSpPr>
          <p:nvPr/>
        </p:nvSpPr>
        <p:spPr bwMode="auto">
          <a:xfrm>
            <a:off x="1981200" y="58674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 for a four-layer Shockley Diode</a:t>
            </a:r>
          </a:p>
        </p:txBody>
      </p:sp>
      <p:sp>
        <p:nvSpPr>
          <p:cNvPr id="8232" name="Line 40"/>
          <p:cNvSpPr>
            <a:spLocks noChangeShapeType="1"/>
          </p:cNvSpPr>
          <p:nvPr/>
        </p:nvSpPr>
        <p:spPr bwMode="auto">
          <a:xfrm>
            <a:off x="2286000" y="5334000"/>
            <a:ext cx="10668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33" name="Line 41"/>
          <p:cNvSpPr>
            <a:spLocks noChangeShapeType="1"/>
          </p:cNvSpPr>
          <p:nvPr/>
        </p:nvSpPr>
        <p:spPr bwMode="auto">
          <a:xfrm>
            <a:off x="2895600" y="50292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35" name="Line 43"/>
          <p:cNvSpPr>
            <a:spLocks noChangeShapeType="1"/>
          </p:cNvSpPr>
          <p:nvPr/>
        </p:nvSpPr>
        <p:spPr bwMode="auto">
          <a:xfrm flipH="1">
            <a:off x="2895600" y="53340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36" name="Line 44"/>
          <p:cNvSpPr>
            <a:spLocks noChangeShapeType="1"/>
          </p:cNvSpPr>
          <p:nvPr/>
        </p:nvSpPr>
        <p:spPr bwMode="auto">
          <a:xfrm>
            <a:off x="3352800" y="4953000"/>
            <a:ext cx="0" cy="7620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8237" name="Line 45"/>
          <p:cNvSpPr>
            <a:spLocks noChangeShapeType="1"/>
          </p:cNvSpPr>
          <p:nvPr/>
        </p:nvSpPr>
        <p:spPr bwMode="auto">
          <a:xfrm>
            <a:off x="3352800" y="53340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2" name="Date Placeholder 1"/>
          <p:cNvSpPr>
            <a:spLocks noGrp="1"/>
          </p:cNvSpPr>
          <p:nvPr>
            <p:ph type="dt" sz="half" idx="10"/>
          </p:nvPr>
        </p:nvSpPr>
        <p:spPr/>
        <p:txBody>
          <a:bodyPr/>
          <a:lstStyle/>
          <a:p>
            <a:fld id="{0343BFEF-0C68-4530-ACE8-AC5647753129}" type="datetime1">
              <a:rPr lang="en-US" smtClean="0"/>
              <a:t>1/9/2021</a:t>
            </a:fld>
            <a:endParaRPr lang="en-IN" dirty="0"/>
          </a:p>
        </p:txBody>
      </p:sp>
      <p:sp>
        <p:nvSpPr>
          <p:cNvPr id="3" name="Slide Number Placeholder 2"/>
          <p:cNvSpPr>
            <a:spLocks noGrp="1"/>
          </p:cNvSpPr>
          <p:nvPr>
            <p:ph type="sldNum" sz="quarter" idx="12"/>
          </p:nvPr>
        </p:nvSpPr>
        <p:spPr/>
        <p:txBody>
          <a:bodyPr/>
          <a:lstStyle/>
          <a:p>
            <a:fld id="{17C26730-A226-44C2-BFF3-D7AA24EE432D}" type="slidenum">
              <a:rPr lang="en-IN" smtClean="0"/>
              <a:pPr/>
              <a:t>3</a:t>
            </a:fld>
            <a:endParaRPr lang="en-IN" dirty="0"/>
          </a:p>
        </p:txBody>
      </p:sp>
    </p:spTree>
    <p:extLst>
      <p:ext uri="{BB962C8B-B14F-4D97-AF65-F5344CB8AC3E}">
        <p14:creationId xmlns:p14="http://schemas.microsoft.com/office/powerpoint/2010/main" val="3527491496"/>
      </p:ext>
    </p:extLst>
  </p:cSld>
  <p:clrMapOvr>
    <a:masterClrMapping/>
  </p:clrMapOvr>
  <mc:AlternateContent xmlns:mc="http://schemas.openxmlformats.org/markup-compatibility/2006" xmlns:p14="http://schemas.microsoft.com/office/powerpoint/2010/main">
    <mc:Choice Requires="p14">
      <p:transition spd="slow" p14:dur="2000" advTm="140778"/>
    </mc:Choice>
    <mc:Fallback xmlns="">
      <p:transition spd="slow" advTm="14077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algn="ctr" eaLnBrk="1" hangingPunct="1">
              <a:spcBef>
                <a:spcPct val="50000"/>
              </a:spcBef>
              <a:defRPr/>
            </a:pPr>
            <a:r>
              <a:rPr lang="en-US" sz="3200" u="sng">
                <a:latin typeface="Arial" charset="0"/>
              </a:rPr>
              <a:t>Types of Diodes and Their Uses</a:t>
            </a:r>
          </a:p>
        </p:txBody>
      </p:sp>
      <p:sp>
        <p:nvSpPr>
          <p:cNvPr id="10258" name="Text Box 18"/>
          <p:cNvSpPr txBox="1">
            <a:spLocks noChangeArrowheads="1"/>
          </p:cNvSpPr>
          <p:nvPr/>
        </p:nvSpPr>
        <p:spPr bwMode="auto">
          <a:xfrm>
            <a:off x="1524000" y="914401"/>
            <a:ext cx="2590800" cy="830997"/>
          </a:xfrm>
          <a:prstGeom prst="rect">
            <a:avLst/>
          </a:prstGeom>
          <a:noFill/>
          <a:ln w="25400">
            <a:noFill/>
            <a:miter lim="800000"/>
            <a:headEnd/>
            <a:tailEnd/>
          </a:ln>
          <a:effectLst/>
        </p:spPr>
        <p:txBody>
          <a:bodyPr>
            <a:spAutoFit/>
          </a:bodyPr>
          <a:lstStyle/>
          <a:p>
            <a:pPr eaLnBrk="1" hangingPunct="1">
              <a:spcBef>
                <a:spcPct val="50000"/>
              </a:spcBef>
              <a:defRPr/>
            </a:pPr>
            <a:r>
              <a:rPr lang="en-US" sz="2400" u="sng">
                <a:latin typeface="Arial" charset="0"/>
              </a:rPr>
              <a:t>Light-Emitting Diodes:</a:t>
            </a:r>
          </a:p>
        </p:txBody>
      </p:sp>
      <p:sp>
        <p:nvSpPr>
          <p:cNvPr id="10259" name="Text Box 19"/>
          <p:cNvSpPr txBox="1">
            <a:spLocks noChangeArrowheads="1"/>
          </p:cNvSpPr>
          <p:nvPr/>
        </p:nvSpPr>
        <p:spPr bwMode="auto">
          <a:xfrm>
            <a:off x="4191000" y="914401"/>
            <a:ext cx="6208594" cy="2308324"/>
          </a:xfrm>
          <a:prstGeom prst="rect">
            <a:avLst/>
          </a:prstGeom>
          <a:noFill/>
          <a:ln w="25400">
            <a:noFill/>
            <a:miter lim="800000"/>
            <a:headEnd/>
            <a:tailEnd/>
          </a:ln>
          <a:effectLst/>
        </p:spPr>
        <p:txBody>
          <a:bodyPr wrap="square">
            <a:spAutoFit/>
          </a:bodyPr>
          <a:lstStyle/>
          <a:p>
            <a:pPr eaLnBrk="1" hangingPunct="1">
              <a:spcBef>
                <a:spcPct val="50000"/>
              </a:spcBef>
              <a:defRPr/>
            </a:pPr>
            <a:r>
              <a:rPr lang="en-US" dirty="0">
                <a:latin typeface="Arial" charset="0"/>
              </a:rPr>
              <a:t>Light-emitting diodes are designed with a very large bandgap so movement of carriers across their depletion region emits photons of light energy.  Lower bandgap LEDs (Light-Emitting Diodes) emit infrared radiation, while LEDs with higher bandgap energy emit visible light.  Many stop lights are now starting to use LEDs because they are extremely bright and last longer than regular bulbs for a relatively low cost.  </a:t>
            </a:r>
          </a:p>
        </p:txBody>
      </p:sp>
      <p:sp>
        <p:nvSpPr>
          <p:cNvPr id="10260" name="Text Box 20"/>
          <p:cNvSpPr txBox="1">
            <a:spLocks noChangeArrowheads="1"/>
          </p:cNvSpPr>
          <p:nvPr/>
        </p:nvSpPr>
        <p:spPr bwMode="auto">
          <a:xfrm>
            <a:off x="4267200" y="4191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10261" name="Text Box 21"/>
          <p:cNvSpPr txBox="1">
            <a:spLocks noChangeArrowheads="1"/>
          </p:cNvSpPr>
          <p:nvPr/>
        </p:nvSpPr>
        <p:spPr bwMode="auto">
          <a:xfrm>
            <a:off x="6477000" y="4191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10262" name="Text Box 22"/>
          <p:cNvSpPr txBox="1">
            <a:spLocks noChangeArrowheads="1"/>
          </p:cNvSpPr>
          <p:nvPr/>
        </p:nvSpPr>
        <p:spPr bwMode="auto">
          <a:xfrm>
            <a:off x="4419600" y="49530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 for a Light-Emitting Diode</a:t>
            </a:r>
          </a:p>
        </p:txBody>
      </p:sp>
      <p:sp>
        <p:nvSpPr>
          <p:cNvPr id="10263" name="Line 23"/>
          <p:cNvSpPr>
            <a:spLocks noChangeShapeType="1"/>
          </p:cNvSpPr>
          <p:nvPr/>
        </p:nvSpPr>
        <p:spPr bwMode="auto">
          <a:xfrm>
            <a:off x="4724400" y="44196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64" name="Line 24"/>
          <p:cNvSpPr>
            <a:spLocks noChangeShapeType="1"/>
          </p:cNvSpPr>
          <p:nvPr/>
        </p:nvSpPr>
        <p:spPr bwMode="auto">
          <a:xfrm>
            <a:off x="5334000" y="41148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65" name="Line 25"/>
          <p:cNvSpPr>
            <a:spLocks noChangeShapeType="1"/>
          </p:cNvSpPr>
          <p:nvPr/>
        </p:nvSpPr>
        <p:spPr bwMode="auto">
          <a:xfrm>
            <a:off x="5334000" y="41148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66" name="Line 26"/>
          <p:cNvSpPr>
            <a:spLocks noChangeShapeType="1"/>
          </p:cNvSpPr>
          <p:nvPr/>
        </p:nvSpPr>
        <p:spPr bwMode="auto">
          <a:xfrm flipH="1">
            <a:off x="5334000" y="44196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67" name="Line 27"/>
          <p:cNvSpPr>
            <a:spLocks noChangeShapeType="1"/>
          </p:cNvSpPr>
          <p:nvPr/>
        </p:nvSpPr>
        <p:spPr bwMode="auto">
          <a:xfrm>
            <a:off x="5791200" y="41148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68" name="Line 28"/>
          <p:cNvSpPr>
            <a:spLocks noChangeShapeType="1"/>
          </p:cNvSpPr>
          <p:nvPr/>
        </p:nvSpPr>
        <p:spPr bwMode="auto">
          <a:xfrm>
            <a:off x="5791200" y="44196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0274" name="Line 34"/>
          <p:cNvSpPr>
            <a:spLocks noChangeShapeType="1"/>
          </p:cNvSpPr>
          <p:nvPr/>
        </p:nvSpPr>
        <p:spPr bwMode="auto">
          <a:xfrm flipV="1">
            <a:off x="5867400" y="3962400"/>
            <a:ext cx="304800" cy="304800"/>
          </a:xfrm>
          <a:prstGeom prst="line">
            <a:avLst/>
          </a:prstGeom>
          <a:noFill/>
          <a:ln w="38100">
            <a:solidFill>
              <a:schemeClr val="tx1"/>
            </a:solidFill>
            <a:round/>
            <a:headEnd/>
            <a:tailEnd type="triangle" w="sm" len="med"/>
          </a:ln>
          <a:effectLst/>
        </p:spPr>
        <p:txBody>
          <a:bodyPr>
            <a:spAutoFit/>
          </a:bodyPr>
          <a:lstStyle/>
          <a:p>
            <a:pPr algn="ctr" eaLnBrk="1" hangingPunct="1">
              <a:spcBef>
                <a:spcPct val="50000"/>
              </a:spcBef>
              <a:defRPr/>
            </a:pPr>
            <a:endParaRPr lang="en-IN">
              <a:latin typeface="Arial" charset="0"/>
            </a:endParaRPr>
          </a:p>
        </p:txBody>
      </p:sp>
      <p:sp>
        <p:nvSpPr>
          <p:cNvPr id="10275" name="Line 35"/>
          <p:cNvSpPr>
            <a:spLocks noChangeShapeType="1"/>
          </p:cNvSpPr>
          <p:nvPr/>
        </p:nvSpPr>
        <p:spPr bwMode="auto">
          <a:xfrm flipV="1">
            <a:off x="6019800" y="3962400"/>
            <a:ext cx="381000" cy="381000"/>
          </a:xfrm>
          <a:prstGeom prst="line">
            <a:avLst/>
          </a:prstGeom>
          <a:noFill/>
          <a:ln w="38100">
            <a:solidFill>
              <a:schemeClr val="tx1"/>
            </a:solidFill>
            <a:round/>
            <a:headEnd/>
            <a:tailEnd type="triangle" w="sm" len="med"/>
          </a:ln>
          <a:effectLst/>
        </p:spPr>
        <p:txBody>
          <a:bodyPr>
            <a:spAutoFit/>
          </a:bodyPr>
          <a:lstStyle/>
          <a:p>
            <a:pPr algn="ctr" eaLnBrk="1" hangingPunct="1">
              <a:spcBef>
                <a:spcPct val="50000"/>
              </a:spcBef>
              <a:defRPr/>
            </a:pPr>
            <a:endParaRPr lang="en-IN">
              <a:latin typeface="Arial" charset="0"/>
            </a:endParaRPr>
          </a:p>
        </p:txBody>
      </p:sp>
      <p:sp>
        <p:nvSpPr>
          <p:cNvPr id="10276" name="Text Box 36"/>
          <p:cNvSpPr txBox="1">
            <a:spLocks noChangeArrowheads="1"/>
          </p:cNvSpPr>
          <p:nvPr/>
        </p:nvSpPr>
        <p:spPr bwMode="auto">
          <a:xfrm>
            <a:off x="7391400" y="4038600"/>
            <a:ext cx="2743200" cy="915988"/>
          </a:xfrm>
          <a:prstGeom prst="rect">
            <a:avLst/>
          </a:prstGeom>
          <a:noFill/>
          <a:ln w="38100">
            <a:noFill/>
            <a:miter lim="800000"/>
            <a:headEnd/>
            <a:tailEnd/>
          </a:ln>
          <a:effectLst/>
        </p:spPr>
        <p:txBody>
          <a:bodyPr>
            <a:spAutoFit/>
          </a:bodyPr>
          <a:lstStyle/>
          <a:p>
            <a:pPr algn="ctr" eaLnBrk="1" hangingPunct="1">
              <a:spcBef>
                <a:spcPct val="50000"/>
              </a:spcBef>
              <a:defRPr/>
            </a:pPr>
            <a:r>
              <a:rPr lang="en-US">
                <a:latin typeface="Arial" charset="0"/>
              </a:rPr>
              <a:t>The arrows in the LED representation indicate emitted light.</a:t>
            </a:r>
          </a:p>
        </p:txBody>
      </p:sp>
      <p:sp>
        <p:nvSpPr>
          <p:cNvPr id="2" name="Date Placeholder 1"/>
          <p:cNvSpPr>
            <a:spLocks noGrp="1"/>
          </p:cNvSpPr>
          <p:nvPr>
            <p:ph type="dt" sz="half" idx="10"/>
          </p:nvPr>
        </p:nvSpPr>
        <p:spPr/>
        <p:txBody>
          <a:bodyPr/>
          <a:lstStyle/>
          <a:p>
            <a:fld id="{F1BA4AE9-DC87-4D82-BE90-187AD0DA8EE1}" type="datetime1">
              <a:rPr lang="en-US" smtClean="0"/>
              <a:t>1/9/2021</a:t>
            </a:fld>
            <a:endParaRPr lang="en-IN" dirty="0"/>
          </a:p>
        </p:txBody>
      </p:sp>
      <p:sp>
        <p:nvSpPr>
          <p:cNvPr id="3" name="Slide Number Placeholder 2"/>
          <p:cNvSpPr>
            <a:spLocks noGrp="1"/>
          </p:cNvSpPr>
          <p:nvPr>
            <p:ph type="sldNum" sz="quarter" idx="12"/>
          </p:nvPr>
        </p:nvSpPr>
        <p:spPr/>
        <p:txBody>
          <a:bodyPr/>
          <a:lstStyle/>
          <a:p>
            <a:fld id="{17C26730-A226-44C2-BFF3-D7AA24EE432D}" type="slidenum">
              <a:rPr lang="en-IN" smtClean="0"/>
              <a:pPr/>
              <a:t>4</a:t>
            </a:fld>
            <a:endParaRPr lang="en-IN" dirty="0"/>
          </a:p>
        </p:txBody>
      </p:sp>
    </p:spTree>
    <p:extLst>
      <p:ext uri="{BB962C8B-B14F-4D97-AF65-F5344CB8AC3E}">
        <p14:creationId xmlns:p14="http://schemas.microsoft.com/office/powerpoint/2010/main" val="2834298533"/>
      </p:ext>
    </p:extLst>
  </p:cSld>
  <p:clrMapOvr>
    <a:masterClrMapping/>
  </p:clrMapOvr>
  <mc:AlternateContent xmlns:mc="http://schemas.openxmlformats.org/markup-compatibility/2006" xmlns:p14="http://schemas.microsoft.com/office/powerpoint/2010/main">
    <mc:Choice Requires="p14">
      <p:transition spd="slow" p14:dur="2000" advTm="127059"/>
    </mc:Choice>
    <mc:Fallback xmlns="">
      <p:transition spd="slow" advTm="12705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algn="ctr" eaLnBrk="1" hangingPunct="1">
              <a:spcBef>
                <a:spcPct val="50000"/>
              </a:spcBef>
              <a:defRPr/>
            </a:pPr>
            <a:r>
              <a:rPr lang="en-US" sz="3200" u="sng">
                <a:latin typeface="Arial" charset="0"/>
              </a:rPr>
              <a:t>Types of Diodes and Their Uses</a:t>
            </a:r>
          </a:p>
        </p:txBody>
      </p:sp>
      <p:sp>
        <p:nvSpPr>
          <p:cNvPr id="11282" name="Text Box 18"/>
          <p:cNvSpPr txBox="1">
            <a:spLocks noChangeArrowheads="1"/>
          </p:cNvSpPr>
          <p:nvPr/>
        </p:nvSpPr>
        <p:spPr bwMode="auto">
          <a:xfrm>
            <a:off x="1524000" y="914400"/>
            <a:ext cx="2590800" cy="457200"/>
          </a:xfrm>
          <a:prstGeom prst="rect">
            <a:avLst/>
          </a:prstGeom>
          <a:noFill/>
          <a:ln w="25400">
            <a:noFill/>
            <a:miter lim="800000"/>
            <a:headEnd/>
            <a:tailEnd/>
          </a:ln>
          <a:effectLst/>
        </p:spPr>
        <p:txBody>
          <a:bodyPr>
            <a:spAutoFit/>
          </a:bodyPr>
          <a:lstStyle/>
          <a:p>
            <a:pPr eaLnBrk="1" hangingPunct="1">
              <a:spcBef>
                <a:spcPct val="50000"/>
              </a:spcBef>
              <a:defRPr/>
            </a:pPr>
            <a:r>
              <a:rPr lang="en-US" sz="2400" u="sng">
                <a:latin typeface="Arial" charset="0"/>
              </a:rPr>
              <a:t>Photodiodes:</a:t>
            </a:r>
          </a:p>
        </p:txBody>
      </p:sp>
      <p:sp>
        <p:nvSpPr>
          <p:cNvPr id="11283" name="Text Box 19"/>
          <p:cNvSpPr txBox="1">
            <a:spLocks noChangeArrowheads="1"/>
          </p:cNvSpPr>
          <p:nvPr/>
        </p:nvSpPr>
        <p:spPr bwMode="auto">
          <a:xfrm>
            <a:off x="4190999" y="915537"/>
            <a:ext cx="6126708" cy="3416320"/>
          </a:xfrm>
          <a:prstGeom prst="rect">
            <a:avLst/>
          </a:prstGeom>
          <a:noFill/>
          <a:ln w="25400">
            <a:noFill/>
            <a:miter lim="800000"/>
            <a:headEnd/>
            <a:tailEnd/>
          </a:ln>
          <a:effectLst/>
        </p:spPr>
        <p:txBody>
          <a:bodyPr wrap="square">
            <a:spAutoFit/>
          </a:bodyPr>
          <a:lstStyle/>
          <a:p>
            <a:pPr eaLnBrk="1" hangingPunct="1">
              <a:spcBef>
                <a:spcPct val="50000"/>
              </a:spcBef>
              <a:defRPr/>
            </a:pPr>
            <a:r>
              <a:rPr lang="en-US" dirty="0">
                <a:latin typeface="Arial" charset="0"/>
              </a:rPr>
              <a:t>While LEDs emit light, Photodiodes are sensitive to received light.  They are constructed so their </a:t>
            </a:r>
            <a:r>
              <a:rPr lang="en-US" dirty="0" err="1">
                <a:latin typeface="Arial" charset="0"/>
              </a:rPr>
              <a:t>pn</a:t>
            </a:r>
            <a:r>
              <a:rPr lang="en-US" dirty="0">
                <a:latin typeface="Arial" charset="0"/>
              </a:rPr>
              <a:t> junction can be exposed to the outside through a clear window or lens.</a:t>
            </a:r>
          </a:p>
          <a:p>
            <a:pPr eaLnBrk="1" hangingPunct="1">
              <a:spcBef>
                <a:spcPct val="50000"/>
              </a:spcBef>
              <a:defRPr/>
            </a:pPr>
            <a:r>
              <a:rPr lang="en-US" dirty="0">
                <a:latin typeface="Arial" charset="0"/>
              </a:rPr>
              <a:t>In Photoconductive mode the saturation current increases in proportion to the intensity of the received light.  This type of diode is used in CD players.</a:t>
            </a:r>
          </a:p>
          <a:p>
            <a:pPr eaLnBrk="1" hangingPunct="1">
              <a:spcBef>
                <a:spcPct val="50000"/>
              </a:spcBef>
              <a:defRPr/>
            </a:pPr>
            <a:r>
              <a:rPr lang="en-US" dirty="0">
                <a:latin typeface="Arial" charset="0"/>
              </a:rPr>
              <a:t>In Photovoltaic mode, when the </a:t>
            </a:r>
            <a:r>
              <a:rPr lang="en-US" dirty="0" err="1">
                <a:latin typeface="Arial" charset="0"/>
              </a:rPr>
              <a:t>pn</a:t>
            </a:r>
            <a:r>
              <a:rPr lang="en-US" dirty="0">
                <a:latin typeface="Arial" charset="0"/>
              </a:rPr>
              <a:t> junction is exposed to a certain wavelength of light, the diode generates voltage and can be used as an energy source.  This type of diode is used in the production of solar power.</a:t>
            </a:r>
          </a:p>
        </p:txBody>
      </p:sp>
      <p:sp>
        <p:nvSpPr>
          <p:cNvPr id="11284" name="Text Box 20"/>
          <p:cNvSpPr txBox="1">
            <a:spLocks noChangeArrowheads="1"/>
          </p:cNvSpPr>
          <p:nvPr/>
        </p:nvSpPr>
        <p:spPr bwMode="auto">
          <a:xfrm>
            <a:off x="1524000" y="22098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11285" name="Text Box 21"/>
          <p:cNvSpPr txBox="1">
            <a:spLocks noChangeArrowheads="1"/>
          </p:cNvSpPr>
          <p:nvPr/>
        </p:nvSpPr>
        <p:spPr bwMode="auto">
          <a:xfrm>
            <a:off x="3733800" y="22098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11287" name="Line 23"/>
          <p:cNvSpPr>
            <a:spLocks noChangeShapeType="1"/>
          </p:cNvSpPr>
          <p:nvPr/>
        </p:nvSpPr>
        <p:spPr bwMode="auto">
          <a:xfrm>
            <a:off x="1981200" y="24384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88" name="Line 24"/>
          <p:cNvSpPr>
            <a:spLocks noChangeShapeType="1"/>
          </p:cNvSpPr>
          <p:nvPr/>
        </p:nvSpPr>
        <p:spPr bwMode="auto">
          <a:xfrm>
            <a:off x="2590800" y="21336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89" name="Line 25"/>
          <p:cNvSpPr>
            <a:spLocks noChangeShapeType="1"/>
          </p:cNvSpPr>
          <p:nvPr/>
        </p:nvSpPr>
        <p:spPr bwMode="auto">
          <a:xfrm>
            <a:off x="2590800" y="21336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90" name="Line 26"/>
          <p:cNvSpPr>
            <a:spLocks noChangeShapeType="1"/>
          </p:cNvSpPr>
          <p:nvPr/>
        </p:nvSpPr>
        <p:spPr bwMode="auto">
          <a:xfrm flipH="1">
            <a:off x="2590800" y="24384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91" name="Line 27"/>
          <p:cNvSpPr>
            <a:spLocks noChangeShapeType="1"/>
          </p:cNvSpPr>
          <p:nvPr/>
        </p:nvSpPr>
        <p:spPr bwMode="auto">
          <a:xfrm>
            <a:off x="3048000" y="21336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92" name="Line 28"/>
          <p:cNvSpPr>
            <a:spLocks noChangeShapeType="1"/>
          </p:cNvSpPr>
          <p:nvPr/>
        </p:nvSpPr>
        <p:spPr bwMode="auto">
          <a:xfrm>
            <a:off x="3048000" y="2438400"/>
            <a:ext cx="762000" cy="0"/>
          </a:xfrm>
          <a:prstGeom prst="line">
            <a:avLst/>
          </a:prstGeom>
          <a:noFill/>
          <a:ln w="38100">
            <a:solidFill>
              <a:schemeClr val="tx1"/>
            </a:solidFill>
            <a:round/>
            <a:headEnd/>
            <a:tailEnd type="none" w="sm" len="med"/>
          </a:ln>
          <a:effectLst/>
        </p:spPr>
        <p:txBody>
          <a:bodyPr>
            <a:spAutoFit/>
          </a:bodyPr>
          <a:lstStyle/>
          <a:p>
            <a:pPr algn="ctr" eaLnBrk="1" hangingPunct="1">
              <a:spcBef>
                <a:spcPct val="50000"/>
              </a:spcBef>
              <a:defRPr/>
            </a:pPr>
            <a:endParaRPr lang="en-IN">
              <a:latin typeface="Arial" charset="0"/>
            </a:endParaRPr>
          </a:p>
        </p:txBody>
      </p:sp>
      <p:sp>
        <p:nvSpPr>
          <p:cNvPr id="11295" name="Text Box 31"/>
          <p:cNvSpPr txBox="1">
            <a:spLocks noChangeArrowheads="1"/>
          </p:cNvSpPr>
          <p:nvPr/>
        </p:nvSpPr>
        <p:spPr bwMode="auto">
          <a:xfrm>
            <a:off x="1524000" y="3429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A</a:t>
            </a:r>
          </a:p>
        </p:txBody>
      </p:sp>
      <p:sp>
        <p:nvSpPr>
          <p:cNvPr id="11296" name="Text Box 32"/>
          <p:cNvSpPr txBox="1">
            <a:spLocks noChangeArrowheads="1"/>
          </p:cNvSpPr>
          <p:nvPr/>
        </p:nvSpPr>
        <p:spPr bwMode="auto">
          <a:xfrm>
            <a:off x="3733800" y="3429000"/>
            <a:ext cx="5334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2400">
                <a:latin typeface="Arial" charset="0"/>
              </a:rPr>
              <a:t>K</a:t>
            </a:r>
          </a:p>
        </p:txBody>
      </p:sp>
      <p:sp>
        <p:nvSpPr>
          <p:cNvPr id="11297" name="Text Box 33"/>
          <p:cNvSpPr txBox="1">
            <a:spLocks noChangeArrowheads="1"/>
          </p:cNvSpPr>
          <p:nvPr/>
        </p:nvSpPr>
        <p:spPr bwMode="auto">
          <a:xfrm>
            <a:off x="1676400" y="4419600"/>
            <a:ext cx="2286000" cy="457200"/>
          </a:xfrm>
          <a:prstGeom prst="rect">
            <a:avLst/>
          </a:prstGeom>
          <a:noFill/>
          <a:ln w="25400">
            <a:noFill/>
            <a:miter lim="800000"/>
            <a:headEnd/>
            <a:tailEnd/>
          </a:ln>
          <a:effectLst/>
        </p:spPr>
        <p:txBody>
          <a:bodyPr>
            <a:spAutoFit/>
          </a:bodyPr>
          <a:lstStyle/>
          <a:p>
            <a:pPr algn="ctr" eaLnBrk="1" hangingPunct="1">
              <a:spcBef>
                <a:spcPct val="50000"/>
              </a:spcBef>
              <a:defRPr/>
            </a:pPr>
            <a:r>
              <a:rPr lang="en-US" sz="1200">
                <a:latin typeface="Arial" charset="0"/>
              </a:rPr>
              <a:t>Schematic Symbols for  Photodiodes</a:t>
            </a:r>
          </a:p>
        </p:txBody>
      </p:sp>
      <p:sp>
        <p:nvSpPr>
          <p:cNvPr id="11298" name="Line 34"/>
          <p:cNvSpPr>
            <a:spLocks noChangeShapeType="1"/>
          </p:cNvSpPr>
          <p:nvPr/>
        </p:nvSpPr>
        <p:spPr bwMode="auto">
          <a:xfrm>
            <a:off x="1981200" y="3657600"/>
            <a:ext cx="6096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299" name="Line 35"/>
          <p:cNvSpPr>
            <a:spLocks noChangeShapeType="1"/>
          </p:cNvSpPr>
          <p:nvPr/>
        </p:nvSpPr>
        <p:spPr bwMode="auto">
          <a:xfrm>
            <a:off x="2590800" y="33528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300" name="Line 36"/>
          <p:cNvSpPr>
            <a:spLocks noChangeShapeType="1"/>
          </p:cNvSpPr>
          <p:nvPr/>
        </p:nvSpPr>
        <p:spPr bwMode="auto">
          <a:xfrm>
            <a:off x="2590800" y="33528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301" name="Line 37"/>
          <p:cNvSpPr>
            <a:spLocks noChangeShapeType="1"/>
          </p:cNvSpPr>
          <p:nvPr/>
        </p:nvSpPr>
        <p:spPr bwMode="auto">
          <a:xfrm flipH="1">
            <a:off x="2590800" y="3657600"/>
            <a:ext cx="457200" cy="3048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302" name="Line 38"/>
          <p:cNvSpPr>
            <a:spLocks noChangeShapeType="1"/>
          </p:cNvSpPr>
          <p:nvPr/>
        </p:nvSpPr>
        <p:spPr bwMode="auto">
          <a:xfrm>
            <a:off x="3048000" y="3352800"/>
            <a:ext cx="0" cy="60960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303" name="Line 39"/>
          <p:cNvSpPr>
            <a:spLocks noChangeShapeType="1"/>
          </p:cNvSpPr>
          <p:nvPr/>
        </p:nvSpPr>
        <p:spPr bwMode="auto">
          <a:xfrm>
            <a:off x="3048000" y="3657600"/>
            <a:ext cx="762000" cy="0"/>
          </a:xfrm>
          <a:prstGeom prst="line">
            <a:avLst/>
          </a:prstGeom>
          <a:noFill/>
          <a:ln w="38100">
            <a:solidFill>
              <a:schemeClr val="tx1"/>
            </a:solidFill>
            <a:round/>
            <a:headEnd/>
            <a:tailEnd/>
          </a:ln>
          <a:effectLst/>
        </p:spPr>
        <p:txBody>
          <a:bodyPr>
            <a:spAutoFit/>
          </a:bodyPr>
          <a:lstStyle/>
          <a:p>
            <a:pPr algn="ctr" eaLnBrk="1" hangingPunct="1">
              <a:spcBef>
                <a:spcPct val="50000"/>
              </a:spcBef>
              <a:defRPr/>
            </a:pPr>
            <a:endParaRPr lang="en-IN">
              <a:latin typeface="Arial" charset="0"/>
            </a:endParaRPr>
          </a:p>
        </p:txBody>
      </p:sp>
      <p:sp>
        <p:nvSpPr>
          <p:cNvPr id="11306" name="Oval 42"/>
          <p:cNvSpPr>
            <a:spLocks noChangeArrowheads="1"/>
          </p:cNvSpPr>
          <p:nvPr/>
        </p:nvSpPr>
        <p:spPr bwMode="auto">
          <a:xfrm>
            <a:off x="2362200" y="3359825"/>
            <a:ext cx="1143000" cy="519351"/>
          </a:xfrm>
          <a:prstGeom prst="ellipse">
            <a:avLst/>
          </a:prstGeom>
          <a:noFill/>
          <a:ln w="38100">
            <a:solidFill>
              <a:schemeClr val="tx1"/>
            </a:solidFill>
            <a:round/>
            <a:headEnd/>
            <a:tailEnd/>
          </a:ln>
          <a:effectLst/>
        </p:spPr>
        <p:txBody>
          <a:bodyPr anchor="ctr">
            <a:spAutoFit/>
          </a:bodyPr>
          <a:lstStyle/>
          <a:p>
            <a:pPr algn="ctr" eaLnBrk="1" hangingPunct="1">
              <a:spcBef>
                <a:spcPct val="50000"/>
              </a:spcBef>
              <a:defRPr/>
            </a:pPr>
            <a:endParaRPr lang="en-IN">
              <a:latin typeface="Arial" charset="0"/>
            </a:endParaRPr>
          </a:p>
        </p:txBody>
      </p:sp>
      <p:sp>
        <p:nvSpPr>
          <p:cNvPr id="11307" name="Line 43"/>
          <p:cNvSpPr>
            <a:spLocks noChangeShapeType="1"/>
          </p:cNvSpPr>
          <p:nvPr/>
        </p:nvSpPr>
        <p:spPr bwMode="auto">
          <a:xfrm flipH="1">
            <a:off x="3124200" y="1828800"/>
            <a:ext cx="381000" cy="381000"/>
          </a:xfrm>
          <a:prstGeom prst="line">
            <a:avLst/>
          </a:prstGeom>
          <a:noFill/>
          <a:ln w="38100">
            <a:solidFill>
              <a:schemeClr val="tx1"/>
            </a:solidFill>
            <a:round/>
            <a:headEnd/>
            <a:tailEnd type="triangle" w="sm" len="med"/>
          </a:ln>
          <a:effectLst/>
        </p:spPr>
        <p:txBody>
          <a:bodyPr>
            <a:spAutoFit/>
          </a:bodyPr>
          <a:lstStyle/>
          <a:p>
            <a:pPr algn="ctr" eaLnBrk="1" hangingPunct="1">
              <a:spcBef>
                <a:spcPct val="50000"/>
              </a:spcBef>
              <a:defRPr/>
            </a:pPr>
            <a:endParaRPr lang="en-IN">
              <a:latin typeface="Arial" charset="0"/>
            </a:endParaRPr>
          </a:p>
        </p:txBody>
      </p:sp>
      <p:sp>
        <p:nvSpPr>
          <p:cNvPr id="11308" name="Line 44"/>
          <p:cNvSpPr>
            <a:spLocks noChangeShapeType="1"/>
          </p:cNvSpPr>
          <p:nvPr/>
        </p:nvSpPr>
        <p:spPr bwMode="auto">
          <a:xfrm flipH="1">
            <a:off x="3200400" y="1905000"/>
            <a:ext cx="457200" cy="457200"/>
          </a:xfrm>
          <a:prstGeom prst="line">
            <a:avLst/>
          </a:prstGeom>
          <a:noFill/>
          <a:ln w="38100">
            <a:solidFill>
              <a:schemeClr val="tx1"/>
            </a:solidFill>
            <a:round/>
            <a:headEnd/>
            <a:tailEnd type="triangle" w="sm" len="med"/>
          </a:ln>
          <a:effectLst/>
        </p:spPr>
        <p:txBody>
          <a:bodyPr>
            <a:spAutoFit/>
          </a:bodyPr>
          <a:lstStyle/>
          <a:p>
            <a:pPr algn="ctr" eaLnBrk="1" hangingPunct="1">
              <a:spcBef>
                <a:spcPct val="50000"/>
              </a:spcBef>
              <a:defRPr/>
            </a:pPr>
            <a:endParaRPr lang="en-IN">
              <a:latin typeface="Arial" charset="0"/>
            </a:endParaRPr>
          </a:p>
        </p:txBody>
      </p:sp>
      <p:sp>
        <p:nvSpPr>
          <p:cNvPr id="11309" name="Text Box 45"/>
          <p:cNvSpPr txBox="1">
            <a:spLocks noChangeArrowheads="1"/>
          </p:cNvSpPr>
          <p:nvPr/>
        </p:nvSpPr>
        <p:spPr bwMode="auto">
          <a:xfrm>
            <a:off x="2971800" y="3200400"/>
            <a:ext cx="533400" cy="457200"/>
          </a:xfrm>
          <a:prstGeom prst="rect">
            <a:avLst/>
          </a:prstGeom>
          <a:noFill/>
          <a:ln w="38100">
            <a:noFill/>
            <a:miter lim="800000"/>
            <a:headEnd/>
            <a:tailEnd/>
          </a:ln>
          <a:effectLst/>
        </p:spPr>
        <p:txBody>
          <a:bodyPr>
            <a:spAutoFit/>
          </a:bodyPr>
          <a:lstStyle/>
          <a:p>
            <a:pPr algn="ctr" eaLnBrk="1" hangingPunct="1">
              <a:spcBef>
                <a:spcPct val="50000"/>
              </a:spcBef>
              <a:defRPr/>
            </a:pPr>
            <a:r>
              <a:rPr lang="en-US" sz="2400">
                <a:latin typeface="Times New Roman" pitchFamily="18" charset="0"/>
                <a:sym typeface="Symbol" pitchFamily="18" charset="2"/>
              </a:rPr>
              <a:t></a:t>
            </a:r>
            <a:r>
              <a:rPr lang="en-US" sz="2400">
                <a:latin typeface="Arial" charset="0"/>
              </a:rPr>
              <a:t> </a:t>
            </a:r>
          </a:p>
        </p:txBody>
      </p:sp>
      <p:sp>
        <p:nvSpPr>
          <p:cNvPr id="2" name="Date Placeholder 1"/>
          <p:cNvSpPr>
            <a:spLocks noGrp="1"/>
          </p:cNvSpPr>
          <p:nvPr>
            <p:ph type="dt" sz="half" idx="10"/>
          </p:nvPr>
        </p:nvSpPr>
        <p:spPr/>
        <p:txBody>
          <a:bodyPr/>
          <a:lstStyle/>
          <a:p>
            <a:fld id="{C9E60194-3AFE-4907-9998-5A432D40EAB8}" type="datetime1">
              <a:rPr lang="en-US" smtClean="0"/>
              <a:t>1/9/2021</a:t>
            </a:fld>
            <a:endParaRPr lang="en-IN" dirty="0"/>
          </a:p>
        </p:txBody>
      </p:sp>
      <p:sp>
        <p:nvSpPr>
          <p:cNvPr id="3" name="Slide Number Placeholder 2"/>
          <p:cNvSpPr>
            <a:spLocks noGrp="1"/>
          </p:cNvSpPr>
          <p:nvPr>
            <p:ph type="sldNum" sz="quarter" idx="12"/>
          </p:nvPr>
        </p:nvSpPr>
        <p:spPr/>
        <p:txBody>
          <a:bodyPr/>
          <a:lstStyle/>
          <a:p>
            <a:fld id="{17C26730-A226-44C2-BFF3-D7AA24EE432D}" type="slidenum">
              <a:rPr lang="en-IN" smtClean="0"/>
              <a:pPr/>
              <a:t>5</a:t>
            </a:fld>
            <a:endParaRPr lang="en-IN" dirty="0"/>
          </a:p>
        </p:txBody>
      </p:sp>
    </p:spTree>
    <p:extLst>
      <p:ext uri="{BB962C8B-B14F-4D97-AF65-F5344CB8AC3E}">
        <p14:creationId xmlns:p14="http://schemas.microsoft.com/office/powerpoint/2010/main" val="4049710049"/>
      </p:ext>
    </p:extLst>
  </p:cSld>
  <p:clrMapOvr>
    <a:masterClrMapping/>
  </p:clrMapOvr>
  <mc:AlternateContent xmlns:mc="http://schemas.openxmlformats.org/markup-compatibility/2006" xmlns:p14="http://schemas.microsoft.com/office/powerpoint/2010/main">
    <mc:Choice Requires="p14">
      <p:transition spd="slow" p14:dur="2000" advTm="59550"/>
    </mc:Choice>
    <mc:Fallback xmlns="">
      <p:transition spd="slow" advTm="5955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Zener</a:t>
            </a:r>
            <a:r>
              <a:rPr lang="en-US" dirty="0" smtClean="0"/>
              <a:t> Diode</a:t>
            </a:r>
            <a:endParaRPr lang="en-US" dirty="0"/>
          </a:p>
        </p:txBody>
      </p:sp>
      <p:sp>
        <p:nvSpPr>
          <p:cNvPr id="3" name="Content Placeholder 2"/>
          <p:cNvSpPr>
            <a:spLocks noGrp="1"/>
          </p:cNvSpPr>
          <p:nvPr>
            <p:ph idx="1"/>
          </p:nvPr>
        </p:nvSpPr>
        <p:spPr>
          <a:xfrm>
            <a:off x="567228" y="1463989"/>
            <a:ext cx="9682241" cy="3777622"/>
          </a:xfrm>
        </p:spPr>
        <p:txBody>
          <a:bodyPr>
            <a:normAutofit/>
          </a:bodyPr>
          <a:lstStyle/>
          <a:p>
            <a:r>
              <a:rPr lang="en-US" sz="2000" dirty="0" smtClean="0"/>
              <a:t>A </a:t>
            </a:r>
            <a:r>
              <a:rPr lang="en-US" sz="2000" dirty="0" err="1" smtClean="0"/>
              <a:t>zener</a:t>
            </a:r>
            <a:r>
              <a:rPr lang="en-US" sz="2000" dirty="0" smtClean="0"/>
              <a:t> diode is a silicon </a:t>
            </a:r>
            <a:r>
              <a:rPr lang="en-US" sz="2000" dirty="0" err="1" smtClean="0"/>
              <a:t>pn</a:t>
            </a:r>
            <a:r>
              <a:rPr lang="en-US" sz="2000" dirty="0" smtClean="0"/>
              <a:t> junction device that is designed for operation in reverse breakdown region.</a:t>
            </a:r>
          </a:p>
          <a:p>
            <a:r>
              <a:rPr lang="en-US" sz="2000" dirty="0" smtClean="0"/>
              <a:t>The breakdown voltage is set by carefully doping it at the manufacturing level.</a:t>
            </a:r>
          </a:p>
          <a:p>
            <a:r>
              <a:rPr lang="en-US" sz="2000" dirty="0" smtClean="0"/>
              <a:t>The operating principle is based on the fact that the diode voltage remains constant after the </a:t>
            </a:r>
            <a:r>
              <a:rPr lang="en-US" sz="2000" dirty="0" err="1" smtClean="0"/>
              <a:t>breakover</a:t>
            </a:r>
            <a:r>
              <a:rPr lang="en-US" sz="2000" dirty="0" smtClean="0"/>
              <a:t> voltage for a large change in current.</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269"/>
          <a:stretch/>
        </p:blipFill>
        <p:spPr>
          <a:xfrm>
            <a:off x="3875964" y="3112522"/>
            <a:ext cx="6575611" cy="347540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869" t="41243" r="17009"/>
          <a:stretch/>
        </p:blipFill>
        <p:spPr>
          <a:xfrm>
            <a:off x="8120417" y="182498"/>
            <a:ext cx="2129051" cy="10645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56790"/>
            <a:ext cx="2586865" cy="2586865"/>
          </a:xfrm>
          <a:prstGeom prst="rect">
            <a:avLst/>
          </a:prstGeom>
        </p:spPr>
      </p:pic>
      <p:sp>
        <p:nvSpPr>
          <p:cNvPr id="7" name="TextBox 6"/>
          <p:cNvSpPr txBox="1"/>
          <p:nvPr/>
        </p:nvSpPr>
        <p:spPr>
          <a:xfrm>
            <a:off x="1148898" y="6132170"/>
            <a:ext cx="2145396" cy="369332"/>
          </a:xfrm>
          <a:prstGeom prst="rect">
            <a:avLst/>
          </a:prstGeom>
          <a:noFill/>
        </p:spPr>
        <p:txBody>
          <a:bodyPr wrap="none" rtlCol="0">
            <a:spAutoFit/>
          </a:bodyPr>
          <a:lstStyle/>
          <a:p>
            <a:r>
              <a:rPr lang="en-US" dirty="0" err="1" smtClean="0"/>
              <a:t>Zener</a:t>
            </a:r>
            <a:r>
              <a:rPr lang="en-US" dirty="0" smtClean="0"/>
              <a:t> Diode package</a:t>
            </a:r>
            <a:endParaRPr lang="en-US" dirty="0"/>
          </a:p>
        </p:txBody>
      </p:sp>
      <p:sp>
        <p:nvSpPr>
          <p:cNvPr id="8" name="TextBox 7"/>
          <p:cNvSpPr txBox="1"/>
          <p:nvPr/>
        </p:nvSpPr>
        <p:spPr>
          <a:xfrm>
            <a:off x="8280596" y="1170858"/>
            <a:ext cx="2069926" cy="369332"/>
          </a:xfrm>
          <a:prstGeom prst="rect">
            <a:avLst/>
          </a:prstGeom>
          <a:noFill/>
        </p:spPr>
        <p:txBody>
          <a:bodyPr wrap="none" rtlCol="0">
            <a:spAutoFit/>
          </a:bodyPr>
          <a:lstStyle/>
          <a:p>
            <a:r>
              <a:rPr lang="en-US" dirty="0" err="1" smtClean="0"/>
              <a:t>Zener</a:t>
            </a:r>
            <a:r>
              <a:rPr lang="en-US" dirty="0" smtClean="0"/>
              <a:t> Diode Symbol</a:t>
            </a:r>
            <a:endParaRPr lang="en-US" dirty="0"/>
          </a:p>
        </p:txBody>
      </p:sp>
      <p:sp>
        <p:nvSpPr>
          <p:cNvPr id="9" name="Date Placeholder 8"/>
          <p:cNvSpPr>
            <a:spLocks noGrp="1"/>
          </p:cNvSpPr>
          <p:nvPr>
            <p:ph type="dt" sz="half" idx="10"/>
          </p:nvPr>
        </p:nvSpPr>
        <p:spPr/>
        <p:txBody>
          <a:bodyPr/>
          <a:lstStyle/>
          <a:p>
            <a:fld id="{3FA47084-7EE2-483A-A36E-5CFA43DE3B7C}" type="datetime1">
              <a:rPr lang="en-US" smtClean="0"/>
              <a:t>1/9/2021</a:t>
            </a:fld>
            <a:endParaRPr lang="en-IN" dirty="0"/>
          </a:p>
        </p:txBody>
      </p:sp>
      <p:sp>
        <p:nvSpPr>
          <p:cNvPr id="10" name="Slide Number Placeholder 9"/>
          <p:cNvSpPr>
            <a:spLocks noGrp="1"/>
          </p:cNvSpPr>
          <p:nvPr>
            <p:ph type="sldNum" sz="quarter" idx="12"/>
          </p:nvPr>
        </p:nvSpPr>
        <p:spPr/>
        <p:txBody>
          <a:bodyPr/>
          <a:lstStyle/>
          <a:p>
            <a:pPr algn="ctr"/>
            <a:fld id="{17C26730-A226-44C2-BFF3-D7AA24EE432D}" type="slidenum">
              <a:rPr lang="en-IN" smtClean="0"/>
              <a:pPr algn="ctr"/>
              <a:t>6</a:t>
            </a:fld>
            <a:endParaRPr lang="en-IN" dirty="0"/>
          </a:p>
        </p:txBody>
      </p:sp>
    </p:spTree>
    <p:extLst>
      <p:ext uri="{BB962C8B-B14F-4D97-AF65-F5344CB8AC3E}">
        <p14:creationId xmlns:p14="http://schemas.microsoft.com/office/powerpoint/2010/main" val="860671430"/>
      </p:ext>
    </p:extLst>
  </p:cSld>
  <p:clrMapOvr>
    <a:masterClrMapping/>
  </p:clrMapOvr>
  <mc:AlternateContent xmlns:mc="http://schemas.openxmlformats.org/markup-compatibility/2006" xmlns:p14="http://schemas.microsoft.com/office/powerpoint/2010/main">
    <mc:Choice Requires="p14">
      <p:transition spd="slow" p14:dur="2000" advTm="89799"/>
    </mc:Choice>
    <mc:Fallback xmlns="">
      <p:transition spd="slow" advTm="89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03" y="133833"/>
            <a:ext cx="10515600" cy="1325563"/>
          </a:xfrm>
        </p:spPr>
        <p:txBody>
          <a:bodyPr/>
          <a:lstStyle/>
          <a:p>
            <a:r>
              <a:rPr lang="en-US" dirty="0" err="1" smtClean="0"/>
              <a:t>Zener</a:t>
            </a:r>
            <a:r>
              <a:rPr lang="en-US" dirty="0" smtClean="0"/>
              <a:t> Diode</a:t>
            </a:r>
            <a:endParaRPr lang="en-US" dirty="0"/>
          </a:p>
        </p:txBody>
      </p:sp>
      <p:sp>
        <p:nvSpPr>
          <p:cNvPr id="3" name="Content Placeholder 2"/>
          <p:cNvSpPr>
            <a:spLocks noGrp="1"/>
          </p:cNvSpPr>
          <p:nvPr>
            <p:ph idx="1"/>
          </p:nvPr>
        </p:nvSpPr>
        <p:spPr>
          <a:xfrm>
            <a:off x="321972" y="1262130"/>
            <a:ext cx="5246315" cy="5015840"/>
          </a:xfrm>
        </p:spPr>
        <p:txBody>
          <a:bodyPr>
            <a:normAutofit/>
          </a:bodyPr>
          <a:lstStyle/>
          <a:p>
            <a:r>
              <a:rPr lang="en-US" dirty="0" smtClean="0"/>
              <a:t>The </a:t>
            </a:r>
            <a:r>
              <a:rPr lang="en-US" dirty="0" err="1" smtClean="0"/>
              <a:t>zener</a:t>
            </a:r>
            <a:r>
              <a:rPr lang="en-US" dirty="0" smtClean="0"/>
              <a:t> diode is heavily doped to reduce the breakdown voltage. This causes a very thin depletion layer. As a result, an intense electric field exists within the depletion region.</a:t>
            </a:r>
          </a:p>
          <a:p>
            <a:r>
              <a:rPr lang="en-US" dirty="0" smtClean="0"/>
              <a:t>Near breakdown region, the field is intense enough to pull electrons from their valence bands and create current.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968" t="8181" r="5170" b="3584"/>
          <a:stretch/>
        </p:blipFill>
        <p:spPr>
          <a:xfrm>
            <a:off x="5977718" y="1459396"/>
            <a:ext cx="4462819" cy="3786723"/>
          </a:xfrm>
          <a:prstGeom prst="rect">
            <a:avLst/>
          </a:prstGeom>
        </p:spPr>
      </p:pic>
      <p:sp>
        <p:nvSpPr>
          <p:cNvPr id="5" name="Date Placeholder 4"/>
          <p:cNvSpPr>
            <a:spLocks noGrp="1"/>
          </p:cNvSpPr>
          <p:nvPr>
            <p:ph type="dt" sz="half" idx="10"/>
          </p:nvPr>
        </p:nvSpPr>
        <p:spPr/>
        <p:txBody>
          <a:bodyPr/>
          <a:lstStyle/>
          <a:p>
            <a:fld id="{F18FFD1F-922F-44BD-B61B-E8171F419E0E}" type="datetime1">
              <a:rPr lang="en-US" smtClean="0"/>
              <a:t>1/9/2021</a:t>
            </a:fld>
            <a:endParaRPr lang="en-IN" dirty="0"/>
          </a:p>
        </p:txBody>
      </p:sp>
      <p:sp>
        <p:nvSpPr>
          <p:cNvPr id="6" name="Slide Number Placeholder 5"/>
          <p:cNvSpPr>
            <a:spLocks noGrp="1"/>
          </p:cNvSpPr>
          <p:nvPr>
            <p:ph type="sldNum" sz="quarter" idx="12"/>
          </p:nvPr>
        </p:nvSpPr>
        <p:spPr/>
        <p:txBody>
          <a:bodyPr/>
          <a:lstStyle/>
          <a:p>
            <a:pPr algn="ctr"/>
            <a:fld id="{17C26730-A226-44C2-BFF3-D7AA24EE432D}" type="slidenum">
              <a:rPr lang="en-IN" smtClean="0"/>
              <a:pPr algn="ctr"/>
              <a:t>7</a:t>
            </a:fld>
            <a:endParaRPr lang="en-IN" dirty="0"/>
          </a:p>
        </p:txBody>
      </p:sp>
    </p:spTree>
    <p:extLst>
      <p:ext uri="{BB962C8B-B14F-4D97-AF65-F5344CB8AC3E}">
        <p14:creationId xmlns:p14="http://schemas.microsoft.com/office/powerpoint/2010/main" val="4198605982"/>
      </p:ext>
    </p:extLst>
  </p:cSld>
  <p:clrMapOvr>
    <a:masterClrMapping/>
  </p:clrMapOvr>
  <mc:AlternateContent xmlns:mc="http://schemas.openxmlformats.org/markup-compatibility/2006" xmlns:p14="http://schemas.microsoft.com/office/powerpoint/2010/main">
    <mc:Choice Requires="p14">
      <p:transition spd="slow" p14:dur="2000" advTm="92014"/>
    </mc:Choice>
    <mc:Fallback xmlns="">
      <p:transition spd="slow" advTm="9201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Zener</a:t>
            </a:r>
            <a:r>
              <a:rPr lang="en-US" dirty="0" smtClean="0"/>
              <a:t> Diode</a:t>
            </a:r>
            <a:endParaRPr lang="en-US" dirty="0"/>
          </a:p>
        </p:txBody>
      </p:sp>
      <p:sp>
        <p:nvSpPr>
          <p:cNvPr id="3" name="Content Placeholder 2"/>
          <p:cNvSpPr>
            <a:spLocks noGrp="1"/>
          </p:cNvSpPr>
          <p:nvPr>
            <p:ph idx="1"/>
          </p:nvPr>
        </p:nvSpPr>
        <p:spPr/>
        <p:txBody>
          <a:bodyPr/>
          <a:lstStyle/>
          <a:p>
            <a:pPr marL="0" indent="0">
              <a:buNone/>
            </a:pPr>
            <a:r>
              <a:rPr lang="en-US" dirty="0" err="1" smtClean="0"/>
              <a:t>Zener</a:t>
            </a:r>
            <a:r>
              <a:rPr lang="en-US" dirty="0" smtClean="0"/>
              <a:t> Diode as a voltage regulator.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75" y="2895777"/>
            <a:ext cx="3916385" cy="18910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946" y="2253544"/>
            <a:ext cx="4275777" cy="2845335"/>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591402" y="5526798"/>
                <a:ext cx="9808191" cy="923330"/>
              </a:xfrm>
              <a:prstGeom prst="rect">
                <a:avLst/>
              </a:prstGeom>
            </p:spPr>
            <p:txBody>
              <a:bodyPr wrap="square">
                <a:spAutoFit/>
              </a:bodyPr>
              <a:lstStyle/>
              <a:p>
                <a:pPr marL="285750" indent="-285750">
                  <a:buFont typeface="Arial" panose="020B0604020202020204" pitchFamily="34" charset="0"/>
                  <a:buChar char="•"/>
                </a:pPr>
                <a:r>
                  <a:rPr lang="en-US" dirty="0"/>
                  <a:t>Temperature coefficient: Defines the percentage change in </a:t>
                </a:r>
                <a:r>
                  <a:rPr lang="en-US" dirty="0" err="1"/>
                  <a:t>zener</a:t>
                </a:r>
                <a:r>
                  <a:rPr lang="en-US" dirty="0"/>
                  <a:t> voltage per degree Celsius change in temperature.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𝑍</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𝑍</m:t>
                          </m:r>
                        </m:sub>
                      </m:sSub>
                      <m:r>
                        <a:rPr lang="en-US" i="1">
                          <a:latin typeface="Cambria Math" panose="02040503050406030204" pitchFamily="18" charset="0"/>
                        </a:rPr>
                        <m:t>∗</m:t>
                      </m:r>
                      <m:r>
                        <a:rPr lang="en-US" i="1">
                          <a:latin typeface="Cambria Math" panose="02040503050406030204" pitchFamily="18" charset="0"/>
                        </a:rPr>
                        <m:t>𝑇𝐶</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𝑇</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91402" y="5526798"/>
                <a:ext cx="9808191" cy="923330"/>
              </a:xfrm>
              <a:prstGeom prst="rect">
                <a:avLst/>
              </a:prstGeom>
              <a:blipFill>
                <a:blip r:embed="rId6"/>
                <a:stretch>
                  <a:fillRect l="-373" t="-3974"/>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fld id="{FE904E2E-DAAE-4AC4-BCC0-5860A8A301E6}" type="datetime1">
              <a:rPr lang="en-US" smtClean="0"/>
              <a:t>1/9/2021</a:t>
            </a:fld>
            <a:endParaRPr lang="en-IN" dirty="0"/>
          </a:p>
        </p:txBody>
      </p:sp>
      <p:sp>
        <p:nvSpPr>
          <p:cNvPr id="8" name="Slide Number Placeholder 7"/>
          <p:cNvSpPr>
            <a:spLocks noGrp="1"/>
          </p:cNvSpPr>
          <p:nvPr>
            <p:ph type="sldNum" sz="quarter" idx="12"/>
          </p:nvPr>
        </p:nvSpPr>
        <p:spPr/>
        <p:txBody>
          <a:bodyPr/>
          <a:lstStyle/>
          <a:p>
            <a:pPr algn="ctr"/>
            <a:fld id="{17C26730-A226-44C2-BFF3-D7AA24EE432D}" type="slidenum">
              <a:rPr lang="en-IN" smtClean="0"/>
              <a:pPr algn="ctr"/>
              <a:t>8</a:t>
            </a:fld>
            <a:endParaRPr lang="en-IN" dirty="0"/>
          </a:p>
        </p:txBody>
      </p:sp>
    </p:spTree>
    <p:extLst>
      <p:ext uri="{BB962C8B-B14F-4D97-AF65-F5344CB8AC3E}">
        <p14:creationId xmlns:p14="http://schemas.microsoft.com/office/powerpoint/2010/main" val="3937830947"/>
      </p:ext>
    </p:extLst>
  </p:cSld>
  <p:clrMapOvr>
    <a:masterClrMapping/>
  </p:clrMapOvr>
  <mc:AlternateContent xmlns:mc="http://schemas.openxmlformats.org/markup-compatibility/2006" xmlns:p14="http://schemas.microsoft.com/office/powerpoint/2010/main">
    <mc:Choice Requires="p14">
      <p:transition spd="slow" p14:dur="2000" advTm="68250"/>
    </mc:Choice>
    <mc:Fallback xmlns="">
      <p:transition spd="slow" advTm="6825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Schottky</a:t>
            </a:r>
            <a:r>
              <a:rPr lang="en-US" dirty="0" smtClean="0"/>
              <a:t> Diode</a:t>
            </a:r>
            <a:endParaRPr lang="en-US" dirty="0"/>
          </a:p>
        </p:txBody>
      </p:sp>
      <p:sp>
        <p:nvSpPr>
          <p:cNvPr id="3" name="Content Placeholder 2"/>
          <p:cNvSpPr>
            <a:spLocks noGrp="1"/>
          </p:cNvSpPr>
          <p:nvPr>
            <p:ph idx="1"/>
          </p:nvPr>
        </p:nvSpPr>
        <p:spPr>
          <a:xfrm>
            <a:off x="566669" y="1412383"/>
            <a:ext cx="9723743" cy="3173265"/>
          </a:xfrm>
        </p:spPr>
        <p:txBody>
          <a:bodyPr>
            <a:normAutofit fontScale="70000" lnSpcReduction="20000"/>
          </a:bodyPr>
          <a:lstStyle/>
          <a:p>
            <a:r>
              <a:rPr lang="en-US" dirty="0" err="1" smtClean="0"/>
              <a:t>Schottky</a:t>
            </a:r>
            <a:r>
              <a:rPr lang="en-US" dirty="0" smtClean="0"/>
              <a:t> diodes are high current diodes used primarily in high frequency and fast switching applications.</a:t>
            </a:r>
          </a:p>
          <a:p>
            <a:r>
              <a:rPr lang="en-US" dirty="0" smtClean="0"/>
              <a:t>Also known as hot carrier diodes. (high energy level of electron in n-region compared to those in metal region.)</a:t>
            </a:r>
          </a:p>
          <a:p>
            <a:r>
              <a:rPr lang="en-US" dirty="0" smtClean="0"/>
              <a:t>It is formed by joining a semiconductor (n-type) with a metal such as gold, silver or platinum.</a:t>
            </a:r>
          </a:p>
          <a:p>
            <a:r>
              <a:rPr lang="en-US" dirty="0" smtClean="0"/>
              <a:t>The metal region is heavily doped and n-type region is lightly doped.</a:t>
            </a:r>
          </a:p>
          <a:p>
            <a:r>
              <a:rPr lang="en-US" dirty="0" smtClean="0"/>
              <a:t>There are no minority carriers. When forward biased, higher energy electrons in n-region are injected into the metal where they give up their excess energy.  (in conduction band).</a:t>
            </a:r>
          </a:p>
          <a:p>
            <a:r>
              <a:rPr lang="en-US" dirty="0" smtClean="0"/>
              <a:t>Since there are no minority carriers, there is a very rapid response to change in bias.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19" y="4707814"/>
            <a:ext cx="3711300" cy="20783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780" y="4989968"/>
            <a:ext cx="4029075" cy="1285875"/>
          </a:xfrm>
          <a:prstGeom prst="rect">
            <a:avLst/>
          </a:prstGeom>
        </p:spPr>
      </p:pic>
      <p:sp>
        <p:nvSpPr>
          <p:cNvPr id="6" name="Date Placeholder 5"/>
          <p:cNvSpPr>
            <a:spLocks noGrp="1"/>
          </p:cNvSpPr>
          <p:nvPr>
            <p:ph type="dt" sz="half" idx="10"/>
          </p:nvPr>
        </p:nvSpPr>
        <p:spPr/>
        <p:txBody>
          <a:bodyPr/>
          <a:lstStyle/>
          <a:p>
            <a:fld id="{7DBB59A9-0F93-4141-BB8E-8C5FE5864F07}" type="datetime1">
              <a:rPr lang="en-US" smtClean="0"/>
              <a:t>1/9/2021</a:t>
            </a:fld>
            <a:endParaRPr lang="en-IN" dirty="0"/>
          </a:p>
        </p:txBody>
      </p:sp>
      <p:sp>
        <p:nvSpPr>
          <p:cNvPr id="7" name="Slide Number Placeholder 6"/>
          <p:cNvSpPr>
            <a:spLocks noGrp="1"/>
          </p:cNvSpPr>
          <p:nvPr>
            <p:ph type="sldNum" sz="quarter" idx="12"/>
          </p:nvPr>
        </p:nvSpPr>
        <p:spPr/>
        <p:txBody>
          <a:bodyPr/>
          <a:lstStyle/>
          <a:p>
            <a:pPr algn="ctr"/>
            <a:fld id="{17C26730-A226-44C2-BFF3-D7AA24EE432D}" type="slidenum">
              <a:rPr lang="en-IN" smtClean="0"/>
              <a:pPr algn="ctr"/>
              <a:t>9</a:t>
            </a:fld>
            <a:endParaRPr lang="en-IN" dirty="0"/>
          </a:p>
        </p:txBody>
      </p:sp>
    </p:spTree>
    <p:extLst>
      <p:ext uri="{BB962C8B-B14F-4D97-AF65-F5344CB8AC3E}">
        <p14:creationId xmlns:p14="http://schemas.microsoft.com/office/powerpoint/2010/main" val="3111815312"/>
      </p:ext>
    </p:extLst>
  </p:cSld>
  <p:clrMapOvr>
    <a:masterClrMapping/>
  </p:clrMapOvr>
  <mc:AlternateContent xmlns:mc="http://schemas.openxmlformats.org/markup-compatibility/2006" xmlns:p14="http://schemas.microsoft.com/office/powerpoint/2010/main">
    <mc:Choice Requires="p14">
      <p:transition spd="slow" p14:dur="2000" advTm="79538"/>
    </mc:Choice>
    <mc:Fallback xmlns="">
      <p:transition spd="slow" advTm="7953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747&quot;&gt;&lt;object type=&quot;3&quot; unique_id=&quot;10748&quot;&gt;&lt;property id=&quot;20148&quot; value=&quot;5&quot;/&gt;&lt;property id=&quot;20300&quot; value=&quot;Slide 1&quot;/&gt;&lt;property id=&quot;20307&quot; value=&quot;256&quot;/&gt;&lt;/object&gt;&lt;object type=&quot;3&quot; unique_id=&quot;10749&quot;&gt;&lt;property id=&quot;20148&quot; value=&quot;5&quot;/&gt;&lt;property id=&quot;20300&quot; value=&quot;Slide 2&quot;/&gt;&lt;property id=&quot;20307&quot; value=&quot;586&quot;/&gt;&lt;/object&gt;&lt;object type=&quot;3&quot; unique_id=&quot;10750&quot;&gt;&lt;property id=&quot;20148&quot; value=&quot;5&quot;/&gt;&lt;property id=&quot;20300&quot; value=&quot;Slide 3&quot;/&gt;&lt;property id=&quot;20307&quot; value=&quot;587&quot;/&gt;&lt;/object&gt;&lt;object type=&quot;3&quot; unique_id=&quot;10751&quot;&gt;&lt;property id=&quot;20148&quot; value=&quot;5&quot;/&gt;&lt;property id=&quot;20300&quot; value=&quot;Slide 4&quot;/&gt;&lt;property id=&quot;20307&quot; value=&quot;588&quot;/&gt;&lt;/object&gt;&lt;object type=&quot;3&quot; unique_id=&quot;10752&quot;&gt;&lt;property id=&quot;20148&quot; value=&quot;5&quot;/&gt;&lt;property id=&quot;20300&quot; value=&quot;Slide 5&quot;/&gt;&lt;property id=&quot;20307&quot; value=&quot;589&quot;/&gt;&lt;/object&gt;&lt;object type=&quot;3&quot; unique_id=&quot;10753&quot;&gt;&lt;property id=&quot;20148&quot; value=&quot;5&quot;/&gt;&lt;property id=&quot;20300&quot; value=&quot;Slide 6 - &amp;quot;Zener Diode&amp;quot;&quot;/&gt;&lt;property id=&quot;20307&quot; value=&quot;568&quot;/&gt;&lt;/object&gt;&lt;object type=&quot;3&quot; unique_id=&quot;10754&quot;&gt;&lt;property id=&quot;20148&quot; value=&quot;5&quot;/&gt;&lt;property id=&quot;20300&quot; value=&quot;Slide 7 - &amp;quot;Zener Diode&amp;quot;&quot;/&gt;&lt;property id=&quot;20307&quot; value=&quot;569&quot;/&gt;&lt;/object&gt;&lt;object type=&quot;3&quot; unique_id=&quot;10755&quot;&gt;&lt;property id=&quot;20148&quot; value=&quot;5&quot;/&gt;&lt;property id=&quot;20300&quot; value=&quot;Slide 8 - &amp;quot;Zener Diode&amp;quot;&quot;/&gt;&lt;property id=&quot;20307&quot; value=&quot;570&quot;/&gt;&lt;/object&gt;&lt;object type=&quot;3&quot; unique_id=&quot;10756&quot;&gt;&lt;property id=&quot;20148&quot; value=&quot;5&quot;/&gt;&lt;property id=&quot;20300&quot; value=&quot;Slide 9 - &amp;quot;Schottky Diode&amp;quot;&quot;/&gt;&lt;property id=&quot;20307&quot; value=&quot;571&quot;/&gt;&lt;/object&gt;&lt;/object&gt;&lt;object type=&quot;8&quot; unique_id=&quot;10767&quot;&gt;&lt;/object&gt;&lt;/object&gt;&lt;/database&gt;"/>
  <p:tag name="MMPROD_NEXTUNIQUEID" val="10012"/>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3857</TotalTime>
  <Words>752</Words>
  <Application>Microsoft Office PowerPoint</Application>
  <PresentationFormat>Widescreen</PresentationFormat>
  <Paragraphs>94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Cambria Math</vt:lpstr>
      <vt:lpstr>Corbel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Zener Diode</vt:lpstr>
      <vt:lpstr>Zener Diode</vt:lpstr>
      <vt:lpstr>Zener Diode</vt:lpstr>
      <vt:lpstr>Schottky Diode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Dell16</dc:creator>
  <cp:lastModifiedBy>Dr. S S</cp:lastModifiedBy>
  <cp:revision>130</cp:revision>
  <dcterms:created xsi:type="dcterms:W3CDTF">2020-05-29T06:28:14Z</dcterms:created>
  <dcterms:modified xsi:type="dcterms:W3CDTF">2021-01-09T15:23:21Z</dcterms:modified>
</cp:coreProperties>
</file>