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495" r:id="rId2"/>
    <p:sldId id="501" r:id="rId3"/>
    <p:sldId id="381" r:id="rId4"/>
    <p:sldId id="264" r:id="rId5"/>
    <p:sldId id="268" r:id="rId6"/>
    <p:sldId id="266" r:id="rId7"/>
    <p:sldId id="269" r:id="rId8"/>
    <p:sldId id="271" r:id="rId9"/>
    <p:sldId id="273"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400" r:id="rId27"/>
    <p:sldId id="401" r:id="rId28"/>
    <p:sldId id="402" r:id="rId29"/>
    <p:sldId id="403" r:id="rId30"/>
    <p:sldId id="404" r:id="rId31"/>
    <p:sldId id="405" r:id="rId32"/>
    <p:sldId id="406" r:id="rId33"/>
    <p:sldId id="407" r:id="rId34"/>
    <p:sldId id="408" r:id="rId35"/>
    <p:sldId id="409" r:id="rId36"/>
    <p:sldId id="410" r:id="rId37"/>
    <p:sldId id="411" r:id="rId38"/>
    <p:sldId id="412" r:id="rId39"/>
    <p:sldId id="413" r:id="rId40"/>
    <p:sldId id="414" r:id="rId41"/>
    <p:sldId id="415" r:id="rId42"/>
    <p:sldId id="416" r:id="rId43"/>
    <p:sldId id="417" r:id="rId44"/>
    <p:sldId id="418" r:id="rId45"/>
    <p:sldId id="419" r:id="rId46"/>
    <p:sldId id="420" r:id="rId47"/>
    <p:sldId id="422" r:id="rId48"/>
    <p:sldId id="424" r:id="rId49"/>
    <p:sldId id="503" r:id="rId50"/>
    <p:sldId id="425" r:id="rId51"/>
    <p:sldId id="426" r:id="rId52"/>
    <p:sldId id="427" r:id="rId53"/>
    <p:sldId id="428" r:id="rId54"/>
    <p:sldId id="429" r:id="rId55"/>
    <p:sldId id="430" r:id="rId56"/>
    <p:sldId id="432" r:id="rId57"/>
    <p:sldId id="493" r:id="rId58"/>
    <p:sldId id="494" r:id="rId59"/>
    <p:sldId id="433" r:id="rId60"/>
    <p:sldId id="434" r:id="rId61"/>
    <p:sldId id="435" r:id="rId62"/>
    <p:sldId id="436" r:id="rId63"/>
    <p:sldId id="437" r:id="rId64"/>
    <p:sldId id="438" r:id="rId65"/>
    <p:sldId id="439" r:id="rId66"/>
    <p:sldId id="440" r:id="rId67"/>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91" autoAdjust="0"/>
    <p:restoredTop sz="94660"/>
  </p:normalViewPr>
  <p:slideViewPr>
    <p:cSldViewPr snapToGrid="0">
      <p:cViewPr varScale="1">
        <p:scale>
          <a:sx n="52" d="100"/>
          <a:sy n="52" d="100"/>
        </p:scale>
        <p:origin x="293" y="58"/>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0384FDFF-FEC6-45EA-AF97-68374A86AE50}" type="datetimeFigureOut">
              <a:rPr lang="en-US" smtClean="0"/>
              <a:pPr/>
              <a:t>12/16/2020</a:t>
            </a:fld>
            <a:endParaRPr lang="en-IN"/>
          </a:p>
        </p:txBody>
      </p:sp>
      <p:sp>
        <p:nvSpPr>
          <p:cNvPr id="4" name="Slide Image Placeholder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587595DA-B930-454F-B295-E443FC29314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GB" altLang="zh-TW"/>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pitchFamily="34" charset="0"/>
                <a:ea typeface="新細明體" pitchFamily="18" charset="-120"/>
              </a:defRPr>
            </a:lvl1pPr>
            <a:lvl2pPr marL="804986" indent="-309610" eaLnBrk="0" hangingPunct="0">
              <a:defRPr kumimoji="1">
                <a:solidFill>
                  <a:schemeClr val="tx1"/>
                </a:solidFill>
                <a:latin typeface="Arial" pitchFamily="34" charset="0"/>
                <a:ea typeface="新細明體" pitchFamily="18" charset="-120"/>
              </a:defRPr>
            </a:lvl2pPr>
            <a:lvl3pPr marL="1238441" indent="-247688" eaLnBrk="0" hangingPunct="0">
              <a:defRPr kumimoji="1">
                <a:solidFill>
                  <a:schemeClr val="tx1"/>
                </a:solidFill>
                <a:latin typeface="Arial" pitchFamily="34" charset="0"/>
                <a:ea typeface="新細明體" pitchFamily="18" charset="-120"/>
              </a:defRPr>
            </a:lvl3pPr>
            <a:lvl4pPr marL="1733817" indent="-247688" eaLnBrk="0" hangingPunct="0">
              <a:defRPr kumimoji="1">
                <a:solidFill>
                  <a:schemeClr val="tx1"/>
                </a:solidFill>
                <a:latin typeface="Arial" pitchFamily="34" charset="0"/>
                <a:ea typeface="新細明體" pitchFamily="18" charset="-120"/>
              </a:defRPr>
            </a:lvl4pPr>
            <a:lvl5pPr marL="2229193" indent="-247688" eaLnBrk="0" hangingPunct="0">
              <a:defRPr kumimoji="1">
                <a:solidFill>
                  <a:schemeClr val="tx1"/>
                </a:solidFill>
                <a:latin typeface="Arial" pitchFamily="34" charset="0"/>
                <a:ea typeface="新細明體" pitchFamily="18" charset="-120"/>
              </a:defRPr>
            </a:lvl5pPr>
            <a:lvl6pPr marL="2724569" indent="-247688" eaLnBrk="0" fontAlgn="base" hangingPunct="0">
              <a:spcBef>
                <a:spcPct val="0"/>
              </a:spcBef>
              <a:spcAft>
                <a:spcPct val="0"/>
              </a:spcAft>
              <a:defRPr kumimoji="1">
                <a:solidFill>
                  <a:schemeClr val="tx1"/>
                </a:solidFill>
                <a:latin typeface="Arial" pitchFamily="34" charset="0"/>
                <a:ea typeface="新細明體" pitchFamily="18" charset="-120"/>
              </a:defRPr>
            </a:lvl6pPr>
            <a:lvl7pPr marL="3219945" indent="-2476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715322" indent="-247688" eaLnBrk="0" fontAlgn="base" hangingPunct="0">
              <a:spcBef>
                <a:spcPct val="0"/>
              </a:spcBef>
              <a:spcAft>
                <a:spcPct val="0"/>
              </a:spcAft>
              <a:defRPr kumimoji="1">
                <a:solidFill>
                  <a:schemeClr val="tx1"/>
                </a:solidFill>
                <a:latin typeface="Arial" pitchFamily="34" charset="0"/>
                <a:ea typeface="新細明體" pitchFamily="18" charset="-120"/>
              </a:defRPr>
            </a:lvl8pPr>
            <a:lvl9pPr marL="4210698" indent="-2476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fld id="{A547E62D-64ED-468C-8FB9-A8FF3CC8018E}" type="slidenum">
              <a:rPr lang="en-US" altLang="zh-TW" smtClean="0">
                <a:latin typeface="Times New Roman" pitchFamily="18" charset="0"/>
                <a:ea typeface="華康細圓體"/>
              </a:rPr>
              <a:pPr eaLnBrk="1" hangingPunct="1"/>
              <a:t>10</a:t>
            </a:fld>
            <a:endParaRPr lang="en-US" altLang="zh-TW">
              <a:latin typeface="Times New Roman" pitchFamily="18" charset="0"/>
              <a:ea typeface="華康細圓體"/>
            </a:endParaRPr>
          </a:p>
        </p:txBody>
      </p:sp>
    </p:spTree>
    <p:extLst>
      <p:ext uri="{BB962C8B-B14F-4D97-AF65-F5344CB8AC3E}">
        <p14:creationId xmlns:p14="http://schemas.microsoft.com/office/powerpoint/2010/main" val="2300952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GB" altLang="zh-TW"/>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pitchFamily="34" charset="0"/>
                <a:ea typeface="新細明體" pitchFamily="18" charset="-120"/>
              </a:defRPr>
            </a:lvl1pPr>
            <a:lvl2pPr marL="804986" indent="-309610" eaLnBrk="0" hangingPunct="0">
              <a:defRPr kumimoji="1">
                <a:solidFill>
                  <a:schemeClr val="tx1"/>
                </a:solidFill>
                <a:latin typeface="Arial" pitchFamily="34" charset="0"/>
                <a:ea typeface="新細明體" pitchFamily="18" charset="-120"/>
              </a:defRPr>
            </a:lvl2pPr>
            <a:lvl3pPr marL="1238441" indent="-247688" eaLnBrk="0" hangingPunct="0">
              <a:defRPr kumimoji="1">
                <a:solidFill>
                  <a:schemeClr val="tx1"/>
                </a:solidFill>
                <a:latin typeface="Arial" pitchFamily="34" charset="0"/>
                <a:ea typeface="新細明體" pitchFamily="18" charset="-120"/>
              </a:defRPr>
            </a:lvl3pPr>
            <a:lvl4pPr marL="1733817" indent="-247688" eaLnBrk="0" hangingPunct="0">
              <a:defRPr kumimoji="1">
                <a:solidFill>
                  <a:schemeClr val="tx1"/>
                </a:solidFill>
                <a:latin typeface="Arial" pitchFamily="34" charset="0"/>
                <a:ea typeface="新細明體" pitchFamily="18" charset="-120"/>
              </a:defRPr>
            </a:lvl4pPr>
            <a:lvl5pPr marL="2229193" indent="-247688" eaLnBrk="0" hangingPunct="0">
              <a:defRPr kumimoji="1">
                <a:solidFill>
                  <a:schemeClr val="tx1"/>
                </a:solidFill>
                <a:latin typeface="Arial" pitchFamily="34" charset="0"/>
                <a:ea typeface="新細明體" pitchFamily="18" charset="-120"/>
              </a:defRPr>
            </a:lvl5pPr>
            <a:lvl6pPr marL="2724569" indent="-247688" eaLnBrk="0" fontAlgn="base" hangingPunct="0">
              <a:spcBef>
                <a:spcPct val="0"/>
              </a:spcBef>
              <a:spcAft>
                <a:spcPct val="0"/>
              </a:spcAft>
              <a:defRPr kumimoji="1">
                <a:solidFill>
                  <a:schemeClr val="tx1"/>
                </a:solidFill>
                <a:latin typeface="Arial" pitchFamily="34" charset="0"/>
                <a:ea typeface="新細明體" pitchFamily="18" charset="-120"/>
              </a:defRPr>
            </a:lvl6pPr>
            <a:lvl7pPr marL="3219945" indent="-2476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715322" indent="-247688" eaLnBrk="0" fontAlgn="base" hangingPunct="0">
              <a:spcBef>
                <a:spcPct val="0"/>
              </a:spcBef>
              <a:spcAft>
                <a:spcPct val="0"/>
              </a:spcAft>
              <a:defRPr kumimoji="1">
                <a:solidFill>
                  <a:schemeClr val="tx1"/>
                </a:solidFill>
                <a:latin typeface="Arial" pitchFamily="34" charset="0"/>
                <a:ea typeface="新細明體" pitchFamily="18" charset="-120"/>
              </a:defRPr>
            </a:lvl8pPr>
            <a:lvl9pPr marL="4210698" indent="-2476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fld id="{A547E62D-64ED-468C-8FB9-A8FF3CC8018E}" type="slidenum">
              <a:rPr lang="en-US" altLang="zh-TW" smtClean="0">
                <a:latin typeface="Times New Roman" pitchFamily="18" charset="0"/>
                <a:ea typeface="華康細圓體"/>
              </a:rPr>
              <a:pPr eaLnBrk="1" hangingPunct="1"/>
              <a:t>11</a:t>
            </a:fld>
            <a:endParaRPr lang="en-US" altLang="zh-TW">
              <a:latin typeface="Times New Roman" pitchFamily="18" charset="0"/>
              <a:ea typeface="華康細圓體"/>
            </a:endParaRPr>
          </a:p>
        </p:txBody>
      </p:sp>
    </p:spTree>
    <p:extLst>
      <p:ext uri="{BB962C8B-B14F-4D97-AF65-F5344CB8AC3E}">
        <p14:creationId xmlns:p14="http://schemas.microsoft.com/office/powerpoint/2010/main" val="3962613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GB" altLang="zh-TW"/>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pitchFamily="34" charset="0"/>
                <a:ea typeface="新細明體" pitchFamily="18" charset="-120"/>
              </a:defRPr>
            </a:lvl1pPr>
            <a:lvl2pPr marL="804986" indent="-309610" eaLnBrk="0" hangingPunct="0">
              <a:defRPr kumimoji="1">
                <a:solidFill>
                  <a:schemeClr val="tx1"/>
                </a:solidFill>
                <a:latin typeface="Arial" pitchFamily="34" charset="0"/>
                <a:ea typeface="新細明體" pitchFamily="18" charset="-120"/>
              </a:defRPr>
            </a:lvl2pPr>
            <a:lvl3pPr marL="1238441" indent="-247688" eaLnBrk="0" hangingPunct="0">
              <a:defRPr kumimoji="1">
                <a:solidFill>
                  <a:schemeClr val="tx1"/>
                </a:solidFill>
                <a:latin typeface="Arial" pitchFamily="34" charset="0"/>
                <a:ea typeface="新細明體" pitchFamily="18" charset="-120"/>
              </a:defRPr>
            </a:lvl3pPr>
            <a:lvl4pPr marL="1733817" indent="-247688" eaLnBrk="0" hangingPunct="0">
              <a:defRPr kumimoji="1">
                <a:solidFill>
                  <a:schemeClr val="tx1"/>
                </a:solidFill>
                <a:latin typeface="Arial" pitchFamily="34" charset="0"/>
                <a:ea typeface="新細明體" pitchFamily="18" charset="-120"/>
              </a:defRPr>
            </a:lvl4pPr>
            <a:lvl5pPr marL="2229193" indent="-247688" eaLnBrk="0" hangingPunct="0">
              <a:defRPr kumimoji="1">
                <a:solidFill>
                  <a:schemeClr val="tx1"/>
                </a:solidFill>
                <a:latin typeface="Arial" pitchFamily="34" charset="0"/>
                <a:ea typeface="新細明體" pitchFamily="18" charset="-120"/>
              </a:defRPr>
            </a:lvl5pPr>
            <a:lvl6pPr marL="2724569" indent="-247688" eaLnBrk="0" fontAlgn="base" hangingPunct="0">
              <a:spcBef>
                <a:spcPct val="0"/>
              </a:spcBef>
              <a:spcAft>
                <a:spcPct val="0"/>
              </a:spcAft>
              <a:defRPr kumimoji="1">
                <a:solidFill>
                  <a:schemeClr val="tx1"/>
                </a:solidFill>
                <a:latin typeface="Arial" pitchFamily="34" charset="0"/>
                <a:ea typeface="新細明體" pitchFamily="18" charset="-120"/>
              </a:defRPr>
            </a:lvl6pPr>
            <a:lvl7pPr marL="3219945" indent="-2476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715322" indent="-247688" eaLnBrk="0" fontAlgn="base" hangingPunct="0">
              <a:spcBef>
                <a:spcPct val="0"/>
              </a:spcBef>
              <a:spcAft>
                <a:spcPct val="0"/>
              </a:spcAft>
              <a:defRPr kumimoji="1">
                <a:solidFill>
                  <a:schemeClr val="tx1"/>
                </a:solidFill>
                <a:latin typeface="Arial" pitchFamily="34" charset="0"/>
                <a:ea typeface="新細明體" pitchFamily="18" charset="-120"/>
              </a:defRPr>
            </a:lvl8pPr>
            <a:lvl9pPr marL="4210698" indent="-2476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fld id="{A547E62D-64ED-468C-8FB9-A8FF3CC8018E}" type="slidenum">
              <a:rPr lang="en-US" altLang="zh-TW" smtClean="0">
                <a:latin typeface="Times New Roman" pitchFamily="18" charset="0"/>
                <a:ea typeface="華康細圓體"/>
              </a:rPr>
              <a:pPr eaLnBrk="1" hangingPunct="1"/>
              <a:t>12</a:t>
            </a:fld>
            <a:endParaRPr lang="en-US" altLang="zh-TW">
              <a:latin typeface="Times New Roman" pitchFamily="18" charset="0"/>
              <a:ea typeface="華康細圓體"/>
            </a:endParaRPr>
          </a:p>
        </p:txBody>
      </p:sp>
    </p:spTree>
    <p:extLst>
      <p:ext uri="{BB962C8B-B14F-4D97-AF65-F5344CB8AC3E}">
        <p14:creationId xmlns:p14="http://schemas.microsoft.com/office/powerpoint/2010/main" val="3962613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GB" altLang="zh-TW"/>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pitchFamily="34" charset="0"/>
                <a:ea typeface="新細明體" pitchFamily="18" charset="-120"/>
              </a:defRPr>
            </a:lvl1pPr>
            <a:lvl2pPr marL="804986" indent="-309610" eaLnBrk="0" hangingPunct="0">
              <a:defRPr kumimoji="1">
                <a:solidFill>
                  <a:schemeClr val="tx1"/>
                </a:solidFill>
                <a:latin typeface="Arial" pitchFamily="34" charset="0"/>
                <a:ea typeface="新細明體" pitchFamily="18" charset="-120"/>
              </a:defRPr>
            </a:lvl2pPr>
            <a:lvl3pPr marL="1238441" indent="-247688" eaLnBrk="0" hangingPunct="0">
              <a:defRPr kumimoji="1">
                <a:solidFill>
                  <a:schemeClr val="tx1"/>
                </a:solidFill>
                <a:latin typeface="Arial" pitchFamily="34" charset="0"/>
                <a:ea typeface="新細明體" pitchFamily="18" charset="-120"/>
              </a:defRPr>
            </a:lvl3pPr>
            <a:lvl4pPr marL="1733817" indent="-247688" eaLnBrk="0" hangingPunct="0">
              <a:defRPr kumimoji="1">
                <a:solidFill>
                  <a:schemeClr val="tx1"/>
                </a:solidFill>
                <a:latin typeface="Arial" pitchFamily="34" charset="0"/>
                <a:ea typeface="新細明體" pitchFamily="18" charset="-120"/>
              </a:defRPr>
            </a:lvl4pPr>
            <a:lvl5pPr marL="2229193" indent="-247688" eaLnBrk="0" hangingPunct="0">
              <a:defRPr kumimoji="1">
                <a:solidFill>
                  <a:schemeClr val="tx1"/>
                </a:solidFill>
                <a:latin typeface="Arial" pitchFamily="34" charset="0"/>
                <a:ea typeface="新細明體" pitchFamily="18" charset="-120"/>
              </a:defRPr>
            </a:lvl5pPr>
            <a:lvl6pPr marL="2724569" indent="-247688" eaLnBrk="0" fontAlgn="base" hangingPunct="0">
              <a:spcBef>
                <a:spcPct val="0"/>
              </a:spcBef>
              <a:spcAft>
                <a:spcPct val="0"/>
              </a:spcAft>
              <a:defRPr kumimoji="1">
                <a:solidFill>
                  <a:schemeClr val="tx1"/>
                </a:solidFill>
                <a:latin typeface="Arial" pitchFamily="34" charset="0"/>
                <a:ea typeface="新細明體" pitchFamily="18" charset="-120"/>
              </a:defRPr>
            </a:lvl6pPr>
            <a:lvl7pPr marL="3219945" indent="-2476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715322" indent="-247688" eaLnBrk="0" fontAlgn="base" hangingPunct="0">
              <a:spcBef>
                <a:spcPct val="0"/>
              </a:spcBef>
              <a:spcAft>
                <a:spcPct val="0"/>
              </a:spcAft>
              <a:defRPr kumimoji="1">
                <a:solidFill>
                  <a:schemeClr val="tx1"/>
                </a:solidFill>
                <a:latin typeface="Arial" pitchFamily="34" charset="0"/>
                <a:ea typeface="新細明體" pitchFamily="18" charset="-120"/>
              </a:defRPr>
            </a:lvl8pPr>
            <a:lvl9pPr marL="4210698" indent="-2476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fld id="{A547E62D-64ED-468C-8FB9-A8FF3CC8018E}" type="slidenum">
              <a:rPr lang="en-US" altLang="zh-TW" smtClean="0">
                <a:latin typeface="Times New Roman" pitchFamily="18" charset="0"/>
                <a:ea typeface="華康細圓體"/>
              </a:rPr>
              <a:pPr eaLnBrk="1" hangingPunct="1"/>
              <a:t>13</a:t>
            </a:fld>
            <a:endParaRPr lang="en-US" altLang="zh-TW">
              <a:latin typeface="Times New Roman" pitchFamily="18" charset="0"/>
              <a:ea typeface="華康細圓體"/>
            </a:endParaRPr>
          </a:p>
        </p:txBody>
      </p:sp>
    </p:spTree>
    <p:extLst>
      <p:ext uri="{BB962C8B-B14F-4D97-AF65-F5344CB8AC3E}">
        <p14:creationId xmlns:p14="http://schemas.microsoft.com/office/powerpoint/2010/main" val="3962613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GB" altLang="zh-TW"/>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pitchFamily="34" charset="0"/>
                <a:ea typeface="新細明體" pitchFamily="18" charset="-120"/>
              </a:defRPr>
            </a:lvl1pPr>
            <a:lvl2pPr marL="804986" indent="-309610" eaLnBrk="0" hangingPunct="0">
              <a:defRPr kumimoji="1">
                <a:solidFill>
                  <a:schemeClr val="tx1"/>
                </a:solidFill>
                <a:latin typeface="Arial" pitchFamily="34" charset="0"/>
                <a:ea typeface="新細明體" pitchFamily="18" charset="-120"/>
              </a:defRPr>
            </a:lvl2pPr>
            <a:lvl3pPr marL="1238441" indent="-247688" eaLnBrk="0" hangingPunct="0">
              <a:defRPr kumimoji="1">
                <a:solidFill>
                  <a:schemeClr val="tx1"/>
                </a:solidFill>
                <a:latin typeface="Arial" pitchFamily="34" charset="0"/>
                <a:ea typeface="新細明體" pitchFamily="18" charset="-120"/>
              </a:defRPr>
            </a:lvl3pPr>
            <a:lvl4pPr marL="1733817" indent="-247688" eaLnBrk="0" hangingPunct="0">
              <a:defRPr kumimoji="1">
                <a:solidFill>
                  <a:schemeClr val="tx1"/>
                </a:solidFill>
                <a:latin typeface="Arial" pitchFamily="34" charset="0"/>
                <a:ea typeface="新細明體" pitchFamily="18" charset="-120"/>
              </a:defRPr>
            </a:lvl4pPr>
            <a:lvl5pPr marL="2229193" indent="-247688" eaLnBrk="0" hangingPunct="0">
              <a:defRPr kumimoji="1">
                <a:solidFill>
                  <a:schemeClr val="tx1"/>
                </a:solidFill>
                <a:latin typeface="Arial" pitchFamily="34" charset="0"/>
                <a:ea typeface="新細明體" pitchFamily="18" charset="-120"/>
              </a:defRPr>
            </a:lvl5pPr>
            <a:lvl6pPr marL="2724569" indent="-247688" eaLnBrk="0" fontAlgn="base" hangingPunct="0">
              <a:spcBef>
                <a:spcPct val="0"/>
              </a:spcBef>
              <a:spcAft>
                <a:spcPct val="0"/>
              </a:spcAft>
              <a:defRPr kumimoji="1">
                <a:solidFill>
                  <a:schemeClr val="tx1"/>
                </a:solidFill>
                <a:latin typeface="Arial" pitchFamily="34" charset="0"/>
                <a:ea typeface="新細明體" pitchFamily="18" charset="-120"/>
              </a:defRPr>
            </a:lvl6pPr>
            <a:lvl7pPr marL="3219945" indent="-2476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715322" indent="-247688" eaLnBrk="0" fontAlgn="base" hangingPunct="0">
              <a:spcBef>
                <a:spcPct val="0"/>
              </a:spcBef>
              <a:spcAft>
                <a:spcPct val="0"/>
              </a:spcAft>
              <a:defRPr kumimoji="1">
                <a:solidFill>
                  <a:schemeClr val="tx1"/>
                </a:solidFill>
                <a:latin typeface="Arial" pitchFamily="34" charset="0"/>
                <a:ea typeface="新細明體" pitchFamily="18" charset="-120"/>
              </a:defRPr>
            </a:lvl8pPr>
            <a:lvl9pPr marL="4210698" indent="-2476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fld id="{A547E62D-64ED-468C-8FB9-A8FF3CC8018E}" type="slidenum">
              <a:rPr lang="en-US" altLang="zh-TW" smtClean="0">
                <a:latin typeface="Times New Roman" pitchFamily="18" charset="0"/>
                <a:ea typeface="華康細圓體"/>
              </a:rPr>
              <a:pPr eaLnBrk="1" hangingPunct="1"/>
              <a:t>14</a:t>
            </a:fld>
            <a:endParaRPr lang="en-US" altLang="zh-TW">
              <a:latin typeface="Times New Roman" pitchFamily="18" charset="0"/>
              <a:ea typeface="華康細圓體"/>
            </a:endParaRPr>
          </a:p>
        </p:txBody>
      </p:sp>
    </p:spTree>
    <p:extLst>
      <p:ext uri="{BB962C8B-B14F-4D97-AF65-F5344CB8AC3E}">
        <p14:creationId xmlns:p14="http://schemas.microsoft.com/office/powerpoint/2010/main" val="3962613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GB" altLang="zh-TW"/>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pitchFamily="34" charset="0"/>
                <a:ea typeface="新細明體" pitchFamily="18" charset="-120"/>
              </a:defRPr>
            </a:lvl1pPr>
            <a:lvl2pPr marL="804986" indent="-309610" eaLnBrk="0" hangingPunct="0">
              <a:defRPr kumimoji="1">
                <a:solidFill>
                  <a:schemeClr val="tx1"/>
                </a:solidFill>
                <a:latin typeface="Arial" pitchFamily="34" charset="0"/>
                <a:ea typeface="新細明體" pitchFamily="18" charset="-120"/>
              </a:defRPr>
            </a:lvl2pPr>
            <a:lvl3pPr marL="1238441" indent="-247688" eaLnBrk="0" hangingPunct="0">
              <a:defRPr kumimoji="1">
                <a:solidFill>
                  <a:schemeClr val="tx1"/>
                </a:solidFill>
                <a:latin typeface="Arial" pitchFamily="34" charset="0"/>
                <a:ea typeface="新細明體" pitchFamily="18" charset="-120"/>
              </a:defRPr>
            </a:lvl3pPr>
            <a:lvl4pPr marL="1733817" indent="-247688" eaLnBrk="0" hangingPunct="0">
              <a:defRPr kumimoji="1">
                <a:solidFill>
                  <a:schemeClr val="tx1"/>
                </a:solidFill>
                <a:latin typeface="Arial" pitchFamily="34" charset="0"/>
                <a:ea typeface="新細明體" pitchFamily="18" charset="-120"/>
              </a:defRPr>
            </a:lvl4pPr>
            <a:lvl5pPr marL="2229193" indent="-247688" eaLnBrk="0" hangingPunct="0">
              <a:defRPr kumimoji="1">
                <a:solidFill>
                  <a:schemeClr val="tx1"/>
                </a:solidFill>
                <a:latin typeface="Arial" pitchFamily="34" charset="0"/>
                <a:ea typeface="新細明體" pitchFamily="18" charset="-120"/>
              </a:defRPr>
            </a:lvl5pPr>
            <a:lvl6pPr marL="2724569" indent="-247688" eaLnBrk="0" fontAlgn="base" hangingPunct="0">
              <a:spcBef>
                <a:spcPct val="0"/>
              </a:spcBef>
              <a:spcAft>
                <a:spcPct val="0"/>
              </a:spcAft>
              <a:defRPr kumimoji="1">
                <a:solidFill>
                  <a:schemeClr val="tx1"/>
                </a:solidFill>
                <a:latin typeface="Arial" pitchFamily="34" charset="0"/>
                <a:ea typeface="新細明體" pitchFamily="18" charset="-120"/>
              </a:defRPr>
            </a:lvl6pPr>
            <a:lvl7pPr marL="3219945" indent="-2476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715322" indent="-247688" eaLnBrk="0" fontAlgn="base" hangingPunct="0">
              <a:spcBef>
                <a:spcPct val="0"/>
              </a:spcBef>
              <a:spcAft>
                <a:spcPct val="0"/>
              </a:spcAft>
              <a:defRPr kumimoji="1">
                <a:solidFill>
                  <a:schemeClr val="tx1"/>
                </a:solidFill>
                <a:latin typeface="Arial" pitchFamily="34" charset="0"/>
                <a:ea typeface="新細明體" pitchFamily="18" charset="-120"/>
              </a:defRPr>
            </a:lvl8pPr>
            <a:lvl9pPr marL="4210698" indent="-2476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fld id="{A547E62D-64ED-468C-8FB9-A8FF3CC8018E}" type="slidenum">
              <a:rPr lang="en-US" altLang="zh-TW" smtClean="0">
                <a:latin typeface="Times New Roman" pitchFamily="18" charset="0"/>
                <a:ea typeface="華康細圓體"/>
              </a:rPr>
              <a:pPr eaLnBrk="1" hangingPunct="1"/>
              <a:t>15</a:t>
            </a:fld>
            <a:endParaRPr lang="en-US" altLang="zh-TW">
              <a:latin typeface="Times New Roman" pitchFamily="18" charset="0"/>
              <a:ea typeface="華康細圓體"/>
            </a:endParaRPr>
          </a:p>
        </p:txBody>
      </p:sp>
    </p:spTree>
    <p:extLst>
      <p:ext uri="{BB962C8B-B14F-4D97-AF65-F5344CB8AC3E}">
        <p14:creationId xmlns:p14="http://schemas.microsoft.com/office/powerpoint/2010/main" val="3962613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GB" altLang="zh-TW"/>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pitchFamily="34" charset="0"/>
                <a:ea typeface="新細明體" pitchFamily="18" charset="-120"/>
              </a:defRPr>
            </a:lvl1pPr>
            <a:lvl2pPr marL="804986" indent="-309610" eaLnBrk="0" hangingPunct="0">
              <a:defRPr kumimoji="1">
                <a:solidFill>
                  <a:schemeClr val="tx1"/>
                </a:solidFill>
                <a:latin typeface="Arial" pitchFamily="34" charset="0"/>
                <a:ea typeface="新細明體" pitchFamily="18" charset="-120"/>
              </a:defRPr>
            </a:lvl2pPr>
            <a:lvl3pPr marL="1238441" indent="-247688" eaLnBrk="0" hangingPunct="0">
              <a:defRPr kumimoji="1">
                <a:solidFill>
                  <a:schemeClr val="tx1"/>
                </a:solidFill>
                <a:latin typeface="Arial" pitchFamily="34" charset="0"/>
                <a:ea typeface="新細明體" pitchFamily="18" charset="-120"/>
              </a:defRPr>
            </a:lvl3pPr>
            <a:lvl4pPr marL="1733817" indent="-247688" eaLnBrk="0" hangingPunct="0">
              <a:defRPr kumimoji="1">
                <a:solidFill>
                  <a:schemeClr val="tx1"/>
                </a:solidFill>
                <a:latin typeface="Arial" pitchFamily="34" charset="0"/>
                <a:ea typeface="新細明體" pitchFamily="18" charset="-120"/>
              </a:defRPr>
            </a:lvl4pPr>
            <a:lvl5pPr marL="2229193" indent="-247688" eaLnBrk="0" hangingPunct="0">
              <a:defRPr kumimoji="1">
                <a:solidFill>
                  <a:schemeClr val="tx1"/>
                </a:solidFill>
                <a:latin typeface="Arial" pitchFamily="34" charset="0"/>
                <a:ea typeface="新細明體" pitchFamily="18" charset="-120"/>
              </a:defRPr>
            </a:lvl5pPr>
            <a:lvl6pPr marL="2724569" indent="-247688" eaLnBrk="0" fontAlgn="base" hangingPunct="0">
              <a:spcBef>
                <a:spcPct val="0"/>
              </a:spcBef>
              <a:spcAft>
                <a:spcPct val="0"/>
              </a:spcAft>
              <a:defRPr kumimoji="1">
                <a:solidFill>
                  <a:schemeClr val="tx1"/>
                </a:solidFill>
                <a:latin typeface="Arial" pitchFamily="34" charset="0"/>
                <a:ea typeface="新細明體" pitchFamily="18" charset="-120"/>
              </a:defRPr>
            </a:lvl6pPr>
            <a:lvl7pPr marL="3219945" indent="-2476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715322" indent="-247688" eaLnBrk="0" fontAlgn="base" hangingPunct="0">
              <a:spcBef>
                <a:spcPct val="0"/>
              </a:spcBef>
              <a:spcAft>
                <a:spcPct val="0"/>
              </a:spcAft>
              <a:defRPr kumimoji="1">
                <a:solidFill>
                  <a:schemeClr val="tx1"/>
                </a:solidFill>
                <a:latin typeface="Arial" pitchFamily="34" charset="0"/>
                <a:ea typeface="新細明體" pitchFamily="18" charset="-120"/>
              </a:defRPr>
            </a:lvl8pPr>
            <a:lvl9pPr marL="4210698" indent="-2476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fld id="{A547E62D-64ED-468C-8FB9-A8FF3CC8018E}" type="slidenum">
              <a:rPr lang="en-US" altLang="zh-TW" smtClean="0">
                <a:latin typeface="Times New Roman" pitchFamily="18" charset="0"/>
                <a:ea typeface="華康細圓體"/>
              </a:rPr>
              <a:pPr eaLnBrk="1" hangingPunct="1"/>
              <a:t>16</a:t>
            </a:fld>
            <a:endParaRPr lang="en-US" altLang="zh-TW">
              <a:latin typeface="Times New Roman" pitchFamily="18" charset="0"/>
              <a:ea typeface="華康細圓體"/>
            </a:endParaRPr>
          </a:p>
        </p:txBody>
      </p:sp>
    </p:spTree>
    <p:extLst>
      <p:ext uri="{BB962C8B-B14F-4D97-AF65-F5344CB8AC3E}">
        <p14:creationId xmlns:p14="http://schemas.microsoft.com/office/powerpoint/2010/main" val="2607107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GB" altLang="zh-TW"/>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pitchFamily="34" charset="0"/>
                <a:ea typeface="新細明體" pitchFamily="18" charset="-120"/>
              </a:defRPr>
            </a:lvl1pPr>
            <a:lvl2pPr marL="804986" indent="-309610" eaLnBrk="0" hangingPunct="0">
              <a:defRPr kumimoji="1">
                <a:solidFill>
                  <a:schemeClr val="tx1"/>
                </a:solidFill>
                <a:latin typeface="Arial" pitchFamily="34" charset="0"/>
                <a:ea typeface="新細明體" pitchFamily="18" charset="-120"/>
              </a:defRPr>
            </a:lvl2pPr>
            <a:lvl3pPr marL="1238441" indent="-247688" eaLnBrk="0" hangingPunct="0">
              <a:defRPr kumimoji="1">
                <a:solidFill>
                  <a:schemeClr val="tx1"/>
                </a:solidFill>
                <a:latin typeface="Arial" pitchFamily="34" charset="0"/>
                <a:ea typeface="新細明體" pitchFamily="18" charset="-120"/>
              </a:defRPr>
            </a:lvl3pPr>
            <a:lvl4pPr marL="1733817" indent="-247688" eaLnBrk="0" hangingPunct="0">
              <a:defRPr kumimoji="1">
                <a:solidFill>
                  <a:schemeClr val="tx1"/>
                </a:solidFill>
                <a:latin typeface="Arial" pitchFamily="34" charset="0"/>
                <a:ea typeface="新細明體" pitchFamily="18" charset="-120"/>
              </a:defRPr>
            </a:lvl4pPr>
            <a:lvl5pPr marL="2229193" indent="-247688" eaLnBrk="0" hangingPunct="0">
              <a:defRPr kumimoji="1">
                <a:solidFill>
                  <a:schemeClr val="tx1"/>
                </a:solidFill>
                <a:latin typeface="Arial" pitchFamily="34" charset="0"/>
                <a:ea typeface="新細明體" pitchFamily="18" charset="-120"/>
              </a:defRPr>
            </a:lvl5pPr>
            <a:lvl6pPr marL="2724569" indent="-247688" eaLnBrk="0" fontAlgn="base" hangingPunct="0">
              <a:spcBef>
                <a:spcPct val="0"/>
              </a:spcBef>
              <a:spcAft>
                <a:spcPct val="0"/>
              </a:spcAft>
              <a:defRPr kumimoji="1">
                <a:solidFill>
                  <a:schemeClr val="tx1"/>
                </a:solidFill>
                <a:latin typeface="Arial" pitchFamily="34" charset="0"/>
                <a:ea typeface="新細明體" pitchFamily="18" charset="-120"/>
              </a:defRPr>
            </a:lvl6pPr>
            <a:lvl7pPr marL="3219945" indent="-2476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715322" indent="-247688" eaLnBrk="0" fontAlgn="base" hangingPunct="0">
              <a:spcBef>
                <a:spcPct val="0"/>
              </a:spcBef>
              <a:spcAft>
                <a:spcPct val="0"/>
              </a:spcAft>
              <a:defRPr kumimoji="1">
                <a:solidFill>
                  <a:schemeClr val="tx1"/>
                </a:solidFill>
                <a:latin typeface="Arial" pitchFamily="34" charset="0"/>
                <a:ea typeface="新細明體" pitchFamily="18" charset="-120"/>
              </a:defRPr>
            </a:lvl8pPr>
            <a:lvl9pPr marL="4210698" indent="-2476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fld id="{A547E62D-64ED-468C-8FB9-A8FF3CC8018E}" type="slidenum">
              <a:rPr lang="en-US" altLang="zh-TW" smtClean="0">
                <a:latin typeface="Times New Roman" pitchFamily="18" charset="0"/>
                <a:ea typeface="華康細圓體"/>
              </a:rPr>
              <a:pPr eaLnBrk="1" hangingPunct="1"/>
              <a:t>17</a:t>
            </a:fld>
            <a:endParaRPr lang="en-US" altLang="zh-TW">
              <a:latin typeface="Times New Roman" pitchFamily="18" charset="0"/>
              <a:ea typeface="華康細圓體"/>
            </a:endParaRPr>
          </a:p>
        </p:txBody>
      </p:sp>
    </p:spTree>
    <p:extLst>
      <p:ext uri="{BB962C8B-B14F-4D97-AF65-F5344CB8AC3E}">
        <p14:creationId xmlns:p14="http://schemas.microsoft.com/office/powerpoint/2010/main" val="112372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cstate="print"/>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pPr/>
              <a:t>12/16/2020</a:t>
            </a:fld>
            <a:endParaRPr lang="en-US"/>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Text Placeholder 2"/>
          <p:cNvSpPr>
            <a:spLocks noGrp="1"/>
          </p:cNvSpPr>
          <p:nvPr>
            <p:ph type="body" sz="half" idx="1"/>
          </p:nvPr>
        </p:nvSpPr>
        <p:spPr>
          <a:xfrm>
            <a:off x="838200" y="1825625"/>
            <a:ext cx="5181600" cy="435133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Content Placeholder 3"/>
          <p:cNvSpPr>
            <a:spLocks noGrp="1"/>
          </p:cNvSpPr>
          <p:nvPr>
            <p:ph sz="half" idx="2"/>
          </p:nvPr>
        </p:nvSpPr>
        <p:spPr>
          <a:xfrm>
            <a:off x="6172200" y="1825625"/>
            <a:ext cx="5181600" cy="435133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5" name="Date Placeholder 4"/>
          <p:cNvSpPr>
            <a:spLocks noGrp="1"/>
          </p:cNvSpPr>
          <p:nvPr>
            <p:ph type="dt" sz="half" idx="10"/>
          </p:nvPr>
        </p:nvSpPr>
        <p:spPr/>
        <p:txBody>
          <a:bodyPr/>
          <a:lstStyle/>
          <a:p>
            <a:pPr lvl="0" fontAlgn="base"/>
            <a:endParaRPr lang="en-US" strike="noStrike" noProof="1"/>
          </a:p>
        </p:txBody>
      </p:sp>
      <p:sp>
        <p:nvSpPr>
          <p:cNvPr id="6" name="Footer Placeholder 5"/>
          <p:cNvSpPr>
            <a:spLocks noGrp="1"/>
          </p:cNvSpPr>
          <p:nvPr>
            <p:ph type="ftr" sz="quarter" idx="11"/>
          </p:nvPr>
        </p:nvSpPr>
        <p:spPr/>
        <p:txBody>
          <a:bodyPr/>
          <a:lstStyle/>
          <a:p>
            <a:pPr lvl="0" fontAlgn="base"/>
            <a:endParaRPr 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en-US" strike="noStrike" noProof="1">
                <a:latin typeface="Times New Roman" panose="02020603050405020304" charset="0"/>
                <a:ea typeface="Arial" panose="020B0604020202020204" pitchFamily="34" charset="0"/>
                <a:cs typeface="+mn-ea"/>
              </a:rPr>
              <a:pPr lvl="0" fontAlgn="base"/>
              <a:t>‹#›</a:t>
            </a:fld>
            <a:endParaRPr 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pPr/>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pPr/>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pPr/>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pPr/>
              <a:t>12/16/2020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4" cstate="print"/>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lstStyle/>
          <a:p>
            <a:pPr lvl="0"/>
            <a:r>
              <a:rPr lang="en-US" altLang="zh-CN" dirty="0"/>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pPr/>
              <a:t>12/16/2020</a:t>
            </a:fld>
            <a:endParaRPr lang="en-US"/>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IN" dirty="0"/>
              <a:t>Professional Communication</a:t>
            </a:r>
            <a:br>
              <a:rPr lang="en-IN" dirty="0"/>
            </a:b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6603" y="152401"/>
            <a:ext cx="10918209" cy="701675"/>
          </a:xfrm>
          <a:prstGeom prst="rect">
            <a:avLst/>
          </a:prstGeom>
          <a:solidFill>
            <a:schemeClr val="tx1"/>
          </a:solidFill>
        </p:spPr>
        <p:txBody>
          <a:bodyPr/>
          <a:lstStyle/>
          <a:p>
            <a:pPr algn="ctr" eaLnBrk="0" hangingPunct="0">
              <a:defRPr/>
            </a:pPr>
            <a:r>
              <a:rPr lang="en-US" altLang="en-US" sz="4000" b="1" dirty="0">
                <a:solidFill>
                  <a:schemeClr val="tx1">
                    <a:lumMod val="10000"/>
                    <a:lumOff val="90000"/>
                  </a:schemeClr>
                </a:solidFill>
                <a:latin typeface="Times New Roman" pitchFamily="18" charset="0"/>
                <a:ea typeface="標楷體" pitchFamily="65" charset="-120"/>
                <a:cs typeface="Times New Roman" pitchFamily="18" charset="0"/>
              </a:rPr>
              <a:t>Transactional analysis  (Eric Berne – 1910-1970)</a:t>
            </a:r>
          </a:p>
        </p:txBody>
      </p:sp>
      <p:sp>
        <p:nvSpPr>
          <p:cNvPr id="5" name="Rectangle 5"/>
          <p:cNvSpPr txBox="1">
            <a:spLocks noChangeArrowheads="1"/>
          </p:cNvSpPr>
          <p:nvPr/>
        </p:nvSpPr>
        <p:spPr bwMode="auto">
          <a:xfrm>
            <a:off x="504967" y="1005903"/>
            <a:ext cx="10522423" cy="524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nSpc>
                <a:spcPct val="150000"/>
              </a:lnSpc>
              <a:spcBef>
                <a:spcPct val="20000"/>
              </a:spcBef>
              <a:buFont typeface="Arial" pitchFamily="34" charset="0"/>
              <a:buChar char="•"/>
            </a:pPr>
            <a:r>
              <a:rPr lang="en-US" altLang="zh-TW" sz="2400" dirty="0">
                <a:latin typeface="Times New Roman" pitchFamily="18" charset="0"/>
                <a:cs typeface="Times New Roman" pitchFamily="18" charset="0"/>
              </a:rPr>
              <a:t>It is about analyzing and understanding human communication. </a:t>
            </a:r>
          </a:p>
          <a:p>
            <a:pPr>
              <a:spcBef>
                <a:spcPct val="20000"/>
              </a:spcBef>
              <a:buFont typeface="Arial" pitchFamily="34" charset="0"/>
              <a:buChar char="•"/>
            </a:pPr>
            <a:r>
              <a:rPr lang="en-US" altLang="zh-TW" sz="2400" dirty="0">
                <a:latin typeface="Times New Roman" pitchFamily="18" charset="0"/>
                <a:cs typeface="Times New Roman" pitchFamily="18" charset="0"/>
              </a:rPr>
              <a:t>Based on psychoanalytic traditions of Sigmund Freud.</a:t>
            </a:r>
          </a:p>
          <a:p>
            <a:pPr>
              <a:spcBef>
                <a:spcPct val="20000"/>
              </a:spcBef>
              <a:buFont typeface="Arial" pitchFamily="34" charset="0"/>
              <a:buChar char="•"/>
            </a:pPr>
            <a:endParaRPr lang="en-US" altLang="zh-TW" sz="2400" dirty="0">
              <a:latin typeface="Times New Roman" pitchFamily="18" charset="0"/>
              <a:cs typeface="Times New Roman" pitchFamily="18" charset="0"/>
            </a:endParaRPr>
          </a:p>
          <a:p>
            <a:pPr>
              <a:spcBef>
                <a:spcPct val="20000"/>
              </a:spcBef>
              <a:buFont typeface="Arial" pitchFamily="34" charset="0"/>
              <a:buChar char="•"/>
            </a:pPr>
            <a:r>
              <a:rPr lang="en-US" altLang="zh-TW" sz="2400" dirty="0">
                <a:latin typeface="Times New Roman" pitchFamily="18" charset="0"/>
                <a:cs typeface="Times New Roman" pitchFamily="18" charset="0"/>
              </a:rPr>
              <a:t>The basic premise is that human personality is constructed of three ego-states.</a:t>
            </a:r>
          </a:p>
          <a:p>
            <a:pPr lvl="1">
              <a:spcBef>
                <a:spcPct val="20000"/>
              </a:spcBef>
              <a:buFont typeface="Arial" pitchFamily="34" charset="0"/>
              <a:buChar char="•"/>
            </a:pPr>
            <a:r>
              <a:rPr lang="en-US" altLang="zh-TW" sz="2400" dirty="0">
                <a:latin typeface="Times New Roman" pitchFamily="18" charset="0"/>
                <a:cs typeface="Times New Roman" pitchFamily="18" charset="0"/>
              </a:rPr>
              <a:t>Child ego state</a:t>
            </a:r>
          </a:p>
          <a:p>
            <a:pPr lvl="1">
              <a:spcBef>
                <a:spcPct val="20000"/>
              </a:spcBef>
              <a:buFont typeface="Arial" pitchFamily="34" charset="0"/>
              <a:buChar char="•"/>
            </a:pPr>
            <a:r>
              <a:rPr lang="en-US" altLang="zh-TW" sz="2400" dirty="0">
                <a:latin typeface="Times New Roman" pitchFamily="18" charset="0"/>
                <a:cs typeface="Times New Roman" pitchFamily="18" charset="0"/>
              </a:rPr>
              <a:t>Adult ego state</a:t>
            </a:r>
          </a:p>
          <a:p>
            <a:pPr lvl="1">
              <a:spcBef>
                <a:spcPct val="20000"/>
              </a:spcBef>
              <a:buFont typeface="Arial" pitchFamily="34" charset="0"/>
              <a:buChar char="•"/>
            </a:pPr>
            <a:r>
              <a:rPr lang="en-US" altLang="zh-TW" sz="2400" dirty="0">
                <a:latin typeface="Times New Roman" pitchFamily="18" charset="0"/>
                <a:cs typeface="Times New Roman" pitchFamily="18" charset="0"/>
              </a:rPr>
              <a:t>Parent ego state  </a:t>
            </a:r>
          </a:p>
          <a:p>
            <a:pPr lvl="1">
              <a:spcBef>
                <a:spcPct val="20000"/>
              </a:spcBef>
              <a:buFont typeface="Arial" pitchFamily="34" charset="0"/>
              <a:buChar char="•"/>
            </a:pPr>
            <a:endParaRPr lang="en-US" altLang="zh-TW" sz="2400" dirty="0">
              <a:latin typeface="Times New Roman" pitchFamily="18" charset="0"/>
              <a:cs typeface="Times New Roman" pitchFamily="18" charset="0"/>
            </a:endParaRPr>
          </a:p>
          <a:p>
            <a:pPr>
              <a:spcBef>
                <a:spcPct val="20000"/>
              </a:spcBef>
              <a:buFont typeface="Arial" pitchFamily="34" charset="0"/>
              <a:buChar char="•"/>
            </a:pPr>
            <a:r>
              <a:rPr lang="en-US" altLang="zh-TW" sz="2400" dirty="0">
                <a:latin typeface="Times New Roman" pitchFamily="18" charset="0"/>
                <a:cs typeface="Times New Roman" pitchFamily="18" charset="0"/>
              </a:rPr>
              <a:t>The ego states can be predicted as behavioral states (verbal and non-verbal). Typical behaviors are specific to each ego-state.</a:t>
            </a:r>
          </a:p>
          <a:p>
            <a:pPr lvl="1">
              <a:spcBef>
                <a:spcPct val="20000"/>
              </a:spcBef>
              <a:buFont typeface="Arial" pitchFamily="34" charset="0"/>
              <a:buChar char="•"/>
            </a:pPr>
            <a:endParaRPr lang="en-US" altLang="zh-TW" sz="2400" dirty="0">
              <a:latin typeface="Times New Roman" pitchFamily="18" charset="0"/>
              <a:cs typeface="Times New Roman" pitchFamily="18" charset="0"/>
            </a:endParaRPr>
          </a:p>
        </p:txBody>
      </p:sp>
      <p:sp>
        <p:nvSpPr>
          <p:cNvPr id="47110" name="投影片編號版面配置區 5"/>
          <p:cNvSpPr>
            <a:spLocks noGrp="1"/>
          </p:cNvSpPr>
          <p:nvPr/>
        </p:nvSpPr>
        <p:spPr bwMode="auto">
          <a:xfrm>
            <a:off x="11334751" y="6215063"/>
            <a:ext cx="6096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p>
            <a:pPr algn="ctr"/>
            <a:fld id="{BC26DBA6-BF9D-4ADB-8E5A-D8EA2F8CA670}" type="slidenum">
              <a:rPr kumimoji="0" lang="en-US" altLang="zh-TW" sz="1400" b="1">
                <a:solidFill>
                  <a:srgbClr val="FFFFFF"/>
                </a:solidFill>
                <a:latin typeface="Arial Narrow" pitchFamily="34" charset="0"/>
                <a:ea typeface="微軟正黑體" pitchFamily="34" charset="-120"/>
                <a:cs typeface="Times New Roman" pitchFamily="18" charset="0"/>
              </a:rPr>
              <a:pPr algn="ctr"/>
              <a:t>10</a:t>
            </a:fld>
            <a:endParaRPr kumimoji="0" lang="en-US" altLang="zh-TW" sz="1400" b="1">
              <a:solidFill>
                <a:srgbClr val="FFFFFF"/>
              </a:solidFill>
              <a:latin typeface="Arial Narrow" pitchFamily="34" charset="0"/>
              <a:ea typeface="微軟正黑體" pitchFamily="34" charset="-120"/>
              <a:cs typeface="Times New Roman" pitchFamily="18" charset="0"/>
            </a:endParaRPr>
          </a:p>
        </p:txBody>
      </p:sp>
    </p:spTree>
    <p:extLst>
      <p:ext uri="{BB962C8B-B14F-4D97-AF65-F5344CB8AC3E}">
        <p14:creationId xmlns:p14="http://schemas.microsoft.com/office/powerpoint/2010/main" val="4140591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6603" y="152401"/>
            <a:ext cx="10918209" cy="701675"/>
          </a:xfrm>
          <a:prstGeom prst="rect">
            <a:avLst/>
          </a:prstGeom>
          <a:solidFill>
            <a:schemeClr val="tx1"/>
          </a:solidFill>
        </p:spPr>
        <p:txBody>
          <a:bodyPr/>
          <a:lstStyle/>
          <a:p>
            <a:pPr eaLnBrk="0" hangingPunct="0">
              <a:defRPr/>
            </a:pPr>
            <a:r>
              <a:rPr lang="en-US" altLang="en-US" sz="4000" b="1" dirty="0">
                <a:solidFill>
                  <a:schemeClr val="tx1">
                    <a:lumMod val="10000"/>
                    <a:lumOff val="90000"/>
                  </a:schemeClr>
                </a:solidFill>
                <a:latin typeface="Times New Roman" pitchFamily="18" charset="0"/>
                <a:ea typeface="標楷體" pitchFamily="65" charset="-120"/>
                <a:cs typeface="Times New Roman" pitchFamily="18" charset="0"/>
              </a:rPr>
              <a:t>Transactional analysis</a:t>
            </a:r>
          </a:p>
        </p:txBody>
      </p:sp>
      <p:sp>
        <p:nvSpPr>
          <p:cNvPr id="5" name="Rectangle 5"/>
          <p:cNvSpPr txBox="1">
            <a:spLocks noChangeArrowheads="1"/>
          </p:cNvSpPr>
          <p:nvPr/>
        </p:nvSpPr>
        <p:spPr bwMode="auto">
          <a:xfrm>
            <a:off x="504967" y="1196975"/>
            <a:ext cx="1052242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spcBef>
                <a:spcPct val="20000"/>
              </a:spcBef>
              <a:buFont typeface="Arial" pitchFamily="34" charset="0"/>
              <a:buChar char="•"/>
            </a:pPr>
            <a:endParaRPr lang="en-US" altLang="zh-TW" sz="2400" dirty="0">
              <a:latin typeface="Times New Roman" pitchFamily="18" charset="0"/>
              <a:cs typeface="Times New Roman" pitchFamily="18" charset="0"/>
            </a:endParaRPr>
          </a:p>
        </p:txBody>
      </p:sp>
      <p:sp>
        <p:nvSpPr>
          <p:cNvPr id="47110" name="投影片編號版面配置區 5"/>
          <p:cNvSpPr>
            <a:spLocks noGrp="1"/>
          </p:cNvSpPr>
          <p:nvPr/>
        </p:nvSpPr>
        <p:spPr bwMode="auto">
          <a:xfrm>
            <a:off x="11334751" y="6215063"/>
            <a:ext cx="6096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p>
            <a:pPr algn="ctr"/>
            <a:fld id="{BC26DBA6-BF9D-4ADB-8E5A-D8EA2F8CA670}" type="slidenum">
              <a:rPr kumimoji="0" lang="en-US" altLang="zh-TW" sz="1400" b="1">
                <a:solidFill>
                  <a:srgbClr val="FFFFFF"/>
                </a:solidFill>
                <a:latin typeface="Arial Narrow" pitchFamily="34" charset="0"/>
                <a:ea typeface="微軟正黑體" pitchFamily="34" charset="-120"/>
                <a:cs typeface="Times New Roman" pitchFamily="18" charset="0"/>
              </a:rPr>
              <a:pPr algn="ctr"/>
              <a:t>11</a:t>
            </a:fld>
            <a:endParaRPr kumimoji="0" lang="en-US" altLang="zh-TW" sz="1400" b="1">
              <a:solidFill>
                <a:srgbClr val="FFFFFF"/>
              </a:solidFill>
              <a:latin typeface="Arial Narrow" pitchFamily="34" charset="0"/>
              <a:ea typeface="微軟正黑體" pitchFamily="34" charset="-120"/>
              <a:cs typeface="Times New Roman" pitchFamily="18" charset="0"/>
            </a:endParaRPr>
          </a:p>
        </p:txBody>
      </p:sp>
      <p:sp>
        <p:nvSpPr>
          <p:cNvPr id="7" name="Content Placeholder 1"/>
          <p:cNvSpPr txBox="1">
            <a:spLocks/>
          </p:cNvSpPr>
          <p:nvPr/>
        </p:nvSpPr>
        <p:spPr>
          <a:xfrm>
            <a:off x="457199" y="893936"/>
            <a:ext cx="10570191" cy="5550091"/>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None/>
            </a:pPr>
            <a:r>
              <a:rPr lang="en-IN" sz="3200" dirty="0"/>
              <a:t>			</a:t>
            </a:r>
          </a:p>
          <a:p>
            <a:pPr>
              <a:buNone/>
            </a:pPr>
            <a:endParaRPr lang="en-IN" sz="3200" dirty="0"/>
          </a:p>
          <a:p>
            <a:pPr>
              <a:buNone/>
            </a:pPr>
            <a:r>
              <a:rPr lang="en-IN" sz="3200" dirty="0"/>
              <a:t>	According to Berne, an </a:t>
            </a:r>
            <a:r>
              <a:rPr lang="en-IN" sz="3200" b="1" dirty="0"/>
              <a:t>ego state</a:t>
            </a:r>
            <a:r>
              <a:rPr lang="en-IN" sz="3200" dirty="0"/>
              <a:t> is a consistent pattern of feeling and experience directly related to a corresponding consistent pattern of </a:t>
            </a:r>
            <a:r>
              <a:rPr lang="en-IN" sz="3200" dirty="0" err="1"/>
              <a:t>behavior</a:t>
            </a:r>
            <a:r>
              <a:rPr lang="en-IN" sz="3200" dirty="0"/>
              <a:t>.</a:t>
            </a:r>
          </a:p>
          <a:p>
            <a:pPr>
              <a:buNone/>
            </a:pPr>
            <a:r>
              <a:rPr lang="en-IN" sz="3200" dirty="0"/>
              <a:t>	</a:t>
            </a:r>
          </a:p>
          <a:p>
            <a:pPr>
              <a:buFont typeface="Arial" pitchFamily="34" charset="0"/>
              <a:buNone/>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146142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6603" y="152401"/>
            <a:ext cx="10918209" cy="701675"/>
          </a:xfrm>
          <a:prstGeom prst="rect">
            <a:avLst/>
          </a:prstGeom>
          <a:solidFill>
            <a:schemeClr val="tx1"/>
          </a:solidFill>
        </p:spPr>
        <p:txBody>
          <a:bodyPr/>
          <a:lstStyle/>
          <a:p>
            <a:pPr eaLnBrk="0" hangingPunct="0">
              <a:defRPr/>
            </a:pPr>
            <a:r>
              <a:rPr lang="en-US" altLang="en-US" sz="4000" b="1" dirty="0">
                <a:solidFill>
                  <a:schemeClr val="tx1">
                    <a:lumMod val="10000"/>
                    <a:lumOff val="90000"/>
                  </a:schemeClr>
                </a:solidFill>
                <a:latin typeface="Times New Roman" pitchFamily="18" charset="0"/>
                <a:ea typeface="標楷體" pitchFamily="65" charset="-120"/>
                <a:cs typeface="Times New Roman" pitchFamily="18" charset="0"/>
              </a:rPr>
              <a:t>Transactional analysis</a:t>
            </a:r>
          </a:p>
        </p:txBody>
      </p:sp>
      <p:sp>
        <p:nvSpPr>
          <p:cNvPr id="5" name="Rectangle 5"/>
          <p:cNvSpPr txBox="1">
            <a:spLocks noChangeArrowheads="1"/>
          </p:cNvSpPr>
          <p:nvPr/>
        </p:nvSpPr>
        <p:spPr bwMode="auto">
          <a:xfrm>
            <a:off x="504967" y="1196975"/>
            <a:ext cx="1052242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spcBef>
                <a:spcPct val="20000"/>
              </a:spcBef>
              <a:buFont typeface="Arial" pitchFamily="34" charset="0"/>
              <a:buChar char="•"/>
            </a:pPr>
            <a:endParaRPr lang="en-US" altLang="zh-TW" sz="2400" dirty="0">
              <a:latin typeface="Times New Roman" pitchFamily="18" charset="0"/>
              <a:cs typeface="Times New Roman" pitchFamily="18" charset="0"/>
            </a:endParaRPr>
          </a:p>
        </p:txBody>
      </p:sp>
      <p:sp>
        <p:nvSpPr>
          <p:cNvPr id="47110" name="投影片編號版面配置區 5"/>
          <p:cNvSpPr>
            <a:spLocks noGrp="1"/>
          </p:cNvSpPr>
          <p:nvPr/>
        </p:nvSpPr>
        <p:spPr bwMode="auto">
          <a:xfrm>
            <a:off x="11334751" y="6215063"/>
            <a:ext cx="6096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p>
            <a:pPr algn="ctr"/>
            <a:fld id="{BC26DBA6-BF9D-4ADB-8E5A-D8EA2F8CA670}" type="slidenum">
              <a:rPr kumimoji="0" lang="en-US" altLang="zh-TW" sz="1400" b="1">
                <a:solidFill>
                  <a:srgbClr val="FFFFFF"/>
                </a:solidFill>
                <a:latin typeface="Arial Narrow" pitchFamily="34" charset="0"/>
                <a:ea typeface="微軟正黑體" pitchFamily="34" charset="-120"/>
                <a:cs typeface="Times New Roman" pitchFamily="18" charset="0"/>
              </a:rPr>
              <a:pPr algn="ctr"/>
              <a:t>12</a:t>
            </a:fld>
            <a:endParaRPr kumimoji="0" lang="en-US" altLang="zh-TW" sz="1400" b="1">
              <a:solidFill>
                <a:srgbClr val="FFFFFF"/>
              </a:solidFill>
              <a:latin typeface="Arial Narrow" pitchFamily="34" charset="0"/>
              <a:ea typeface="微軟正黑體" pitchFamily="34" charset="-120"/>
              <a:cs typeface="Times New Roman" pitchFamily="18" charset="0"/>
            </a:endParaRPr>
          </a:p>
        </p:txBody>
      </p:sp>
      <p:sp>
        <p:nvSpPr>
          <p:cNvPr id="7" name="Content Placeholder 1"/>
          <p:cNvSpPr txBox="1">
            <a:spLocks/>
          </p:cNvSpPr>
          <p:nvPr/>
        </p:nvSpPr>
        <p:spPr>
          <a:xfrm>
            <a:off x="457199" y="893936"/>
            <a:ext cx="10570191" cy="5550091"/>
          </a:xfrm>
          <a:prstGeom prst="rect">
            <a:avLst/>
          </a:prstGeom>
        </p:spPr>
        <p:txBody>
          <a:bodyPr>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None/>
            </a:pPr>
            <a:r>
              <a:rPr lang="en-IN" sz="3200" dirty="0"/>
              <a:t>	</a:t>
            </a:r>
          </a:p>
          <a:p>
            <a:pPr>
              <a:buNone/>
            </a:pPr>
            <a:r>
              <a:rPr lang="en-IN" sz="3200" dirty="0"/>
              <a:t>	The </a:t>
            </a:r>
            <a:r>
              <a:rPr lang="en-IN" sz="3200" b="1" dirty="0"/>
              <a:t>parent</a:t>
            </a:r>
            <a:r>
              <a:rPr lang="en-IN" sz="3200" dirty="0"/>
              <a:t> is the ego state that contains the external events that were imposed on people in the first five years of their life. These are constructs that are imposed on the child.</a:t>
            </a:r>
          </a:p>
          <a:p>
            <a:pPr>
              <a:buNone/>
            </a:pPr>
            <a:endParaRPr lang="en-IN" sz="3200" dirty="0"/>
          </a:p>
          <a:p>
            <a:pPr>
              <a:buNone/>
            </a:pPr>
            <a:r>
              <a:rPr lang="en-IN" sz="3200" dirty="0"/>
              <a:t>	 </a:t>
            </a:r>
            <a:r>
              <a:rPr lang="en-IN" sz="3200" b="1" dirty="0"/>
              <a:t>Examples would be </a:t>
            </a:r>
          </a:p>
          <a:p>
            <a:pPr>
              <a:buNone/>
            </a:pPr>
            <a:r>
              <a:rPr lang="en-IN" sz="3200" dirty="0"/>
              <a:t>'Don't talk to strangers,' </a:t>
            </a:r>
          </a:p>
          <a:p>
            <a:pPr>
              <a:buNone/>
            </a:pPr>
            <a:r>
              <a:rPr lang="en-IN" sz="3200" dirty="0"/>
              <a:t>'Always hold a grown-up's hand when you cross the street,' or</a:t>
            </a:r>
          </a:p>
          <a:p>
            <a:pPr>
              <a:buNone/>
            </a:pPr>
            <a:r>
              <a:rPr lang="en-IN" sz="3200" dirty="0"/>
              <a:t>'Don't touch a hot stove.'</a:t>
            </a:r>
          </a:p>
          <a:p>
            <a:pPr>
              <a:buNone/>
            </a:pPr>
            <a:endParaRPr lang="en-IN" sz="3200" dirty="0"/>
          </a:p>
          <a:p>
            <a:pPr>
              <a:buFont typeface="Arial" pitchFamily="34" charset="0"/>
              <a:buNone/>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146142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6603" y="152401"/>
            <a:ext cx="10918209" cy="701675"/>
          </a:xfrm>
          <a:prstGeom prst="rect">
            <a:avLst/>
          </a:prstGeom>
          <a:solidFill>
            <a:schemeClr val="tx1"/>
          </a:solidFill>
        </p:spPr>
        <p:txBody>
          <a:bodyPr/>
          <a:lstStyle/>
          <a:p>
            <a:pPr eaLnBrk="0" hangingPunct="0">
              <a:defRPr/>
            </a:pPr>
            <a:r>
              <a:rPr lang="en-US" altLang="en-US" sz="4000" b="1" dirty="0">
                <a:solidFill>
                  <a:schemeClr val="tx1">
                    <a:lumMod val="10000"/>
                    <a:lumOff val="90000"/>
                  </a:schemeClr>
                </a:solidFill>
                <a:latin typeface="Times New Roman" pitchFamily="18" charset="0"/>
                <a:ea typeface="標楷體" pitchFamily="65" charset="-120"/>
                <a:cs typeface="Times New Roman" pitchFamily="18" charset="0"/>
              </a:rPr>
              <a:t>Transactional analysis</a:t>
            </a:r>
          </a:p>
        </p:txBody>
      </p:sp>
      <p:sp>
        <p:nvSpPr>
          <p:cNvPr id="5" name="Rectangle 5"/>
          <p:cNvSpPr txBox="1">
            <a:spLocks noChangeArrowheads="1"/>
          </p:cNvSpPr>
          <p:nvPr/>
        </p:nvSpPr>
        <p:spPr bwMode="auto">
          <a:xfrm>
            <a:off x="504967" y="1196975"/>
            <a:ext cx="1052242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spcBef>
                <a:spcPct val="20000"/>
              </a:spcBef>
              <a:buFont typeface="Arial" pitchFamily="34" charset="0"/>
              <a:buChar char="•"/>
            </a:pPr>
            <a:endParaRPr lang="en-US" altLang="zh-TW" sz="2400" dirty="0">
              <a:latin typeface="Times New Roman" pitchFamily="18" charset="0"/>
              <a:cs typeface="Times New Roman" pitchFamily="18" charset="0"/>
            </a:endParaRPr>
          </a:p>
        </p:txBody>
      </p:sp>
      <p:sp>
        <p:nvSpPr>
          <p:cNvPr id="47110" name="投影片編號版面配置區 5"/>
          <p:cNvSpPr>
            <a:spLocks noGrp="1"/>
          </p:cNvSpPr>
          <p:nvPr/>
        </p:nvSpPr>
        <p:spPr bwMode="auto">
          <a:xfrm>
            <a:off x="11334751" y="6215063"/>
            <a:ext cx="6096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p>
            <a:pPr algn="ctr"/>
            <a:fld id="{BC26DBA6-BF9D-4ADB-8E5A-D8EA2F8CA670}" type="slidenum">
              <a:rPr kumimoji="0" lang="en-US" altLang="zh-TW" sz="1400" b="1">
                <a:solidFill>
                  <a:srgbClr val="FFFFFF"/>
                </a:solidFill>
                <a:latin typeface="Arial Narrow" pitchFamily="34" charset="0"/>
                <a:ea typeface="微軟正黑體" pitchFamily="34" charset="-120"/>
                <a:cs typeface="Times New Roman" pitchFamily="18" charset="0"/>
              </a:rPr>
              <a:pPr algn="ctr"/>
              <a:t>13</a:t>
            </a:fld>
            <a:endParaRPr kumimoji="0" lang="en-US" altLang="zh-TW" sz="1400" b="1">
              <a:solidFill>
                <a:srgbClr val="FFFFFF"/>
              </a:solidFill>
              <a:latin typeface="Arial Narrow" pitchFamily="34" charset="0"/>
              <a:ea typeface="微軟正黑體" pitchFamily="34" charset="-120"/>
              <a:cs typeface="Times New Roman" pitchFamily="18" charset="0"/>
            </a:endParaRPr>
          </a:p>
        </p:txBody>
      </p:sp>
      <p:sp>
        <p:nvSpPr>
          <p:cNvPr id="7" name="Content Placeholder 1"/>
          <p:cNvSpPr txBox="1">
            <a:spLocks/>
          </p:cNvSpPr>
          <p:nvPr/>
        </p:nvSpPr>
        <p:spPr>
          <a:xfrm>
            <a:off x="457199" y="893936"/>
            <a:ext cx="10570191" cy="5550091"/>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None/>
            </a:pPr>
            <a:r>
              <a:rPr lang="en-IN" sz="3200" dirty="0"/>
              <a:t>	The </a:t>
            </a:r>
            <a:r>
              <a:rPr lang="en-IN" sz="3200" b="1" dirty="0"/>
              <a:t>child</a:t>
            </a:r>
            <a:r>
              <a:rPr lang="en-IN" sz="3200" dirty="0"/>
              <a:t> is the ego state that contains the feelings and emotions related to the external events that were imposed on a person in the first five years of life. These feelings or emotions are replayed in the person's mind when the corresponding external event is recalled. </a:t>
            </a:r>
          </a:p>
          <a:p>
            <a:pPr>
              <a:buNone/>
            </a:pPr>
            <a:r>
              <a:rPr lang="en-IN" sz="3200" b="1" dirty="0"/>
              <a:t>Examples would be </a:t>
            </a:r>
          </a:p>
          <a:p>
            <a:pPr>
              <a:buNone/>
            </a:pPr>
            <a:r>
              <a:rPr lang="en-IN" sz="3200" dirty="0"/>
              <a:t>'Being approached by a strange person makes me feel nervous,' </a:t>
            </a:r>
          </a:p>
          <a:p>
            <a:pPr>
              <a:buNone/>
            </a:pPr>
            <a:r>
              <a:rPr lang="en-IN" sz="3200" dirty="0"/>
              <a:t>'I feel safe when I hold someone's hand,' or </a:t>
            </a:r>
          </a:p>
          <a:p>
            <a:pPr>
              <a:buNone/>
            </a:pPr>
            <a:r>
              <a:rPr lang="en-IN" sz="3200" dirty="0"/>
              <a:t>'I am scared of being burned.'</a:t>
            </a:r>
          </a:p>
          <a:p>
            <a:pPr>
              <a:buNone/>
            </a:pPr>
            <a:endParaRPr lang="en-IN" sz="3200" dirty="0"/>
          </a:p>
          <a:p>
            <a:pPr>
              <a:buFont typeface="Arial" pitchFamily="34" charset="0"/>
              <a:buNone/>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146142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6603" y="152401"/>
            <a:ext cx="10918209" cy="701675"/>
          </a:xfrm>
          <a:prstGeom prst="rect">
            <a:avLst/>
          </a:prstGeom>
          <a:solidFill>
            <a:schemeClr val="tx1"/>
          </a:solidFill>
        </p:spPr>
        <p:txBody>
          <a:bodyPr/>
          <a:lstStyle/>
          <a:p>
            <a:pPr eaLnBrk="0" hangingPunct="0">
              <a:defRPr/>
            </a:pPr>
            <a:r>
              <a:rPr lang="en-US" altLang="en-US" sz="4000" b="1" dirty="0">
                <a:solidFill>
                  <a:schemeClr val="tx1">
                    <a:lumMod val="10000"/>
                    <a:lumOff val="90000"/>
                  </a:schemeClr>
                </a:solidFill>
                <a:latin typeface="Times New Roman" pitchFamily="18" charset="0"/>
                <a:ea typeface="標楷體" pitchFamily="65" charset="-120"/>
                <a:cs typeface="Times New Roman" pitchFamily="18" charset="0"/>
              </a:rPr>
              <a:t>Transactional analysis</a:t>
            </a:r>
          </a:p>
        </p:txBody>
      </p:sp>
      <p:sp>
        <p:nvSpPr>
          <p:cNvPr id="5" name="Rectangle 5"/>
          <p:cNvSpPr txBox="1">
            <a:spLocks noChangeArrowheads="1"/>
          </p:cNvSpPr>
          <p:nvPr/>
        </p:nvSpPr>
        <p:spPr bwMode="auto">
          <a:xfrm>
            <a:off x="504967" y="1196975"/>
            <a:ext cx="1052242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spcBef>
                <a:spcPct val="20000"/>
              </a:spcBef>
              <a:buFont typeface="Arial" pitchFamily="34" charset="0"/>
              <a:buChar char="•"/>
            </a:pPr>
            <a:endParaRPr lang="en-US" altLang="zh-TW" sz="2400" dirty="0">
              <a:latin typeface="Times New Roman" pitchFamily="18" charset="0"/>
              <a:cs typeface="Times New Roman" pitchFamily="18" charset="0"/>
            </a:endParaRPr>
          </a:p>
        </p:txBody>
      </p:sp>
      <p:sp>
        <p:nvSpPr>
          <p:cNvPr id="47110" name="投影片編號版面配置區 5"/>
          <p:cNvSpPr>
            <a:spLocks noGrp="1"/>
          </p:cNvSpPr>
          <p:nvPr/>
        </p:nvSpPr>
        <p:spPr bwMode="auto">
          <a:xfrm>
            <a:off x="11334751" y="6215063"/>
            <a:ext cx="6096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p>
            <a:pPr algn="ctr"/>
            <a:fld id="{BC26DBA6-BF9D-4ADB-8E5A-D8EA2F8CA670}" type="slidenum">
              <a:rPr kumimoji="0" lang="en-US" altLang="zh-TW" sz="1400" b="1">
                <a:solidFill>
                  <a:srgbClr val="FFFFFF"/>
                </a:solidFill>
                <a:latin typeface="Arial Narrow" pitchFamily="34" charset="0"/>
                <a:ea typeface="微軟正黑體" pitchFamily="34" charset="-120"/>
                <a:cs typeface="Times New Roman" pitchFamily="18" charset="0"/>
              </a:rPr>
              <a:pPr algn="ctr"/>
              <a:t>14</a:t>
            </a:fld>
            <a:endParaRPr kumimoji="0" lang="en-US" altLang="zh-TW" sz="1400" b="1">
              <a:solidFill>
                <a:srgbClr val="FFFFFF"/>
              </a:solidFill>
              <a:latin typeface="Arial Narrow" pitchFamily="34" charset="0"/>
              <a:ea typeface="微軟正黑體" pitchFamily="34" charset="-120"/>
              <a:cs typeface="Times New Roman" pitchFamily="18" charset="0"/>
            </a:endParaRPr>
          </a:p>
        </p:txBody>
      </p:sp>
      <p:sp>
        <p:nvSpPr>
          <p:cNvPr id="7" name="Content Placeholder 1"/>
          <p:cNvSpPr txBox="1">
            <a:spLocks/>
          </p:cNvSpPr>
          <p:nvPr/>
        </p:nvSpPr>
        <p:spPr>
          <a:xfrm>
            <a:off x="457199" y="893936"/>
            <a:ext cx="10570191" cy="5550091"/>
          </a:xfrm>
          <a:prstGeom prst="rect">
            <a:avLst/>
          </a:prstGeom>
        </p:spPr>
        <p:txBody>
          <a:bodyPr>
            <a:normAutofit fontScale="92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None/>
            </a:pPr>
            <a:r>
              <a:rPr lang="en-IN" sz="3200" dirty="0"/>
              <a:t>	The last ego state is the </a:t>
            </a:r>
            <a:r>
              <a:rPr lang="en-IN" sz="3200" b="1" dirty="0"/>
              <a:t>adult</a:t>
            </a:r>
            <a:r>
              <a:rPr lang="en-IN" sz="3200" dirty="0"/>
              <a:t>. The adult is the ego state that evaluates what is really going on and makes independent decisions about the world. This ego state begins forming as soon as we gain the ability to control aspects of our environment. It allows a person to compare what they are told about the world with what they feel and experience. </a:t>
            </a:r>
          </a:p>
          <a:p>
            <a:pPr>
              <a:buNone/>
            </a:pPr>
            <a:endParaRPr lang="en-IN" sz="3200" dirty="0"/>
          </a:p>
          <a:p>
            <a:pPr>
              <a:buNone/>
            </a:pPr>
            <a:r>
              <a:rPr lang="en-IN" sz="3200" dirty="0"/>
              <a:t>	Let's use the hot stove as an example. The adult is told by the parent not to touch a hot stove and recognizes that the child's fear of being burned is reasonable. Therefore, the adult determines to use caution when it's necessary to use a hot stove.</a:t>
            </a:r>
          </a:p>
          <a:p>
            <a:pPr>
              <a:buFont typeface="Arial" pitchFamily="34" charset="0"/>
              <a:buNone/>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146142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6603" y="152401"/>
            <a:ext cx="10918209" cy="701675"/>
          </a:xfrm>
          <a:prstGeom prst="rect">
            <a:avLst/>
          </a:prstGeom>
          <a:solidFill>
            <a:schemeClr val="tx1"/>
          </a:solidFill>
        </p:spPr>
        <p:txBody>
          <a:bodyPr/>
          <a:lstStyle/>
          <a:p>
            <a:pPr eaLnBrk="0" hangingPunct="0">
              <a:defRPr/>
            </a:pPr>
            <a:r>
              <a:rPr lang="en-US" altLang="en-US" sz="4000" b="1" dirty="0">
                <a:solidFill>
                  <a:schemeClr val="tx1">
                    <a:lumMod val="10000"/>
                    <a:lumOff val="90000"/>
                  </a:schemeClr>
                </a:solidFill>
                <a:latin typeface="Times New Roman" pitchFamily="18" charset="0"/>
                <a:ea typeface="標楷體" pitchFamily="65" charset="-120"/>
                <a:cs typeface="Times New Roman" pitchFamily="18" charset="0"/>
              </a:rPr>
              <a:t>Transactional analysis</a:t>
            </a:r>
          </a:p>
        </p:txBody>
      </p:sp>
      <p:sp>
        <p:nvSpPr>
          <p:cNvPr id="5" name="Rectangle 5"/>
          <p:cNvSpPr txBox="1">
            <a:spLocks noChangeArrowheads="1"/>
          </p:cNvSpPr>
          <p:nvPr/>
        </p:nvSpPr>
        <p:spPr bwMode="auto">
          <a:xfrm>
            <a:off x="504967" y="1196975"/>
            <a:ext cx="1052242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spcBef>
                <a:spcPct val="20000"/>
              </a:spcBef>
              <a:buFont typeface="Arial" pitchFamily="34" charset="0"/>
              <a:buChar char="•"/>
            </a:pPr>
            <a:endParaRPr lang="en-US" altLang="zh-TW" sz="2400" dirty="0">
              <a:latin typeface="Times New Roman" pitchFamily="18" charset="0"/>
              <a:cs typeface="Times New Roman" pitchFamily="18" charset="0"/>
            </a:endParaRPr>
          </a:p>
        </p:txBody>
      </p:sp>
      <p:sp>
        <p:nvSpPr>
          <p:cNvPr id="47110" name="投影片編號版面配置區 5"/>
          <p:cNvSpPr>
            <a:spLocks noGrp="1"/>
          </p:cNvSpPr>
          <p:nvPr/>
        </p:nvSpPr>
        <p:spPr bwMode="auto">
          <a:xfrm>
            <a:off x="11334751" y="6215063"/>
            <a:ext cx="6096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p>
            <a:pPr algn="ctr"/>
            <a:fld id="{BC26DBA6-BF9D-4ADB-8E5A-D8EA2F8CA670}" type="slidenum">
              <a:rPr kumimoji="0" lang="en-US" altLang="zh-TW" sz="1400" b="1">
                <a:solidFill>
                  <a:srgbClr val="FFFFFF"/>
                </a:solidFill>
                <a:latin typeface="Arial Narrow" pitchFamily="34" charset="0"/>
                <a:ea typeface="微軟正黑體" pitchFamily="34" charset="-120"/>
                <a:cs typeface="Times New Roman" pitchFamily="18" charset="0"/>
              </a:rPr>
              <a:pPr algn="ctr"/>
              <a:t>15</a:t>
            </a:fld>
            <a:endParaRPr kumimoji="0" lang="en-US" altLang="zh-TW" sz="1400" b="1">
              <a:solidFill>
                <a:srgbClr val="FFFFFF"/>
              </a:solidFill>
              <a:latin typeface="Arial Narrow" pitchFamily="34" charset="0"/>
              <a:ea typeface="微軟正黑體" pitchFamily="34" charset="-120"/>
              <a:cs typeface="Times New Roman" pitchFamily="18" charset="0"/>
            </a:endParaRPr>
          </a:p>
        </p:txBody>
      </p:sp>
      <p:sp>
        <p:nvSpPr>
          <p:cNvPr id="7" name="Content Placeholder 1"/>
          <p:cNvSpPr txBox="1">
            <a:spLocks/>
          </p:cNvSpPr>
          <p:nvPr/>
        </p:nvSpPr>
        <p:spPr>
          <a:xfrm>
            <a:off x="457199" y="893936"/>
            <a:ext cx="10570191" cy="5550091"/>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Font typeface="Arial" pitchFamily="34" charset="0"/>
              <a:buNone/>
            </a:pPr>
            <a:r>
              <a:rPr lang="en-US" sz="2800" b="1" dirty="0">
                <a:latin typeface="Times New Roman" pitchFamily="18" charset="0"/>
                <a:cs typeface="Times New Roman" pitchFamily="18" charset="0"/>
              </a:rPr>
              <a:t>Parent</a:t>
            </a:r>
          </a:p>
          <a:p>
            <a:r>
              <a:rPr lang="en-US" sz="2800" dirty="0">
                <a:latin typeface="Times New Roman" pitchFamily="18" charset="0"/>
                <a:cs typeface="Times New Roman" pitchFamily="18" charset="0"/>
              </a:rPr>
              <a:t>There are two forms of Parent we can play.</a:t>
            </a:r>
          </a:p>
          <a:p>
            <a:r>
              <a:rPr lang="en-US" sz="2800" dirty="0">
                <a:latin typeface="Times New Roman" pitchFamily="18" charset="0"/>
                <a:cs typeface="Times New Roman" pitchFamily="18" charset="0"/>
              </a:rPr>
              <a:t>The </a:t>
            </a:r>
            <a:r>
              <a:rPr lang="en-US" sz="2800" b="1" i="1" dirty="0">
                <a:latin typeface="Times New Roman" pitchFamily="18" charset="0"/>
                <a:cs typeface="Times New Roman" pitchFamily="18" charset="0"/>
              </a:rPr>
              <a:t>Nurturing Parent</a:t>
            </a:r>
            <a:r>
              <a:rPr lang="en-US" sz="2800" i="1" dirty="0">
                <a:latin typeface="Times New Roman" pitchFamily="18" charset="0"/>
                <a:cs typeface="Times New Roman" pitchFamily="18" charset="0"/>
              </a:rPr>
              <a:t> </a:t>
            </a:r>
            <a:r>
              <a:rPr lang="en-US" sz="2800" dirty="0">
                <a:latin typeface="Times New Roman" pitchFamily="18" charset="0"/>
                <a:cs typeface="Times New Roman" pitchFamily="18" charset="0"/>
              </a:rPr>
              <a:t>is caring and concerned and often may appear as a mother-figure (though men can play it too). They seek to keep the Child contented, offering a safe haven and unconditional love to calm the Child's troubles.</a:t>
            </a:r>
          </a:p>
          <a:p>
            <a:r>
              <a:rPr lang="en-US" sz="2800" dirty="0">
                <a:latin typeface="Times New Roman" pitchFamily="18" charset="0"/>
                <a:cs typeface="Times New Roman" pitchFamily="18" charset="0"/>
              </a:rPr>
              <a:t>The </a:t>
            </a:r>
            <a:r>
              <a:rPr lang="en-US" sz="2800" b="1" i="1" dirty="0">
                <a:latin typeface="Times New Roman" pitchFamily="18" charset="0"/>
                <a:cs typeface="Times New Roman" pitchFamily="18" charset="0"/>
              </a:rPr>
              <a:t>Controlling (or Critical) Parent</a:t>
            </a:r>
            <a:r>
              <a:rPr lang="en-US" sz="2800" dirty="0">
                <a:latin typeface="Times New Roman" pitchFamily="18" charset="0"/>
                <a:cs typeface="Times New Roman" pitchFamily="18" charset="0"/>
              </a:rPr>
              <a:t>, on the other hand, tries to make the Child do as the parent wants them to do, perhaps transferring values or beliefs or helping the Child to understand and live in society. </a:t>
            </a:r>
          </a:p>
          <a:p>
            <a:endParaRPr lang="en-US" sz="3200" dirty="0">
              <a:latin typeface="Times New Roman" pitchFamily="18" charset="0"/>
              <a:cs typeface="Times New Roman" pitchFamily="18" charset="0"/>
            </a:endParaRPr>
          </a:p>
          <a:p>
            <a:r>
              <a:rPr lang="en-US" sz="3200" dirty="0">
                <a:latin typeface="Times New Roman" pitchFamily="18" charset="0"/>
                <a:cs typeface="Times New Roman" pitchFamily="18" charset="0"/>
              </a:rPr>
              <a:t>Parent is our TAUGHT concept of life.</a:t>
            </a:r>
          </a:p>
        </p:txBody>
      </p:sp>
    </p:spTree>
    <p:extLst>
      <p:ext uri="{BB962C8B-B14F-4D97-AF65-F5344CB8AC3E}">
        <p14:creationId xmlns:p14="http://schemas.microsoft.com/office/powerpoint/2010/main" val="146142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6603" y="152401"/>
            <a:ext cx="10918209" cy="701675"/>
          </a:xfrm>
          <a:prstGeom prst="rect">
            <a:avLst/>
          </a:prstGeom>
          <a:solidFill>
            <a:schemeClr val="tx1"/>
          </a:solidFill>
        </p:spPr>
        <p:txBody>
          <a:bodyPr/>
          <a:lstStyle/>
          <a:p>
            <a:pPr eaLnBrk="0" hangingPunct="0">
              <a:defRPr/>
            </a:pPr>
            <a:r>
              <a:rPr lang="en-US" altLang="en-US" sz="4000" b="1" dirty="0">
                <a:solidFill>
                  <a:schemeClr val="tx1">
                    <a:lumMod val="10000"/>
                    <a:lumOff val="90000"/>
                  </a:schemeClr>
                </a:solidFill>
                <a:latin typeface="Times New Roman" pitchFamily="18" charset="0"/>
                <a:ea typeface="標楷體" pitchFamily="65" charset="-120"/>
                <a:cs typeface="Times New Roman" pitchFamily="18" charset="0"/>
              </a:rPr>
              <a:t>Transactional analysis</a:t>
            </a:r>
          </a:p>
        </p:txBody>
      </p:sp>
      <p:sp>
        <p:nvSpPr>
          <p:cNvPr id="5" name="Rectangle 5"/>
          <p:cNvSpPr txBox="1">
            <a:spLocks noChangeArrowheads="1"/>
          </p:cNvSpPr>
          <p:nvPr/>
        </p:nvSpPr>
        <p:spPr bwMode="auto">
          <a:xfrm>
            <a:off x="504967" y="1196975"/>
            <a:ext cx="1052242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spcBef>
                <a:spcPct val="20000"/>
              </a:spcBef>
              <a:buFont typeface="Arial" pitchFamily="34" charset="0"/>
              <a:buChar char="•"/>
            </a:pPr>
            <a:endParaRPr lang="en-US" altLang="zh-TW" sz="2400" dirty="0">
              <a:latin typeface="Times New Roman" pitchFamily="18" charset="0"/>
              <a:cs typeface="Times New Roman" pitchFamily="18" charset="0"/>
            </a:endParaRPr>
          </a:p>
        </p:txBody>
      </p:sp>
      <p:sp>
        <p:nvSpPr>
          <p:cNvPr id="47110" name="投影片編號版面配置區 5"/>
          <p:cNvSpPr>
            <a:spLocks noGrp="1"/>
          </p:cNvSpPr>
          <p:nvPr/>
        </p:nvSpPr>
        <p:spPr bwMode="auto">
          <a:xfrm>
            <a:off x="11334751" y="6215063"/>
            <a:ext cx="6096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p>
            <a:pPr algn="ctr"/>
            <a:fld id="{BC26DBA6-BF9D-4ADB-8E5A-D8EA2F8CA670}" type="slidenum">
              <a:rPr kumimoji="0" lang="en-US" altLang="zh-TW" sz="1400" b="1">
                <a:solidFill>
                  <a:srgbClr val="FFFFFF"/>
                </a:solidFill>
                <a:latin typeface="Arial Narrow" pitchFamily="34" charset="0"/>
                <a:ea typeface="微軟正黑體" pitchFamily="34" charset="-120"/>
                <a:cs typeface="Times New Roman" pitchFamily="18" charset="0"/>
              </a:rPr>
              <a:pPr algn="ctr"/>
              <a:t>16</a:t>
            </a:fld>
            <a:endParaRPr kumimoji="0" lang="en-US" altLang="zh-TW" sz="1400" b="1">
              <a:solidFill>
                <a:srgbClr val="FFFFFF"/>
              </a:solidFill>
              <a:latin typeface="Arial Narrow" pitchFamily="34" charset="0"/>
              <a:ea typeface="微軟正黑體" pitchFamily="34" charset="-120"/>
              <a:cs typeface="Times New Roman" pitchFamily="18" charset="0"/>
            </a:endParaRPr>
          </a:p>
        </p:txBody>
      </p:sp>
      <p:sp>
        <p:nvSpPr>
          <p:cNvPr id="7" name="Content Placeholder 1"/>
          <p:cNvSpPr txBox="1">
            <a:spLocks/>
          </p:cNvSpPr>
          <p:nvPr/>
        </p:nvSpPr>
        <p:spPr>
          <a:xfrm>
            <a:off x="457199" y="893936"/>
            <a:ext cx="10570191" cy="5550091"/>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Font typeface="Arial" pitchFamily="34" charset="0"/>
              <a:buNone/>
            </a:pPr>
            <a:r>
              <a:rPr lang="en-US" sz="4000" b="1" dirty="0"/>
              <a:t>Adult</a:t>
            </a:r>
          </a:p>
          <a:p>
            <a:r>
              <a:rPr lang="en-US" sz="3200" dirty="0"/>
              <a:t>the Adult in us is the 'grown up' rational person who talks reasonably and assertively, </a:t>
            </a:r>
          </a:p>
          <a:p>
            <a:r>
              <a:rPr lang="en-US" sz="3200" dirty="0"/>
              <a:t>neither trying to control nor reacting aggressively towards others. </a:t>
            </a:r>
          </a:p>
          <a:p>
            <a:r>
              <a:rPr lang="en-US" sz="3200" dirty="0"/>
              <a:t>The Adult is comfortable with themself and is the THOUGHT concept of life..</a:t>
            </a:r>
          </a:p>
        </p:txBody>
      </p:sp>
    </p:spTree>
    <p:extLst>
      <p:ext uri="{BB962C8B-B14F-4D97-AF65-F5344CB8AC3E}">
        <p14:creationId xmlns:p14="http://schemas.microsoft.com/office/powerpoint/2010/main" val="3413412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6603" y="152401"/>
            <a:ext cx="10918209" cy="701675"/>
          </a:xfrm>
          <a:prstGeom prst="rect">
            <a:avLst/>
          </a:prstGeom>
          <a:solidFill>
            <a:schemeClr val="tx1"/>
          </a:solidFill>
        </p:spPr>
        <p:txBody>
          <a:bodyPr/>
          <a:lstStyle/>
          <a:p>
            <a:pPr eaLnBrk="0" hangingPunct="0">
              <a:defRPr/>
            </a:pPr>
            <a:r>
              <a:rPr lang="en-US" altLang="en-US" sz="4000" b="1" dirty="0">
                <a:solidFill>
                  <a:schemeClr val="tx1">
                    <a:lumMod val="10000"/>
                    <a:lumOff val="90000"/>
                  </a:schemeClr>
                </a:solidFill>
                <a:latin typeface="Times New Roman" pitchFamily="18" charset="0"/>
                <a:ea typeface="標楷體" pitchFamily="65" charset="-120"/>
                <a:cs typeface="Times New Roman" pitchFamily="18" charset="0"/>
              </a:rPr>
              <a:t>Transactional analysis</a:t>
            </a:r>
          </a:p>
        </p:txBody>
      </p:sp>
      <p:sp>
        <p:nvSpPr>
          <p:cNvPr id="5" name="Rectangle 5"/>
          <p:cNvSpPr txBox="1">
            <a:spLocks noChangeArrowheads="1"/>
          </p:cNvSpPr>
          <p:nvPr/>
        </p:nvSpPr>
        <p:spPr bwMode="auto">
          <a:xfrm>
            <a:off x="504967" y="1196975"/>
            <a:ext cx="1052242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spcBef>
                <a:spcPct val="20000"/>
              </a:spcBef>
              <a:buFont typeface="Arial" pitchFamily="34" charset="0"/>
              <a:buChar char="•"/>
            </a:pPr>
            <a:endParaRPr lang="en-US" altLang="zh-TW" sz="2400" dirty="0">
              <a:latin typeface="Times New Roman" pitchFamily="18" charset="0"/>
              <a:cs typeface="Times New Roman" pitchFamily="18" charset="0"/>
            </a:endParaRPr>
          </a:p>
        </p:txBody>
      </p:sp>
      <p:sp>
        <p:nvSpPr>
          <p:cNvPr id="47110" name="投影片編號版面配置區 5"/>
          <p:cNvSpPr>
            <a:spLocks noGrp="1"/>
          </p:cNvSpPr>
          <p:nvPr/>
        </p:nvSpPr>
        <p:spPr bwMode="auto">
          <a:xfrm>
            <a:off x="11334751" y="6215063"/>
            <a:ext cx="6096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p>
            <a:pPr algn="ctr"/>
            <a:fld id="{BC26DBA6-BF9D-4ADB-8E5A-D8EA2F8CA670}" type="slidenum">
              <a:rPr kumimoji="0" lang="en-US" altLang="zh-TW" sz="1400" b="1">
                <a:solidFill>
                  <a:srgbClr val="FFFFFF"/>
                </a:solidFill>
                <a:latin typeface="Arial Narrow" pitchFamily="34" charset="0"/>
                <a:ea typeface="微軟正黑體" pitchFamily="34" charset="-120"/>
                <a:cs typeface="Times New Roman" pitchFamily="18" charset="0"/>
              </a:rPr>
              <a:pPr algn="ctr"/>
              <a:t>17</a:t>
            </a:fld>
            <a:endParaRPr kumimoji="0" lang="en-US" altLang="zh-TW" sz="1400" b="1">
              <a:solidFill>
                <a:srgbClr val="FFFFFF"/>
              </a:solidFill>
              <a:latin typeface="Arial Narrow" pitchFamily="34" charset="0"/>
              <a:ea typeface="微軟正黑體" pitchFamily="34" charset="-120"/>
              <a:cs typeface="Times New Roman" pitchFamily="18" charset="0"/>
            </a:endParaRPr>
          </a:p>
        </p:txBody>
      </p:sp>
      <p:sp>
        <p:nvSpPr>
          <p:cNvPr id="7" name="Content Placeholder 1"/>
          <p:cNvSpPr txBox="1">
            <a:spLocks/>
          </p:cNvSpPr>
          <p:nvPr/>
        </p:nvSpPr>
        <p:spPr>
          <a:xfrm>
            <a:off x="457199" y="893936"/>
            <a:ext cx="10570191" cy="5550091"/>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None/>
            </a:pPr>
            <a:r>
              <a:rPr lang="en-US" sz="4800" b="1" dirty="0"/>
              <a:t>Child </a:t>
            </a:r>
            <a:r>
              <a:rPr lang="en-US" sz="3600" dirty="0">
                <a:latin typeface="Times New Roman" pitchFamily="18" charset="0"/>
                <a:cs typeface="Times New Roman" pitchFamily="18" charset="0"/>
              </a:rPr>
              <a:t>our FELT concept of life.</a:t>
            </a:r>
          </a:p>
          <a:p>
            <a:pPr>
              <a:buNone/>
            </a:pPr>
            <a:endParaRPr lang="en-US" sz="3600" b="1" dirty="0"/>
          </a:p>
          <a:p>
            <a:r>
              <a:rPr lang="en-US" sz="2800" i="1" dirty="0"/>
              <a:t>Free Child</a:t>
            </a:r>
            <a:r>
              <a:rPr lang="en-US" sz="2800" dirty="0"/>
              <a:t>: The natural child in all of us.</a:t>
            </a:r>
          </a:p>
          <a:p>
            <a:r>
              <a:rPr lang="en-US" sz="2800" dirty="0"/>
              <a:t>The </a:t>
            </a:r>
            <a:r>
              <a:rPr lang="en-US" sz="2800" i="1" dirty="0"/>
              <a:t>Adaptive Child </a:t>
            </a:r>
            <a:r>
              <a:rPr lang="en-US" sz="2800" dirty="0"/>
              <a:t>reacts to the world around them, either changing themselves to fit in or rebelling against the forces they feel.</a:t>
            </a:r>
          </a:p>
          <a:p>
            <a:endParaRPr lang="en-US" sz="2800" dirty="0"/>
          </a:p>
        </p:txBody>
      </p:sp>
    </p:spTree>
    <p:extLst>
      <p:ext uri="{BB962C8B-B14F-4D97-AF65-F5344CB8AC3E}">
        <p14:creationId xmlns:p14="http://schemas.microsoft.com/office/powerpoint/2010/main" val="829632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394"/>
            <a:ext cx="10160000" cy="1143000"/>
          </a:xfrm>
        </p:spPr>
        <p:txBody>
          <a:bodyPr/>
          <a:lstStyle/>
          <a:p>
            <a:r>
              <a:rPr lang="en-US" dirty="0"/>
              <a:t>Human communication</a:t>
            </a:r>
            <a:endParaRPr lang="en-IN" dirty="0"/>
          </a:p>
        </p:txBody>
      </p:sp>
      <p:sp>
        <p:nvSpPr>
          <p:cNvPr id="3" name="Content Placeholder 2"/>
          <p:cNvSpPr>
            <a:spLocks noGrp="1"/>
          </p:cNvSpPr>
          <p:nvPr>
            <p:ph idx="1"/>
          </p:nvPr>
        </p:nvSpPr>
        <p:spPr>
          <a:xfrm>
            <a:off x="609599" y="931448"/>
            <a:ext cx="10677099" cy="4800600"/>
          </a:xfrm>
        </p:spPr>
        <p:txBody>
          <a:bodyPr>
            <a:noAutofit/>
          </a:bodyPr>
          <a:lstStyle/>
          <a:p>
            <a:r>
              <a:rPr lang="en-US" sz="2800" dirty="0"/>
              <a:t>In transactional analysis the basic unit of communication is termed as </a:t>
            </a:r>
            <a:r>
              <a:rPr lang="en-US" sz="2800" b="1" dirty="0"/>
              <a:t>stroke.</a:t>
            </a:r>
          </a:p>
          <a:p>
            <a:r>
              <a:rPr lang="en-US" sz="2800" b="1" dirty="0"/>
              <a:t>These strokes may be-</a:t>
            </a:r>
          </a:p>
          <a:p>
            <a:pPr lvl="2"/>
            <a:r>
              <a:rPr lang="en-US" sz="2400" b="1" dirty="0"/>
              <a:t>Positive</a:t>
            </a:r>
            <a:r>
              <a:rPr lang="en-US" sz="2400" dirty="0"/>
              <a:t> </a:t>
            </a:r>
          </a:p>
          <a:p>
            <a:pPr lvl="2"/>
            <a:r>
              <a:rPr lang="en-US" sz="2400" b="1" dirty="0"/>
              <a:t>Negative</a:t>
            </a:r>
            <a:endParaRPr lang="en-US" sz="2400" dirty="0"/>
          </a:p>
          <a:p>
            <a:pPr algn="just"/>
            <a:r>
              <a:rPr lang="en-US" sz="2800" b="1" dirty="0"/>
              <a:t>Stroke</a:t>
            </a:r>
            <a:r>
              <a:rPr lang="en-US" sz="2800" dirty="0"/>
              <a:t> is a “unit of human recognition”. </a:t>
            </a:r>
          </a:p>
          <a:p>
            <a:pPr algn="just"/>
            <a:r>
              <a:rPr lang="en-US" sz="2800" dirty="0"/>
              <a:t>A stroke can be a look, a nod, a smile, a spoken word, a touch. Any time one human being does something to recognize another human being, that is a stroke. Babies need strokes to survive. </a:t>
            </a:r>
          </a:p>
          <a:p>
            <a:pPr algn="just"/>
            <a:r>
              <a:rPr lang="en-US" sz="2800" dirty="0"/>
              <a:t>Strokes can be positive or negative. Most of us like positive strokes better than negative ones.</a:t>
            </a:r>
          </a:p>
          <a:p>
            <a:pPr algn="just"/>
            <a:endParaRPr lang="en-US" sz="2800" dirty="0"/>
          </a:p>
          <a:p>
            <a:pPr lvl="2">
              <a:buNone/>
            </a:pPr>
            <a:endParaRPr lang="en-US" sz="2400" dirty="0"/>
          </a:p>
          <a:p>
            <a:pPr lvl="2"/>
            <a:endParaRPr lang="en-US" sz="2400" dirty="0"/>
          </a:p>
        </p:txBody>
      </p:sp>
    </p:spTree>
    <p:extLst>
      <p:ext uri="{BB962C8B-B14F-4D97-AF65-F5344CB8AC3E}">
        <p14:creationId xmlns:p14="http://schemas.microsoft.com/office/powerpoint/2010/main" val="1804590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Transactions</a:t>
            </a:r>
          </a:p>
        </p:txBody>
      </p:sp>
      <p:sp>
        <p:nvSpPr>
          <p:cNvPr id="3" name="Content Placeholder 2"/>
          <p:cNvSpPr>
            <a:spLocks noGrp="1"/>
          </p:cNvSpPr>
          <p:nvPr>
            <p:ph idx="1"/>
          </p:nvPr>
        </p:nvSpPr>
        <p:spPr/>
        <p:txBody>
          <a:bodyPr/>
          <a:lstStyle/>
          <a:p>
            <a:r>
              <a:rPr lang="en-US" sz="2400" b="1" dirty="0"/>
              <a:t>Transaction </a:t>
            </a:r>
            <a:r>
              <a:rPr lang="en-US" sz="2400" dirty="0"/>
              <a:t>is defined as the phenomenon of change of strokes.</a:t>
            </a:r>
          </a:p>
          <a:p>
            <a:r>
              <a:rPr lang="en-US" sz="2400" dirty="0"/>
              <a:t>As </a:t>
            </a:r>
            <a:r>
              <a:rPr lang="en-US" sz="2400" b="1" dirty="0"/>
              <a:t>exchange is fundamental </a:t>
            </a:r>
            <a:r>
              <a:rPr lang="en-US" sz="2400" dirty="0"/>
              <a:t>to daily human life, the exchange of strokes leading towards different transactions are fundamental to human communications.</a:t>
            </a:r>
          </a:p>
          <a:p>
            <a:endParaRPr lang="en-US" sz="24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DE81-A7D9-4D0C-B6CF-A47C5C3CFF90}"/>
              </a:ext>
            </a:extLst>
          </p:cNvPr>
          <p:cNvSpPr>
            <a:spLocks noGrp="1"/>
          </p:cNvSpPr>
          <p:nvPr>
            <p:ph type="title"/>
          </p:nvPr>
        </p:nvSpPr>
        <p:spPr/>
        <p:txBody>
          <a:bodyPr/>
          <a:lstStyle/>
          <a:p>
            <a:r>
              <a:rPr lang="en-IN" dirty="0"/>
              <a:t>Professional Communication</a:t>
            </a:r>
          </a:p>
        </p:txBody>
      </p:sp>
      <p:sp>
        <p:nvSpPr>
          <p:cNvPr id="3" name="Content Placeholder 2">
            <a:extLst>
              <a:ext uri="{FF2B5EF4-FFF2-40B4-BE49-F238E27FC236}">
                <a16:creationId xmlns:a16="http://schemas.microsoft.com/office/drawing/2014/main" id="{3D0B4C3F-4EBD-4939-B590-884813308212}"/>
              </a:ext>
            </a:extLst>
          </p:cNvPr>
          <p:cNvSpPr>
            <a:spLocks noGrp="1"/>
          </p:cNvSpPr>
          <p:nvPr>
            <p:ph idx="1"/>
          </p:nvPr>
        </p:nvSpPr>
        <p:spPr/>
        <p:txBody>
          <a:bodyPr/>
          <a:lstStyle/>
          <a:p>
            <a:pPr marL="0" indent="0" algn="ctr">
              <a:buNone/>
            </a:pPr>
            <a:r>
              <a:rPr lang="en-IN" sz="2400" b="1" u="sng" dirty="0"/>
              <a:t>Textbook:</a:t>
            </a:r>
            <a:r>
              <a:rPr lang="en-IN" sz="2400" dirty="0"/>
              <a:t>   </a:t>
            </a:r>
          </a:p>
          <a:p>
            <a:pPr marL="0" indent="0" algn="ctr">
              <a:buNone/>
            </a:pPr>
            <a:r>
              <a:rPr lang="en-IN" sz="2400" dirty="0"/>
              <a:t>Business Communication</a:t>
            </a:r>
          </a:p>
          <a:p>
            <a:pPr marL="0" indent="0" algn="ctr">
              <a:buNone/>
            </a:pPr>
            <a:r>
              <a:rPr lang="en-IN" sz="2400" dirty="0" err="1"/>
              <a:t>H.S.Mukherjee</a:t>
            </a:r>
            <a:endParaRPr lang="en-IN" sz="2400" dirty="0"/>
          </a:p>
          <a:p>
            <a:pPr marL="0" indent="0" algn="ctr">
              <a:buNone/>
            </a:pPr>
            <a:r>
              <a:rPr lang="en-IN" sz="2400" dirty="0"/>
              <a:t>Oxford University Press</a:t>
            </a:r>
          </a:p>
          <a:p>
            <a:pPr marL="0" indent="0" algn="ctr">
              <a:buNone/>
            </a:pPr>
            <a:endParaRPr lang="en-IN" sz="2400" dirty="0"/>
          </a:p>
          <a:p>
            <a:pPr marL="0" indent="0" algn="ctr">
              <a:buNone/>
            </a:pPr>
            <a:r>
              <a:rPr lang="en-IN" sz="2400" b="1" u="sng" dirty="0"/>
              <a:t>Marks Distribution:</a:t>
            </a:r>
          </a:p>
          <a:p>
            <a:pPr marL="0" indent="0" algn="ctr">
              <a:buNone/>
            </a:pPr>
            <a:r>
              <a:rPr lang="en-IN" sz="2400" dirty="0"/>
              <a:t>MST: 25 marks</a:t>
            </a:r>
          </a:p>
          <a:p>
            <a:pPr marL="0" indent="0" algn="ctr">
              <a:buNone/>
            </a:pPr>
            <a:r>
              <a:rPr lang="en-IN" sz="2400" dirty="0"/>
              <a:t>EST: 40 marks</a:t>
            </a:r>
          </a:p>
          <a:p>
            <a:pPr marL="0" indent="0" algn="ctr">
              <a:buNone/>
            </a:pPr>
            <a:r>
              <a:rPr lang="en-IN" sz="2400" dirty="0"/>
              <a:t>Sessional Assessment: 35 marks</a:t>
            </a:r>
          </a:p>
          <a:p>
            <a:pPr marL="0" indent="0" algn="ctr">
              <a:buNone/>
            </a:pPr>
            <a:endParaRPr lang="en-IN" dirty="0"/>
          </a:p>
        </p:txBody>
      </p:sp>
    </p:spTree>
    <p:extLst>
      <p:ext uri="{BB962C8B-B14F-4D97-AF65-F5344CB8AC3E}">
        <p14:creationId xmlns:p14="http://schemas.microsoft.com/office/powerpoint/2010/main" val="264476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Human Interaction Analysis</a:t>
            </a:r>
          </a:p>
        </p:txBody>
      </p:sp>
      <p:sp>
        <p:nvSpPr>
          <p:cNvPr id="14339" name="Rectangle 3"/>
          <p:cNvSpPr>
            <a:spLocks noGrp="1" noChangeArrowheads="1"/>
          </p:cNvSpPr>
          <p:nvPr>
            <p:ph type="body" idx="1"/>
          </p:nvPr>
        </p:nvSpPr>
        <p:spPr>
          <a:xfrm>
            <a:off x="609600" y="1489872"/>
            <a:ext cx="10581564" cy="4267200"/>
          </a:xfrm>
        </p:spPr>
        <p:txBody>
          <a:bodyPr>
            <a:noAutofit/>
          </a:bodyPr>
          <a:lstStyle/>
          <a:p>
            <a:pPr marL="533400" indent="-533400">
              <a:lnSpc>
                <a:spcPct val="90000"/>
              </a:lnSpc>
            </a:pPr>
            <a:r>
              <a:rPr lang="en-US" sz="3200" dirty="0"/>
              <a:t>A transaction = any interaction or communication between 2 people</a:t>
            </a:r>
          </a:p>
          <a:p>
            <a:pPr marL="533400" indent="-533400">
              <a:lnSpc>
                <a:spcPct val="90000"/>
              </a:lnSpc>
            </a:pPr>
            <a:r>
              <a:rPr lang="en-US" sz="3200" dirty="0"/>
              <a:t>People send and receive messages out of and into their different ego states</a:t>
            </a:r>
          </a:p>
          <a:p>
            <a:pPr marL="533400" indent="-533400">
              <a:lnSpc>
                <a:spcPct val="90000"/>
              </a:lnSpc>
            </a:pPr>
            <a:r>
              <a:rPr lang="en-US" sz="3200" u="sng" dirty="0"/>
              <a:t>How</a:t>
            </a:r>
            <a:r>
              <a:rPr lang="en-US" sz="3200" dirty="0"/>
              <a:t> people say something (what others hear?) is just as important as </a:t>
            </a:r>
            <a:r>
              <a:rPr lang="en-US" sz="3200" u="sng" dirty="0"/>
              <a:t>what</a:t>
            </a:r>
            <a:r>
              <a:rPr lang="en-US" sz="3200" dirty="0"/>
              <a:t> is said</a:t>
            </a:r>
          </a:p>
          <a:p>
            <a:pPr marL="533400" indent="-533400">
              <a:lnSpc>
                <a:spcPct val="90000"/>
              </a:lnSpc>
            </a:pPr>
            <a:r>
              <a:rPr lang="en-US" sz="3200" dirty="0"/>
              <a:t>Types of communication, interactions</a:t>
            </a:r>
          </a:p>
          <a:p>
            <a:pPr marL="914400" lvl="1" indent="-457200">
              <a:lnSpc>
                <a:spcPct val="90000"/>
              </a:lnSpc>
              <a:buFont typeface="Wingdings" pitchFamily="2" charset="2"/>
              <a:buAutoNum type="arabicParenR"/>
            </a:pPr>
            <a:r>
              <a:rPr lang="en-US" sz="2800" dirty="0"/>
              <a:t>Complementary</a:t>
            </a:r>
          </a:p>
          <a:p>
            <a:pPr marL="914400" lvl="1" indent="-457200">
              <a:lnSpc>
                <a:spcPct val="90000"/>
              </a:lnSpc>
              <a:buFont typeface="Wingdings" pitchFamily="2" charset="2"/>
              <a:buAutoNum type="arabicParenR"/>
            </a:pPr>
            <a:r>
              <a:rPr lang="en-US" sz="2800" dirty="0"/>
              <a:t>Crossed</a:t>
            </a:r>
          </a:p>
          <a:p>
            <a:pPr marL="914400" lvl="1" indent="-457200">
              <a:lnSpc>
                <a:spcPct val="90000"/>
              </a:lnSpc>
              <a:buFont typeface="Wingdings" pitchFamily="2" charset="2"/>
              <a:buAutoNum type="arabicParenR"/>
            </a:pPr>
            <a:r>
              <a:rPr lang="en-US" sz="2800" dirty="0"/>
              <a:t>Ulterior</a:t>
            </a:r>
          </a:p>
          <a:p>
            <a:pPr marL="914400" lvl="1" indent="-457200">
              <a:lnSpc>
                <a:spcPct val="90000"/>
              </a:lnSpc>
              <a:buFont typeface="Wingdings" pitchFamily="2" charset="2"/>
              <a:buNone/>
            </a:pPr>
            <a:endParaRPr lang="en-US" sz="2800" dirty="0"/>
          </a:p>
        </p:txBody>
      </p:sp>
    </p:spTree>
    <p:extLst>
      <p:ext uri="{BB962C8B-B14F-4D97-AF65-F5344CB8AC3E}">
        <p14:creationId xmlns:p14="http://schemas.microsoft.com/office/powerpoint/2010/main" val="3197916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Complementary ‘Transactions’</a:t>
            </a:r>
          </a:p>
        </p:txBody>
      </p:sp>
      <p:sp>
        <p:nvSpPr>
          <p:cNvPr id="16387" name="Rectangle 3"/>
          <p:cNvSpPr>
            <a:spLocks noGrp="1" noChangeArrowheads="1"/>
          </p:cNvSpPr>
          <p:nvPr>
            <p:ph type="body" idx="1"/>
          </p:nvPr>
        </p:nvSpPr>
        <p:spPr/>
        <p:txBody>
          <a:bodyPr/>
          <a:lstStyle/>
          <a:p>
            <a:r>
              <a:rPr lang="en-US" sz="2400" dirty="0"/>
              <a:t>Interactions, responses, actions regarded as appropriate and expected from another person.</a:t>
            </a:r>
          </a:p>
          <a:p>
            <a:r>
              <a:rPr lang="en-US" sz="2400" dirty="0"/>
              <a:t>Parallel communication arrows, communication continues.</a:t>
            </a:r>
          </a:p>
          <a:p>
            <a:pPr>
              <a:buFont typeface="Wingdings" pitchFamily="2" charset="2"/>
              <a:buNone/>
            </a:pPr>
            <a:r>
              <a:rPr lang="en-US" sz="2400" dirty="0"/>
              <a:t>	Example 1:		#1	What time do you have?</a:t>
            </a:r>
          </a:p>
          <a:p>
            <a:pPr>
              <a:buFont typeface="Wingdings" pitchFamily="2" charset="2"/>
              <a:buNone/>
            </a:pPr>
            <a:r>
              <a:rPr lang="en-US" sz="2400" dirty="0"/>
              <a:t>				#2	I’ve got 11:15.</a:t>
            </a:r>
          </a:p>
        </p:txBody>
      </p:sp>
      <p:sp>
        <p:nvSpPr>
          <p:cNvPr id="16388" name="AutoShape 4"/>
          <p:cNvSpPr>
            <a:spLocks noChangeArrowheads="1"/>
          </p:cNvSpPr>
          <p:nvPr/>
        </p:nvSpPr>
        <p:spPr bwMode="auto">
          <a:xfrm>
            <a:off x="1320800" y="41910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16389" name="AutoShape 5"/>
          <p:cNvSpPr>
            <a:spLocks noChangeArrowheads="1"/>
          </p:cNvSpPr>
          <p:nvPr/>
        </p:nvSpPr>
        <p:spPr bwMode="auto">
          <a:xfrm>
            <a:off x="1320800" y="48006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16390" name="AutoShape 6"/>
          <p:cNvSpPr>
            <a:spLocks noChangeArrowheads="1"/>
          </p:cNvSpPr>
          <p:nvPr/>
        </p:nvSpPr>
        <p:spPr bwMode="auto">
          <a:xfrm>
            <a:off x="1320800" y="5410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16391" name="AutoShape 7"/>
          <p:cNvSpPr>
            <a:spLocks noChangeArrowheads="1"/>
          </p:cNvSpPr>
          <p:nvPr/>
        </p:nvSpPr>
        <p:spPr bwMode="auto">
          <a:xfrm>
            <a:off x="3048000" y="41910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16392" name="AutoShape 8"/>
          <p:cNvSpPr>
            <a:spLocks noChangeArrowheads="1"/>
          </p:cNvSpPr>
          <p:nvPr/>
        </p:nvSpPr>
        <p:spPr bwMode="auto">
          <a:xfrm>
            <a:off x="3048000" y="48006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16393" name="AutoShape 9"/>
          <p:cNvSpPr>
            <a:spLocks noChangeArrowheads="1"/>
          </p:cNvSpPr>
          <p:nvPr/>
        </p:nvSpPr>
        <p:spPr bwMode="auto">
          <a:xfrm>
            <a:off x="3048000" y="5410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16396" name="Line 12"/>
          <p:cNvSpPr>
            <a:spLocks noChangeShapeType="1"/>
          </p:cNvSpPr>
          <p:nvPr/>
        </p:nvSpPr>
        <p:spPr bwMode="auto">
          <a:xfrm>
            <a:off x="1828800" y="4876800"/>
            <a:ext cx="1219200" cy="0"/>
          </a:xfrm>
          <a:prstGeom prst="line">
            <a:avLst/>
          </a:prstGeom>
          <a:noFill/>
          <a:ln w="9525">
            <a:solidFill>
              <a:schemeClr val="tx1"/>
            </a:solidFill>
            <a:round/>
            <a:headEnd/>
            <a:tailEnd type="triangle" w="med" len="med"/>
          </a:ln>
          <a:effectLst/>
        </p:spPr>
        <p:txBody>
          <a:bodyPr/>
          <a:lstStyle/>
          <a:p>
            <a:endParaRPr lang="en-US"/>
          </a:p>
        </p:txBody>
      </p:sp>
      <p:sp>
        <p:nvSpPr>
          <p:cNvPr id="16397" name="Line 13"/>
          <p:cNvSpPr>
            <a:spLocks noChangeShapeType="1"/>
          </p:cNvSpPr>
          <p:nvPr/>
        </p:nvSpPr>
        <p:spPr bwMode="auto">
          <a:xfrm flipH="1">
            <a:off x="1828800" y="5105400"/>
            <a:ext cx="1219200" cy="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3223812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en-US" sz="4000"/>
              <a:t>Complementary ‘Transactions’ cont’d</a:t>
            </a:r>
          </a:p>
        </p:txBody>
      </p:sp>
      <p:sp>
        <p:nvSpPr>
          <p:cNvPr id="17411" name="Rectangle 3"/>
          <p:cNvSpPr>
            <a:spLocks noGrp="1" noChangeArrowheads="1"/>
          </p:cNvSpPr>
          <p:nvPr>
            <p:ph type="body" idx="1"/>
          </p:nvPr>
        </p:nvSpPr>
        <p:spPr/>
        <p:txBody>
          <a:bodyPr/>
          <a:lstStyle/>
          <a:p>
            <a:pPr>
              <a:buFont typeface="Wingdings" pitchFamily="2" charset="2"/>
              <a:buNone/>
            </a:pPr>
            <a:r>
              <a:rPr lang="en-US" sz="2400"/>
              <a:t>Example 2:	</a:t>
            </a:r>
          </a:p>
          <a:p>
            <a:pPr>
              <a:buFont typeface="Wingdings" pitchFamily="2" charset="2"/>
              <a:buNone/>
            </a:pPr>
            <a:r>
              <a:rPr lang="en-US" sz="2400"/>
              <a:t>			</a:t>
            </a:r>
          </a:p>
          <a:p>
            <a:pPr>
              <a:buFont typeface="Wingdings" pitchFamily="2" charset="2"/>
              <a:buNone/>
            </a:pPr>
            <a:endParaRPr lang="en-US"/>
          </a:p>
        </p:txBody>
      </p:sp>
      <p:sp>
        <p:nvSpPr>
          <p:cNvPr id="17412" name="AutoShape 4"/>
          <p:cNvSpPr>
            <a:spLocks noChangeArrowheads="1"/>
          </p:cNvSpPr>
          <p:nvPr/>
        </p:nvSpPr>
        <p:spPr bwMode="auto">
          <a:xfrm>
            <a:off x="1320800" y="3505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17413" name="AutoShape 5"/>
          <p:cNvSpPr>
            <a:spLocks noChangeArrowheads="1"/>
          </p:cNvSpPr>
          <p:nvPr/>
        </p:nvSpPr>
        <p:spPr bwMode="auto">
          <a:xfrm>
            <a:off x="1320800" y="41910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17414" name="AutoShape 6"/>
          <p:cNvSpPr>
            <a:spLocks noChangeArrowheads="1"/>
          </p:cNvSpPr>
          <p:nvPr/>
        </p:nvSpPr>
        <p:spPr bwMode="auto">
          <a:xfrm>
            <a:off x="1320800" y="48768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17415" name="AutoShape 7"/>
          <p:cNvSpPr>
            <a:spLocks noChangeArrowheads="1"/>
          </p:cNvSpPr>
          <p:nvPr/>
        </p:nvSpPr>
        <p:spPr bwMode="auto">
          <a:xfrm>
            <a:off x="3048000" y="3505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17416" name="AutoShape 8"/>
          <p:cNvSpPr>
            <a:spLocks noChangeArrowheads="1"/>
          </p:cNvSpPr>
          <p:nvPr/>
        </p:nvSpPr>
        <p:spPr bwMode="auto">
          <a:xfrm>
            <a:off x="3048000" y="41910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17417" name="AutoShape 9"/>
          <p:cNvSpPr>
            <a:spLocks noChangeArrowheads="1"/>
          </p:cNvSpPr>
          <p:nvPr/>
        </p:nvSpPr>
        <p:spPr bwMode="auto">
          <a:xfrm>
            <a:off x="3048000" y="48768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17419" name="Line 11"/>
          <p:cNvSpPr>
            <a:spLocks noChangeShapeType="1"/>
          </p:cNvSpPr>
          <p:nvPr/>
        </p:nvSpPr>
        <p:spPr bwMode="auto">
          <a:xfrm>
            <a:off x="1828800" y="3657600"/>
            <a:ext cx="1320800" cy="1219200"/>
          </a:xfrm>
          <a:prstGeom prst="line">
            <a:avLst/>
          </a:prstGeom>
          <a:noFill/>
          <a:ln w="9525">
            <a:solidFill>
              <a:schemeClr val="tx1"/>
            </a:solidFill>
            <a:round/>
            <a:headEnd/>
            <a:tailEnd type="triangle" w="med" len="med"/>
          </a:ln>
          <a:effectLst/>
        </p:spPr>
        <p:txBody>
          <a:bodyPr/>
          <a:lstStyle/>
          <a:p>
            <a:endParaRPr lang="en-US"/>
          </a:p>
        </p:txBody>
      </p:sp>
      <p:sp>
        <p:nvSpPr>
          <p:cNvPr id="17420" name="Line 12"/>
          <p:cNvSpPr>
            <a:spLocks noChangeShapeType="1"/>
          </p:cNvSpPr>
          <p:nvPr/>
        </p:nvSpPr>
        <p:spPr bwMode="auto">
          <a:xfrm flipH="1" flipV="1">
            <a:off x="1727200" y="3886200"/>
            <a:ext cx="1320800" cy="1143000"/>
          </a:xfrm>
          <a:prstGeom prst="line">
            <a:avLst/>
          </a:prstGeom>
          <a:noFill/>
          <a:ln w="9525">
            <a:solidFill>
              <a:schemeClr val="tx1"/>
            </a:solidFill>
            <a:round/>
            <a:headEnd/>
            <a:tailEnd type="triangle" w="med" len="med"/>
          </a:ln>
          <a:effectLst/>
        </p:spPr>
        <p:txBody>
          <a:bodyPr/>
          <a:lstStyle/>
          <a:p>
            <a:endParaRPr lang="en-US"/>
          </a:p>
        </p:txBody>
      </p:sp>
      <p:sp>
        <p:nvSpPr>
          <p:cNvPr id="17421" name="Rectangle 13"/>
          <p:cNvSpPr>
            <a:spLocks noChangeArrowheads="1"/>
          </p:cNvSpPr>
          <p:nvPr/>
        </p:nvSpPr>
        <p:spPr bwMode="auto">
          <a:xfrm>
            <a:off x="5080001" y="3279775"/>
            <a:ext cx="3317960" cy="461665"/>
          </a:xfrm>
          <a:prstGeom prst="rect">
            <a:avLst/>
          </a:prstGeom>
          <a:noFill/>
          <a:ln w="9525">
            <a:noFill/>
            <a:miter lim="800000"/>
            <a:headEnd/>
            <a:tailEnd/>
          </a:ln>
          <a:effectLst/>
        </p:spPr>
        <p:txBody>
          <a:bodyPr wrap="none">
            <a:spAutoFit/>
          </a:bodyPr>
          <a:lstStyle/>
          <a:p>
            <a:r>
              <a:rPr lang="en-US" sz="2400" b="1"/>
              <a:t>#1	You’re late again!</a:t>
            </a:r>
          </a:p>
        </p:txBody>
      </p:sp>
      <p:sp>
        <p:nvSpPr>
          <p:cNvPr id="17422" name="Rectangle 14"/>
          <p:cNvSpPr>
            <a:spLocks noChangeArrowheads="1"/>
          </p:cNvSpPr>
          <p:nvPr/>
        </p:nvSpPr>
        <p:spPr bwMode="auto">
          <a:xfrm>
            <a:off x="5080000" y="3837297"/>
            <a:ext cx="5387834" cy="461665"/>
          </a:xfrm>
          <a:prstGeom prst="rect">
            <a:avLst/>
          </a:prstGeom>
          <a:noFill/>
          <a:ln w="9525">
            <a:noFill/>
            <a:miter lim="800000"/>
            <a:headEnd/>
            <a:tailEnd/>
          </a:ln>
          <a:effectLst/>
        </p:spPr>
        <p:txBody>
          <a:bodyPr wrap="square">
            <a:spAutoFit/>
          </a:bodyPr>
          <a:lstStyle/>
          <a:p>
            <a:r>
              <a:rPr lang="en-US" sz="2400" b="1" dirty="0"/>
              <a:t>#2	I’m sorry.  It won’t happen again.</a:t>
            </a:r>
          </a:p>
        </p:txBody>
      </p:sp>
    </p:spTree>
    <p:extLst>
      <p:ext uri="{BB962C8B-B14F-4D97-AF65-F5344CB8AC3E}">
        <p14:creationId xmlns:p14="http://schemas.microsoft.com/office/powerpoint/2010/main" val="2434139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Crossed ‘Transactions’</a:t>
            </a:r>
          </a:p>
        </p:txBody>
      </p:sp>
      <p:sp>
        <p:nvSpPr>
          <p:cNvPr id="18435" name="Rectangle 3"/>
          <p:cNvSpPr>
            <a:spLocks noGrp="1" noChangeArrowheads="1"/>
          </p:cNvSpPr>
          <p:nvPr>
            <p:ph type="body" idx="1"/>
          </p:nvPr>
        </p:nvSpPr>
        <p:spPr>
          <a:xfrm>
            <a:off x="609600" y="1670712"/>
            <a:ext cx="10972800" cy="2590800"/>
          </a:xfrm>
        </p:spPr>
        <p:txBody>
          <a:bodyPr/>
          <a:lstStyle/>
          <a:p>
            <a:r>
              <a:rPr lang="en-US" sz="2000" dirty="0"/>
              <a:t>Interactions, responses, actions </a:t>
            </a:r>
            <a:r>
              <a:rPr lang="en-US" sz="2000" u="sng" dirty="0"/>
              <a:t>NOT</a:t>
            </a:r>
            <a:r>
              <a:rPr lang="en-US" sz="2000" dirty="0"/>
              <a:t> regarded as appropriate or expected from another person.</a:t>
            </a:r>
          </a:p>
          <a:p>
            <a:r>
              <a:rPr lang="en-US" sz="2000" dirty="0"/>
              <a:t>Crossed communication arrows, communication breakdown.</a:t>
            </a:r>
          </a:p>
          <a:p>
            <a:endParaRPr lang="en-US" sz="2000" dirty="0"/>
          </a:p>
          <a:p>
            <a:pPr>
              <a:buFont typeface="Wingdings" pitchFamily="2" charset="2"/>
              <a:buNone/>
            </a:pPr>
            <a:r>
              <a:rPr lang="en-US" sz="2000" dirty="0"/>
              <a:t>Example 1	#1	What time do you have?</a:t>
            </a:r>
          </a:p>
          <a:p>
            <a:pPr>
              <a:buFont typeface="Wingdings" pitchFamily="2" charset="2"/>
              <a:buNone/>
            </a:pPr>
            <a:r>
              <a:rPr lang="en-US" sz="2000" dirty="0"/>
              <a:t>			#2	There’s a clock on the wall, why don’t you figure it out yourself?</a:t>
            </a:r>
          </a:p>
        </p:txBody>
      </p:sp>
      <p:sp>
        <p:nvSpPr>
          <p:cNvPr id="18437" name="AutoShape 5"/>
          <p:cNvSpPr>
            <a:spLocks noChangeArrowheads="1"/>
          </p:cNvSpPr>
          <p:nvPr/>
        </p:nvSpPr>
        <p:spPr bwMode="auto">
          <a:xfrm>
            <a:off x="3149600" y="4267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18438" name="AutoShape 6"/>
          <p:cNvSpPr>
            <a:spLocks noChangeArrowheads="1"/>
          </p:cNvSpPr>
          <p:nvPr/>
        </p:nvSpPr>
        <p:spPr bwMode="auto">
          <a:xfrm>
            <a:off x="3149600" y="49530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18439" name="AutoShape 7"/>
          <p:cNvSpPr>
            <a:spLocks noChangeArrowheads="1"/>
          </p:cNvSpPr>
          <p:nvPr/>
        </p:nvSpPr>
        <p:spPr bwMode="auto">
          <a:xfrm>
            <a:off x="3149600" y="56388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18440" name="AutoShape 8"/>
          <p:cNvSpPr>
            <a:spLocks noChangeArrowheads="1"/>
          </p:cNvSpPr>
          <p:nvPr/>
        </p:nvSpPr>
        <p:spPr bwMode="auto">
          <a:xfrm>
            <a:off x="5283200" y="4267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18441" name="AutoShape 9"/>
          <p:cNvSpPr>
            <a:spLocks noChangeArrowheads="1"/>
          </p:cNvSpPr>
          <p:nvPr/>
        </p:nvSpPr>
        <p:spPr bwMode="auto">
          <a:xfrm>
            <a:off x="5283200" y="49530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18442" name="AutoShape 10"/>
          <p:cNvSpPr>
            <a:spLocks noChangeArrowheads="1"/>
          </p:cNvSpPr>
          <p:nvPr/>
        </p:nvSpPr>
        <p:spPr bwMode="auto">
          <a:xfrm>
            <a:off x="5283200" y="56388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18443" name="Line 11"/>
          <p:cNvSpPr>
            <a:spLocks noChangeShapeType="1"/>
          </p:cNvSpPr>
          <p:nvPr/>
        </p:nvSpPr>
        <p:spPr bwMode="auto">
          <a:xfrm>
            <a:off x="3657600" y="5181600"/>
            <a:ext cx="1625600" cy="0"/>
          </a:xfrm>
          <a:prstGeom prst="line">
            <a:avLst/>
          </a:prstGeom>
          <a:noFill/>
          <a:ln w="9525">
            <a:solidFill>
              <a:schemeClr val="tx1"/>
            </a:solidFill>
            <a:round/>
            <a:headEnd/>
            <a:tailEnd type="triangle" w="med" len="med"/>
          </a:ln>
          <a:effectLst/>
        </p:spPr>
        <p:txBody>
          <a:bodyPr/>
          <a:lstStyle/>
          <a:p>
            <a:endParaRPr lang="en-US"/>
          </a:p>
        </p:txBody>
      </p:sp>
      <p:sp>
        <p:nvSpPr>
          <p:cNvPr id="18444" name="Line 12"/>
          <p:cNvSpPr>
            <a:spLocks noChangeShapeType="1"/>
          </p:cNvSpPr>
          <p:nvPr/>
        </p:nvSpPr>
        <p:spPr bwMode="auto">
          <a:xfrm flipH="1">
            <a:off x="3759200" y="4572000"/>
            <a:ext cx="1524000" cy="114300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938800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Crossed ‘Transactions’ cont’d</a:t>
            </a:r>
          </a:p>
        </p:txBody>
      </p:sp>
      <p:sp>
        <p:nvSpPr>
          <p:cNvPr id="19459" name="Rectangle 3"/>
          <p:cNvSpPr>
            <a:spLocks noGrp="1" noChangeArrowheads="1"/>
          </p:cNvSpPr>
          <p:nvPr>
            <p:ph type="body" idx="1"/>
          </p:nvPr>
        </p:nvSpPr>
        <p:spPr>
          <a:xfrm>
            <a:off x="609600" y="1981200"/>
            <a:ext cx="10972800" cy="1143000"/>
          </a:xfrm>
        </p:spPr>
        <p:txBody>
          <a:bodyPr/>
          <a:lstStyle/>
          <a:p>
            <a:pPr>
              <a:buFont typeface="Wingdings" pitchFamily="2" charset="2"/>
              <a:buNone/>
            </a:pPr>
            <a:r>
              <a:rPr lang="en-US" sz="2400"/>
              <a:t>Example 2			</a:t>
            </a:r>
            <a:r>
              <a:rPr lang="en-US" sz="2000"/>
              <a:t>#1	You’re late again!</a:t>
            </a:r>
          </a:p>
          <a:p>
            <a:pPr>
              <a:buFont typeface="Wingdings" pitchFamily="2" charset="2"/>
              <a:buNone/>
            </a:pPr>
            <a:r>
              <a:rPr lang="en-US" sz="2000"/>
              <a:t>					#2	Yeah, I know, I had a flat tire.</a:t>
            </a:r>
          </a:p>
          <a:p>
            <a:pPr>
              <a:buFont typeface="Wingdings" pitchFamily="2" charset="2"/>
              <a:buNone/>
            </a:pPr>
            <a:endParaRPr lang="en-US"/>
          </a:p>
        </p:txBody>
      </p:sp>
      <p:sp>
        <p:nvSpPr>
          <p:cNvPr id="19460" name="AutoShape 4"/>
          <p:cNvSpPr>
            <a:spLocks noChangeArrowheads="1"/>
          </p:cNvSpPr>
          <p:nvPr/>
        </p:nvSpPr>
        <p:spPr bwMode="auto">
          <a:xfrm>
            <a:off x="3251200" y="3505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19461" name="AutoShape 5"/>
          <p:cNvSpPr>
            <a:spLocks noChangeArrowheads="1"/>
          </p:cNvSpPr>
          <p:nvPr/>
        </p:nvSpPr>
        <p:spPr bwMode="auto">
          <a:xfrm>
            <a:off x="3251200" y="41910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19462" name="AutoShape 6"/>
          <p:cNvSpPr>
            <a:spLocks noChangeArrowheads="1"/>
          </p:cNvSpPr>
          <p:nvPr/>
        </p:nvSpPr>
        <p:spPr bwMode="auto">
          <a:xfrm>
            <a:off x="3251200" y="48768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19463" name="AutoShape 7"/>
          <p:cNvSpPr>
            <a:spLocks noChangeArrowheads="1"/>
          </p:cNvSpPr>
          <p:nvPr/>
        </p:nvSpPr>
        <p:spPr bwMode="auto">
          <a:xfrm>
            <a:off x="5994400" y="3505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19464" name="AutoShape 8"/>
          <p:cNvSpPr>
            <a:spLocks noChangeArrowheads="1"/>
          </p:cNvSpPr>
          <p:nvPr/>
        </p:nvSpPr>
        <p:spPr bwMode="auto">
          <a:xfrm>
            <a:off x="5994400" y="41910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19465" name="AutoShape 9"/>
          <p:cNvSpPr>
            <a:spLocks noChangeArrowheads="1"/>
          </p:cNvSpPr>
          <p:nvPr/>
        </p:nvSpPr>
        <p:spPr bwMode="auto">
          <a:xfrm>
            <a:off x="5994400" y="48768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19466" name="Line 10"/>
          <p:cNvSpPr>
            <a:spLocks noChangeShapeType="1"/>
          </p:cNvSpPr>
          <p:nvPr/>
        </p:nvSpPr>
        <p:spPr bwMode="auto">
          <a:xfrm>
            <a:off x="3759200" y="3733800"/>
            <a:ext cx="2235200" cy="1219200"/>
          </a:xfrm>
          <a:prstGeom prst="line">
            <a:avLst/>
          </a:prstGeom>
          <a:noFill/>
          <a:ln w="9525">
            <a:solidFill>
              <a:schemeClr val="tx1"/>
            </a:solidFill>
            <a:round/>
            <a:headEnd/>
            <a:tailEnd type="triangle" w="med" len="med"/>
          </a:ln>
          <a:effectLst/>
        </p:spPr>
        <p:txBody>
          <a:bodyPr/>
          <a:lstStyle/>
          <a:p>
            <a:endParaRPr lang="en-US"/>
          </a:p>
        </p:txBody>
      </p:sp>
      <p:sp>
        <p:nvSpPr>
          <p:cNvPr id="19467" name="Line 11"/>
          <p:cNvSpPr>
            <a:spLocks noChangeShapeType="1"/>
          </p:cNvSpPr>
          <p:nvPr/>
        </p:nvSpPr>
        <p:spPr bwMode="auto">
          <a:xfrm flipH="1">
            <a:off x="3860800" y="4343400"/>
            <a:ext cx="2032000" cy="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1560549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15326"/>
            <a:ext cx="10160000" cy="1143000"/>
          </a:xfrm>
        </p:spPr>
        <p:txBody>
          <a:bodyPr/>
          <a:lstStyle/>
          <a:p>
            <a:r>
              <a:rPr lang="en-US"/>
              <a:t>Ulterior ‘Transactions’</a:t>
            </a:r>
          </a:p>
        </p:txBody>
      </p:sp>
      <p:sp>
        <p:nvSpPr>
          <p:cNvPr id="20483" name="Rectangle 3"/>
          <p:cNvSpPr>
            <a:spLocks noGrp="1" noChangeArrowheads="1"/>
          </p:cNvSpPr>
          <p:nvPr>
            <p:ph type="body" idx="1"/>
          </p:nvPr>
        </p:nvSpPr>
        <p:spPr>
          <a:xfrm>
            <a:off x="609600" y="1121376"/>
            <a:ext cx="10622507" cy="1749216"/>
          </a:xfrm>
        </p:spPr>
        <p:txBody>
          <a:bodyPr/>
          <a:lstStyle/>
          <a:p>
            <a:r>
              <a:rPr lang="en-US" dirty="0"/>
              <a:t>Ulterior – existing beyond obvious</a:t>
            </a:r>
          </a:p>
          <a:p>
            <a:r>
              <a:rPr lang="en-US" dirty="0"/>
              <a:t>Overt (directly observable) and </a:t>
            </a:r>
          </a:p>
          <a:p>
            <a:r>
              <a:rPr lang="en-US" dirty="0"/>
              <a:t>Covert (more at psychological level) type messages conveyed simultaneously</a:t>
            </a:r>
          </a:p>
          <a:p>
            <a:r>
              <a:rPr lang="en-US" dirty="0"/>
              <a:t>The hidden messages may be misinterpreted.</a:t>
            </a:r>
          </a:p>
        </p:txBody>
      </p:sp>
      <p:sp>
        <p:nvSpPr>
          <p:cNvPr id="20484" name="AutoShape 4"/>
          <p:cNvSpPr>
            <a:spLocks noChangeArrowheads="1"/>
          </p:cNvSpPr>
          <p:nvPr/>
        </p:nvSpPr>
        <p:spPr bwMode="auto">
          <a:xfrm>
            <a:off x="3251200" y="4267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20485" name="AutoShape 5"/>
          <p:cNvSpPr>
            <a:spLocks noChangeArrowheads="1"/>
          </p:cNvSpPr>
          <p:nvPr/>
        </p:nvSpPr>
        <p:spPr bwMode="auto">
          <a:xfrm>
            <a:off x="3251200" y="51054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20486" name="AutoShape 6"/>
          <p:cNvSpPr>
            <a:spLocks noChangeArrowheads="1"/>
          </p:cNvSpPr>
          <p:nvPr/>
        </p:nvSpPr>
        <p:spPr bwMode="auto">
          <a:xfrm>
            <a:off x="3251200" y="58674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20487" name="AutoShape 7"/>
          <p:cNvSpPr>
            <a:spLocks noChangeArrowheads="1"/>
          </p:cNvSpPr>
          <p:nvPr/>
        </p:nvSpPr>
        <p:spPr bwMode="auto">
          <a:xfrm>
            <a:off x="6096000" y="4267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20488" name="AutoShape 8"/>
          <p:cNvSpPr>
            <a:spLocks noChangeArrowheads="1"/>
          </p:cNvSpPr>
          <p:nvPr/>
        </p:nvSpPr>
        <p:spPr bwMode="auto">
          <a:xfrm>
            <a:off x="6096000" y="51054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20489" name="AutoShape 9"/>
          <p:cNvSpPr>
            <a:spLocks noChangeArrowheads="1"/>
          </p:cNvSpPr>
          <p:nvPr/>
        </p:nvSpPr>
        <p:spPr bwMode="auto">
          <a:xfrm>
            <a:off x="6096000" y="58674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20490" name="Line 10"/>
          <p:cNvSpPr>
            <a:spLocks noChangeShapeType="1"/>
          </p:cNvSpPr>
          <p:nvPr/>
        </p:nvSpPr>
        <p:spPr bwMode="auto">
          <a:xfrm>
            <a:off x="3759200" y="5334000"/>
            <a:ext cx="2235200" cy="0"/>
          </a:xfrm>
          <a:prstGeom prst="line">
            <a:avLst/>
          </a:prstGeom>
          <a:noFill/>
          <a:ln w="9525">
            <a:solidFill>
              <a:schemeClr val="tx1"/>
            </a:solidFill>
            <a:round/>
            <a:headEnd/>
            <a:tailEnd type="triangle" w="med" len="med"/>
          </a:ln>
          <a:effectLst/>
        </p:spPr>
        <p:txBody>
          <a:bodyPr/>
          <a:lstStyle/>
          <a:p>
            <a:endParaRPr lang="en-US"/>
          </a:p>
        </p:txBody>
      </p:sp>
      <p:sp>
        <p:nvSpPr>
          <p:cNvPr id="20491" name="Line 11"/>
          <p:cNvSpPr>
            <a:spLocks noChangeShapeType="1"/>
          </p:cNvSpPr>
          <p:nvPr/>
        </p:nvSpPr>
        <p:spPr bwMode="auto">
          <a:xfrm>
            <a:off x="3759200" y="6096000"/>
            <a:ext cx="2235200" cy="0"/>
          </a:xfrm>
          <a:prstGeom prst="line">
            <a:avLst/>
          </a:prstGeom>
          <a:noFill/>
          <a:ln w="9525">
            <a:solidFill>
              <a:schemeClr val="tx1"/>
            </a:solidFill>
            <a:prstDash val="dash"/>
            <a:round/>
            <a:headEnd/>
            <a:tailEnd type="triangle" w="med" len="med"/>
          </a:ln>
          <a:effectLst/>
        </p:spPr>
        <p:txBody>
          <a:bodyPr/>
          <a:lstStyle/>
          <a:p>
            <a:endParaRPr lang="en-US"/>
          </a:p>
        </p:txBody>
      </p:sp>
      <p:sp>
        <p:nvSpPr>
          <p:cNvPr id="12" name="Rectangle 3"/>
          <p:cNvSpPr txBox="1">
            <a:spLocks noChangeArrowheads="1"/>
          </p:cNvSpPr>
          <p:nvPr/>
        </p:nvSpPr>
        <p:spPr>
          <a:xfrm>
            <a:off x="7315200" y="4359757"/>
            <a:ext cx="4576354" cy="1389807"/>
          </a:xfrm>
          <a:prstGeom prst="rect">
            <a:avLst/>
          </a:prstGeom>
        </p:spPr>
        <p:txBody>
          <a:bodyPr vert="horz" lIns="91440" tIns="45720" rIns="91440" bIns="45720" rtlCol="0">
            <a:normAutofit fontScale="850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dirty="0"/>
              <a:t>Interactions, responses, actions which are different from those explicitly stated</a:t>
            </a:r>
          </a:p>
          <a:p>
            <a:endParaRPr lang="en-US" dirty="0"/>
          </a:p>
          <a:p>
            <a:pPr>
              <a:buFont typeface="Wingdings" pitchFamily="2" charset="2"/>
              <a:buNone/>
            </a:pPr>
            <a:r>
              <a:rPr lang="en-US" dirty="0"/>
              <a:t>	</a:t>
            </a:r>
            <a:r>
              <a:rPr lang="en-US" sz="2000" dirty="0"/>
              <a:t>Example#1 “This car is too racy for you!”</a:t>
            </a:r>
          </a:p>
        </p:txBody>
      </p:sp>
      <p:sp>
        <p:nvSpPr>
          <p:cNvPr id="2" name="TextBox 1"/>
          <p:cNvSpPr txBox="1"/>
          <p:nvPr/>
        </p:nvSpPr>
        <p:spPr>
          <a:xfrm>
            <a:off x="4244459" y="4967785"/>
            <a:ext cx="1269241" cy="369332"/>
          </a:xfrm>
          <a:prstGeom prst="rect">
            <a:avLst/>
          </a:prstGeom>
          <a:noFill/>
        </p:spPr>
        <p:txBody>
          <a:bodyPr wrap="square" rtlCol="0">
            <a:spAutoFit/>
          </a:bodyPr>
          <a:lstStyle/>
          <a:p>
            <a:r>
              <a:rPr lang="en-US" dirty="0"/>
              <a:t>Social level</a:t>
            </a:r>
            <a:endParaRPr lang="en-IN" dirty="0"/>
          </a:p>
        </p:txBody>
      </p:sp>
      <p:sp>
        <p:nvSpPr>
          <p:cNvPr id="14" name="TextBox 13"/>
          <p:cNvSpPr txBox="1"/>
          <p:nvPr/>
        </p:nvSpPr>
        <p:spPr>
          <a:xfrm>
            <a:off x="3960123" y="5693401"/>
            <a:ext cx="1935710" cy="369332"/>
          </a:xfrm>
          <a:prstGeom prst="rect">
            <a:avLst/>
          </a:prstGeom>
          <a:noFill/>
        </p:spPr>
        <p:txBody>
          <a:bodyPr wrap="square" rtlCol="0">
            <a:spAutoFit/>
          </a:bodyPr>
          <a:lstStyle/>
          <a:p>
            <a:r>
              <a:rPr lang="en-US" dirty="0"/>
              <a:t>Psychological level</a:t>
            </a:r>
            <a:endParaRPr lang="en-IN" dirty="0"/>
          </a:p>
        </p:txBody>
      </p:sp>
    </p:spTree>
    <p:extLst>
      <p:ext uri="{BB962C8B-B14F-4D97-AF65-F5344CB8AC3E}">
        <p14:creationId xmlns:p14="http://schemas.microsoft.com/office/powerpoint/2010/main" val="1993783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31745"/>
          <p:cNvSpPr>
            <a:spLocks noGrp="1"/>
          </p:cNvSpPr>
          <p:nvPr>
            <p:ph type="title"/>
          </p:nvPr>
        </p:nvSpPr>
        <p:spPr>
          <a:xfrm>
            <a:off x="2057400" y="381000"/>
            <a:ext cx="7172325" cy="1039813"/>
          </a:xfrm>
        </p:spPr>
        <p:txBody>
          <a:bodyPr anchor="ctr">
            <a:normAutofit fontScale="90000"/>
          </a:bodyPr>
          <a:lstStyle/>
          <a:p>
            <a:r>
              <a:rPr lang="en-US" altLang="en-US" sz="4000">
                <a:solidFill>
                  <a:schemeClr val="accent2"/>
                </a:solidFill>
              </a:rPr>
              <a:t>Seven C’s of Effective Communication</a:t>
            </a:r>
          </a:p>
        </p:txBody>
      </p:sp>
      <p:sp>
        <p:nvSpPr>
          <p:cNvPr id="32770" name="Text Placeholder 31746"/>
          <p:cNvSpPr>
            <a:spLocks noGrp="1"/>
          </p:cNvSpPr>
          <p:nvPr>
            <p:ph idx="1"/>
          </p:nvPr>
        </p:nvSpPr>
        <p:spPr>
          <a:xfrm>
            <a:off x="2438400" y="1905000"/>
            <a:ext cx="7696200" cy="3816350"/>
          </a:xfrm>
        </p:spPr>
        <p:txBody>
          <a:bodyPr anchor="t"/>
          <a:lstStyle/>
          <a:p>
            <a:pPr marL="533400" indent="-533400">
              <a:lnSpc>
                <a:spcPct val="90000"/>
              </a:lnSpc>
              <a:buAutoNum type="arabicPeriod"/>
            </a:pPr>
            <a:r>
              <a:rPr lang="en-US" altLang="en-US"/>
              <a:t>Completeness</a:t>
            </a:r>
          </a:p>
          <a:p>
            <a:pPr marL="533400" indent="-533400">
              <a:lnSpc>
                <a:spcPct val="90000"/>
              </a:lnSpc>
              <a:buAutoNum type="arabicPeriod"/>
            </a:pPr>
            <a:r>
              <a:rPr lang="en-US" altLang="en-US"/>
              <a:t>Conciseness</a:t>
            </a:r>
          </a:p>
          <a:p>
            <a:pPr marL="533400" indent="-533400">
              <a:lnSpc>
                <a:spcPct val="90000"/>
              </a:lnSpc>
              <a:buAutoNum type="arabicPeriod"/>
            </a:pPr>
            <a:r>
              <a:rPr lang="en-US" altLang="en-US"/>
              <a:t>Consideration</a:t>
            </a:r>
          </a:p>
          <a:p>
            <a:pPr marL="533400" indent="-533400">
              <a:lnSpc>
                <a:spcPct val="90000"/>
              </a:lnSpc>
              <a:buAutoNum type="arabicPeriod"/>
            </a:pPr>
            <a:r>
              <a:rPr lang="en-US" altLang="en-US"/>
              <a:t>Concreteness</a:t>
            </a:r>
          </a:p>
          <a:p>
            <a:pPr marL="533400" indent="-533400">
              <a:lnSpc>
                <a:spcPct val="90000"/>
              </a:lnSpc>
              <a:buAutoNum type="arabicPeriod"/>
            </a:pPr>
            <a:r>
              <a:rPr lang="en-US" altLang="en-US"/>
              <a:t>C</a:t>
            </a:r>
            <a:r>
              <a:rPr lang="en-IN" altLang="en-US"/>
              <a:t>reativity</a:t>
            </a:r>
          </a:p>
          <a:p>
            <a:pPr marL="533400" indent="-533400">
              <a:lnSpc>
                <a:spcPct val="90000"/>
              </a:lnSpc>
              <a:buAutoNum type="arabicPeriod"/>
            </a:pPr>
            <a:r>
              <a:rPr lang="en-US" altLang="en-US"/>
              <a:t>Courtesy</a:t>
            </a:r>
          </a:p>
          <a:p>
            <a:pPr marL="533400" indent="-533400">
              <a:lnSpc>
                <a:spcPct val="90000"/>
              </a:lnSpc>
              <a:buAutoNum type="arabicPeriod"/>
            </a:pPr>
            <a:r>
              <a:rPr lang="en-US" altLang="en-US"/>
              <a:t>Correctness</a:t>
            </a:r>
          </a:p>
          <a:p>
            <a:pPr marL="533400" indent="-533400">
              <a:lnSpc>
                <a:spcPct val="90000"/>
              </a:lnSpc>
              <a:buAutoNum type="arabicPeriod"/>
            </a:pPr>
            <a:endParaRPr lang="en-US" altLang="en-US"/>
          </a:p>
          <a:p>
            <a:pPr marL="533400" indent="-533400">
              <a:lnSpc>
                <a:spcPct val="90000"/>
              </a:lnSpc>
            </a:pPr>
            <a:endParaRPr lang="en-US" altLang="en-US"/>
          </a:p>
          <a:p>
            <a:pPr marL="533400" indent="-533400">
              <a:lnSpc>
                <a:spcPct val="90000"/>
              </a:lnSpc>
            </a:pPr>
            <a:endParaRPr lang="en-US" altLang="en-US"/>
          </a:p>
          <a:p>
            <a:pPr marL="533400" indent="-533400">
              <a:lnSpc>
                <a:spcPct val="90000"/>
              </a:lnSpc>
            </a:pP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32769"/>
          <p:cNvSpPr>
            <a:spLocks noGrp="1"/>
          </p:cNvSpPr>
          <p:nvPr>
            <p:ph type="title"/>
          </p:nvPr>
        </p:nvSpPr>
        <p:spPr>
          <a:xfrm>
            <a:off x="2514600" y="457200"/>
            <a:ext cx="7772400" cy="1143000"/>
          </a:xfrm>
        </p:spPr>
        <p:txBody>
          <a:bodyPr anchor="ctr"/>
          <a:lstStyle/>
          <a:p>
            <a:r>
              <a:rPr lang="en-IN" altLang="en-US" sz="5400" b="1" dirty="0">
                <a:solidFill>
                  <a:srgbClr val="0B23D1"/>
                </a:solidFill>
              </a:rPr>
              <a:t>Completeness</a:t>
            </a:r>
            <a:endParaRPr lang="zh-CN" altLang="en-US" sz="5400" b="1" dirty="0">
              <a:solidFill>
                <a:srgbClr val="0B23D1"/>
              </a:solidFill>
            </a:endParaRPr>
          </a:p>
        </p:txBody>
      </p:sp>
      <p:sp>
        <p:nvSpPr>
          <p:cNvPr id="33794" name="Text Placeholder 32770"/>
          <p:cNvSpPr>
            <a:spLocks noGrp="1"/>
          </p:cNvSpPr>
          <p:nvPr>
            <p:ph idx="1"/>
          </p:nvPr>
        </p:nvSpPr>
        <p:spPr>
          <a:xfrm>
            <a:off x="2514600" y="1828800"/>
            <a:ext cx="7772400" cy="4495800"/>
          </a:xfrm>
        </p:spPr>
        <p:txBody>
          <a:bodyPr anchor="t"/>
          <a:lstStyle/>
          <a:p>
            <a:r>
              <a:rPr lang="en-US" altLang="en-US" sz="2400" b="1">
                <a:solidFill>
                  <a:srgbClr val="0B23D1"/>
                </a:solidFill>
              </a:rPr>
              <a:t>Five W’s</a:t>
            </a:r>
          </a:p>
          <a:p>
            <a:r>
              <a:rPr lang="en-US" altLang="en-US" sz="2000">
                <a:solidFill>
                  <a:schemeClr val="accent2"/>
                </a:solidFill>
              </a:rPr>
              <a:t>One way to make your message complete is to answer the five W’s.</a:t>
            </a:r>
          </a:p>
          <a:p>
            <a:r>
              <a:rPr lang="en-US" altLang="en-US" sz="2000">
                <a:solidFill>
                  <a:schemeClr val="accent2"/>
                </a:solidFill>
              </a:rPr>
              <a:t>WHO?</a:t>
            </a:r>
          </a:p>
          <a:p>
            <a:r>
              <a:rPr lang="en-US" altLang="en-US" sz="2000">
                <a:solidFill>
                  <a:schemeClr val="accent2"/>
                </a:solidFill>
              </a:rPr>
              <a:t>WHAT?</a:t>
            </a:r>
          </a:p>
          <a:p>
            <a:r>
              <a:rPr lang="en-US" altLang="en-US" sz="2000">
                <a:solidFill>
                  <a:schemeClr val="accent2"/>
                </a:solidFill>
              </a:rPr>
              <a:t>WHEN?</a:t>
            </a:r>
          </a:p>
          <a:p>
            <a:r>
              <a:rPr lang="en-US" altLang="en-US" sz="2000">
                <a:solidFill>
                  <a:schemeClr val="accent2"/>
                </a:solidFill>
              </a:rPr>
              <a:t>WHERE?</a:t>
            </a:r>
          </a:p>
          <a:p>
            <a:r>
              <a:rPr lang="en-US" altLang="en-US" sz="2000">
                <a:solidFill>
                  <a:schemeClr val="accent2"/>
                </a:solidFill>
              </a:rPr>
              <a:t>WHY?</a:t>
            </a:r>
          </a:p>
          <a:p>
            <a:r>
              <a:rPr lang="en-US" altLang="en-US" sz="2000">
                <a:solidFill>
                  <a:schemeClr val="accent2"/>
                </a:solidFill>
              </a:rPr>
              <a:t>The five question method is useful when you write requests, announcements, or other informative messages.</a:t>
            </a:r>
          </a:p>
          <a:p>
            <a:r>
              <a:rPr lang="en-US" altLang="en-US" sz="2000">
                <a:solidFill>
                  <a:schemeClr val="accent2"/>
                </a:solidFill>
              </a:rPr>
              <a:t>For instance, to order (request) merchandise, make clear </a:t>
            </a:r>
            <a:r>
              <a:rPr lang="en-US" altLang="en-US" sz="2000" i="1" u="sng">
                <a:solidFill>
                  <a:schemeClr val="accent2"/>
                </a:solidFill>
              </a:rPr>
              <a:t>WHAT </a:t>
            </a:r>
            <a:r>
              <a:rPr lang="en-US" altLang="en-US" sz="2000">
                <a:solidFill>
                  <a:schemeClr val="accent2"/>
                </a:solidFill>
              </a:rPr>
              <a:t>you want, </a:t>
            </a:r>
            <a:r>
              <a:rPr lang="en-US" altLang="en-US" sz="2000" i="1" u="sng">
                <a:solidFill>
                  <a:schemeClr val="accent2"/>
                </a:solidFill>
              </a:rPr>
              <a:t>WHEN </a:t>
            </a:r>
            <a:r>
              <a:rPr lang="en-US" altLang="en-US" sz="2000">
                <a:solidFill>
                  <a:schemeClr val="accent2"/>
                </a:solidFill>
              </a:rPr>
              <a:t>u need it, </a:t>
            </a:r>
            <a:r>
              <a:rPr lang="en-US" altLang="en-US" sz="2000" i="1" u="sng">
                <a:solidFill>
                  <a:schemeClr val="accent2"/>
                </a:solidFill>
              </a:rPr>
              <a:t>WHERE </a:t>
            </a:r>
            <a:r>
              <a:rPr lang="en-US" altLang="en-US" sz="2000">
                <a:solidFill>
                  <a:schemeClr val="accent2"/>
                </a:solidFill>
              </a:rPr>
              <a:t>it is to be sent.</a:t>
            </a:r>
          </a:p>
          <a:p>
            <a:endParaRPr lang="en-US" alt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Who, what, when, where, why.</a:t>
            </a:r>
          </a:p>
        </p:txBody>
      </p:sp>
      <p:sp>
        <p:nvSpPr>
          <p:cNvPr id="3" name="Content Placeholder 2"/>
          <p:cNvSpPr>
            <a:spLocks noGrp="1"/>
          </p:cNvSpPr>
          <p:nvPr>
            <p:ph idx="1"/>
          </p:nvPr>
        </p:nvSpPr>
        <p:spPr/>
        <p:txBody>
          <a:bodyPr/>
          <a:lstStyle/>
          <a:p>
            <a:pPr>
              <a:buNone/>
            </a:pPr>
            <a:r>
              <a:rPr lang="en-IN" sz="2000" dirty="0"/>
              <a:t>Hi everyone,</a:t>
            </a:r>
          </a:p>
          <a:p>
            <a:pPr>
              <a:buNone/>
            </a:pPr>
            <a:r>
              <a:rPr lang="en-IN" sz="2000" dirty="0"/>
              <a:t>I just wanted to send you all a reminder about the meeting we're having tomorrow!</a:t>
            </a:r>
          </a:p>
          <a:p>
            <a:pPr>
              <a:buNone/>
            </a:pPr>
            <a:r>
              <a:rPr lang="en-IN" sz="2000" dirty="0"/>
              <a:t>See you then,</a:t>
            </a:r>
          </a:p>
          <a:p>
            <a:pPr>
              <a:buNone/>
            </a:pPr>
            <a:r>
              <a:rPr lang="en-IN" sz="2000" dirty="0" err="1"/>
              <a:t>Mukesh</a:t>
            </a:r>
            <a:endParaRPr lang="en-IN" sz="2000" dirty="0"/>
          </a:p>
          <a:p>
            <a:pPr>
              <a:buNone/>
            </a:pPr>
            <a:endParaRPr lang="en-IN" sz="2000" b="1" dirty="0"/>
          </a:p>
          <a:p>
            <a:pPr>
              <a:buNone/>
            </a:pPr>
            <a:endParaRPr lang="en-IN" sz="2000" b="1" dirty="0"/>
          </a:p>
          <a:p>
            <a:pPr>
              <a:buNone/>
            </a:pPr>
            <a:r>
              <a:rPr lang="en-IN" sz="2000" dirty="0"/>
              <a:t>Hi everyone,</a:t>
            </a:r>
          </a:p>
          <a:p>
            <a:pPr algn="just">
              <a:buNone/>
            </a:pPr>
            <a:r>
              <a:rPr lang="en-IN" sz="2000" dirty="0"/>
              <a:t>	I just wanted to remind you about tomorrow's meeting on the new telecommuting policies. The meeting will be at 10:00 a.m. in the second-level conference room. Please let me know if you can't attend.</a:t>
            </a:r>
          </a:p>
          <a:p>
            <a:pPr>
              <a:buNone/>
            </a:pPr>
            <a:r>
              <a:rPr lang="en-IN" sz="2000" dirty="0"/>
              <a:t>See you then,</a:t>
            </a:r>
          </a:p>
          <a:p>
            <a:pPr>
              <a:buNone/>
            </a:pPr>
            <a:r>
              <a:rPr lang="en-IN" sz="2000" dirty="0" err="1"/>
              <a:t>Mukesh</a:t>
            </a:r>
            <a:endParaRPr lang="en-IN" sz="2000" dirty="0"/>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Completeness</a:t>
            </a:r>
          </a:p>
        </p:txBody>
      </p:sp>
      <p:sp>
        <p:nvSpPr>
          <p:cNvPr id="3" name="Content Placeholder 2"/>
          <p:cNvSpPr>
            <a:spLocks noGrp="1"/>
          </p:cNvSpPr>
          <p:nvPr>
            <p:ph idx="1"/>
          </p:nvPr>
        </p:nvSpPr>
        <p:spPr/>
        <p:txBody>
          <a:bodyPr/>
          <a:lstStyle/>
          <a:p>
            <a:r>
              <a:rPr lang="en-IN" dirty="0"/>
              <a:t>I did not hear from your company, after complaining to the customer care twice.</a:t>
            </a:r>
          </a:p>
          <a:p>
            <a:pPr>
              <a:buNone/>
            </a:pPr>
            <a:r>
              <a:rPr lang="en-IN" dirty="0"/>
              <a:t>   </a:t>
            </a:r>
            <a:r>
              <a:rPr lang="en-IN" dirty="0" err="1"/>
              <a:t>vs</a:t>
            </a:r>
            <a:endParaRPr lang="en-IN" dirty="0"/>
          </a:p>
          <a:p>
            <a:pPr algn="just"/>
            <a:r>
              <a:rPr lang="en-IN" dirty="0"/>
              <a:t>I had registered a complaint with the customer care (reference number/ complaint numbers 12 and 23) on 16</a:t>
            </a:r>
            <a:r>
              <a:rPr lang="en-IN" baseline="30000" dirty="0"/>
              <a:t>th</a:t>
            </a:r>
            <a:r>
              <a:rPr lang="en-IN" dirty="0"/>
              <a:t> February 2017, and 23</a:t>
            </a:r>
            <a:r>
              <a:rPr lang="en-IN" baseline="30000" dirty="0"/>
              <a:t>rd</a:t>
            </a:r>
            <a:r>
              <a:rPr lang="en-IN" dirty="0"/>
              <a:t> February 2017, respectively. Can you please let me know the status of the complaint?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534585" y="142875"/>
            <a:ext cx="10390716" cy="1617663"/>
          </a:xfrm>
        </p:spPr>
        <p:txBody>
          <a:bodyPr/>
          <a:lstStyle/>
          <a:p>
            <a:pPr eaLnBrk="1" hangingPunct="1"/>
            <a:r>
              <a:rPr lang="en-US"/>
              <a:t>Communication</a:t>
            </a:r>
            <a:br>
              <a:rPr lang="en-US"/>
            </a:br>
            <a:endParaRPr lang="en-US"/>
          </a:p>
        </p:txBody>
      </p:sp>
      <p:sp>
        <p:nvSpPr>
          <p:cNvPr id="4099" name="Content Placeholder 2"/>
          <p:cNvSpPr>
            <a:spLocks noGrp="1"/>
          </p:cNvSpPr>
          <p:nvPr>
            <p:ph idx="1"/>
          </p:nvPr>
        </p:nvSpPr>
        <p:spPr>
          <a:xfrm>
            <a:off x="1576917" y="1285876"/>
            <a:ext cx="10363200" cy="5572125"/>
          </a:xfrm>
        </p:spPr>
        <p:txBody>
          <a:bodyPr/>
          <a:lstStyle/>
          <a:p>
            <a:pPr eaLnBrk="1" hangingPunct="1"/>
            <a:r>
              <a:rPr lang="en-US" sz="2400"/>
              <a:t>The word communication is derived from the Latin word “communis” which means </a:t>
            </a:r>
            <a:r>
              <a:rPr lang="en-US" sz="2400" i="1"/>
              <a:t>common</a:t>
            </a:r>
            <a:r>
              <a:rPr lang="en-US" sz="2400"/>
              <a:t>.</a:t>
            </a:r>
          </a:p>
          <a:p>
            <a:pPr eaLnBrk="1" hangingPunct="1">
              <a:buFont typeface="Arial" charset="0"/>
              <a:buNone/>
            </a:pPr>
            <a:endParaRPr lang="en-US" sz="2400"/>
          </a:p>
          <a:p>
            <a:pPr eaLnBrk="1" hangingPunct="1"/>
            <a:r>
              <a:rPr lang="en-US" sz="2400"/>
              <a:t>We spend most of our life communicating.</a:t>
            </a:r>
          </a:p>
          <a:p>
            <a:pPr eaLnBrk="1" hangingPunct="1">
              <a:buFont typeface="Arial" charset="0"/>
              <a:buNone/>
            </a:pPr>
            <a:endParaRPr lang="en-US" sz="2400"/>
          </a:p>
          <a:p>
            <a:pPr eaLnBrk="1" hangingPunct="1"/>
            <a:r>
              <a:rPr lang="en-US" sz="2400"/>
              <a:t>Therefore it needs proper understanding and application for sophistication of our activities.</a:t>
            </a:r>
          </a:p>
          <a:p>
            <a:pPr eaLnBrk="1" hangingPunct="1">
              <a:buFont typeface="Arial" charset="0"/>
              <a:buNone/>
            </a:pPr>
            <a:endParaRPr lang="en-US" sz="2400"/>
          </a:p>
          <a:p>
            <a:pPr eaLnBrk="1" hangingPunct="1"/>
            <a:r>
              <a:rPr lang="en-US" sz="2400"/>
              <a:t>Communication is meeting of minds, for transfer of ideas.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Completeness</a:t>
            </a:r>
          </a:p>
        </p:txBody>
      </p:sp>
      <p:sp>
        <p:nvSpPr>
          <p:cNvPr id="3" name="Content Placeholder 2"/>
          <p:cNvSpPr>
            <a:spLocks noGrp="1"/>
          </p:cNvSpPr>
          <p:nvPr>
            <p:ph idx="1"/>
          </p:nvPr>
        </p:nvSpPr>
        <p:spPr/>
        <p:txBody>
          <a:bodyPr/>
          <a:lstStyle/>
          <a:p>
            <a:r>
              <a:rPr lang="en-IN" dirty="0"/>
              <a:t>I will reach Delhi airport tomorrow.</a:t>
            </a:r>
          </a:p>
          <a:p>
            <a:pPr>
              <a:buNone/>
            </a:pPr>
            <a:r>
              <a:rPr lang="en-IN" dirty="0"/>
              <a:t>   </a:t>
            </a:r>
            <a:r>
              <a:rPr lang="en-IN" dirty="0" err="1"/>
              <a:t>vs</a:t>
            </a:r>
            <a:endParaRPr lang="en-IN" dirty="0"/>
          </a:p>
          <a:p>
            <a:pPr algn="just"/>
            <a:r>
              <a:rPr lang="en-IN" dirty="0"/>
              <a:t>I will reach Delhi international airport by Jet Airways at 8 a.m. on 25</a:t>
            </a:r>
            <a:r>
              <a:rPr lang="en-IN" baseline="30000" dirty="0"/>
              <a:t>th</a:t>
            </a:r>
            <a:r>
              <a:rPr lang="en-IN" dirty="0"/>
              <a:t> February 2017.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33793"/>
          <p:cNvSpPr>
            <a:spLocks noGrp="1"/>
          </p:cNvSpPr>
          <p:nvPr>
            <p:ph type="title"/>
          </p:nvPr>
        </p:nvSpPr>
        <p:spPr>
          <a:xfrm>
            <a:off x="2514600" y="457200"/>
            <a:ext cx="7772400" cy="655638"/>
          </a:xfrm>
        </p:spPr>
        <p:txBody>
          <a:bodyPr anchor="ctr">
            <a:normAutofit fontScale="90000"/>
          </a:bodyPr>
          <a:lstStyle/>
          <a:p>
            <a:r>
              <a:rPr lang="en-US" altLang="en-US">
                <a:solidFill>
                  <a:schemeClr val="accent2"/>
                </a:solidFill>
              </a:rPr>
              <a:t>2) Conciseness</a:t>
            </a:r>
          </a:p>
        </p:txBody>
      </p:sp>
      <p:sp>
        <p:nvSpPr>
          <p:cNvPr id="34818" name="Text Placeholder 33794"/>
          <p:cNvSpPr>
            <a:spLocks noGrp="1"/>
          </p:cNvSpPr>
          <p:nvPr>
            <p:ph idx="1"/>
          </p:nvPr>
        </p:nvSpPr>
        <p:spPr>
          <a:xfrm>
            <a:off x="2590800" y="1600200"/>
            <a:ext cx="7696200" cy="4559300"/>
          </a:xfrm>
        </p:spPr>
        <p:txBody>
          <a:bodyPr anchor="t"/>
          <a:lstStyle/>
          <a:p>
            <a:pPr marL="609600" indent="-609600">
              <a:lnSpc>
                <a:spcPct val="90000"/>
              </a:lnSpc>
            </a:pPr>
            <a:r>
              <a:rPr lang="en-US" altLang="en-US"/>
              <a:t>Conciseness means  </a:t>
            </a:r>
            <a:r>
              <a:rPr lang="en-US" altLang="en-US">
                <a:solidFill>
                  <a:schemeClr val="accent2"/>
                </a:solidFill>
              </a:rPr>
              <a:t>“convey the message by using fewest words”.</a:t>
            </a:r>
          </a:p>
          <a:p>
            <a:pPr marL="609600" indent="-609600">
              <a:lnSpc>
                <a:spcPct val="90000"/>
              </a:lnSpc>
            </a:pPr>
            <a:r>
              <a:rPr lang="en-US" altLang="en-US">
                <a:solidFill>
                  <a:schemeClr val="accent2"/>
                </a:solidFill>
              </a:rPr>
              <a:t>“Conciseness is the prerequisite to effective business communication.”</a:t>
            </a:r>
            <a:r>
              <a:rPr lang="en-US" altLang="en-US"/>
              <a:t> </a:t>
            </a:r>
          </a:p>
          <a:p>
            <a:pPr marL="609600" indent="-609600">
              <a:lnSpc>
                <a:spcPct val="90000"/>
              </a:lnSpc>
            </a:pPr>
            <a:r>
              <a:rPr lang="en-IN" altLang="en-US"/>
              <a:t>A</a:t>
            </a:r>
            <a:r>
              <a:rPr lang="en-US" altLang="en-US"/>
              <a:t> concise message save</a:t>
            </a:r>
            <a:r>
              <a:rPr lang="en-IN" altLang="en-US"/>
              <a:t>s</a:t>
            </a:r>
            <a:r>
              <a:rPr lang="en-US" altLang="en-US"/>
              <a:t> the time and expenses for both the parties.</a:t>
            </a:r>
          </a:p>
          <a:p>
            <a:pPr marL="609600" indent="-609600">
              <a:lnSpc>
                <a:spcPct val="90000"/>
              </a:lnSpc>
            </a:pP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34817"/>
          <p:cNvSpPr>
            <a:spLocks noGrp="1"/>
          </p:cNvSpPr>
          <p:nvPr>
            <p:ph type="title"/>
          </p:nvPr>
        </p:nvSpPr>
        <p:spPr>
          <a:xfrm>
            <a:off x="2438400" y="609600"/>
            <a:ext cx="7772400" cy="914400"/>
          </a:xfrm>
        </p:spPr>
        <p:txBody>
          <a:bodyPr anchor="ctr"/>
          <a:lstStyle/>
          <a:p>
            <a:r>
              <a:rPr lang="en-US" altLang="en-US" sz="4000" dirty="0">
                <a:solidFill>
                  <a:schemeClr val="accent2"/>
                </a:solidFill>
              </a:rPr>
              <a:t> </a:t>
            </a:r>
            <a:r>
              <a:rPr lang="en-US" altLang="en-US" sz="4000" b="1" dirty="0">
                <a:solidFill>
                  <a:schemeClr val="accent2"/>
                </a:solidFill>
              </a:rPr>
              <a:t>How To achieve conciseness ?</a:t>
            </a:r>
          </a:p>
        </p:txBody>
      </p:sp>
      <p:sp>
        <p:nvSpPr>
          <p:cNvPr id="35842" name="Text Placeholder 34818"/>
          <p:cNvSpPr>
            <a:spLocks noGrp="1"/>
          </p:cNvSpPr>
          <p:nvPr>
            <p:ph idx="1"/>
          </p:nvPr>
        </p:nvSpPr>
        <p:spPr>
          <a:xfrm>
            <a:off x="2286000" y="1752600"/>
            <a:ext cx="7986713" cy="4079875"/>
          </a:xfrm>
        </p:spPr>
        <p:txBody>
          <a:bodyPr anchor="t"/>
          <a:lstStyle/>
          <a:p>
            <a:pPr lvl="2">
              <a:buNone/>
            </a:pPr>
            <a:r>
              <a:rPr lang="en-US" altLang="en-US" sz="3600" dirty="0"/>
              <a:t>For achieving conciseness  you have to consider  the following.</a:t>
            </a:r>
          </a:p>
          <a:p>
            <a:pPr lvl="2">
              <a:buAutoNum type="arabicPeriod"/>
            </a:pPr>
            <a:r>
              <a:rPr lang="en-US" altLang="en-US" sz="3600" dirty="0">
                <a:solidFill>
                  <a:schemeClr val="accent2"/>
                </a:solidFill>
              </a:rPr>
              <a:t>Avoid wordy expression</a:t>
            </a:r>
          </a:p>
          <a:p>
            <a:pPr lvl="2">
              <a:buAutoNum type="arabicPeriod"/>
            </a:pPr>
            <a:r>
              <a:rPr lang="en-US" altLang="en-US" sz="3600" dirty="0">
                <a:solidFill>
                  <a:schemeClr val="accent2"/>
                </a:solidFill>
              </a:rPr>
              <a:t>Include only relevant material</a:t>
            </a:r>
          </a:p>
          <a:p>
            <a:pPr lvl="2">
              <a:buAutoNum type="arabicPeriod"/>
            </a:pPr>
            <a:r>
              <a:rPr lang="en-US" altLang="en-US" sz="3600" dirty="0">
                <a:solidFill>
                  <a:schemeClr val="accent2"/>
                </a:solidFill>
              </a:rPr>
              <a:t>Avoid unnecessary repetition.</a:t>
            </a:r>
          </a:p>
          <a:p>
            <a:endParaRPr lang="en-US" altLang="en-US" sz="4400" dirty="0">
              <a:solidFill>
                <a:schemeClr val="accent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140" y="160337"/>
            <a:ext cx="10972800" cy="1143000"/>
          </a:xfrm>
        </p:spPr>
        <p:txBody>
          <a:bodyPr/>
          <a:lstStyle/>
          <a:p>
            <a:r>
              <a:rPr lang="en-US" altLang="en-US" dirty="0">
                <a:solidFill>
                  <a:schemeClr val="accent2"/>
                </a:solidFill>
              </a:rPr>
              <a:t>Avoid Wordy Expression</a:t>
            </a:r>
            <a:endParaRPr lang="en-IN" dirty="0"/>
          </a:p>
        </p:txBody>
      </p:sp>
      <p:sp>
        <p:nvSpPr>
          <p:cNvPr id="3" name="Content Placeholder 2"/>
          <p:cNvSpPr>
            <a:spLocks noGrp="1"/>
          </p:cNvSpPr>
          <p:nvPr>
            <p:ph idx="1"/>
          </p:nvPr>
        </p:nvSpPr>
        <p:spPr/>
        <p:txBody>
          <a:bodyPr/>
          <a:lstStyle/>
          <a:p>
            <a:pPr algn="just"/>
            <a:r>
              <a:rPr lang="en-IN" sz="2400" dirty="0"/>
              <a:t>Last financial year, the room sales for our hotel were average, and the figures went up merely by a small percentage. One may list a number of reasons for this performance. Some of the important factors can be the quality of marketing activities undertaken by our company. Moreover, the recession had its impact.</a:t>
            </a:r>
          </a:p>
          <a:p>
            <a:pPr>
              <a:buNone/>
            </a:pPr>
            <a:r>
              <a:rPr lang="en-IN" sz="2400" dirty="0"/>
              <a:t>	or</a:t>
            </a:r>
          </a:p>
          <a:p>
            <a:pPr algn="just"/>
            <a:r>
              <a:rPr lang="en-IN" sz="2400" dirty="0"/>
              <a:t>The financial year 2016-17 saw a mere 5 percent growth in the sale of rooms, compared to the last financial year. The major reason for this average performance was our inability to tap into the corporate space. The </a:t>
            </a:r>
            <a:r>
              <a:rPr lang="en-IN" sz="2400" dirty="0" err="1"/>
              <a:t>recessionarry</a:t>
            </a:r>
            <a:r>
              <a:rPr lang="en-IN" sz="2400" dirty="0"/>
              <a:t> trend in the market was another reason.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accent2"/>
                </a:solidFill>
              </a:rPr>
              <a:t>Avoid Wordy Expression</a:t>
            </a:r>
            <a:endParaRPr lang="en-IN" dirty="0"/>
          </a:p>
        </p:txBody>
      </p:sp>
      <p:sp>
        <p:nvSpPr>
          <p:cNvPr id="3" name="Content Placeholder 2"/>
          <p:cNvSpPr>
            <a:spLocks noGrp="1"/>
          </p:cNvSpPr>
          <p:nvPr>
            <p:ph idx="1"/>
          </p:nvPr>
        </p:nvSpPr>
        <p:spPr/>
        <p:txBody>
          <a:bodyPr/>
          <a:lstStyle/>
          <a:p>
            <a:pPr algn="just"/>
            <a:r>
              <a:rPr lang="en-IN" sz="2400" dirty="0"/>
              <a:t>We are pleased to inform you that the corrected bill that you have sent us looks better than the previous one.</a:t>
            </a:r>
          </a:p>
          <a:p>
            <a:pPr algn="just">
              <a:buNone/>
            </a:pPr>
            <a:r>
              <a:rPr lang="en-IN" sz="2400" dirty="0"/>
              <a:t>    </a:t>
            </a:r>
            <a:r>
              <a:rPr lang="en-IN" sz="2400" dirty="0" err="1"/>
              <a:t>vs</a:t>
            </a:r>
            <a:endParaRPr lang="en-IN" sz="2400" dirty="0"/>
          </a:p>
          <a:p>
            <a:pPr algn="just"/>
            <a:r>
              <a:rPr lang="en-IN" sz="2400" dirty="0"/>
              <a:t>We have received your corrected bill.</a:t>
            </a:r>
          </a:p>
          <a:p>
            <a:pPr algn="just"/>
            <a:endParaRPr lang="en-IN" sz="2400" dirty="0"/>
          </a:p>
          <a:p>
            <a:pPr algn="just"/>
            <a:r>
              <a:rPr lang="en-IN" sz="2400" dirty="0"/>
              <a:t>Please refer to the email sent by </a:t>
            </a:r>
            <a:r>
              <a:rPr lang="en-IN" sz="2400" dirty="0" err="1"/>
              <a:t>Rahul</a:t>
            </a:r>
            <a:r>
              <a:rPr lang="en-IN" sz="2400" dirty="0"/>
              <a:t> and you are expected to complete the assignment and send it across by today evening.</a:t>
            </a:r>
          </a:p>
          <a:p>
            <a:pPr algn="just">
              <a:buNone/>
            </a:pPr>
            <a:r>
              <a:rPr lang="en-IN" sz="2400" dirty="0"/>
              <a:t>	</a:t>
            </a:r>
            <a:r>
              <a:rPr lang="en-IN" sz="2400" dirty="0" err="1"/>
              <a:t>vs</a:t>
            </a:r>
            <a:endParaRPr lang="en-IN" sz="2400" dirty="0"/>
          </a:p>
          <a:p>
            <a:pPr algn="just"/>
            <a:r>
              <a:rPr lang="en-IN" sz="2400" dirty="0"/>
              <a:t>With reference to </a:t>
            </a:r>
            <a:r>
              <a:rPr lang="en-IN" sz="2400" dirty="0" err="1"/>
              <a:t>Rahul’s</a:t>
            </a:r>
            <a:r>
              <a:rPr lang="en-IN" sz="2400" dirty="0"/>
              <a:t> email dated 5</a:t>
            </a:r>
            <a:r>
              <a:rPr lang="en-IN" sz="2400" baseline="30000" dirty="0"/>
              <a:t>th</a:t>
            </a:r>
            <a:r>
              <a:rPr lang="en-IN" sz="2400" dirty="0"/>
              <a:t> August 2017, please submit your assignments by 5 this evening.</a:t>
            </a:r>
          </a:p>
          <a:p>
            <a:pPr algn="just"/>
            <a:endParaRPr lang="en-IN"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accent2"/>
                </a:solidFill>
              </a:rPr>
              <a:t>Avoid Wordy Expression</a:t>
            </a:r>
            <a:endParaRPr lang="en-IN" dirty="0"/>
          </a:p>
        </p:txBody>
      </p:sp>
      <p:sp>
        <p:nvSpPr>
          <p:cNvPr id="3" name="Content Placeholder 2"/>
          <p:cNvSpPr>
            <a:spLocks noGrp="1"/>
          </p:cNvSpPr>
          <p:nvPr>
            <p:ph idx="1"/>
          </p:nvPr>
        </p:nvSpPr>
        <p:spPr/>
        <p:txBody>
          <a:bodyPr/>
          <a:lstStyle/>
          <a:p>
            <a:pPr algn="just"/>
            <a:r>
              <a:rPr lang="en-IN" sz="2400" dirty="0"/>
              <a:t>The revenues were up this year by a significant margin.</a:t>
            </a:r>
          </a:p>
          <a:p>
            <a:pPr algn="just">
              <a:buNone/>
            </a:pPr>
            <a:r>
              <a:rPr lang="en-IN" sz="2400" dirty="0"/>
              <a:t>    </a:t>
            </a:r>
            <a:r>
              <a:rPr lang="en-IN" sz="2400" dirty="0" err="1"/>
              <a:t>vs</a:t>
            </a:r>
            <a:endParaRPr lang="en-IN" sz="2400" dirty="0"/>
          </a:p>
          <a:p>
            <a:pPr algn="just"/>
            <a:r>
              <a:rPr lang="en-IN" sz="2400" dirty="0"/>
              <a:t>The revenues were up by 40%.</a:t>
            </a:r>
          </a:p>
          <a:p>
            <a:pPr algn="just"/>
            <a:endParaRPr lang="en-IN" sz="2400" dirty="0"/>
          </a:p>
          <a:p>
            <a:pPr algn="just"/>
            <a:r>
              <a:rPr lang="en-IN" sz="2400" dirty="0"/>
              <a:t>We deeply regret the fact that the prices are up.</a:t>
            </a:r>
          </a:p>
          <a:p>
            <a:pPr algn="just">
              <a:buNone/>
            </a:pPr>
            <a:r>
              <a:rPr lang="en-IN" sz="2400" dirty="0"/>
              <a:t>	</a:t>
            </a:r>
            <a:r>
              <a:rPr lang="en-IN" sz="2400" dirty="0" err="1"/>
              <a:t>vs</a:t>
            </a:r>
            <a:endParaRPr lang="en-IN" sz="2400" dirty="0"/>
          </a:p>
          <a:p>
            <a:pPr algn="just"/>
            <a:r>
              <a:rPr lang="en-IN" sz="2400" dirty="0"/>
              <a:t>We regret the increase in prices.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35841"/>
          <p:cNvSpPr>
            <a:spLocks noGrp="1"/>
          </p:cNvSpPr>
          <p:nvPr>
            <p:ph type="title"/>
          </p:nvPr>
        </p:nvSpPr>
        <p:spPr>
          <a:xfrm>
            <a:off x="2514600" y="457200"/>
            <a:ext cx="7772400" cy="665163"/>
          </a:xfrm>
        </p:spPr>
        <p:txBody>
          <a:bodyPr anchor="ctr">
            <a:normAutofit fontScale="90000"/>
          </a:bodyPr>
          <a:lstStyle/>
          <a:p>
            <a:r>
              <a:rPr lang="en-US" altLang="en-US" dirty="0">
                <a:solidFill>
                  <a:schemeClr val="accent2"/>
                </a:solidFill>
              </a:rPr>
              <a:t>Avoid Wordy Expression</a:t>
            </a:r>
          </a:p>
        </p:txBody>
      </p:sp>
      <p:sp>
        <p:nvSpPr>
          <p:cNvPr id="36866" name="Text Placeholder 35842"/>
          <p:cNvSpPr>
            <a:spLocks noGrp="1"/>
          </p:cNvSpPr>
          <p:nvPr>
            <p:ph idx="1"/>
          </p:nvPr>
        </p:nvSpPr>
        <p:spPr>
          <a:xfrm>
            <a:off x="2438400" y="1676400"/>
            <a:ext cx="7696200" cy="4238625"/>
          </a:xfrm>
        </p:spPr>
        <p:txBody>
          <a:bodyPr anchor="t"/>
          <a:lstStyle/>
          <a:p>
            <a:r>
              <a:rPr lang="en-US" altLang="en-US"/>
              <a:t>E.g. </a:t>
            </a:r>
            <a:r>
              <a:rPr lang="en-US" altLang="en-US">
                <a:solidFill>
                  <a:schemeClr val="accent2"/>
                </a:solidFill>
              </a:rPr>
              <a:t>Wordy:-</a:t>
            </a:r>
            <a:r>
              <a:rPr lang="en-US" altLang="en-US"/>
              <a:t> at this time. </a:t>
            </a:r>
          </a:p>
          <a:p>
            <a:pPr>
              <a:buNone/>
            </a:pPr>
            <a:r>
              <a:rPr lang="en-US" altLang="en-US"/>
              <a:t>Instead of </a:t>
            </a:r>
            <a:r>
              <a:rPr lang="en-US" altLang="en-US">
                <a:solidFill>
                  <a:schemeClr val="accent2"/>
                </a:solidFill>
              </a:rPr>
              <a:t>“at this time”</a:t>
            </a:r>
            <a:r>
              <a:rPr lang="en-US" altLang="en-US"/>
              <a:t> you can just use only  a concise word:- </a:t>
            </a:r>
            <a:r>
              <a:rPr lang="en-US" altLang="en-US">
                <a:solidFill>
                  <a:schemeClr val="accent2"/>
                </a:solidFill>
              </a:rPr>
              <a:t>NOW </a:t>
            </a:r>
            <a:r>
              <a:rPr lang="en-US" altLang="en-US">
                <a:solidFill>
                  <a:schemeClr val="tx2"/>
                </a:solidFill>
              </a:rPr>
              <a:t>,</a:t>
            </a:r>
          </a:p>
          <a:p>
            <a:pPr>
              <a:buNone/>
            </a:pPr>
            <a:r>
              <a:rPr lang="en-US" altLang="en-US"/>
              <a:t>Always try to use </a:t>
            </a:r>
            <a:r>
              <a:rPr lang="en-US" altLang="en-US">
                <a:solidFill>
                  <a:schemeClr val="accent2"/>
                </a:solidFill>
              </a:rPr>
              <a:t>“ To the point Approach”</a:t>
            </a:r>
            <a:r>
              <a:rPr lang="en-US" altLang="en-US">
                <a:solidFill>
                  <a:schemeClr val="tx2"/>
                </a:solidFill>
              </a:rPr>
              <a:t> </a:t>
            </a:r>
            <a:r>
              <a:rPr lang="en-US" altLang="en-US"/>
              <a:t>in business</a:t>
            </a:r>
            <a:r>
              <a:rPr lang="en-US" altLang="en-US">
                <a:solidFill>
                  <a:schemeClr val="tx2"/>
                </a:solidFill>
              </a:rPr>
              <a:t> </a:t>
            </a:r>
            <a:r>
              <a:rPr lang="en-US" altLang="en-US"/>
              <a:t>scenario perspective.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Avoid filler words/ phrases</a:t>
            </a:r>
          </a:p>
        </p:txBody>
      </p:sp>
      <p:sp>
        <p:nvSpPr>
          <p:cNvPr id="3" name="Content Placeholder 2"/>
          <p:cNvSpPr>
            <a:spLocks noGrp="1"/>
          </p:cNvSpPr>
          <p:nvPr>
            <p:ph idx="1"/>
          </p:nvPr>
        </p:nvSpPr>
        <p:spPr/>
        <p:txBody>
          <a:bodyPr/>
          <a:lstStyle/>
          <a:p>
            <a:pPr>
              <a:buNone/>
            </a:pPr>
            <a:r>
              <a:rPr lang="en-IN" dirty="0"/>
              <a:t>	"for instance,“</a:t>
            </a:r>
          </a:p>
          <a:p>
            <a:pPr>
              <a:buNone/>
            </a:pPr>
            <a:r>
              <a:rPr lang="en-IN" dirty="0"/>
              <a:t>   "you see," </a:t>
            </a:r>
          </a:p>
          <a:p>
            <a:pPr>
              <a:buNone/>
            </a:pPr>
            <a:r>
              <a:rPr lang="en-IN" dirty="0"/>
              <a:t>   "definitely," </a:t>
            </a:r>
          </a:p>
          <a:p>
            <a:pPr>
              <a:buNone/>
            </a:pPr>
            <a:r>
              <a:rPr lang="en-IN" dirty="0"/>
              <a:t>   "kind of," </a:t>
            </a:r>
          </a:p>
          <a:p>
            <a:pPr>
              <a:buNone/>
            </a:pPr>
            <a:r>
              <a:rPr lang="en-IN" dirty="0"/>
              <a:t>   "literally," </a:t>
            </a:r>
          </a:p>
          <a:p>
            <a:pPr>
              <a:buNone/>
            </a:pPr>
            <a:r>
              <a:rPr lang="en-IN" dirty="0"/>
              <a:t>   "basically," </a:t>
            </a:r>
          </a:p>
          <a:p>
            <a:pPr>
              <a:buNone/>
            </a:pPr>
            <a:r>
              <a:rPr lang="en-IN" dirty="0"/>
              <a:t>   "I mean."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36865"/>
          <p:cNvSpPr>
            <a:spLocks noGrp="1"/>
          </p:cNvSpPr>
          <p:nvPr>
            <p:ph type="title"/>
          </p:nvPr>
        </p:nvSpPr>
        <p:spPr>
          <a:xfrm>
            <a:off x="2514600" y="457200"/>
            <a:ext cx="7772400" cy="779463"/>
          </a:xfrm>
        </p:spPr>
        <p:txBody>
          <a:bodyPr anchor="ctr"/>
          <a:lstStyle/>
          <a:p>
            <a:r>
              <a:rPr lang="en-US" altLang="en-US" sz="4000">
                <a:solidFill>
                  <a:schemeClr val="accent2"/>
                </a:solidFill>
              </a:rPr>
              <a:t>Include only relevant information</a:t>
            </a:r>
          </a:p>
        </p:txBody>
      </p:sp>
      <p:sp>
        <p:nvSpPr>
          <p:cNvPr id="37890" name="Text Placeholder 36866"/>
          <p:cNvSpPr>
            <a:spLocks noGrp="1"/>
          </p:cNvSpPr>
          <p:nvPr>
            <p:ph idx="1"/>
          </p:nvPr>
        </p:nvSpPr>
        <p:spPr>
          <a:xfrm>
            <a:off x="2286000" y="1600200"/>
            <a:ext cx="8074025" cy="4803775"/>
          </a:xfrm>
        </p:spPr>
        <p:txBody>
          <a:bodyPr anchor="t"/>
          <a:lstStyle/>
          <a:p>
            <a:pPr>
              <a:lnSpc>
                <a:spcPct val="90000"/>
              </a:lnSpc>
            </a:pPr>
            <a:r>
              <a:rPr lang="en-US" altLang="en-US" sz="2400" dirty="0"/>
              <a:t>Always try to provide </a:t>
            </a:r>
            <a:r>
              <a:rPr lang="en-US" altLang="en-US" sz="2400" dirty="0">
                <a:solidFill>
                  <a:schemeClr val="accent2"/>
                </a:solidFill>
              </a:rPr>
              <a:t>only relevant</a:t>
            </a:r>
            <a:r>
              <a:rPr lang="en-US" altLang="en-US" sz="2400" dirty="0"/>
              <a:t> information to the receiver of the message.</a:t>
            </a:r>
          </a:p>
          <a:p>
            <a:pPr>
              <a:lnSpc>
                <a:spcPct val="90000"/>
              </a:lnSpc>
            </a:pPr>
            <a:r>
              <a:rPr lang="en-US" altLang="en-US" sz="2400" dirty="0"/>
              <a:t>Lets say one of your customer requested </a:t>
            </a:r>
          </a:p>
          <a:p>
            <a:pPr lvl="1">
              <a:lnSpc>
                <a:spcPct val="90000"/>
              </a:lnSpc>
              <a:buClr>
                <a:schemeClr val="tx1"/>
              </a:buClr>
              <a:buFont typeface="Wingdings" panose="05000000000000000000" pitchFamily="2" charset="2"/>
              <a:buChar char="Ø"/>
            </a:pPr>
            <a:r>
              <a:rPr lang="en-US" altLang="en-US" sz="2000" dirty="0"/>
              <a:t>for clients of the company</a:t>
            </a:r>
          </a:p>
          <a:p>
            <a:pPr lvl="1">
              <a:lnSpc>
                <a:spcPct val="90000"/>
              </a:lnSpc>
              <a:buClr>
                <a:schemeClr val="tx1"/>
              </a:buClr>
              <a:buFont typeface="Wingdings" panose="05000000000000000000" pitchFamily="2" charset="2"/>
              <a:buChar char="Ø"/>
            </a:pPr>
            <a:r>
              <a:rPr lang="en-US" altLang="en-US" sz="2000" dirty="0"/>
              <a:t> in reply  you should provide simply list of clients at the panel of your company.</a:t>
            </a:r>
          </a:p>
          <a:p>
            <a:pPr lvl="1">
              <a:lnSpc>
                <a:spcPct val="90000"/>
              </a:lnSpc>
              <a:buClr>
                <a:schemeClr val="tx1"/>
              </a:buClr>
              <a:buFont typeface="Wingdings" panose="05000000000000000000" pitchFamily="2" charset="2"/>
              <a:buChar char="Ø"/>
            </a:pPr>
            <a:r>
              <a:rPr lang="en-US" altLang="en-US" sz="2000" dirty="0"/>
              <a:t>No need to provide  detailed business information about client at all.</a:t>
            </a:r>
          </a:p>
          <a:p>
            <a:pPr>
              <a:lnSpc>
                <a:spcPct val="90000"/>
              </a:lnSpc>
            </a:pPr>
            <a:r>
              <a:rPr lang="en-US" altLang="en-US" sz="2400" dirty="0"/>
              <a:t>Observe the following suggestions to  “Include only relevant information.”</a:t>
            </a:r>
          </a:p>
          <a:p>
            <a:pPr lvl="1">
              <a:lnSpc>
                <a:spcPct val="90000"/>
              </a:lnSpc>
            </a:pPr>
            <a:r>
              <a:rPr lang="en-US" altLang="en-US" sz="2000" dirty="0">
                <a:solidFill>
                  <a:schemeClr val="accent2"/>
                </a:solidFill>
              </a:rPr>
              <a:t>Stick to the purpose of message</a:t>
            </a:r>
          </a:p>
          <a:p>
            <a:pPr lvl="1">
              <a:lnSpc>
                <a:spcPct val="90000"/>
              </a:lnSpc>
            </a:pPr>
            <a:r>
              <a:rPr lang="en-US" altLang="en-US" sz="2000" dirty="0">
                <a:solidFill>
                  <a:schemeClr val="accent2"/>
                </a:solidFill>
              </a:rPr>
              <a:t>Delete irrelevant words</a:t>
            </a:r>
          </a:p>
          <a:p>
            <a:pPr lvl="1">
              <a:lnSpc>
                <a:spcPct val="90000"/>
              </a:lnSpc>
            </a:pPr>
            <a:r>
              <a:rPr lang="en-US" altLang="en-US" sz="2000" dirty="0">
                <a:solidFill>
                  <a:schemeClr val="accent2"/>
                </a:solidFill>
              </a:rPr>
              <a:t>Avoid long introduction, unnecessary  explanation etc.</a:t>
            </a:r>
          </a:p>
          <a:p>
            <a:pPr lvl="1">
              <a:lnSpc>
                <a:spcPct val="90000"/>
              </a:lnSpc>
            </a:pPr>
            <a:r>
              <a:rPr lang="en-US" altLang="en-US" sz="2000" dirty="0">
                <a:solidFill>
                  <a:schemeClr val="accent2"/>
                </a:solidFill>
              </a:rPr>
              <a:t>Get to the important point concisely</a:t>
            </a:r>
            <a:r>
              <a:rPr lang="en-US" altLang="en-US" sz="2000" dirty="0">
                <a:solidFill>
                  <a:schemeClr val="tx2"/>
                </a:solidFill>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37889"/>
          <p:cNvSpPr>
            <a:spLocks noGrp="1"/>
          </p:cNvSpPr>
          <p:nvPr>
            <p:ph type="title"/>
          </p:nvPr>
        </p:nvSpPr>
        <p:spPr>
          <a:xfrm>
            <a:off x="2514600" y="457200"/>
            <a:ext cx="7772400" cy="1143000"/>
          </a:xfrm>
        </p:spPr>
        <p:txBody>
          <a:bodyPr anchor="ctr"/>
          <a:lstStyle/>
          <a:p>
            <a:r>
              <a:rPr lang="en-US" altLang="en-US" sz="4000" dirty="0">
                <a:solidFill>
                  <a:schemeClr val="accent2"/>
                </a:solidFill>
              </a:rPr>
              <a:t>Avoid unnecessary repetition</a:t>
            </a:r>
          </a:p>
        </p:txBody>
      </p:sp>
      <p:sp>
        <p:nvSpPr>
          <p:cNvPr id="38914" name="Text Placeholder 37890"/>
          <p:cNvSpPr>
            <a:spLocks noGrp="1"/>
          </p:cNvSpPr>
          <p:nvPr>
            <p:ph idx="1"/>
          </p:nvPr>
        </p:nvSpPr>
        <p:spPr>
          <a:xfrm>
            <a:off x="2514600" y="1828800"/>
            <a:ext cx="7772400" cy="4114800"/>
          </a:xfrm>
        </p:spPr>
        <p:txBody>
          <a:bodyPr anchor="t"/>
          <a:lstStyle/>
          <a:p>
            <a:pPr>
              <a:lnSpc>
                <a:spcPct val="90000"/>
              </a:lnSpc>
            </a:pPr>
            <a:r>
              <a:rPr lang="en-US" altLang="en-US" dirty="0"/>
              <a:t>Sometimes repetition is necessary for focusing some special issue. </a:t>
            </a:r>
          </a:p>
          <a:p>
            <a:pPr>
              <a:lnSpc>
                <a:spcPct val="90000"/>
              </a:lnSpc>
            </a:pPr>
            <a:r>
              <a:rPr lang="en-US" altLang="en-US" dirty="0"/>
              <a:t>But when the same thing is said two or three times without a valid reason, the message becomes wordy and boring.</a:t>
            </a:r>
          </a:p>
          <a:p>
            <a:pPr>
              <a:lnSpc>
                <a:spcPct val="90000"/>
              </a:lnSpc>
            </a:pPr>
            <a:r>
              <a:rPr lang="en-US" altLang="en-US" dirty="0"/>
              <a:t>That’s why we should try to avoid unnecessary repetition.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3313"/>
          <p:cNvSpPr>
            <a:spLocks noGrp="1"/>
          </p:cNvSpPr>
          <p:nvPr>
            <p:ph type="title"/>
          </p:nvPr>
        </p:nvSpPr>
        <p:spPr>
          <a:xfrm>
            <a:off x="1981200" y="350838"/>
            <a:ext cx="8229600" cy="762000"/>
          </a:xfrm>
        </p:spPr>
        <p:txBody>
          <a:bodyPr anchor="ctr"/>
          <a:lstStyle/>
          <a:p>
            <a:pPr algn="ctr"/>
            <a:r>
              <a:rPr lang="en-US" altLang="en-US" sz="2800" b="1"/>
              <a:t>A definition of communication</a:t>
            </a:r>
          </a:p>
        </p:txBody>
      </p:sp>
      <p:sp>
        <p:nvSpPr>
          <p:cNvPr id="12290" name="Text Placeholder 13314"/>
          <p:cNvSpPr>
            <a:spLocks noGrp="1"/>
          </p:cNvSpPr>
          <p:nvPr>
            <p:ph idx="1"/>
          </p:nvPr>
        </p:nvSpPr>
        <p:spPr>
          <a:xfrm>
            <a:off x="2057400" y="1711325"/>
            <a:ext cx="7772400" cy="4386263"/>
          </a:xfrm>
        </p:spPr>
        <p:txBody>
          <a:bodyPr anchor="t"/>
          <a:lstStyle/>
          <a:p>
            <a:pPr algn="just"/>
            <a:endParaRPr lang="en-US" altLang="en-US" dirty="0"/>
          </a:p>
          <a:p>
            <a:pPr marL="0" indent="0" algn="just">
              <a:buNone/>
            </a:pPr>
            <a:r>
              <a:rPr lang="en-US" altLang="en-US" sz="3200" dirty="0"/>
              <a:t>Communication is a process of transfer, exchange, sharing of ideas, thoughts, feelings etc in such a way that the mental picture envisioned by the sender is the same as that perceived by the receiver.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38913"/>
          <p:cNvSpPr>
            <a:spLocks noGrp="1"/>
          </p:cNvSpPr>
          <p:nvPr>
            <p:ph type="title"/>
          </p:nvPr>
        </p:nvSpPr>
        <p:spPr>
          <a:xfrm>
            <a:off x="2514600" y="457200"/>
            <a:ext cx="7772400" cy="1143000"/>
          </a:xfrm>
        </p:spPr>
        <p:txBody>
          <a:bodyPr anchor="ctr"/>
          <a:lstStyle/>
          <a:p>
            <a:r>
              <a:rPr lang="en-US" altLang="en-US" sz="3200">
                <a:solidFill>
                  <a:schemeClr val="accent2"/>
                </a:solidFill>
              </a:rPr>
              <a:t>Some ways to eliminate unnecessary words</a:t>
            </a:r>
          </a:p>
        </p:txBody>
      </p:sp>
      <p:sp>
        <p:nvSpPr>
          <p:cNvPr id="39938" name="Text Placeholder 38914"/>
          <p:cNvSpPr>
            <a:spLocks noGrp="1"/>
          </p:cNvSpPr>
          <p:nvPr>
            <p:ph idx="1"/>
          </p:nvPr>
        </p:nvSpPr>
        <p:spPr>
          <a:xfrm>
            <a:off x="2514600" y="1828800"/>
            <a:ext cx="7772400" cy="4114800"/>
          </a:xfrm>
        </p:spPr>
        <p:txBody>
          <a:bodyPr anchor="t"/>
          <a:lstStyle/>
          <a:p>
            <a:pPr>
              <a:lnSpc>
                <a:spcPct val="80000"/>
              </a:lnSpc>
            </a:pPr>
            <a:r>
              <a:rPr lang="en-US" altLang="en-US" sz="2800" dirty="0"/>
              <a:t>Use shorter name after you have mentioned the long once. e.g.</a:t>
            </a:r>
          </a:p>
          <a:p>
            <a:pPr>
              <a:lnSpc>
                <a:spcPct val="80000"/>
              </a:lnSpc>
            </a:pPr>
            <a:r>
              <a:rPr lang="en-US" altLang="en-US" sz="2800" dirty="0">
                <a:solidFill>
                  <a:schemeClr val="accent2"/>
                </a:solidFill>
              </a:rPr>
              <a:t>Spectrum communications Private limited</a:t>
            </a:r>
            <a:r>
              <a:rPr lang="en-US" altLang="en-US" sz="2800" dirty="0"/>
              <a:t> use </a:t>
            </a:r>
            <a:r>
              <a:rPr lang="en-US" altLang="en-US" sz="2800" b="1" dirty="0">
                <a:solidFill>
                  <a:schemeClr val="accent2"/>
                </a:solidFill>
              </a:rPr>
              <a:t>Spectrum</a:t>
            </a:r>
            <a:r>
              <a:rPr lang="en-US" altLang="en-US" sz="2800" dirty="0"/>
              <a:t>.</a:t>
            </a:r>
          </a:p>
          <a:p>
            <a:pPr>
              <a:lnSpc>
                <a:spcPct val="80000"/>
              </a:lnSpc>
            </a:pPr>
            <a:r>
              <a:rPr lang="en-US" altLang="en-US" sz="2800" dirty="0"/>
              <a:t>Use pronouns or initials E.g.</a:t>
            </a:r>
          </a:p>
          <a:p>
            <a:pPr>
              <a:lnSpc>
                <a:spcPct val="80000"/>
              </a:lnSpc>
              <a:buNone/>
            </a:pPr>
            <a:r>
              <a:rPr lang="en-US" altLang="en-US" sz="2800" dirty="0"/>
              <a:t>	Instead of </a:t>
            </a:r>
            <a:r>
              <a:rPr lang="en-US" altLang="en-US" sz="2800" dirty="0">
                <a:solidFill>
                  <a:schemeClr val="accent2"/>
                </a:solidFill>
              </a:rPr>
              <a:t>World Trade Organization</a:t>
            </a:r>
            <a:r>
              <a:rPr lang="en-US" altLang="en-US" sz="2800" dirty="0"/>
              <a:t> use </a:t>
            </a:r>
            <a:r>
              <a:rPr lang="en-US" altLang="en-US" sz="2800" dirty="0">
                <a:solidFill>
                  <a:schemeClr val="accent2"/>
                </a:solidFill>
              </a:rPr>
              <a:t>WTO </a:t>
            </a:r>
            <a:r>
              <a:rPr lang="en-US" altLang="en-US" sz="2800" dirty="0"/>
              <a:t>or You can use </a:t>
            </a:r>
            <a:r>
              <a:rPr lang="en-US" altLang="en-US" sz="2800" dirty="0">
                <a:solidFill>
                  <a:schemeClr val="accent2"/>
                </a:solidFill>
              </a:rPr>
              <a:t>IT</a:t>
            </a:r>
            <a:r>
              <a:rPr lang="en-US" altLang="en-US" sz="2800" dirty="0"/>
              <a:t> for </a:t>
            </a:r>
            <a:r>
              <a:rPr lang="en-US" altLang="en-US" sz="2800" dirty="0">
                <a:solidFill>
                  <a:schemeClr val="accent2"/>
                </a:solidFill>
              </a:rPr>
              <a:t>Information Technology</a:t>
            </a:r>
            <a:r>
              <a:rPr lang="en-US" altLang="en-US" sz="2800" dirty="0"/>
              <a:t>.(keeping in view that receiver knows about these terms)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39937"/>
          <p:cNvSpPr>
            <a:spLocks noGrp="1"/>
          </p:cNvSpPr>
          <p:nvPr>
            <p:ph type="title"/>
          </p:nvPr>
        </p:nvSpPr>
        <p:spPr>
          <a:xfrm>
            <a:off x="2514600" y="228600"/>
            <a:ext cx="6870700" cy="1136650"/>
          </a:xfrm>
        </p:spPr>
        <p:txBody>
          <a:bodyPr anchor="ctr"/>
          <a:lstStyle/>
          <a:p>
            <a:r>
              <a:rPr lang="en-US" altLang="en-US" sz="4000">
                <a:solidFill>
                  <a:schemeClr val="accent2"/>
                </a:solidFill>
              </a:rPr>
              <a:t>3) Consideration</a:t>
            </a:r>
          </a:p>
        </p:txBody>
      </p:sp>
      <p:sp>
        <p:nvSpPr>
          <p:cNvPr id="40962" name="Text Placeholder 39938"/>
          <p:cNvSpPr>
            <a:spLocks noGrp="1"/>
          </p:cNvSpPr>
          <p:nvPr>
            <p:ph idx="1"/>
          </p:nvPr>
        </p:nvSpPr>
        <p:spPr>
          <a:xfrm>
            <a:off x="2286000" y="1919288"/>
            <a:ext cx="7696200" cy="3732212"/>
          </a:xfrm>
        </p:spPr>
        <p:txBody>
          <a:bodyPr anchor="t"/>
          <a:lstStyle/>
          <a:p>
            <a:pPr>
              <a:lnSpc>
                <a:spcPct val="90000"/>
              </a:lnSpc>
            </a:pPr>
            <a:r>
              <a:rPr lang="en-US" altLang="en-US" dirty="0"/>
              <a:t>Consideration means – </a:t>
            </a:r>
            <a:r>
              <a:rPr lang="en-US" altLang="en-US" dirty="0">
                <a:solidFill>
                  <a:schemeClr val="accent2"/>
                </a:solidFill>
              </a:rPr>
              <a:t>To consider the receiver’s Interest/Intention.</a:t>
            </a:r>
          </a:p>
          <a:p>
            <a:pPr algn="just">
              <a:lnSpc>
                <a:spcPct val="90000"/>
              </a:lnSpc>
            </a:pPr>
            <a:r>
              <a:rPr lang="en-US" altLang="en-US" dirty="0"/>
              <a:t>It is very important in effective communication while writing a message you should always keep in mind your target group</a:t>
            </a:r>
          </a:p>
          <a:p>
            <a:pPr>
              <a:lnSpc>
                <a:spcPct val="90000"/>
              </a:lnSpc>
              <a:buNone/>
            </a:pPr>
            <a:r>
              <a:rPr lang="en-US" altLang="en-US"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40961"/>
          <p:cNvSpPr>
            <a:spLocks noGrp="1"/>
          </p:cNvSpPr>
          <p:nvPr>
            <p:ph type="title"/>
          </p:nvPr>
        </p:nvSpPr>
        <p:spPr>
          <a:xfrm>
            <a:off x="2514600" y="457200"/>
            <a:ext cx="7772400" cy="1143000"/>
          </a:xfrm>
        </p:spPr>
        <p:txBody>
          <a:bodyPr anchor="ctr"/>
          <a:lstStyle/>
          <a:p>
            <a:r>
              <a:rPr lang="en-US" altLang="en-US" sz="3200">
                <a:solidFill>
                  <a:schemeClr val="accent2"/>
                </a:solidFill>
              </a:rPr>
              <a:t>Three specific ways to indicate consideration</a:t>
            </a:r>
          </a:p>
        </p:txBody>
      </p:sp>
      <p:sp>
        <p:nvSpPr>
          <p:cNvPr id="41986" name="Text Placeholder 40962"/>
          <p:cNvSpPr>
            <a:spLocks noGrp="1"/>
          </p:cNvSpPr>
          <p:nvPr>
            <p:ph idx="1"/>
          </p:nvPr>
        </p:nvSpPr>
        <p:spPr>
          <a:xfrm>
            <a:off x="2514600" y="1828800"/>
            <a:ext cx="7772400" cy="4114800"/>
          </a:xfrm>
        </p:spPr>
        <p:txBody>
          <a:bodyPr anchor="t"/>
          <a:lstStyle/>
          <a:p>
            <a:pPr>
              <a:lnSpc>
                <a:spcPct val="90000"/>
              </a:lnSpc>
              <a:buNone/>
            </a:pPr>
            <a:r>
              <a:rPr lang="zh-CN" altLang="en-US" dirty="0"/>
              <a:t>i-Focus on </a:t>
            </a:r>
            <a:r>
              <a:rPr lang="zh-CN" altLang="en-US" dirty="0">
                <a:solidFill>
                  <a:srgbClr val="FF33CC"/>
                </a:solidFill>
              </a:rPr>
              <a:t>“you”</a:t>
            </a:r>
            <a:r>
              <a:rPr lang="zh-CN" altLang="en-US" dirty="0"/>
              <a:t> instead of </a:t>
            </a:r>
            <a:r>
              <a:rPr lang="zh-CN" altLang="en-US" dirty="0">
                <a:solidFill>
                  <a:srgbClr val="FF33CC"/>
                </a:solidFill>
              </a:rPr>
              <a:t>“I” or “We”</a:t>
            </a:r>
          </a:p>
          <a:p>
            <a:pPr>
              <a:lnSpc>
                <a:spcPct val="90000"/>
              </a:lnSpc>
              <a:buNone/>
            </a:pPr>
            <a:r>
              <a:rPr lang="zh-CN" altLang="en-US" dirty="0"/>
              <a:t>ii-Show audience benefit or interest of the receiver</a:t>
            </a:r>
          </a:p>
          <a:p>
            <a:pPr>
              <a:lnSpc>
                <a:spcPct val="90000"/>
              </a:lnSpc>
              <a:buNone/>
            </a:pPr>
            <a:r>
              <a:rPr lang="zh-CN" altLang="en-US" dirty="0"/>
              <a:t>iii-Emphasize positive, pleasant facts.</a:t>
            </a:r>
          </a:p>
          <a:p>
            <a:pPr>
              <a:lnSpc>
                <a:spcPct val="90000"/>
              </a:lnSpc>
              <a:buNone/>
            </a:pPr>
            <a:r>
              <a:rPr lang="zh-CN" altLang="en-US" dirty="0"/>
              <a:t>Using </a:t>
            </a:r>
            <a:r>
              <a:rPr lang="zh-CN" altLang="en-US" dirty="0">
                <a:solidFill>
                  <a:srgbClr val="FF33CC"/>
                </a:solidFill>
              </a:rPr>
              <a:t>“you”</a:t>
            </a:r>
            <a:r>
              <a:rPr lang="zh-CN" altLang="en-US" dirty="0"/>
              <a:t> help</a:t>
            </a:r>
            <a:r>
              <a:rPr lang="en-IN" altLang="en-US" dirty="0"/>
              <a:t>s</a:t>
            </a:r>
            <a:r>
              <a:rPr lang="zh-CN" altLang="en-US" dirty="0"/>
              <a:t> </a:t>
            </a:r>
            <a:r>
              <a:rPr lang="zh-CN" altLang="en-US" dirty="0">
                <a:solidFill>
                  <a:schemeClr val="accent2"/>
                </a:solidFill>
              </a:rPr>
              <a:t>you</a:t>
            </a:r>
            <a:r>
              <a:rPr lang="zh-CN" altLang="en-US" dirty="0"/>
              <a:t>, but over use lead a negative reaction.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Placeholder 41985"/>
          <p:cNvSpPr>
            <a:spLocks noGrp="1"/>
          </p:cNvSpPr>
          <p:nvPr>
            <p:ph idx="1"/>
          </p:nvPr>
        </p:nvSpPr>
        <p:spPr>
          <a:xfrm>
            <a:off x="2514600" y="1828800"/>
            <a:ext cx="7772400" cy="4114800"/>
          </a:xfrm>
        </p:spPr>
        <p:txBody>
          <a:bodyPr anchor="t"/>
          <a:lstStyle/>
          <a:p>
            <a:pPr>
              <a:buNone/>
            </a:pPr>
            <a:r>
              <a:rPr lang="en-IN" altLang="zh-CN" dirty="0">
                <a:solidFill>
                  <a:srgbClr val="FF33CC"/>
                </a:solidFill>
              </a:rPr>
              <a:t>	</a:t>
            </a:r>
            <a:r>
              <a:rPr lang="zh-CN" altLang="en-US" dirty="0">
                <a:solidFill>
                  <a:srgbClr val="FF33CC"/>
                </a:solidFill>
              </a:rPr>
              <a:t>Always write a message in such a way </a:t>
            </a:r>
            <a:r>
              <a:rPr lang="en-IN" altLang="zh-CN" dirty="0">
                <a:solidFill>
                  <a:srgbClr val="FF33CC"/>
                </a:solidFill>
              </a:rPr>
              <a:t>as to show</a:t>
            </a:r>
            <a:r>
              <a:rPr lang="zh-CN" altLang="en-US" dirty="0">
                <a:solidFill>
                  <a:srgbClr val="FF33CC"/>
                </a:solidFill>
              </a:rPr>
              <a:t> how audience should be benefited from it.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Placeholder 43009"/>
          <p:cNvSpPr>
            <a:spLocks noGrp="1"/>
          </p:cNvSpPr>
          <p:nvPr>
            <p:ph idx="1"/>
          </p:nvPr>
        </p:nvSpPr>
        <p:spPr>
          <a:xfrm>
            <a:off x="2438400" y="1600200"/>
            <a:ext cx="7696200" cy="4808538"/>
          </a:xfrm>
        </p:spPr>
        <p:txBody>
          <a:bodyPr anchor="t"/>
          <a:lstStyle/>
          <a:p>
            <a:pPr>
              <a:buNone/>
            </a:pPr>
            <a:r>
              <a:rPr lang="zh-CN" altLang="en-US" u="sng" dirty="0">
                <a:solidFill>
                  <a:schemeClr val="accent2"/>
                </a:solidFill>
              </a:rPr>
              <a:t>We attitude</a:t>
            </a:r>
          </a:p>
          <a:p>
            <a:pPr>
              <a:buNone/>
            </a:pPr>
            <a:r>
              <a:rPr lang="en-IN" altLang="zh-CN" dirty="0"/>
              <a:t>We are</a:t>
            </a:r>
            <a:r>
              <a:rPr lang="zh-CN" altLang="en-US" dirty="0"/>
              <a:t> delighted to announce that we will extend to make shopping more</a:t>
            </a:r>
            <a:r>
              <a:rPr lang="en-IN" altLang="en-US" dirty="0"/>
              <a:t> enjoyable and longer...</a:t>
            </a:r>
            <a:endParaRPr lang="zh-CN" altLang="en-US" dirty="0"/>
          </a:p>
          <a:p>
            <a:pPr>
              <a:buNone/>
            </a:pPr>
            <a:r>
              <a:rPr lang="en-US" altLang="en-US" u="sng" dirty="0">
                <a:solidFill>
                  <a:schemeClr val="hlink"/>
                </a:solidFill>
              </a:rPr>
              <a:t>You attitude</a:t>
            </a:r>
          </a:p>
          <a:p>
            <a:pPr>
              <a:buNone/>
            </a:pPr>
            <a:r>
              <a:rPr lang="en-US" altLang="en-US" dirty="0">
                <a:solidFill>
                  <a:schemeClr val="accent2"/>
                </a:solidFill>
              </a:rPr>
              <a:t>“You will be able to shop in the evening with the extended hours.”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Placeholder 44033"/>
          <p:cNvSpPr>
            <a:spLocks noGrp="1"/>
          </p:cNvSpPr>
          <p:nvPr>
            <p:ph idx="1"/>
          </p:nvPr>
        </p:nvSpPr>
        <p:spPr>
          <a:xfrm>
            <a:off x="2362200" y="1600200"/>
            <a:ext cx="7696200" cy="4684713"/>
          </a:xfrm>
        </p:spPr>
        <p:txBody>
          <a:bodyPr anchor="t"/>
          <a:lstStyle/>
          <a:p>
            <a:pPr>
              <a:buNone/>
            </a:pPr>
            <a:r>
              <a:rPr lang="en-US" altLang="en-US" dirty="0">
                <a:solidFill>
                  <a:schemeClr val="accent2"/>
                </a:solidFill>
              </a:rPr>
              <a:t>Readers may react positively when benefits are shown to them. </a:t>
            </a:r>
          </a:p>
          <a:p>
            <a:pPr>
              <a:buNone/>
            </a:pPr>
            <a:r>
              <a:rPr lang="en-US" altLang="en-US" dirty="0">
                <a:solidFill>
                  <a:schemeClr val="accent2"/>
                </a:solidFill>
              </a:rPr>
              <a:t>Always try to address his/her </a:t>
            </a:r>
            <a:r>
              <a:rPr lang="en-US" altLang="en-US" dirty="0">
                <a:solidFill>
                  <a:srgbClr val="FF33CC"/>
                </a:solidFill>
              </a:rPr>
              <a:t>need</a:t>
            </a:r>
            <a:r>
              <a:rPr lang="en-US" altLang="en-US" dirty="0">
                <a:solidFill>
                  <a:schemeClr val="accent2"/>
                </a:solidFill>
              </a:rPr>
              <a:t> and </a:t>
            </a:r>
            <a:r>
              <a:rPr lang="en-US" altLang="en-US" dirty="0">
                <a:solidFill>
                  <a:srgbClr val="FF33CC"/>
                </a:solidFill>
              </a:rPr>
              <a:t>want.</a:t>
            </a:r>
            <a:endParaRPr lang="en-US" altLang="en-US" dirty="0"/>
          </a:p>
          <a:p>
            <a:r>
              <a:rPr lang="en-US" altLang="en-US" dirty="0"/>
              <a:t>Always show/write to reader………… what has been done so far as his/her query is concerned. </a:t>
            </a:r>
          </a:p>
          <a:p>
            <a:r>
              <a:rPr lang="en-US" altLang="en-US" dirty="0"/>
              <a:t>Always avoid that has not been done so far.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45057"/>
          <p:cNvSpPr>
            <a:spLocks noGrp="1"/>
          </p:cNvSpPr>
          <p:nvPr>
            <p:ph type="title"/>
          </p:nvPr>
        </p:nvSpPr>
        <p:spPr>
          <a:xfrm>
            <a:off x="2514600" y="457200"/>
            <a:ext cx="7772400" cy="677863"/>
          </a:xfrm>
        </p:spPr>
        <p:txBody>
          <a:bodyPr anchor="ctr">
            <a:normAutofit fontScale="90000"/>
          </a:bodyPr>
          <a:lstStyle/>
          <a:p>
            <a:r>
              <a:rPr lang="en-US" altLang="en-US" b="1">
                <a:solidFill>
                  <a:srgbClr val="FF33CC"/>
                </a:solidFill>
              </a:rPr>
              <a:t>4) Concreteness</a:t>
            </a:r>
          </a:p>
        </p:txBody>
      </p:sp>
      <p:sp>
        <p:nvSpPr>
          <p:cNvPr id="46082" name="Text Placeholder 45058"/>
          <p:cNvSpPr>
            <a:spLocks noGrp="1"/>
          </p:cNvSpPr>
          <p:nvPr>
            <p:ph idx="1"/>
          </p:nvPr>
        </p:nvSpPr>
        <p:spPr>
          <a:xfrm>
            <a:off x="2362200" y="1752600"/>
            <a:ext cx="7696200" cy="4484688"/>
          </a:xfrm>
        </p:spPr>
        <p:txBody>
          <a:bodyPr anchor="t"/>
          <a:lstStyle/>
          <a:p>
            <a:r>
              <a:rPr lang="en-US" altLang="en-US" dirty="0"/>
              <a:t>It means that message should be </a:t>
            </a:r>
            <a:r>
              <a:rPr lang="en-US" altLang="en-US" dirty="0">
                <a:solidFill>
                  <a:schemeClr val="hlink"/>
                </a:solidFill>
              </a:rPr>
              <a:t>specific</a:t>
            </a:r>
            <a:r>
              <a:rPr lang="en-US" altLang="en-US" dirty="0"/>
              <a:t> instead of </a:t>
            </a:r>
            <a:r>
              <a:rPr lang="en-US" altLang="en-US" dirty="0">
                <a:solidFill>
                  <a:schemeClr val="hlink"/>
                </a:solidFill>
              </a:rPr>
              <a:t>general.</a:t>
            </a:r>
            <a:r>
              <a:rPr lang="en-US" altLang="en-US" dirty="0"/>
              <a:t> Misunderstanding of words creates problems for both parties (sender and receiver). </a:t>
            </a:r>
          </a:p>
          <a:p>
            <a:r>
              <a:rPr lang="en-US" altLang="en-US" dirty="0"/>
              <a:t>When you  talk to your client always use facts and figures instead of generic or irrelevant information.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 Placeholder 47105"/>
          <p:cNvSpPr>
            <a:spLocks noGrp="1"/>
          </p:cNvSpPr>
          <p:nvPr>
            <p:ph idx="1"/>
          </p:nvPr>
        </p:nvSpPr>
        <p:spPr>
          <a:xfrm>
            <a:off x="2362200" y="1919288"/>
            <a:ext cx="7696200" cy="3890962"/>
          </a:xfrm>
        </p:spPr>
        <p:txBody>
          <a:bodyPr anchor="t"/>
          <a:lstStyle/>
          <a:p>
            <a:pPr>
              <a:buNone/>
            </a:pPr>
            <a:r>
              <a:rPr lang="en-US" altLang="en-US" u="sng" dirty="0">
                <a:solidFill>
                  <a:srgbClr val="800080"/>
                </a:solidFill>
              </a:rPr>
              <a:t>General</a:t>
            </a:r>
          </a:p>
          <a:p>
            <a:pPr>
              <a:buNone/>
            </a:pPr>
            <a:r>
              <a:rPr lang="en-US" altLang="en-US" sz="2400" dirty="0"/>
              <a:t>He is very intelligent student of class and stood first in the class.</a:t>
            </a:r>
          </a:p>
          <a:p>
            <a:pPr>
              <a:buNone/>
            </a:pPr>
            <a:r>
              <a:rPr lang="en-US" altLang="en-US" sz="2400" u="sng" dirty="0" err="1">
                <a:solidFill>
                  <a:srgbClr val="800080"/>
                </a:solidFill>
              </a:rPr>
              <a:t>vs</a:t>
            </a:r>
            <a:endParaRPr lang="en-US" altLang="en-US" sz="2400" u="sng" dirty="0">
              <a:solidFill>
                <a:srgbClr val="800080"/>
              </a:solidFill>
            </a:endParaRPr>
          </a:p>
          <a:p>
            <a:pPr>
              <a:buNone/>
            </a:pPr>
            <a:r>
              <a:rPr lang="en-US" altLang="en-US" u="sng" dirty="0">
                <a:solidFill>
                  <a:srgbClr val="800080"/>
                </a:solidFill>
              </a:rPr>
              <a:t>Concrete</a:t>
            </a:r>
          </a:p>
          <a:p>
            <a:pPr>
              <a:buNone/>
            </a:pPr>
            <a:r>
              <a:rPr lang="en-US" altLang="en-US" sz="2400" dirty="0" err="1"/>
              <a:t>Rahul’s</a:t>
            </a:r>
            <a:r>
              <a:rPr lang="en-US" altLang="en-US" sz="2400" dirty="0"/>
              <a:t> GPA in </a:t>
            </a:r>
            <a:r>
              <a:rPr lang="en-US" altLang="en-US" sz="2400" dirty="0" err="1"/>
              <a:t>B.Tech</a:t>
            </a:r>
            <a:r>
              <a:rPr lang="en-US" altLang="en-US" sz="2400" dirty="0"/>
              <a:t>. Electrical Engineering 2014 even semester was 3.95/4.0; he stood first in his class.</a:t>
            </a:r>
          </a:p>
          <a:p>
            <a:pPr>
              <a:buNone/>
            </a:pPr>
            <a:endParaRPr lang="en-US" alt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 Placeholder 48129"/>
          <p:cNvSpPr>
            <a:spLocks noGrp="1"/>
          </p:cNvSpPr>
          <p:nvPr>
            <p:ph idx="1"/>
          </p:nvPr>
        </p:nvSpPr>
        <p:spPr>
          <a:xfrm>
            <a:off x="2438400" y="1571625"/>
            <a:ext cx="7696200" cy="4448175"/>
          </a:xfrm>
        </p:spPr>
        <p:txBody>
          <a:bodyPr anchor="t"/>
          <a:lstStyle/>
          <a:p>
            <a:pPr>
              <a:lnSpc>
                <a:spcPct val="90000"/>
              </a:lnSpc>
              <a:buNone/>
            </a:pPr>
            <a:endParaRPr lang="en-US" altLang="en-US" dirty="0"/>
          </a:p>
          <a:p>
            <a:pPr>
              <a:lnSpc>
                <a:spcPct val="90000"/>
              </a:lnSpc>
            </a:pPr>
            <a:r>
              <a:rPr lang="en-IN" altLang="en-US" dirty="0"/>
              <a:t>Message able to hold attention of receiver</a:t>
            </a:r>
            <a:r>
              <a:rPr lang="en-US" altLang="en-US" dirty="0"/>
              <a:t>.</a:t>
            </a:r>
          </a:p>
          <a:p>
            <a:pPr>
              <a:lnSpc>
                <a:spcPct val="90000"/>
              </a:lnSpc>
            </a:pPr>
            <a:r>
              <a:rPr lang="en-IN" altLang="en-US" dirty="0"/>
              <a:t>Use of images, charts etc creatively.</a:t>
            </a:r>
          </a:p>
          <a:p>
            <a:pPr>
              <a:lnSpc>
                <a:spcPct val="90000"/>
              </a:lnSpc>
            </a:pPr>
            <a:r>
              <a:rPr lang="en-IN" altLang="en-US" dirty="0"/>
              <a:t>Expression that is non-routine and out of the box.</a:t>
            </a:r>
          </a:p>
        </p:txBody>
      </p:sp>
      <p:sp>
        <p:nvSpPr>
          <p:cNvPr id="49154" name="Title 48130"/>
          <p:cNvSpPr>
            <a:spLocks noGrp="1"/>
          </p:cNvSpPr>
          <p:nvPr>
            <p:ph type="title"/>
          </p:nvPr>
        </p:nvSpPr>
        <p:spPr>
          <a:xfrm>
            <a:off x="2514600" y="457200"/>
            <a:ext cx="7772400" cy="1143000"/>
          </a:xfrm>
        </p:spPr>
        <p:txBody>
          <a:bodyPr anchor="ctr">
            <a:normAutofit fontScale="90000"/>
          </a:bodyPr>
          <a:lstStyle/>
          <a:p>
            <a:br>
              <a:rPr lang="zh-CN" altLang="en-US" sz="3600" u="sng" dirty="0">
                <a:solidFill>
                  <a:srgbClr val="800080"/>
                </a:solidFill>
              </a:rPr>
            </a:br>
            <a:r>
              <a:rPr lang="en-IN" altLang="en-US" sz="5300" dirty="0">
                <a:solidFill>
                  <a:srgbClr val="800080"/>
                </a:solidFill>
              </a:rPr>
              <a:t>Creativity</a:t>
            </a:r>
            <a:br>
              <a:rPr lang="zh-CN" altLang="en-US" sz="3600" u="sng" dirty="0">
                <a:solidFill>
                  <a:srgbClr val="800080"/>
                </a:solidFill>
              </a:rPr>
            </a:br>
            <a:endParaRPr lang="zh-CN" altLang="en-US" sz="3600" u="sng" dirty="0">
              <a:solidFill>
                <a:srgbClr val="80008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49D8-BC77-45A3-A984-BA7732E6F931}"/>
              </a:ext>
            </a:extLst>
          </p:cNvPr>
          <p:cNvSpPr>
            <a:spLocks noGrp="1"/>
          </p:cNvSpPr>
          <p:nvPr>
            <p:ph type="title"/>
          </p:nvPr>
        </p:nvSpPr>
        <p:spPr/>
        <p:txBody>
          <a:bodyPr/>
          <a:lstStyle/>
          <a:p>
            <a:r>
              <a:rPr lang="en-US" dirty="0"/>
              <a:t>A creative way of saying…</a:t>
            </a:r>
            <a:endParaRPr lang="en-IN" dirty="0"/>
          </a:p>
        </p:txBody>
      </p:sp>
      <p:pic>
        <p:nvPicPr>
          <p:cNvPr id="5" name="Content Placeholder 4">
            <a:extLst>
              <a:ext uri="{FF2B5EF4-FFF2-40B4-BE49-F238E27FC236}">
                <a16:creationId xmlns:a16="http://schemas.microsoft.com/office/drawing/2014/main" id="{0BE6ADB4-585C-46AF-B3CA-5B1C38D6C0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4477" y="1921565"/>
            <a:ext cx="7152929" cy="4028661"/>
          </a:xfrm>
        </p:spPr>
      </p:pic>
    </p:spTree>
    <p:extLst>
      <p:ext uri="{BB962C8B-B14F-4D97-AF65-F5344CB8AC3E}">
        <p14:creationId xmlns:p14="http://schemas.microsoft.com/office/powerpoint/2010/main" val="3461429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5361"/>
          <p:cNvSpPr>
            <a:spLocks noGrp="1"/>
          </p:cNvSpPr>
          <p:nvPr>
            <p:ph type="title"/>
          </p:nvPr>
        </p:nvSpPr>
        <p:spPr/>
        <p:txBody>
          <a:bodyPr anchor="ctr"/>
          <a:lstStyle/>
          <a:p>
            <a:r>
              <a:rPr lang="en-IN" altLang="en-US" sz="4000" dirty="0"/>
              <a:t>Characteristics of communication</a:t>
            </a:r>
            <a:endParaRPr lang="zh-CN" altLang="en-US" sz="4000" dirty="0"/>
          </a:p>
        </p:txBody>
      </p:sp>
      <p:sp>
        <p:nvSpPr>
          <p:cNvPr id="14338" name="Text Placeholder 15362"/>
          <p:cNvSpPr>
            <a:spLocks noGrp="1"/>
          </p:cNvSpPr>
          <p:nvPr>
            <p:ph idx="1"/>
          </p:nvPr>
        </p:nvSpPr>
        <p:spPr>
          <a:xfrm>
            <a:off x="838200" y="1825625"/>
            <a:ext cx="5176520" cy="4250690"/>
          </a:xfrm>
        </p:spPr>
        <p:txBody>
          <a:bodyPr anchor="t"/>
          <a:lstStyle/>
          <a:p>
            <a:r>
              <a:rPr lang="en-IN" altLang="en-US" dirty="0"/>
              <a:t>Two way process</a:t>
            </a:r>
          </a:p>
          <a:p>
            <a:r>
              <a:rPr lang="en-IN" altLang="en-US" dirty="0"/>
              <a:t>Continuous</a:t>
            </a:r>
          </a:p>
          <a:p>
            <a:r>
              <a:rPr lang="en-IN" altLang="en-US" dirty="0"/>
              <a:t>Essential</a:t>
            </a:r>
          </a:p>
          <a:p>
            <a:r>
              <a:rPr lang="en-IN" altLang="en-US" dirty="0"/>
              <a:t>Has an objective or a purpose</a:t>
            </a:r>
          </a:p>
          <a:p>
            <a:r>
              <a:rPr lang="en-IN" altLang="en-US" dirty="0"/>
              <a:t>Pervasive across all walks of life.</a:t>
            </a:r>
            <a:endParaRPr lang="zh-CN" altLang="en-US" dirty="0"/>
          </a:p>
        </p:txBody>
      </p:sp>
      <p:sp>
        <p:nvSpPr>
          <p:cNvPr id="2" name="Text Box 1"/>
          <p:cNvSpPr txBox="1"/>
          <p:nvPr/>
        </p:nvSpPr>
        <p:spPr>
          <a:xfrm>
            <a:off x="7312660" y="2233930"/>
            <a:ext cx="4392295" cy="368300"/>
          </a:xfrm>
          <a:prstGeom prst="rect">
            <a:avLst/>
          </a:prstGeom>
          <a:noFill/>
        </p:spPr>
        <p:txBody>
          <a:bodyPr wrap="square" rtlCol="0">
            <a:spAutoFit/>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51201"/>
          <p:cNvSpPr>
            <a:spLocks noGrp="1"/>
          </p:cNvSpPr>
          <p:nvPr>
            <p:ph type="title"/>
          </p:nvPr>
        </p:nvSpPr>
        <p:spPr>
          <a:xfrm>
            <a:off x="2514600" y="457200"/>
            <a:ext cx="7772400" cy="490538"/>
          </a:xfrm>
        </p:spPr>
        <p:txBody>
          <a:bodyPr anchor="ctr">
            <a:normAutofit fontScale="90000"/>
          </a:bodyPr>
          <a:lstStyle/>
          <a:p>
            <a:r>
              <a:rPr lang="en-US" altLang="en-US" sz="5200" b="1" dirty="0">
                <a:solidFill>
                  <a:srgbClr val="FF33CC"/>
                </a:solidFill>
              </a:rPr>
              <a:t>Courtesy</a:t>
            </a:r>
          </a:p>
        </p:txBody>
      </p:sp>
      <p:pic>
        <p:nvPicPr>
          <p:cNvPr id="2" name="Content Placeholder 1">
            <a:extLst>
              <a:ext uri="{FF2B5EF4-FFF2-40B4-BE49-F238E27FC236}">
                <a16:creationId xmlns:a16="http://schemas.microsoft.com/office/drawing/2014/main" id="{0B51CDC8-673B-47F8-8364-15E2AA43EAC5}"/>
              </a:ext>
            </a:extLst>
          </p:cNvPr>
          <p:cNvPicPr>
            <a:picLocks noGrp="1" noChangeAspect="1"/>
          </p:cNvPicPr>
          <p:nvPr>
            <p:ph idx="1"/>
          </p:nvPr>
        </p:nvPicPr>
        <p:blipFill>
          <a:blip r:embed="rId2"/>
          <a:stretch>
            <a:fillRect/>
          </a:stretch>
        </p:blipFill>
        <p:spPr>
          <a:xfrm>
            <a:off x="2778566" y="1497461"/>
            <a:ext cx="7201666" cy="5102121"/>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Email 1</a:t>
            </a:r>
          </a:p>
        </p:txBody>
      </p:sp>
      <p:sp>
        <p:nvSpPr>
          <p:cNvPr id="3" name="Content Placeholder 2"/>
          <p:cNvSpPr>
            <a:spLocks noGrp="1"/>
          </p:cNvSpPr>
          <p:nvPr>
            <p:ph idx="1"/>
          </p:nvPr>
        </p:nvSpPr>
        <p:spPr/>
        <p:txBody>
          <a:bodyPr/>
          <a:lstStyle/>
          <a:p>
            <a:pPr>
              <a:buNone/>
            </a:pPr>
            <a:r>
              <a:rPr lang="en-IN" sz="2400" dirty="0"/>
              <a:t>	</a:t>
            </a:r>
            <a:r>
              <a:rPr lang="en-IN" sz="2400" dirty="0" err="1"/>
              <a:t>Ramesh</a:t>
            </a:r>
            <a:r>
              <a:rPr lang="en-IN" sz="2400" dirty="0"/>
              <a:t>,</a:t>
            </a:r>
          </a:p>
          <a:p>
            <a:pPr algn="just">
              <a:buNone/>
            </a:pPr>
            <a:r>
              <a:rPr lang="en-IN" sz="2400" dirty="0"/>
              <a:t>	I wanted to let you know that I don't appreciate how your team always monopolizes the discussion at our weekly meetings. I have a lot of projects, and I really need time to get my team's progress discussed as well. So far, thanks to your department, I haven't been able to do that. Can you make sure they make time for me and my team next week?</a:t>
            </a:r>
          </a:p>
          <a:p>
            <a:pPr>
              <a:buNone/>
            </a:pPr>
            <a:r>
              <a:rPr lang="en-IN" sz="2400" dirty="0"/>
              <a:t>	Thanks,</a:t>
            </a:r>
          </a:p>
          <a:p>
            <a:pPr>
              <a:buNone/>
            </a:pPr>
            <a:r>
              <a:rPr lang="en-IN" sz="2400" dirty="0"/>
              <a:t>	Suresh</a:t>
            </a:r>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Email 2</a:t>
            </a:r>
          </a:p>
        </p:txBody>
      </p:sp>
      <p:sp>
        <p:nvSpPr>
          <p:cNvPr id="3" name="Content Placeholder 2"/>
          <p:cNvSpPr>
            <a:spLocks noGrp="1"/>
          </p:cNvSpPr>
          <p:nvPr>
            <p:ph idx="1"/>
          </p:nvPr>
        </p:nvSpPr>
        <p:spPr/>
        <p:txBody>
          <a:bodyPr/>
          <a:lstStyle/>
          <a:p>
            <a:pPr>
              <a:buNone/>
            </a:pPr>
            <a:r>
              <a:rPr lang="en-IN" sz="2400" dirty="0"/>
              <a:t>	Hi </a:t>
            </a:r>
            <a:r>
              <a:rPr lang="en-IN" sz="2400" dirty="0" err="1"/>
              <a:t>Ramesh</a:t>
            </a:r>
            <a:r>
              <a:rPr lang="en-IN" sz="2400" dirty="0"/>
              <a:t>,</a:t>
            </a:r>
          </a:p>
          <a:p>
            <a:pPr algn="just">
              <a:buNone/>
            </a:pPr>
            <a:r>
              <a:rPr lang="en-IN" sz="2400" dirty="0"/>
              <a:t>	I wanted to write you a quick note to ask a </a:t>
            </a:r>
            <a:r>
              <a:rPr lang="en-IN" sz="2400" dirty="0" err="1"/>
              <a:t>favor</a:t>
            </a:r>
            <a:r>
              <a:rPr lang="en-IN" sz="2400" dirty="0"/>
              <a:t>. During our weekly meetings, your team does an excellent job of highlighting their progress. But this uses some of the time available for my team to highlight theirs. I'd really appreciate it if you could give my team a little extra time each week to fully cover their progress reports.</a:t>
            </a:r>
          </a:p>
          <a:p>
            <a:pPr>
              <a:buNone/>
            </a:pPr>
            <a:r>
              <a:rPr lang="en-IN" sz="2400" dirty="0"/>
              <a:t>	Thanks so much, and please let me know if there's anything I can do for you!</a:t>
            </a:r>
          </a:p>
          <a:p>
            <a:pPr>
              <a:buNone/>
            </a:pPr>
            <a:r>
              <a:rPr lang="en-IN" sz="2400" dirty="0"/>
              <a:t>	Best,</a:t>
            </a:r>
          </a:p>
          <a:p>
            <a:pPr>
              <a:buNone/>
            </a:pPr>
            <a:r>
              <a:rPr lang="en-IN" sz="2400" dirty="0"/>
              <a:t>	Suresh</a:t>
            </a:r>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52225"/>
          <p:cNvSpPr>
            <a:spLocks noGrp="1"/>
          </p:cNvSpPr>
          <p:nvPr>
            <p:ph type="title"/>
          </p:nvPr>
        </p:nvSpPr>
        <p:spPr>
          <a:xfrm>
            <a:off x="2514600" y="457200"/>
            <a:ext cx="7772400" cy="811213"/>
          </a:xfrm>
        </p:spPr>
        <p:txBody>
          <a:bodyPr anchor="ctr"/>
          <a:lstStyle/>
          <a:p>
            <a:r>
              <a:rPr lang="en-US" altLang="en-US" sz="4000" b="1">
                <a:solidFill>
                  <a:schemeClr val="accent2"/>
                </a:solidFill>
              </a:rPr>
              <a:t>How to generate a  Courteous Tone ?</a:t>
            </a:r>
          </a:p>
        </p:txBody>
      </p:sp>
      <p:sp>
        <p:nvSpPr>
          <p:cNvPr id="51202" name="Text Placeholder 52226"/>
          <p:cNvSpPr>
            <a:spLocks noGrp="1"/>
          </p:cNvSpPr>
          <p:nvPr>
            <p:ph idx="1"/>
          </p:nvPr>
        </p:nvSpPr>
        <p:spPr>
          <a:xfrm>
            <a:off x="2362200" y="1663700"/>
            <a:ext cx="8074025" cy="4279900"/>
          </a:xfrm>
        </p:spPr>
        <p:txBody>
          <a:bodyPr anchor="t"/>
          <a:lstStyle/>
          <a:p>
            <a:pPr>
              <a:lnSpc>
                <a:spcPct val="90000"/>
              </a:lnSpc>
              <a:buNone/>
            </a:pPr>
            <a:r>
              <a:rPr lang="en-US" altLang="en-US" sz="2400" dirty="0"/>
              <a:t>The following are suggestions for generating a courteous tone:</a:t>
            </a:r>
          </a:p>
          <a:p>
            <a:pPr>
              <a:lnSpc>
                <a:spcPct val="90000"/>
              </a:lnSpc>
              <a:buClr>
                <a:schemeClr val="tx1"/>
              </a:buClr>
            </a:pPr>
            <a:r>
              <a:rPr lang="en-US" altLang="en-US" sz="2400" dirty="0">
                <a:solidFill>
                  <a:schemeClr val="accent2"/>
                </a:solidFill>
              </a:rPr>
              <a:t>Be tactful and sincerely appreciative.</a:t>
            </a:r>
          </a:p>
          <a:p>
            <a:pPr>
              <a:lnSpc>
                <a:spcPct val="90000"/>
              </a:lnSpc>
              <a:buClr>
                <a:schemeClr val="tx1"/>
              </a:buClr>
            </a:pPr>
            <a:r>
              <a:rPr lang="en-US" altLang="en-US" sz="2400" dirty="0">
                <a:solidFill>
                  <a:schemeClr val="accent2"/>
                </a:solidFill>
              </a:rPr>
              <a:t>Use expressions that show respect for the others.</a:t>
            </a:r>
          </a:p>
          <a:p>
            <a:pPr>
              <a:lnSpc>
                <a:spcPct val="90000"/>
              </a:lnSpc>
              <a:buClr>
                <a:schemeClr val="tx1"/>
              </a:buClr>
            </a:pPr>
            <a:r>
              <a:rPr lang="en-US" altLang="en-US" sz="2400" dirty="0">
                <a:solidFill>
                  <a:schemeClr val="accent2"/>
                </a:solidFill>
              </a:rPr>
              <a:t>Choose nondiscriminatory expressions.</a:t>
            </a:r>
          </a:p>
          <a:p>
            <a:pPr>
              <a:lnSpc>
                <a:spcPct val="90000"/>
              </a:lnSpc>
              <a:buClr>
                <a:schemeClr val="tx1"/>
              </a:buClr>
              <a:buNone/>
            </a:pPr>
            <a:endParaRPr lang="en-US"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Placeholder 53250"/>
          <p:cNvSpPr>
            <a:spLocks noGrp="1"/>
          </p:cNvSpPr>
          <p:nvPr>
            <p:ph type="body" sz="half" idx="1"/>
          </p:nvPr>
        </p:nvSpPr>
        <p:spPr>
          <a:xfrm>
            <a:off x="2514600" y="1828800"/>
            <a:ext cx="3810000" cy="4114800"/>
          </a:xfrm>
        </p:spPr>
        <p:txBody>
          <a:bodyPr anchor="t"/>
          <a:lstStyle/>
          <a:p>
            <a:pPr>
              <a:buNone/>
            </a:pPr>
            <a:endParaRPr lang="en-US" altLang="en-US" sz="2800" kern="1200"/>
          </a:p>
          <a:p>
            <a:endParaRPr lang="en-US" altLang="en-US" sz="2800" kern="1200"/>
          </a:p>
        </p:txBody>
      </p:sp>
      <p:graphicFrame>
        <p:nvGraphicFramePr>
          <p:cNvPr id="53252" name="Content Placeholder 53251"/>
          <p:cNvGraphicFramePr>
            <a:graphicFrameLocks noGrp="1"/>
          </p:cNvGraphicFramePr>
          <p:nvPr>
            <p:ph sz="half" idx="2"/>
          </p:nvPr>
        </p:nvGraphicFramePr>
        <p:xfrm>
          <a:off x="2438400" y="457200"/>
          <a:ext cx="7696200" cy="4673600"/>
        </p:xfrm>
        <a:graphic>
          <a:graphicData uri="http://schemas.openxmlformats.org/drawingml/2006/table">
            <a:tbl>
              <a:tblPr/>
              <a:tblGrid>
                <a:gridCol w="3850005">
                  <a:extLst>
                    <a:ext uri="{9D8B030D-6E8A-4147-A177-3AD203B41FA5}">
                      <a16:colId xmlns:a16="http://schemas.microsoft.com/office/drawing/2014/main" val="20000"/>
                    </a:ext>
                  </a:extLst>
                </a:gridCol>
                <a:gridCol w="3846195">
                  <a:extLst>
                    <a:ext uri="{9D8B030D-6E8A-4147-A177-3AD203B41FA5}">
                      <a16:colId xmlns:a16="http://schemas.microsoft.com/office/drawing/2014/main" val="20001"/>
                    </a:ext>
                  </a:extLst>
                </a:gridCol>
              </a:tblGrid>
              <a:tr h="11430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SimSun"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sz="4000" b="1">
                          <a:solidFill>
                            <a:srgbClr val="FF33CC"/>
                          </a:solidFill>
                        </a:rPr>
                        <a:t>Tactless, Blunt</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SimSun"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sz="4000" b="1">
                          <a:solidFill>
                            <a:srgbClr val="FF33CC"/>
                          </a:solidFill>
                        </a:rPr>
                        <a:t>More Tactful</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208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SimSun"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sz="2400"/>
                        <a:t>Stupid letter; I can’t understand</a:t>
                      </a:r>
                      <a:r>
                        <a:rPr lang="en-IN" sz="2400" dirty="0"/>
                        <a:t>.</a:t>
                      </a:r>
                      <a:endParaRPr sz="2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SimSun"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IN" sz="2400" dirty="0"/>
                        <a:t>C</a:t>
                      </a:r>
                      <a:r>
                        <a:rPr sz="2400"/>
                        <a:t>ould you please explain it once again ..?</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097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SimSun"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sz="2400"/>
                        <a:t>Its your fault, you did not properly read my latest </a:t>
                      </a:r>
                      <a:r>
                        <a:rPr lang="en-IN" sz="2400" dirty="0"/>
                        <a:t>email.</a:t>
                      </a:r>
                      <a:endParaRPr sz="2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SimSun"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IN" sz="2400" dirty="0"/>
                        <a:t>L</a:t>
                      </a:r>
                      <a:r>
                        <a:rPr sz="2400"/>
                        <a:t>et me try </a:t>
                      </a:r>
                      <a:r>
                        <a:rPr lang="en-IN" sz="2400" dirty="0"/>
                        <a:t>if</a:t>
                      </a:r>
                      <a:r>
                        <a:rPr lang="en-IN" sz="2400" baseline="0" dirty="0"/>
                        <a:t> I can change my wording to make you understand better</a:t>
                      </a:r>
                      <a:r>
                        <a:rPr lang="en-IN" sz="2400" dirty="0"/>
                        <a:t>.</a:t>
                      </a:r>
                      <a:endParaRPr sz="2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Never use offensive words</a:t>
            </a:r>
          </a:p>
        </p:txBody>
      </p:sp>
      <p:sp>
        <p:nvSpPr>
          <p:cNvPr id="3" name="Text Placeholder 2"/>
          <p:cNvSpPr>
            <a:spLocks noGrp="1"/>
          </p:cNvSpPr>
          <p:nvPr>
            <p:ph type="body" sz="half" idx="1"/>
          </p:nvPr>
        </p:nvSpPr>
        <p:spPr/>
        <p:txBody>
          <a:bodyPr/>
          <a:lstStyle/>
          <a:p>
            <a:r>
              <a:rPr lang="en-IN" dirty="0"/>
              <a:t>This report is useless</a:t>
            </a:r>
          </a:p>
          <a:p>
            <a:endParaRPr lang="en-IN" dirty="0"/>
          </a:p>
          <a:p>
            <a:r>
              <a:rPr lang="en-IN" dirty="0"/>
              <a:t>Your behaviour was irresponsible.</a:t>
            </a:r>
          </a:p>
          <a:p>
            <a:endParaRPr lang="en-IN" dirty="0"/>
          </a:p>
          <a:p>
            <a:r>
              <a:rPr lang="en-IN" dirty="0"/>
              <a:t>Your laziness towards work has created all this mishap.</a:t>
            </a:r>
          </a:p>
          <a:p>
            <a:endParaRPr lang="en-IN" dirty="0"/>
          </a:p>
        </p:txBody>
      </p:sp>
      <p:sp>
        <p:nvSpPr>
          <p:cNvPr id="4" name="Content Placeholder 3"/>
          <p:cNvSpPr>
            <a:spLocks noGrp="1"/>
          </p:cNvSpPr>
          <p:nvPr>
            <p:ph sz="half" idx="2"/>
          </p:nvPr>
        </p:nvSpPr>
        <p:spPr/>
        <p:txBody>
          <a:bodyPr/>
          <a:lstStyle/>
          <a:p>
            <a:r>
              <a:rPr lang="en-IN" dirty="0"/>
              <a:t>This report needs more clarity.</a:t>
            </a:r>
          </a:p>
          <a:p>
            <a:r>
              <a:rPr lang="en-IN" dirty="0"/>
              <a:t>You will need to behave more professionally.</a:t>
            </a:r>
          </a:p>
          <a:p>
            <a:endParaRPr lang="en-IN" dirty="0"/>
          </a:p>
          <a:p>
            <a:r>
              <a:rPr lang="en-IN" dirty="0"/>
              <a:t>A little more focus on work would have been more productive.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accent2"/>
                </a:solidFill>
              </a:rPr>
              <a:t>Choose nondiscriminatory expressions</a:t>
            </a:r>
            <a:endParaRPr lang="en-IN" dirty="0"/>
          </a:p>
        </p:txBody>
      </p:sp>
      <p:sp>
        <p:nvSpPr>
          <p:cNvPr id="3" name="Content Placeholder 2"/>
          <p:cNvSpPr>
            <a:spLocks noGrp="1"/>
          </p:cNvSpPr>
          <p:nvPr>
            <p:ph idx="1"/>
          </p:nvPr>
        </p:nvSpPr>
        <p:spPr/>
        <p:txBody>
          <a:bodyPr/>
          <a:lstStyle/>
          <a:p>
            <a:r>
              <a:rPr lang="en-IN" sz="2400" dirty="0"/>
              <a:t>Use gender-neutral words</a:t>
            </a:r>
          </a:p>
          <a:p>
            <a:pPr lvl="1"/>
            <a:r>
              <a:rPr lang="en-IN" sz="2400" dirty="0"/>
              <a:t>Neutralise any reference to gender, like using "they" as a third person singular pronoun instead of "he" or "she” </a:t>
            </a:r>
          </a:p>
          <a:p>
            <a:pPr lvl="1"/>
            <a:r>
              <a:rPr lang="en-IN" sz="2400" dirty="0"/>
              <a:t>or instead of using ‘he’, use he/she or s/he</a:t>
            </a:r>
          </a:p>
          <a:p>
            <a:pPr lvl="1"/>
            <a:r>
              <a:rPr lang="en-IN" sz="2400" dirty="0"/>
              <a:t>Use gender-neutral words like chairperson (instead of chairman) or police officer (instead of policeman) </a:t>
            </a:r>
          </a:p>
          <a:p>
            <a:r>
              <a:rPr lang="en-IN" sz="2400" dirty="0"/>
              <a:t>Use appropriate disability wording </a:t>
            </a:r>
          </a:p>
          <a:p>
            <a:pPr>
              <a:buNone/>
            </a:pPr>
            <a:r>
              <a:rPr lang="en-IN" sz="2400" dirty="0"/>
              <a:t>	(respectful disability language is important)</a:t>
            </a:r>
          </a:p>
          <a:p>
            <a:r>
              <a:rPr lang="en-IN" sz="2400" dirty="0"/>
              <a:t>Do not mention age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When talking about disability </a:t>
            </a:r>
          </a:p>
        </p:txBody>
      </p:sp>
      <p:sp>
        <p:nvSpPr>
          <p:cNvPr id="3" name="Content Placeholder 2"/>
          <p:cNvSpPr>
            <a:spLocks noGrp="1"/>
          </p:cNvSpPr>
          <p:nvPr>
            <p:ph idx="1"/>
          </p:nvPr>
        </p:nvSpPr>
        <p:spPr/>
        <p:txBody>
          <a:bodyPr/>
          <a:lstStyle/>
          <a:p>
            <a:r>
              <a:rPr lang="en-IN" sz="2000" dirty="0"/>
              <a:t>Do not refer to a person's disability unless it is relevant. For example, don’t ask “What’s wrong with you?” or refer to the “girl in the wheelchair”. </a:t>
            </a:r>
          </a:p>
          <a:p>
            <a:r>
              <a:rPr lang="en-IN" sz="2000" dirty="0"/>
              <a:t>Use "disability" rather than "handicap" to refer to a person's disability. When talking about or referring to parking spaces or bathroom stalls used by people with disabilities say "accessible" or “disabled” parking or “accessible” or “disabled” access stall. </a:t>
            </a:r>
          </a:p>
          <a:p>
            <a:r>
              <a:rPr lang="en-IN" sz="2000" dirty="0"/>
              <a:t>Never use "cripple/crippled" or “mental” when talking about disability in general or the person.  </a:t>
            </a:r>
          </a:p>
          <a:p>
            <a:r>
              <a:rPr lang="en-IN" sz="2000" dirty="0"/>
              <a:t>Don't portray people with disabilities as overly courageous, brave, special, or superhuman. This makes it sound like it is unusual for people with disabilities to have talents, skills or to live life like everyone else. </a:t>
            </a:r>
          </a:p>
          <a:p>
            <a:r>
              <a:rPr lang="en-IN" sz="2000" dirty="0"/>
              <a:t>Don't use "normal" to describe people who don't have disabilities. It is better to say "people without disabilities” if necessary to make comparisons.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Words to use and avoid regarding disabled</a:t>
            </a:r>
          </a:p>
        </p:txBody>
      </p:sp>
      <p:sp>
        <p:nvSpPr>
          <p:cNvPr id="3" name="Content Placeholder 2"/>
          <p:cNvSpPr>
            <a:spLocks noGrp="1"/>
          </p:cNvSpPr>
          <p:nvPr>
            <p:ph idx="1"/>
          </p:nvPr>
        </p:nvSpPr>
        <p:spPr/>
        <p:txBody>
          <a:bodyPr/>
          <a:lstStyle/>
          <a:p>
            <a:pPr>
              <a:buNone/>
            </a:pPr>
            <a:r>
              <a:rPr lang="en-IN" sz="2400" b="1" dirty="0"/>
              <a:t>	AVOID:</a:t>
            </a:r>
          </a:p>
          <a:p>
            <a:pPr>
              <a:buNone/>
            </a:pPr>
            <a:r>
              <a:rPr lang="en-IN" sz="2400" dirty="0"/>
              <a:t>	Crazy, insane • Cripple, lame • Handicapped, physically challenged, special • Retarded, slow • Wheelchair-bound• Brain-damaged • Dwarf, midget, little person • Invalid, deaf, dumb, deaf-mute • Deformed </a:t>
            </a:r>
          </a:p>
          <a:p>
            <a:pPr>
              <a:buNone/>
            </a:pPr>
            <a:r>
              <a:rPr lang="en-IN" sz="2400" dirty="0"/>
              <a:t>	</a:t>
            </a:r>
            <a:r>
              <a:rPr lang="en-IN" sz="2400" b="1" dirty="0"/>
              <a:t>USE:</a:t>
            </a:r>
          </a:p>
          <a:p>
            <a:pPr>
              <a:buNone/>
            </a:pPr>
            <a:r>
              <a:rPr lang="en-IN" sz="2400" dirty="0"/>
              <a:t>	Psychiatrically disabled • Disabled • Cognitively disabled • People with disabilities • Visually impaired, Hearing-impaired • Wheelchair user • Someone of short stature • Developmentally disabled • Learning disabled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54273"/>
          <p:cNvSpPr>
            <a:spLocks noGrp="1"/>
          </p:cNvSpPr>
          <p:nvPr>
            <p:ph type="title"/>
          </p:nvPr>
        </p:nvSpPr>
        <p:spPr>
          <a:xfrm>
            <a:off x="2514600" y="457200"/>
            <a:ext cx="7772400" cy="708025"/>
          </a:xfrm>
        </p:spPr>
        <p:txBody>
          <a:bodyPr anchor="ctr">
            <a:normAutofit fontScale="90000"/>
          </a:bodyPr>
          <a:lstStyle/>
          <a:p>
            <a:r>
              <a:rPr lang="en-US" altLang="en-US">
                <a:solidFill>
                  <a:srgbClr val="FF33CC"/>
                </a:solidFill>
              </a:rPr>
              <a:t>7) Correctness</a:t>
            </a:r>
          </a:p>
        </p:txBody>
      </p:sp>
      <p:sp>
        <p:nvSpPr>
          <p:cNvPr id="53250" name="Text Placeholder 54274"/>
          <p:cNvSpPr>
            <a:spLocks noGrp="1"/>
          </p:cNvSpPr>
          <p:nvPr>
            <p:ph idx="1"/>
          </p:nvPr>
        </p:nvSpPr>
        <p:spPr>
          <a:xfrm>
            <a:off x="2362200" y="1676400"/>
            <a:ext cx="7915275" cy="4746625"/>
          </a:xfrm>
        </p:spPr>
        <p:txBody>
          <a:bodyPr anchor="t"/>
          <a:lstStyle/>
          <a:p>
            <a:pPr algn="just">
              <a:lnSpc>
                <a:spcPct val="90000"/>
              </a:lnSpc>
              <a:buNone/>
            </a:pPr>
            <a:r>
              <a:rPr lang="en-US" altLang="en-US" sz="2800"/>
              <a:t>At the core of correctness is proper grammar, punctuation and spelling. </a:t>
            </a:r>
          </a:p>
          <a:p>
            <a:pPr algn="just">
              <a:lnSpc>
                <a:spcPct val="90000"/>
              </a:lnSpc>
              <a:buNone/>
            </a:pPr>
            <a:r>
              <a:rPr lang="en-US" altLang="en-US" sz="2800"/>
              <a:t>however, message must be perfect grammatically and mechanically</a:t>
            </a:r>
          </a:p>
          <a:p>
            <a:pPr algn="just">
              <a:lnSpc>
                <a:spcPct val="90000"/>
              </a:lnSpc>
              <a:buNone/>
            </a:pPr>
            <a:r>
              <a:rPr lang="en-US" altLang="en-US" sz="2800"/>
              <a:t>. The term correctness, as applied to business messages also mean three characteristics</a:t>
            </a:r>
          </a:p>
          <a:p>
            <a:pPr algn="just">
              <a:lnSpc>
                <a:spcPct val="90000"/>
              </a:lnSpc>
              <a:buClr>
                <a:schemeClr val="tx1"/>
              </a:buClr>
              <a:buChar char="o"/>
            </a:pPr>
            <a:r>
              <a:rPr lang="en-US" altLang="en-US" sz="2800">
                <a:solidFill>
                  <a:schemeClr val="accent2"/>
                </a:solidFill>
              </a:rPr>
              <a:t>Use the right level of language</a:t>
            </a:r>
          </a:p>
          <a:p>
            <a:pPr algn="just">
              <a:lnSpc>
                <a:spcPct val="90000"/>
              </a:lnSpc>
              <a:buClr>
                <a:schemeClr val="tx1"/>
              </a:buClr>
              <a:buChar char="o"/>
            </a:pPr>
            <a:r>
              <a:rPr lang="en-US" altLang="en-US" sz="2800">
                <a:solidFill>
                  <a:schemeClr val="accent2"/>
                </a:solidFill>
              </a:rPr>
              <a:t>Check the accuracy of figures, facts and words</a:t>
            </a:r>
          </a:p>
          <a:p>
            <a:pPr algn="just">
              <a:lnSpc>
                <a:spcPct val="90000"/>
              </a:lnSpc>
              <a:buClr>
                <a:schemeClr val="tx1"/>
              </a:buClr>
              <a:buChar char="o"/>
            </a:pPr>
            <a:r>
              <a:rPr lang="en-US" altLang="en-US" sz="2800">
                <a:solidFill>
                  <a:schemeClr val="accent2"/>
                </a:solidFill>
              </a:rPr>
              <a:t>Maintain acceptable writing mechanics</a:t>
            </a:r>
          </a:p>
          <a:p>
            <a:pPr>
              <a:lnSpc>
                <a:spcPct val="90000"/>
              </a:lnSpc>
            </a:pPr>
            <a:endParaRPr lang="en-US" altLang="en-US" sz="280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4337"/>
          <p:cNvSpPr/>
          <p:nvPr/>
        </p:nvSpPr>
        <p:spPr>
          <a:xfrm>
            <a:off x="2090738" y="684213"/>
            <a:ext cx="7354570" cy="762000"/>
          </a:xfrm>
          <a:prstGeom prst="rect">
            <a:avLst/>
          </a:prstGeom>
          <a:noFill/>
          <a:ln w="9525">
            <a:noFill/>
          </a:ln>
        </p:spPr>
        <p:txBody>
          <a:bodyPr wrap="none" anchor="t">
            <a:spAutoFit/>
          </a:bodyPr>
          <a:lstStyle/>
          <a:p>
            <a:pPr lvl="0" indent="0"/>
            <a:r>
              <a:rPr lang="en-US" altLang="en-US" sz="4400">
                <a:solidFill>
                  <a:schemeClr val="tx2"/>
                </a:solidFill>
                <a:latin typeface="Arial" panose="020B0604020202020204" pitchFamily="34" charset="0"/>
                <a:ea typeface="Times New Roman" panose="02020603050405020304" charset="0"/>
              </a:rPr>
              <a:t>The Communication Process</a:t>
            </a:r>
          </a:p>
        </p:txBody>
      </p:sp>
      <p:sp>
        <p:nvSpPr>
          <p:cNvPr id="14339" name="Curved Right Arrow 14338"/>
          <p:cNvSpPr/>
          <p:nvPr/>
        </p:nvSpPr>
        <p:spPr>
          <a:xfrm rot="5463459">
            <a:off x="5334000" y="-939800"/>
            <a:ext cx="669925" cy="7696200"/>
          </a:xfrm>
          <a:prstGeom prst="curvedRightArrow">
            <a:avLst>
              <a:gd name="adj1" fmla="val 209819"/>
              <a:gd name="adj2" fmla="val 453414"/>
              <a:gd name="adj3" fmla="val 32444"/>
            </a:avLst>
          </a:prstGeom>
          <a:solidFill>
            <a:srgbClr val="BCB4F4"/>
          </a:solidFill>
          <a:ln w="9525" cap="flat" cmpd="sng">
            <a:solidFill>
              <a:schemeClr val="tx1"/>
            </a:solidFill>
            <a:prstDash val="solid"/>
            <a:miter/>
            <a:headEnd type="none" w="med" len="med"/>
            <a:tailEnd type="none" w="med" len="med"/>
          </a:ln>
        </p:spPr>
        <p:txBody>
          <a:bodyPr anchor="t"/>
          <a:lstStyle/>
          <a:p>
            <a:pPr lvl="0" indent="0"/>
            <a:endParaRPr lang="en-US" altLang="en-US">
              <a:latin typeface="Times New Roman" panose="02020603050405020304" charset="0"/>
              <a:ea typeface="Times New Roman" panose="02020603050405020304" charset="0"/>
            </a:endParaRPr>
          </a:p>
        </p:txBody>
      </p:sp>
      <p:sp>
        <p:nvSpPr>
          <p:cNvPr id="13315" name="Rectangle 14339"/>
          <p:cNvSpPr/>
          <p:nvPr/>
        </p:nvSpPr>
        <p:spPr>
          <a:xfrm>
            <a:off x="5334000" y="2971800"/>
            <a:ext cx="1521460" cy="457200"/>
          </a:xfrm>
          <a:prstGeom prst="rect">
            <a:avLst/>
          </a:prstGeom>
          <a:noFill/>
          <a:ln w="9525">
            <a:noFill/>
          </a:ln>
        </p:spPr>
        <p:txBody>
          <a:bodyPr wrap="none" anchor="t">
            <a:spAutoFit/>
          </a:bodyPr>
          <a:lstStyle/>
          <a:p>
            <a:pPr lvl="0" indent="0"/>
            <a:r>
              <a:rPr lang="en-US" altLang="en-US" sz="2400">
                <a:latin typeface="Arial" panose="020B0604020202020204" pitchFamily="34" charset="0"/>
                <a:ea typeface="Times New Roman" panose="02020603050405020304" charset="0"/>
              </a:rPr>
              <a:t>Feedback</a:t>
            </a:r>
          </a:p>
        </p:txBody>
      </p:sp>
      <p:sp>
        <p:nvSpPr>
          <p:cNvPr id="13316" name="Rectangle 14340"/>
          <p:cNvSpPr/>
          <p:nvPr/>
        </p:nvSpPr>
        <p:spPr>
          <a:xfrm>
            <a:off x="2133600" y="4267200"/>
            <a:ext cx="986790" cy="396240"/>
          </a:xfrm>
          <a:prstGeom prst="rect">
            <a:avLst/>
          </a:prstGeom>
          <a:noFill/>
          <a:ln w="9525">
            <a:noFill/>
          </a:ln>
        </p:spPr>
        <p:txBody>
          <a:bodyPr wrap="none" anchor="t">
            <a:spAutoFit/>
          </a:bodyPr>
          <a:lstStyle/>
          <a:p>
            <a:pPr lvl="0" indent="0"/>
            <a:r>
              <a:rPr lang="en-US" altLang="en-US" sz="2000">
                <a:latin typeface="Arial" panose="020B0604020202020204" pitchFamily="34" charset="0"/>
                <a:ea typeface="Times New Roman" panose="02020603050405020304" charset="0"/>
              </a:rPr>
              <a:t>Source</a:t>
            </a:r>
          </a:p>
        </p:txBody>
      </p:sp>
      <p:sp>
        <p:nvSpPr>
          <p:cNvPr id="13317" name="Rectangle 14341"/>
          <p:cNvSpPr/>
          <p:nvPr/>
        </p:nvSpPr>
        <p:spPr>
          <a:xfrm>
            <a:off x="3886200" y="4267200"/>
            <a:ext cx="1240790" cy="396240"/>
          </a:xfrm>
          <a:prstGeom prst="rect">
            <a:avLst/>
          </a:prstGeom>
          <a:noFill/>
          <a:ln w="9525">
            <a:noFill/>
          </a:ln>
        </p:spPr>
        <p:txBody>
          <a:bodyPr wrap="none" anchor="t">
            <a:spAutoFit/>
          </a:bodyPr>
          <a:lstStyle/>
          <a:p>
            <a:pPr lvl="0" indent="0"/>
            <a:r>
              <a:rPr lang="en-US" altLang="en-US" sz="2000">
                <a:latin typeface="Arial" panose="020B0604020202020204" pitchFamily="34" charset="0"/>
                <a:ea typeface="Times New Roman" panose="02020603050405020304" charset="0"/>
              </a:rPr>
              <a:t>Encoding</a:t>
            </a:r>
          </a:p>
        </p:txBody>
      </p:sp>
      <p:sp>
        <p:nvSpPr>
          <p:cNvPr id="13318" name="Rectangle 14342"/>
          <p:cNvSpPr/>
          <p:nvPr/>
        </p:nvSpPr>
        <p:spPr>
          <a:xfrm>
            <a:off x="5715000" y="4191000"/>
            <a:ext cx="1127760" cy="396240"/>
          </a:xfrm>
          <a:prstGeom prst="rect">
            <a:avLst/>
          </a:prstGeom>
          <a:noFill/>
          <a:ln w="9525">
            <a:noFill/>
          </a:ln>
        </p:spPr>
        <p:txBody>
          <a:bodyPr wrap="none" anchor="t">
            <a:spAutoFit/>
          </a:bodyPr>
          <a:lstStyle/>
          <a:p>
            <a:pPr lvl="0" indent="0"/>
            <a:r>
              <a:rPr lang="en-US" altLang="en-US" sz="2000">
                <a:latin typeface="Arial" panose="020B0604020202020204" pitchFamily="34" charset="0"/>
                <a:ea typeface="Times New Roman" panose="02020603050405020304" charset="0"/>
              </a:rPr>
              <a:t>Channel</a:t>
            </a:r>
          </a:p>
        </p:txBody>
      </p:sp>
      <p:sp>
        <p:nvSpPr>
          <p:cNvPr id="13319" name="Rectangle 14343"/>
          <p:cNvSpPr/>
          <p:nvPr/>
        </p:nvSpPr>
        <p:spPr>
          <a:xfrm>
            <a:off x="7315200" y="4114800"/>
            <a:ext cx="1254760" cy="396240"/>
          </a:xfrm>
          <a:prstGeom prst="rect">
            <a:avLst/>
          </a:prstGeom>
          <a:noFill/>
          <a:ln w="9525">
            <a:noFill/>
          </a:ln>
        </p:spPr>
        <p:txBody>
          <a:bodyPr wrap="none" anchor="t">
            <a:spAutoFit/>
          </a:bodyPr>
          <a:lstStyle/>
          <a:p>
            <a:pPr lvl="0" indent="0"/>
            <a:r>
              <a:rPr lang="en-US" altLang="en-US" sz="2000">
                <a:latin typeface="Arial" panose="020B0604020202020204" pitchFamily="34" charset="0"/>
                <a:ea typeface="Times New Roman" panose="02020603050405020304" charset="0"/>
              </a:rPr>
              <a:t>Decoding</a:t>
            </a:r>
          </a:p>
        </p:txBody>
      </p:sp>
      <p:sp>
        <p:nvSpPr>
          <p:cNvPr id="13320" name="Rectangle 14344"/>
          <p:cNvSpPr/>
          <p:nvPr/>
        </p:nvSpPr>
        <p:spPr>
          <a:xfrm>
            <a:off x="8915400" y="4038600"/>
            <a:ext cx="1184275" cy="396240"/>
          </a:xfrm>
          <a:prstGeom prst="rect">
            <a:avLst/>
          </a:prstGeom>
          <a:noFill/>
          <a:ln w="9525">
            <a:noFill/>
          </a:ln>
        </p:spPr>
        <p:txBody>
          <a:bodyPr wrap="none" anchor="t">
            <a:spAutoFit/>
          </a:bodyPr>
          <a:lstStyle/>
          <a:p>
            <a:pPr lvl="0" indent="0"/>
            <a:r>
              <a:rPr lang="en-US" altLang="en-US" sz="2000">
                <a:latin typeface="Arial" panose="020B0604020202020204" pitchFamily="34" charset="0"/>
                <a:ea typeface="Times New Roman" panose="02020603050405020304" charset="0"/>
              </a:rPr>
              <a:t>Receiver</a:t>
            </a:r>
          </a:p>
        </p:txBody>
      </p:sp>
      <p:sp>
        <p:nvSpPr>
          <p:cNvPr id="14346" name="Right Arrow 14345"/>
          <p:cNvSpPr/>
          <p:nvPr/>
        </p:nvSpPr>
        <p:spPr>
          <a:xfrm>
            <a:off x="3276600" y="4267200"/>
            <a:ext cx="519113" cy="485775"/>
          </a:xfrm>
          <a:prstGeom prst="rightArrow">
            <a:avLst>
              <a:gd name="adj1" fmla="val 50000"/>
              <a:gd name="adj2" fmla="val 26705"/>
            </a:avLst>
          </a:prstGeom>
          <a:solidFill>
            <a:srgbClr val="4414DC"/>
          </a:solidFill>
          <a:ln w="9525" cap="flat" cmpd="sng">
            <a:solidFill>
              <a:schemeClr val="tx1"/>
            </a:solidFill>
            <a:prstDash val="solid"/>
            <a:miter/>
            <a:headEnd type="none" w="med" len="med"/>
            <a:tailEnd type="none" w="med" len="med"/>
          </a:ln>
        </p:spPr>
        <p:txBody>
          <a:bodyPr anchor="t"/>
          <a:lstStyle/>
          <a:p>
            <a:pPr lvl="0" indent="0"/>
            <a:endParaRPr lang="en-US" altLang="en-US">
              <a:latin typeface="Times New Roman" panose="02020603050405020304" charset="0"/>
              <a:ea typeface="Times New Roman" panose="02020603050405020304" charset="0"/>
            </a:endParaRPr>
          </a:p>
        </p:txBody>
      </p:sp>
      <p:sp>
        <p:nvSpPr>
          <p:cNvPr id="14347" name="Right Arrow 14346"/>
          <p:cNvSpPr/>
          <p:nvPr/>
        </p:nvSpPr>
        <p:spPr>
          <a:xfrm>
            <a:off x="5181600" y="4191000"/>
            <a:ext cx="519113" cy="485775"/>
          </a:xfrm>
          <a:prstGeom prst="rightArrow">
            <a:avLst>
              <a:gd name="adj1" fmla="val 50000"/>
              <a:gd name="adj2" fmla="val 26705"/>
            </a:avLst>
          </a:prstGeom>
          <a:solidFill>
            <a:srgbClr val="4414DC"/>
          </a:solidFill>
          <a:ln w="9525" cap="flat" cmpd="sng">
            <a:solidFill>
              <a:schemeClr val="tx1"/>
            </a:solidFill>
            <a:prstDash val="solid"/>
            <a:miter/>
            <a:headEnd type="none" w="med" len="med"/>
            <a:tailEnd type="none" w="med" len="med"/>
          </a:ln>
        </p:spPr>
        <p:txBody>
          <a:bodyPr anchor="t"/>
          <a:lstStyle/>
          <a:p>
            <a:pPr lvl="0" indent="0"/>
            <a:endParaRPr lang="en-US" altLang="en-US">
              <a:latin typeface="Times New Roman" panose="02020603050405020304" charset="0"/>
              <a:ea typeface="Times New Roman" panose="02020603050405020304" charset="0"/>
            </a:endParaRPr>
          </a:p>
        </p:txBody>
      </p:sp>
      <p:sp>
        <p:nvSpPr>
          <p:cNvPr id="14348" name="Right Arrow 14347"/>
          <p:cNvSpPr/>
          <p:nvPr/>
        </p:nvSpPr>
        <p:spPr>
          <a:xfrm>
            <a:off x="6781800" y="4114800"/>
            <a:ext cx="519113" cy="485775"/>
          </a:xfrm>
          <a:prstGeom prst="rightArrow">
            <a:avLst>
              <a:gd name="adj1" fmla="val 50000"/>
              <a:gd name="adj2" fmla="val 26705"/>
            </a:avLst>
          </a:prstGeom>
          <a:solidFill>
            <a:srgbClr val="4414DC"/>
          </a:solidFill>
          <a:ln w="9525" cap="flat" cmpd="sng">
            <a:solidFill>
              <a:schemeClr val="tx1"/>
            </a:solidFill>
            <a:prstDash val="solid"/>
            <a:miter/>
            <a:headEnd type="none" w="med" len="med"/>
            <a:tailEnd type="none" w="med" len="med"/>
          </a:ln>
        </p:spPr>
        <p:txBody>
          <a:bodyPr anchor="t"/>
          <a:lstStyle/>
          <a:p>
            <a:pPr lvl="0" indent="0"/>
            <a:endParaRPr lang="en-US" altLang="en-US">
              <a:latin typeface="Times New Roman" panose="02020603050405020304" charset="0"/>
              <a:ea typeface="Times New Roman" panose="02020603050405020304" charset="0"/>
            </a:endParaRPr>
          </a:p>
        </p:txBody>
      </p:sp>
      <p:sp>
        <p:nvSpPr>
          <p:cNvPr id="14349" name="Right Arrow 14348"/>
          <p:cNvSpPr/>
          <p:nvPr/>
        </p:nvSpPr>
        <p:spPr>
          <a:xfrm>
            <a:off x="8534400" y="4038600"/>
            <a:ext cx="519113" cy="485775"/>
          </a:xfrm>
          <a:prstGeom prst="rightArrow">
            <a:avLst>
              <a:gd name="adj1" fmla="val 50000"/>
              <a:gd name="adj2" fmla="val 26705"/>
            </a:avLst>
          </a:prstGeom>
          <a:solidFill>
            <a:srgbClr val="4414DC"/>
          </a:solidFill>
          <a:ln w="9525" cap="flat" cmpd="sng">
            <a:solidFill>
              <a:schemeClr val="tx1"/>
            </a:solidFill>
            <a:prstDash val="solid"/>
            <a:miter/>
            <a:headEnd type="none" w="med" len="med"/>
            <a:tailEnd type="none" w="med" len="med"/>
          </a:ln>
        </p:spPr>
        <p:txBody>
          <a:bodyPr anchor="t"/>
          <a:lstStyle/>
          <a:p>
            <a:pPr lvl="0" indent="0"/>
            <a:endParaRPr lang="en-US" altLang="en-US">
              <a:latin typeface="Times New Roman" panose="02020603050405020304" charset="0"/>
              <a:ea typeface="Times New Roman" panose="02020603050405020304" charset="0"/>
            </a:endParaRPr>
          </a:p>
        </p:txBody>
      </p:sp>
      <p:sp>
        <p:nvSpPr>
          <p:cNvPr id="13325" name="Rectangle 14349"/>
          <p:cNvSpPr/>
          <p:nvPr/>
        </p:nvSpPr>
        <p:spPr>
          <a:xfrm>
            <a:off x="2209800" y="4953000"/>
            <a:ext cx="1212215" cy="396240"/>
          </a:xfrm>
          <a:prstGeom prst="rect">
            <a:avLst/>
          </a:prstGeom>
          <a:noFill/>
          <a:ln w="9525">
            <a:noFill/>
          </a:ln>
        </p:spPr>
        <p:txBody>
          <a:bodyPr wrap="none" anchor="t">
            <a:spAutoFit/>
          </a:bodyPr>
          <a:lstStyle/>
          <a:p>
            <a:pPr lvl="0" indent="0"/>
            <a:r>
              <a:rPr lang="en-US" altLang="en-US" sz="2000" i="1">
                <a:latin typeface="Arial" panose="020B0604020202020204" pitchFamily="34" charset="0"/>
                <a:ea typeface="Times New Roman" panose="02020603050405020304" charset="0"/>
              </a:rPr>
              <a:t>Message</a:t>
            </a:r>
          </a:p>
        </p:txBody>
      </p:sp>
      <p:sp>
        <p:nvSpPr>
          <p:cNvPr id="13326" name="Rectangle 14350"/>
          <p:cNvSpPr/>
          <p:nvPr/>
        </p:nvSpPr>
        <p:spPr>
          <a:xfrm>
            <a:off x="3962400" y="4953000"/>
            <a:ext cx="1212215" cy="396240"/>
          </a:xfrm>
          <a:prstGeom prst="rect">
            <a:avLst/>
          </a:prstGeom>
          <a:noFill/>
          <a:ln w="9525">
            <a:noFill/>
          </a:ln>
        </p:spPr>
        <p:txBody>
          <a:bodyPr wrap="none" anchor="t">
            <a:spAutoFit/>
          </a:bodyPr>
          <a:lstStyle/>
          <a:p>
            <a:pPr lvl="0" indent="0"/>
            <a:r>
              <a:rPr lang="en-US" altLang="en-US" sz="2000" i="1">
                <a:latin typeface="Arial" panose="020B0604020202020204" pitchFamily="34" charset="0"/>
                <a:ea typeface="Times New Roman" panose="02020603050405020304" charset="0"/>
              </a:rPr>
              <a:t>Message</a:t>
            </a:r>
          </a:p>
        </p:txBody>
      </p:sp>
      <p:sp>
        <p:nvSpPr>
          <p:cNvPr id="13327" name="Rectangle 14351"/>
          <p:cNvSpPr/>
          <p:nvPr/>
        </p:nvSpPr>
        <p:spPr>
          <a:xfrm>
            <a:off x="5638800" y="4953000"/>
            <a:ext cx="1212215" cy="396240"/>
          </a:xfrm>
          <a:prstGeom prst="rect">
            <a:avLst/>
          </a:prstGeom>
          <a:noFill/>
          <a:ln w="9525">
            <a:noFill/>
          </a:ln>
        </p:spPr>
        <p:txBody>
          <a:bodyPr wrap="none" anchor="t">
            <a:spAutoFit/>
          </a:bodyPr>
          <a:lstStyle/>
          <a:p>
            <a:pPr lvl="0" indent="0"/>
            <a:r>
              <a:rPr lang="en-US" altLang="en-US" sz="2000" i="1">
                <a:latin typeface="Arial" panose="020B0604020202020204" pitchFamily="34" charset="0"/>
                <a:ea typeface="Times New Roman" panose="02020603050405020304" charset="0"/>
              </a:rPr>
              <a:t>Message</a:t>
            </a:r>
          </a:p>
        </p:txBody>
      </p:sp>
      <p:sp>
        <p:nvSpPr>
          <p:cNvPr id="13328" name="Rectangle 14352"/>
          <p:cNvSpPr/>
          <p:nvPr/>
        </p:nvSpPr>
        <p:spPr>
          <a:xfrm>
            <a:off x="7315200" y="4876800"/>
            <a:ext cx="1212215" cy="396240"/>
          </a:xfrm>
          <a:prstGeom prst="rect">
            <a:avLst/>
          </a:prstGeom>
          <a:noFill/>
          <a:ln w="9525">
            <a:noFill/>
          </a:ln>
        </p:spPr>
        <p:txBody>
          <a:bodyPr wrap="none" anchor="t">
            <a:spAutoFit/>
          </a:bodyPr>
          <a:lstStyle/>
          <a:p>
            <a:pPr lvl="0" indent="0"/>
            <a:r>
              <a:rPr lang="en-US" altLang="en-US" sz="2000" i="1">
                <a:latin typeface="Arial" panose="020B0604020202020204" pitchFamily="34" charset="0"/>
                <a:ea typeface="Times New Roman" panose="02020603050405020304" charset="0"/>
              </a:rPr>
              <a:t>Message</a:t>
            </a:r>
          </a:p>
        </p:txBody>
      </p:sp>
      <p:sp>
        <p:nvSpPr>
          <p:cNvPr id="13329" name="Rectangle 14353"/>
          <p:cNvSpPr/>
          <p:nvPr/>
        </p:nvSpPr>
        <p:spPr>
          <a:xfrm>
            <a:off x="8915400" y="4800600"/>
            <a:ext cx="1212215" cy="396240"/>
          </a:xfrm>
          <a:prstGeom prst="rect">
            <a:avLst/>
          </a:prstGeom>
          <a:noFill/>
          <a:ln w="9525">
            <a:noFill/>
          </a:ln>
        </p:spPr>
        <p:txBody>
          <a:bodyPr wrap="none" anchor="t">
            <a:spAutoFit/>
          </a:bodyPr>
          <a:lstStyle/>
          <a:p>
            <a:pPr lvl="0" indent="0"/>
            <a:r>
              <a:rPr lang="en-US" altLang="en-US" sz="2000" i="1">
                <a:latin typeface="Arial" panose="020B0604020202020204" pitchFamily="34" charset="0"/>
                <a:ea typeface="Times New Roman" panose="02020603050405020304" charset="0"/>
              </a:rPr>
              <a:t>Message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3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43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3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4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Correctness</a:t>
            </a:r>
          </a:p>
        </p:txBody>
      </p:sp>
      <p:pic>
        <p:nvPicPr>
          <p:cNvPr id="4" name="Content Placeholder 3" descr="CScorrectness.jpg"/>
          <p:cNvPicPr>
            <a:picLocks noGrp="1" noChangeAspect="1"/>
          </p:cNvPicPr>
          <p:nvPr>
            <p:ph idx="1"/>
          </p:nvPr>
        </p:nvPicPr>
        <p:blipFill>
          <a:blip r:embed="rId2" cstate="print"/>
          <a:stretch>
            <a:fillRect/>
          </a:stretch>
        </p:blipFill>
        <p:spPr>
          <a:xfrm>
            <a:off x="4075611" y="1600200"/>
            <a:ext cx="3823561" cy="4798569"/>
          </a:xfr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55297"/>
          <p:cNvSpPr>
            <a:spLocks noGrp="1"/>
          </p:cNvSpPr>
          <p:nvPr>
            <p:ph type="title"/>
          </p:nvPr>
        </p:nvSpPr>
        <p:spPr>
          <a:xfrm>
            <a:off x="2514600" y="457200"/>
            <a:ext cx="7772400" cy="1143000"/>
          </a:xfrm>
        </p:spPr>
        <p:txBody>
          <a:bodyPr anchor="ctr"/>
          <a:lstStyle/>
          <a:p>
            <a:r>
              <a:rPr lang="en-US" altLang="en-US" b="1">
                <a:solidFill>
                  <a:srgbClr val="FF33CC"/>
                </a:solidFill>
              </a:rPr>
              <a:t>Use the right Level of Language</a:t>
            </a:r>
          </a:p>
        </p:txBody>
      </p:sp>
      <p:sp>
        <p:nvSpPr>
          <p:cNvPr id="54274" name="Text Placeholder 55298"/>
          <p:cNvSpPr>
            <a:spLocks noGrp="1"/>
          </p:cNvSpPr>
          <p:nvPr>
            <p:ph idx="1"/>
          </p:nvPr>
        </p:nvSpPr>
        <p:spPr>
          <a:xfrm>
            <a:off x="2514600" y="1828800"/>
            <a:ext cx="7772400" cy="4114800"/>
          </a:xfrm>
        </p:spPr>
        <p:txBody>
          <a:bodyPr anchor="t"/>
          <a:lstStyle/>
          <a:p>
            <a:pPr marL="609600" indent="-609600" algn="just">
              <a:lnSpc>
                <a:spcPct val="90000"/>
              </a:lnSpc>
              <a:buClr>
                <a:schemeClr val="tx1"/>
              </a:buClr>
              <a:buNone/>
            </a:pPr>
            <a:r>
              <a:rPr lang="en-US" altLang="en-US" sz="2800" dirty="0"/>
              <a:t> </a:t>
            </a:r>
            <a:r>
              <a:rPr lang="en-IN" altLang="en-US" sz="2800" dirty="0"/>
              <a:t>T</a:t>
            </a:r>
            <a:r>
              <a:rPr lang="en-US" altLang="en-US" sz="2800" dirty="0" err="1"/>
              <a:t>hree</a:t>
            </a:r>
            <a:r>
              <a:rPr lang="en-US" altLang="en-US" sz="2800" dirty="0"/>
              <a:t> level</a:t>
            </a:r>
            <a:r>
              <a:rPr lang="en-IN" altLang="en-US" sz="2800" dirty="0"/>
              <a:t>s</a:t>
            </a:r>
            <a:r>
              <a:rPr lang="en-US" altLang="en-US" sz="2800" dirty="0"/>
              <a:t> of language</a:t>
            </a:r>
          </a:p>
          <a:p>
            <a:pPr marL="609600" indent="-609600" algn="just">
              <a:lnSpc>
                <a:spcPct val="90000"/>
              </a:lnSpc>
              <a:buClr>
                <a:schemeClr val="tx1"/>
              </a:buClr>
              <a:buAutoNum type="arabicPeriod"/>
            </a:pPr>
            <a:r>
              <a:rPr lang="en-US" altLang="en-US" sz="2800" dirty="0"/>
              <a:t>Formal</a:t>
            </a:r>
          </a:p>
          <a:p>
            <a:pPr marL="609600" indent="-609600" algn="just">
              <a:lnSpc>
                <a:spcPct val="90000"/>
              </a:lnSpc>
              <a:buClr>
                <a:schemeClr val="tx1"/>
              </a:buClr>
              <a:buAutoNum type="arabicPeriod"/>
            </a:pPr>
            <a:r>
              <a:rPr lang="en-US" altLang="en-US" sz="2800" dirty="0"/>
              <a:t>Informal </a:t>
            </a:r>
          </a:p>
          <a:p>
            <a:pPr marL="609600" indent="-609600" algn="just">
              <a:lnSpc>
                <a:spcPct val="90000"/>
              </a:lnSpc>
              <a:buClr>
                <a:schemeClr val="tx1"/>
              </a:buClr>
              <a:buAutoNum type="arabicPeriod"/>
            </a:pPr>
            <a:r>
              <a:rPr lang="en-US" altLang="en-US" sz="2800" dirty="0"/>
              <a:t>Substandard. </a:t>
            </a:r>
          </a:p>
          <a:p>
            <a:pPr marL="609600" indent="-609600" algn="just">
              <a:lnSpc>
                <a:spcPct val="90000"/>
              </a:lnSpc>
              <a:buClr>
                <a:schemeClr val="tx1"/>
              </a:buClr>
              <a:buNone/>
            </a:pPr>
            <a:endParaRPr lang="en-US" altLang="en-US" sz="2800" b="1" dirty="0"/>
          </a:p>
          <a:p>
            <a:pPr marL="609600" indent="-609600">
              <a:lnSpc>
                <a:spcPct val="90000"/>
              </a:lnSpc>
            </a:pPr>
            <a:endParaRPr lang="en-US" altLang="en-US" sz="2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56321"/>
          <p:cNvSpPr>
            <a:spLocks noGrp="1"/>
          </p:cNvSpPr>
          <p:nvPr>
            <p:ph type="title"/>
          </p:nvPr>
        </p:nvSpPr>
        <p:spPr>
          <a:xfrm>
            <a:off x="2514600" y="457200"/>
            <a:ext cx="7772400" cy="612775"/>
          </a:xfrm>
        </p:spPr>
        <p:txBody>
          <a:bodyPr anchor="ctr">
            <a:normAutofit fontScale="90000"/>
          </a:bodyPr>
          <a:lstStyle/>
          <a:p>
            <a:r>
              <a:rPr lang="en-US" altLang="en-US" sz="4000">
                <a:solidFill>
                  <a:srgbClr val="FF33CC"/>
                </a:solidFill>
              </a:rPr>
              <a:t>Formal and Informal Words</a:t>
            </a:r>
          </a:p>
        </p:txBody>
      </p:sp>
      <p:sp>
        <p:nvSpPr>
          <p:cNvPr id="55298" name="Text Placeholder 56322"/>
          <p:cNvSpPr>
            <a:spLocks noGrp="1"/>
          </p:cNvSpPr>
          <p:nvPr>
            <p:ph idx="1"/>
          </p:nvPr>
        </p:nvSpPr>
        <p:spPr>
          <a:xfrm>
            <a:off x="2438400" y="1524000"/>
            <a:ext cx="7696200" cy="4891088"/>
          </a:xfrm>
        </p:spPr>
        <p:txBody>
          <a:bodyPr anchor="t"/>
          <a:lstStyle/>
          <a:p>
            <a:pPr algn="just">
              <a:lnSpc>
                <a:spcPct val="80000"/>
              </a:lnSpc>
              <a:buNone/>
            </a:pPr>
            <a:r>
              <a:rPr lang="en-US" altLang="en-US" sz="2400">
                <a:solidFill>
                  <a:schemeClr val="accent2"/>
                </a:solidFill>
              </a:rPr>
              <a:t>Formal </a:t>
            </a:r>
            <a:r>
              <a:rPr lang="en-US" altLang="en-US" sz="2400"/>
              <a:t>writing is often associated with scholarly writing: doctoral dissertations, scholarly, legal documents, top-level government agreements and other material where formality is demanded.</a:t>
            </a:r>
          </a:p>
          <a:p>
            <a:pPr algn="just">
              <a:lnSpc>
                <a:spcPct val="80000"/>
              </a:lnSpc>
              <a:buNone/>
            </a:pPr>
            <a:r>
              <a:rPr lang="en-US" altLang="en-US" sz="2400">
                <a:solidFill>
                  <a:schemeClr val="accent2"/>
                </a:solidFill>
              </a:rPr>
              <a:t>Informal </a:t>
            </a:r>
            <a:r>
              <a:rPr lang="en-US" altLang="en-US" sz="2400"/>
              <a:t>writing is more characteristic of business writing. Here you use words that are short, well-known and conversational as in this comparison list:</a:t>
            </a:r>
          </a:p>
          <a:p>
            <a:pPr>
              <a:lnSpc>
                <a:spcPct val="80000"/>
              </a:lnSpc>
              <a:buNone/>
            </a:pPr>
            <a:r>
              <a:rPr lang="en-US" altLang="en-US" sz="2400" b="1">
                <a:solidFill>
                  <a:srgbClr val="FF33CC"/>
                </a:solidFill>
              </a:rPr>
              <a:t>More Formal			less formal</a:t>
            </a:r>
          </a:p>
          <a:p>
            <a:pPr>
              <a:lnSpc>
                <a:spcPct val="80000"/>
              </a:lnSpc>
              <a:buNone/>
            </a:pPr>
            <a:r>
              <a:rPr lang="en-US" altLang="en-US" sz="2400"/>
              <a:t>Participate				Join</a:t>
            </a:r>
          </a:p>
          <a:p>
            <a:pPr>
              <a:lnSpc>
                <a:spcPct val="80000"/>
              </a:lnSpc>
              <a:buNone/>
            </a:pPr>
            <a:r>
              <a:rPr lang="en-US" altLang="en-US" sz="2400"/>
              <a:t>Endeavor				try</a:t>
            </a:r>
          </a:p>
          <a:p>
            <a:pPr>
              <a:lnSpc>
                <a:spcPct val="80000"/>
              </a:lnSpc>
              <a:buNone/>
            </a:pPr>
            <a:r>
              <a:rPr lang="en-US" altLang="en-US" sz="2400"/>
              <a:t>Ascertain				find out</a:t>
            </a:r>
          </a:p>
          <a:p>
            <a:pPr>
              <a:lnSpc>
                <a:spcPct val="80000"/>
              </a:lnSpc>
              <a:buNone/>
            </a:pPr>
            <a:r>
              <a:rPr lang="en-US" altLang="en-US" sz="2400"/>
              <a:t>Utilize					use</a:t>
            </a:r>
          </a:p>
          <a:p>
            <a:pPr>
              <a:lnSpc>
                <a:spcPct val="80000"/>
              </a:lnSpc>
              <a:buNone/>
            </a:pPr>
            <a:r>
              <a:rPr lang="en-US" altLang="en-US" sz="2400"/>
              <a:t>Interrogate				question</a:t>
            </a:r>
          </a:p>
          <a:p>
            <a:pPr>
              <a:lnSpc>
                <a:spcPct val="80000"/>
              </a:lnSpc>
              <a:buNone/>
            </a:pPr>
            <a:endParaRPr lang="en-US" altLang="en-US" sz="2400"/>
          </a:p>
          <a:p>
            <a:pPr>
              <a:lnSpc>
                <a:spcPct val="80000"/>
              </a:lnSpc>
            </a:pPr>
            <a:endParaRPr lang="en-US" altLang="en-US" sz="2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57345"/>
          <p:cNvSpPr>
            <a:spLocks noGrp="1"/>
          </p:cNvSpPr>
          <p:nvPr>
            <p:ph type="title"/>
          </p:nvPr>
        </p:nvSpPr>
        <p:spPr>
          <a:xfrm>
            <a:off x="2514600" y="457200"/>
            <a:ext cx="7772400" cy="708025"/>
          </a:xfrm>
        </p:spPr>
        <p:txBody>
          <a:bodyPr anchor="ctr">
            <a:normAutofit fontScale="90000"/>
          </a:bodyPr>
          <a:lstStyle/>
          <a:p>
            <a:r>
              <a:rPr lang="en-US" altLang="en-US">
                <a:solidFill>
                  <a:srgbClr val="FF33CC"/>
                </a:solidFill>
              </a:rPr>
              <a:t>Substandard Language</a:t>
            </a:r>
          </a:p>
        </p:txBody>
      </p:sp>
      <p:sp>
        <p:nvSpPr>
          <p:cNvPr id="56322" name="Text Placeholder 57346"/>
          <p:cNvSpPr>
            <a:spLocks noGrp="1"/>
          </p:cNvSpPr>
          <p:nvPr>
            <p:ph idx="1"/>
          </p:nvPr>
        </p:nvSpPr>
        <p:spPr>
          <a:xfrm>
            <a:off x="2362200" y="1600200"/>
            <a:ext cx="7696200" cy="4179888"/>
          </a:xfrm>
        </p:spPr>
        <p:txBody>
          <a:bodyPr anchor="t">
            <a:normAutofit/>
          </a:bodyPr>
          <a:lstStyle/>
          <a:p>
            <a:pPr>
              <a:lnSpc>
                <a:spcPct val="80000"/>
              </a:lnSpc>
              <a:buNone/>
            </a:pPr>
            <a:r>
              <a:rPr lang="en-US" altLang="en-US" sz="2800" dirty="0"/>
              <a:t>Avoid substandard language. Using correct words, incorrect grammar, faulty pronunciation all suggest an inability to use good English. Some examples follow:</a:t>
            </a:r>
          </a:p>
          <a:p>
            <a:pPr>
              <a:lnSpc>
                <a:spcPct val="80000"/>
              </a:lnSpc>
              <a:buNone/>
            </a:pPr>
            <a:r>
              <a:rPr lang="en-US" altLang="en-US" sz="2800" b="1" dirty="0">
                <a:solidFill>
                  <a:srgbClr val="FF33CC"/>
                </a:solidFill>
              </a:rPr>
              <a:t>Substandard			More Acceptable</a:t>
            </a:r>
          </a:p>
          <a:p>
            <a:pPr>
              <a:lnSpc>
                <a:spcPct val="80000"/>
              </a:lnSpc>
              <a:buNone/>
            </a:pPr>
            <a:r>
              <a:rPr lang="en-US" altLang="en-US" sz="2800" dirty="0" err="1"/>
              <a:t>Ain’t</a:t>
            </a:r>
            <a:r>
              <a:rPr lang="en-US" altLang="en-US" sz="2800" dirty="0"/>
              <a:t>					</a:t>
            </a:r>
            <a:r>
              <a:rPr lang="en-US" altLang="en-US" sz="2800" dirty="0" err="1"/>
              <a:t>isn’t,aren’t</a:t>
            </a:r>
            <a:endParaRPr lang="en-US" altLang="en-US" sz="2800" dirty="0"/>
          </a:p>
          <a:p>
            <a:pPr>
              <a:lnSpc>
                <a:spcPct val="80000"/>
              </a:lnSpc>
              <a:buNone/>
            </a:pPr>
            <a:r>
              <a:rPr lang="en-US" altLang="en-US" sz="2800" dirty="0"/>
              <a:t>Can’t hardly			can hardly</a:t>
            </a:r>
          </a:p>
          <a:p>
            <a:pPr>
              <a:lnSpc>
                <a:spcPct val="80000"/>
              </a:lnSpc>
              <a:buNone/>
            </a:pPr>
            <a:r>
              <a:rPr lang="en-US" altLang="en-US" sz="2800" dirty="0"/>
              <a:t>Aim to proving			aim to prove</a:t>
            </a:r>
          </a:p>
          <a:p>
            <a:pPr>
              <a:lnSpc>
                <a:spcPct val="80000"/>
              </a:lnSpc>
              <a:buNone/>
            </a:pPr>
            <a:r>
              <a:rPr lang="en-US" altLang="en-US" sz="2800" dirty="0"/>
              <a:t>Desirous to 			desirous of</a:t>
            </a:r>
          </a:p>
          <a:p>
            <a:pPr>
              <a:lnSpc>
                <a:spcPct val="80000"/>
              </a:lnSpc>
              <a:buNone/>
            </a:pPr>
            <a:r>
              <a:rPr lang="en-US" altLang="en-US" sz="2800" dirty="0" err="1"/>
              <a:t>Stoled</a:t>
            </a:r>
            <a:r>
              <a:rPr lang="en-US" altLang="en-US" sz="2800" dirty="0"/>
              <a:t>				stolen</a:t>
            </a:r>
          </a:p>
          <a:p>
            <a:pPr>
              <a:lnSpc>
                <a:spcPct val="80000"/>
              </a:lnSpc>
              <a:buNone/>
            </a:pPr>
            <a:endParaRPr lang="en-US" altLang="en-US" sz="2800" dirty="0"/>
          </a:p>
          <a:p>
            <a:pPr>
              <a:lnSpc>
                <a:spcPct val="80000"/>
              </a:lnSpc>
            </a:pPr>
            <a:endParaRPr lang="en-US" altLang="en-US" sz="28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58369"/>
          <p:cNvSpPr>
            <a:spLocks noGrp="1"/>
          </p:cNvSpPr>
          <p:nvPr>
            <p:ph type="title"/>
          </p:nvPr>
        </p:nvSpPr>
        <p:spPr>
          <a:xfrm>
            <a:off x="2438400" y="304800"/>
            <a:ext cx="6870700" cy="1258888"/>
          </a:xfrm>
        </p:spPr>
        <p:txBody>
          <a:bodyPr anchor="ctr"/>
          <a:lstStyle/>
          <a:p>
            <a:r>
              <a:rPr lang="en-US" altLang="en-US" sz="4000" b="1">
                <a:solidFill>
                  <a:srgbClr val="FF33CC"/>
                </a:solidFill>
              </a:rPr>
              <a:t>Facts and Figures Accuracy</a:t>
            </a:r>
          </a:p>
        </p:txBody>
      </p:sp>
      <p:sp>
        <p:nvSpPr>
          <p:cNvPr id="57346" name="Text Placeholder 58370"/>
          <p:cNvSpPr>
            <a:spLocks noGrp="1"/>
          </p:cNvSpPr>
          <p:nvPr>
            <p:ph idx="1"/>
          </p:nvPr>
        </p:nvSpPr>
        <p:spPr>
          <a:xfrm>
            <a:off x="2362200" y="1676400"/>
            <a:ext cx="8001000" cy="4687888"/>
          </a:xfrm>
        </p:spPr>
        <p:txBody>
          <a:bodyPr anchor="t"/>
          <a:lstStyle/>
          <a:p>
            <a:pPr>
              <a:lnSpc>
                <a:spcPct val="80000"/>
              </a:lnSpc>
              <a:buNone/>
            </a:pPr>
            <a:r>
              <a:rPr lang="en-US" altLang="en-US" sz="2000" dirty="0"/>
              <a:t>Check Accuracy of Facts, Figures and words</a:t>
            </a:r>
          </a:p>
          <a:p>
            <a:pPr>
              <a:lnSpc>
                <a:spcPct val="80000"/>
              </a:lnSpc>
              <a:buNone/>
            </a:pPr>
            <a:r>
              <a:rPr lang="en-US" altLang="en-US" sz="2000" dirty="0"/>
              <a:t>It is impossible to convey meaning precisely, through words, from the head of the sender to a receiver. Our goal is to be as precise as possible, which means checking and double-checking to ensure that the figures, facts and words you use are correct.</a:t>
            </a:r>
          </a:p>
          <a:p>
            <a:pPr>
              <a:lnSpc>
                <a:spcPct val="80000"/>
              </a:lnSpc>
              <a:buNone/>
            </a:pPr>
            <a:endParaRPr lang="en-US" altLang="en-US" sz="2000" b="1" dirty="0"/>
          </a:p>
          <a:p>
            <a:pPr>
              <a:lnSpc>
                <a:spcPct val="80000"/>
              </a:lnSpc>
              <a:buNone/>
            </a:pPr>
            <a:r>
              <a:rPr lang="en-US" altLang="en-US" sz="2000" b="1" dirty="0"/>
              <a:t>Figures and facts</a:t>
            </a:r>
          </a:p>
          <a:p>
            <a:pPr>
              <a:lnSpc>
                <a:spcPct val="80000"/>
              </a:lnSpc>
              <a:buClr>
                <a:schemeClr val="tx1"/>
              </a:buClr>
              <a:buFont typeface="Wingdings" panose="05000000000000000000" pitchFamily="2" charset="2"/>
              <a:buChar char="§"/>
            </a:pPr>
            <a:r>
              <a:rPr lang="en-US" altLang="en-US" sz="2000" dirty="0"/>
              <a:t>Verify your statistical data</a:t>
            </a:r>
          </a:p>
          <a:p>
            <a:pPr>
              <a:lnSpc>
                <a:spcPct val="80000"/>
              </a:lnSpc>
              <a:buClr>
                <a:schemeClr val="tx1"/>
              </a:buClr>
              <a:buFont typeface="Wingdings" panose="05000000000000000000" pitchFamily="2" charset="2"/>
              <a:buChar char="§"/>
            </a:pPr>
            <a:r>
              <a:rPr lang="en-US" altLang="en-US" sz="2000" dirty="0"/>
              <a:t>Double-check your totals</a:t>
            </a:r>
          </a:p>
          <a:p>
            <a:pPr>
              <a:lnSpc>
                <a:spcPct val="80000"/>
              </a:lnSpc>
              <a:buClr>
                <a:schemeClr val="tx1"/>
              </a:buClr>
              <a:buFont typeface="Wingdings" panose="05000000000000000000" pitchFamily="2" charset="2"/>
              <a:buChar char="§"/>
            </a:pPr>
            <a:r>
              <a:rPr lang="en-US" altLang="en-US" sz="2000" dirty="0"/>
              <a:t>Avoid guessing at laws that have an impact on you, the sender and your organization.</a:t>
            </a:r>
          </a:p>
          <a:p>
            <a:pPr>
              <a:lnSpc>
                <a:spcPct val="80000"/>
              </a:lnSpc>
              <a:buClr>
                <a:schemeClr val="tx1"/>
              </a:buClr>
              <a:buFont typeface="Wingdings" panose="05000000000000000000" pitchFamily="2" charset="2"/>
              <a:buChar char="§"/>
            </a:pPr>
            <a:r>
              <a:rPr lang="en-US" altLang="en-US" sz="2000" dirty="0"/>
              <a:t>Have someone else read your message if the topic involves data.</a:t>
            </a:r>
          </a:p>
          <a:p>
            <a:pPr>
              <a:lnSpc>
                <a:spcPct val="80000"/>
              </a:lnSpc>
              <a:buClr>
                <a:schemeClr val="tx1"/>
              </a:buClr>
              <a:buFont typeface="Wingdings" panose="05000000000000000000" pitchFamily="2" charset="2"/>
              <a:buChar char="§"/>
            </a:pPr>
            <a:r>
              <a:rPr lang="en-US" altLang="en-US" sz="2000" dirty="0"/>
              <a:t>Determine whether a </a:t>
            </a:r>
            <a:r>
              <a:rPr lang="en-US" altLang="en-US" sz="2000" dirty="0">
                <a:solidFill>
                  <a:srgbClr val="FF33CC"/>
                </a:solidFill>
              </a:rPr>
              <a:t>“fact”</a:t>
            </a:r>
            <a:r>
              <a:rPr lang="en-US" altLang="en-US" sz="2000" dirty="0"/>
              <a:t> has changed over time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59393"/>
          <p:cNvSpPr>
            <a:spLocks noGrp="1"/>
          </p:cNvSpPr>
          <p:nvPr>
            <p:ph type="title"/>
          </p:nvPr>
        </p:nvSpPr>
        <p:spPr>
          <a:xfrm>
            <a:off x="2514600" y="457200"/>
            <a:ext cx="7772400" cy="790575"/>
          </a:xfrm>
        </p:spPr>
        <p:txBody>
          <a:bodyPr anchor="ctr"/>
          <a:lstStyle/>
          <a:p>
            <a:r>
              <a:rPr lang="en-US" altLang="en-US" sz="3200" b="1" dirty="0">
                <a:solidFill>
                  <a:srgbClr val="FF33CC"/>
                </a:solidFill>
              </a:rPr>
              <a:t>Proper Use of Confusing Words!</a:t>
            </a:r>
          </a:p>
        </p:txBody>
      </p:sp>
      <p:sp>
        <p:nvSpPr>
          <p:cNvPr id="58370" name="Text Placeholder 59394"/>
          <p:cNvSpPr>
            <a:spLocks noGrp="1"/>
          </p:cNvSpPr>
          <p:nvPr>
            <p:ph idx="1"/>
          </p:nvPr>
        </p:nvSpPr>
        <p:spPr>
          <a:xfrm>
            <a:off x="2438400" y="1600200"/>
            <a:ext cx="7696200" cy="4732338"/>
          </a:xfrm>
        </p:spPr>
        <p:txBody>
          <a:bodyPr anchor="t"/>
          <a:lstStyle/>
          <a:p>
            <a:pPr>
              <a:lnSpc>
                <a:spcPct val="80000"/>
              </a:lnSpc>
              <a:buNone/>
            </a:pPr>
            <a:r>
              <a:rPr lang="en-US" altLang="en-US" sz="2000"/>
              <a:t>Our </a:t>
            </a:r>
            <a:r>
              <a:rPr lang="en-US" altLang="en-US" sz="2000">
                <a:solidFill>
                  <a:srgbClr val="FF33CC"/>
                </a:solidFill>
              </a:rPr>
              <a:t>Languag</a:t>
            </a:r>
            <a:r>
              <a:rPr lang="en-US" altLang="en-US" sz="2000"/>
              <a:t>e (Any) is constantly changing. In fact,even dictionaries can not keep up with rapid change in our language. the following words often confusing in usage:</a:t>
            </a:r>
          </a:p>
          <a:p>
            <a:pPr>
              <a:lnSpc>
                <a:spcPct val="80000"/>
              </a:lnSpc>
              <a:buNone/>
            </a:pPr>
            <a:endParaRPr lang="en-US" altLang="en-US" sz="2000"/>
          </a:p>
          <a:p>
            <a:pPr>
              <a:lnSpc>
                <a:spcPct val="80000"/>
              </a:lnSpc>
              <a:buNone/>
            </a:pPr>
            <a:r>
              <a:rPr lang="en-US" altLang="en-US" sz="2000">
                <a:solidFill>
                  <a:srgbClr val="FF33CC"/>
                </a:solidFill>
              </a:rPr>
              <a:t>A, An</a:t>
            </a:r>
            <a:r>
              <a:rPr lang="en-US" altLang="en-US" sz="2000"/>
              <a:t>	use a before consonants and 					consonants sounds or a long ” u” 				sound. Use an before vowels.</a:t>
            </a:r>
          </a:p>
          <a:p>
            <a:pPr>
              <a:lnSpc>
                <a:spcPct val="80000"/>
              </a:lnSpc>
              <a:buNone/>
            </a:pPr>
            <a:endParaRPr lang="en-US" altLang="en-US" sz="2000"/>
          </a:p>
          <a:p>
            <a:pPr>
              <a:lnSpc>
                <a:spcPct val="80000"/>
              </a:lnSpc>
              <a:buNone/>
            </a:pPr>
            <a:r>
              <a:rPr lang="en-US" altLang="en-US" sz="2000">
                <a:solidFill>
                  <a:srgbClr val="FF33CC"/>
                </a:solidFill>
              </a:rPr>
              <a:t>Accept, except</a:t>
            </a:r>
            <a:r>
              <a:rPr lang="en-US" altLang="en-US" sz="2000"/>
              <a:t>	accept is a verb and means to 					receive. except is a verb or a 					preposition and relates to 						omitting or leaving out.</a:t>
            </a:r>
          </a:p>
          <a:p>
            <a:pPr>
              <a:lnSpc>
                <a:spcPct val="80000"/>
              </a:lnSpc>
              <a:buNone/>
            </a:pPr>
            <a:endParaRPr lang="en-US" altLang="en-US" sz="2000"/>
          </a:p>
          <a:p>
            <a:pPr>
              <a:lnSpc>
                <a:spcPct val="80000"/>
              </a:lnSpc>
              <a:buNone/>
            </a:pPr>
            <a:r>
              <a:rPr lang="en-US" altLang="en-US" sz="2000">
                <a:solidFill>
                  <a:srgbClr val="FF33CC"/>
                </a:solidFill>
              </a:rPr>
              <a:t>Anxious, eager	</a:t>
            </a:r>
            <a:r>
              <a:rPr lang="en-US" altLang="en-US" sz="2000"/>
              <a:t>Anxious implies worry, eager 					conveys keen desire</a:t>
            </a:r>
          </a:p>
          <a:p>
            <a:pPr>
              <a:lnSpc>
                <a:spcPct val="80000"/>
              </a:lnSpc>
              <a:buNone/>
            </a:pPr>
            <a:endParaRPr lang="en-US" altLang="en-US" sz="2000"/>
          </a:p>
          <a:p>
            <a:pPr>
              <a:lnSpc>
                <a:spcPct val="80000"/>
              </a:lnSpc>
            </a:pPr>
            <a:endParaRPr lang="en-US" altLang="en-US" sz="2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59393"/>
          <p:cNvSpPr>
            <a:spLocks noGrp="1"/>
          </p:cNvSpPr>
          <p:nvPr>
            <p:ph type="title"/>
          </p:nvPr>
        </p:nvSpPr>
        <p:spPr>
          <a:xfrm>
            <a:off x="2514600" y="457200"/>
            <a:ext cx="7772400" cy="790575"/>
          </a:xfrm>
        </p:spPr>
        <p:txBody>
          <a:bodyPr anchor="ctr"/>
          <a:lstStyle/>
          <a:p>
            <a:r>
              <a:rPr lang="en-US" altLang="en-US" sz="3200" b="1" dirty="0">
                <a:solidFill>
                  <a:srgbClr val="FF33CC"/>
                </a:solidFill>
              </a:rPr>
              <a:t>Proper Use of Confusing Words!</a:t>
            </a:r>
          </a:p>
        </p:txBody>
      </p:sp>
      <p:sp>
        <p:nvSpPr>
          <p:cNvPr id="58370" name="Text Placeholder 59394"/>
          <p:cNvSpPr>
            <a:spLocks noGrp="1"/>
          </p:cNvSpPr>
          <p:nvPr>
            <p:ph idx="1"/>
          </p:nvPr>
        </p:nvSpPr>
        <p:spPr>
          <a:xfrm>
            <a:off x="2438400" y="1600200"/>
            <a:ext cx="7696200" cy="4732338"/>
          </a:xfrm>
        </p:spPr>
        <p:txBody>
          <a:bodyPr anchor="t"/>
          <a:lstStyle/>
          <a:p>
            <a:pPr>
              <a:lnSpc>
                <a:spcPct val="80000"/>
              </a:lnSpc>
            </a:pPr>
            <a:r>
              <a:rPr lang="en-US" altLang="en-US" sz="2400" dirty="0"/>
              <a:t>Adopt/ adapt</a:t>
            </a:r>
          </a:p>
          <a:p>
            <a:pPr>
              <a:lnSpc>
                <a:spcPct val="80000"/>
              </a:lnSpc>
            </a:pPr>
            <a:r>
              <a:rPr lang="en-US" altLang="en-US" sz="2400" dirty="0"/>
              <a:t>Advise/ advice</a:t>
            </a:r>
          </a:p>
          <a:p>
            <a:pPr>
              <a:lnSpc>
                <a:spcPct val="80000"/>
              </a:lnSpc>
            </a:pPr>
            <a:r>
              <a:rPr lang="en-US" altLang="en-US" sz="2400" dirty="0"/>
              <a:t>Affect/ effect</a:t>
            </a:r>
          </a:p>
          <a:p>
            <a:pPr>
              <a:lnSpc>
                <a:spcPct val="80000"/>
              </a:lnSpc>
            </a:pPr>
            <a:r>
              <a:rPr lang="en-US" altLang="en-US" sz="2400" dirty="0"/>
              <a:t>Allusion/ illusion</a:t>
            </a:r>
          </a:p>
          <a:p>
            <a:pPr>
              <a:lnSpc>
                <a:spcPct val="80000"/>
              </a:lnSpc>
            </a:pPr>
            <a:r>
              <a:rPr lang="en-US" altLang="en-US" sz="2400" dirty="0"/>
              <a:t>Principal/ principle</a:t>
            </a:r>
          </a:p>
          <a:p>
            <a:pPr>
              <a:lnSpc>
                <a:spcPct val="80000"/>
              </a:lnSpc>
            </a:pPr>
            <a:r>
              <a:rPr lang="en-US" altLang="en-US" sz="2400" dirty="0"/>
              <a:t>Compliment/ complement</a:t>
            </a:r>
          </a:p>
          <a:p>
            <a:pPr>
              <a:lnSpc>
                <a:spcPct val="80000"/>
              </a:lnSpc>
            </a:pPr>
            <a:r>
              <a:rPr lang="en-US" altLang="en-US" sz="2400" dirty="0"/>
              <a:t>Criterion/ criteria</a:t>
            </a:r>
          </a:p>
          <a:p>
            <a:pPr>
              <a:lnSpc>
                <a:spcPct val="80000"/>
              </a:lnSpc>
            </a:pPr>
            <a:r>
              <a:rPr lang="en-US" altLang="en-US" sz="2400" dirty="0"/>
              <a:t>Phenomenon/ phenomena</a:t>
            </a:r>
          </a:p>
          <a:p>
            <a:pPr>
              <a:lnSpc>
                <a:spcPct val="80000"/>
              </a:lnSpc>
            </a:pPr>
            <a:r>
              <a:rPr lang="en-US" altLang="en-US" sz="2400" dirty="0"/>
              <a:t>Fortunate/ fortuitous</a:t>
            </a:r>
          </a:p>
          <a:p>
            <a:pPr>
              <a:lnSpc>
                <a:spcPct val="80000"/>
              </a:lnSpc>
            </a:pPr>
            <a:r>
              <a:rPr lang="en-US" altLang="en-US" sz="2400" dirty="0"/>
              <a:t>Idol/ idle</a:t>
            </a:r>
          </a:p>
          <a:p>
            <a:pPr>
              <a:lnSpc>
                <a:spcPct val="80000"/>
              </a:lnSpc>
            </a:pPr>
            <a:r>
              <a:rPr lang="en-US" altLang="en-US" sz="2400"/>
              <a:t>Desert/dessert</a:t>
            </a:r>
          </a:p>
          <a:p>
            <a:pPr>
              <a:lnSpc>
                <a:spcPct val="80000"/>
              </a:lnSpc>
            </a:pPr>
            <a:endParaRPr lang="en-US" altLang="en-US" sz="2400" dirty="0"/>
          </a:p>
          <a:p>
            <a:pPr>
              <a:lnSpc>
                <a:spcPct val="80000"/>
              </a:lnSpc>
            </a:pPr>
            <a:endParaRPr lang="en-US"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Communication Patterns-Underlying theories</a:t>
            </a:r>
          </a:p>
        </p:txBody>
      </p:sp>
      <p:sp>
        <p:nvSpPr>
          <p:cNvPr id="3" name="Content Placeholder 2"/>
          <p:cNvSpPr>
            <a:spLocks noGrp="1"/>
          </p:cNvSpPr>
          <p:nvPr>
            <p:ph idx="1"/>
          </p:nvPr>
        </p:nvSpPr>
        <p:spPr/>
        <p:txBody>
          <a:bodyPr>
            <a:normAutofit fontScale="92500" lnSpcReduction="10000"/>
          </a:bodyPr>
          <a:lstStyle/>
          <a:p>
            <a:r>
              <a:rPr lang="en-IN" altLang="en-US"/>
              <a:t>JOHARI WINDOW</a:t>
            </a:r>
          </a:p>
          <a:p>
            <a:pPr marL="0" indent="0">
              <a:buNone/>
            </a:pPr>
            <a:r>
              <a:rPr lang="en-IN" altLang="en-US"/>
              <a:t>Analyses self in relation to others.</a:t>
            </a:r>
          </a:p>
          <a:p>
            <a:pPr marL="0" indent="0">
              <a:buNone/>
            </a:pPr>
            <a:r>
              <a:rPr lang="en-IN" altLang="en-US"/>
              <a:t>Helps increase knowledge about receiver and sender.</a:t>
            </a:r>
          </a:p>
          <a:p>
            <a:pPr marL="0" indent="0">
              <a:buNone/>
            </a:pPr>
            <a:r>
              <a:rPr lang="en-IN" altLang="en-US"/>
              <a:t>Improves interpersonal communication through feedback and disclosure.</a:t>
            </a:r>
          </a:p>
          <a:p>
            <a:r>
              <a:rPr lang="en-IN" altLang="en-US"/>
              <a:t>TRANSACTIONAL ANALYSIS</a:t>
            </a:r>
          </a:p>
          <a:p>
            <a:pPr marL="0" indent="0">
              <a:buNone/>
            </a:pPr>
            <a:r>
              <a:rPr lang="en-IN" altLang="en-US"/>
              <a:t>Provides explanation of communication patterns.</a:t>
            </a:r>
          </a:p>
          <a:p>
            <a:pPr marL="0" indent="0">
              <a:buNone/>
            </a:pPr>
            <a:r>
              <a:rPr lang="en-IN" altLang="en-US"/>
              <a:t>Helps to recognize Ego states and modify transactions.</a:t>
            </a:r>
          </a:p>
          <a:p>
            <a:pPr marL="0" indent="0">
              <a:buNone/>
            </a:pPr>
            <a:r>
              <a:rPr lang="en-IN" altLang="en-US"/>
              <a:t>Increases successful  communication</a:t>
            </a:r>
          </a:p>
          <a:p>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0481"/>
          <p:cNvSpPr/>
          <p:nvPr/>
        </p:nvSpPr>
        <p:spPr>
          <a:xfrm>
            <a:off x="3657600" y="685800"/>
            <a:ext cx="5791200" cy="762000"/>
          </a:xfrm>
          <a:prstGeom prst="rect">
            <a:avLst/>
          </a:prstGeom>
          <a:noFill/>
          <a:ln w="9525">
            <a:noFill/>
          </a:ln>
        </p:spPr>
        <p:txBody>
          <a:bodyPr anchor="t">
            <a:spAutoFit/>
          </a:bodyPr>
          <a:lstStyle/>
          <a:p>
            <a:pPr lvl="0" indent="0"/>
            <a:endParaRPr lang="en-US" altLang="en-US" sz="4400">
              <a:latin typeface="Arial" panose="020B0604020202020204" pitchFamily="34" charset="0"/>
              <a:ea typeface="Times New Roman" panose="02020603050405020304" charset="0"/>
            </a:endParaRPr>
          </a:p>
        </p:txBody>
      </p:sp>
      <p:pic>
        <p:nvPicPr>
          <p:cNvPr id="19458" name="Picture 20482" descr="johari_nomot"/>
          <p:cNvPicPr>
            <a:picLocks noChangeAspect="1"/>
          </p:cNvPicPr>
          <p:nvPr/>
        </p:nvPicPr>
        <p:blipFill>
          <a:blip r:embed="rId2" cstate="print"/>
          <a:stretch>
            <a:fillRect/>
          </a:stretch>
        </p:blipFill>
        <p:spPr>
          <a:xfrm>
            <a:off x="3124200" y="914400"/>
            <a:ext cx="5867400" cy="558482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25601" descr="johariwindow"/>
          <p:cNvPicPr>
            <a:picLocks noChangeAspect="1"/>
          </p:cNvPicPr>
          <p:nvPr/>
        </p:nvPicPr>
        <p:blipFill>
          <a:blip r:embed="rId2" cstate="print"/>
          <a:stretch>
            <a:fillRect/>
          </a:stretch>
        </p:blipFill>
        <p:spPr>
          <a:xfrm>
            <a:off x="2590800" y="609600"/>
            <a:ext cx="6781800" cy="5757863"/>
          </a:xfrm>
          <a:prstGeom prst="rect">
            <a:avLst/>
          </a:prstGeom>
          <a:noFill/>
          <a:ln w="9525">
            <a:noFill/>
          </a:ln>
        </p:spPr>
      </p:pic>
    </p:spTree>
  </p:cSld>
  <p:clrMapOvr>
    <a:masterClrMapping/>
  </p:clrMapOvr>
</p:sld>
</file>

<file path=ppt/theme/theme1.xml><?xml version="1.0" encoding="utf-8"?>
<a:theme xmlns:a="http://schemas.openxmlformats.org/drawingml/2006/main" name="1_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TotalTime>
  <Words>3812</Words>
  <Application>Microsoft Office PowerPoint</Application>
  <PresentationFormat>Widescreen</PresentationFormat>
  <Paragraphs>438</Paragraphs>
  <Slides>66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Arial Narrow</vt:lpstr>
      <vt:lpstr>Calibri</vt:lpstr>
      <vt:lpstr>Times New Roman</vt:lpstr>
      <vt:lpstr>Wingdings</vt:lpstr>
      <vt:lpstr>1_Business Cooperate</vt:lpstr>
      <vt:lpstr>Professional Communication </vt:lpstr>
      <vt:lpstr>Professional Communication</vt:lpstr>
      <vt:lpstr>Communication </vt:lpstr>
      <vt:lpstr>A definition of communication</vt:lpstr>
      <vt:lpstr>Characteristics of communication</vt:lpstr>
      <vt:lpstr>PowerPoint Presentation</vt:lpstr>
      <vt:lpstr>Communication Patterns-Underlying theories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Human communication</vt:lpstr>
      <vt:lpstr>Transactions</vt:lpstr>
      <vt:lpstr>Human Interaction Analysis</vt:lpstr>
      <vt:lpstr>Complementary ‘Transactions’</vt:lpstr>
      <vt:lpstr>Complementary ‘Transactions’ cont’d</vt:lpstr>
      <vt:lpstr>Crossed ‘Transactions’</vt:lpstr>
      <vt:lpstr>Crossed ‘Transactions’ cont’d</vt:lpstr>
      <vt:lpstr>Ulterior ‘Transactions’</vt:lpstr>
      <vt:lpstr>Seven C’s of Effective Communication</vt:lpstr>
      <vt:lpstr>Completeness</vt:lpstr>
      <vt:lpstr>Who, what, when, where, why.</vt:lpstr>
      <vt:lpstr>Completeness</vt:lpstr>
      <vt:lpstr>Completeness</vt:lpstr>
      <vt:lpstr>2) Conciseness</vt:lpstr>
      <vt:lpstr> How To achieve conciseness ?</vt:lpstr>
      <vt:lpstr>Avoid Wordy Expression</vt:lpstr>
      <vt:lpstr>Avoid Wordy Expression</vt:lpstr>
      <vt:lpstr>Avoid Wordy Expression</vt:lpstr>
      <vt:lpstr>Avoid Wordy Expression</vt:lpstr>
      <vt:lpstr>Avoid filler words/ phrases</vt:lpstr>
      <vt:lpstr>Include only relevant information</vt:lpstr>
      <vt:lpstr>Avoid unnecessary repetition</vt:lpstr>
      <vt:lpstr>Some ways to eliminate unnecessary words</vt:lpstr>
      <vt:lpstr>3) Consideration</vt:lpstr>
      <vt:lpstr>Three specific ways to indicate consideration</vt:lpstr>
      <vt:lpstr>PowerPoint Presentation</vt:lpstr>
      <vt:lpstr>PowerPoint Presentation</vt:lpstr>
      <vt:lpstr>PowerPoint Presentation</vt:lpstr>
      <vt:lpstr>4) Concreteness</vt:lpstr>
      <vt:lpstr>PowerPoint Presentation</vt:lpstr>
      <vt:lpstr> Creativity </vt:lpstr>
      <vt:lpstr>A creative way of saying…</vt:lpstr>
      <vt:lpstr>Courtesy</vt:lpstr>
      <vt:lpstr>Email 1</vt:lpstr>
      <vt:lpstr>Email 2</vt:lpstr>
      <vt:lpstr>How to generate a  Courteous Tone ?</vt:lpstr>
      <vt:lpstr>PowerPoint Presentation</vt:lpstr>
      <vt:lpstr>Never use offensive words</vt:lpstr>
      <vt:lpstr>Choose nondiscriminatory expressions</vt:lpstr>
      <vt:lpstr>When talking about disability </vt:lpstr>
      <vt:lpstr>Words to use and avoid regarding disabled</vt:lpstr>
      <vt:lpstr>7) Correctness</vt:lpstr>
      <vt:lpstr>Correctness</vt:lpstr>
      <vt:lpstr>Use the right Level of Language</vt:lpstr>
      <vt:lpstr>Formal and Informal Words</vt:lpstr>
      <vt:lpstr>Substandard Language</vt:lpstr>
      <vt:lpstr>Facts and Figures Accuracy</vt:lpstr>
      <vt:lpstr>Proper Use of Confusing Words!</vt:lpstr>
      <vt:lpstr>Proper Use of Confusing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Gurvinder</dc:creator>
  <cp:lastModifiedBy>aarushi handa</cp:lastModifiedBy>
  <cp:revision>73</cp:revision>
  <dcterms:created xsi:type="dcterms:W3CDTF">2017-02-07T17:57:00Z</dcterms:created>
  <dcterms:modified xsi:type="dcterms:W3CDTF">2020-12-16T07:02:17Z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