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495" r:id="rId2"/>
    <p:sldId id="381" r:id="rId3"/>
    <p:sldId id="264" r:id="rId4"/>
    <p:sldId id="268" r:id="rId5"/>
    <p:sldId id="266" r:id="rId6"/>
    <p:sldId id="504" r:id="rId7"/>
    <p:sldId id="505" r:id="rId8"/>
    <p:sldId id="506" r:id="rId9"/>
    <p:sldId id="507" r:id="rId10"/>
    <p:sldId id="508" r:id="rId11"/>
    <p:sldId id="509" r:id="rId12"/>
    <p:sldId id="510" r:id="rId13"/>
    <p:sldId id="511" r:id="rId14"/>
    <p:sldId id="269" r:id="rId15"/>
    <p:sldId id="271" r:id="rId16"/>
    <p:sldId id="273" r:id="rId17"/>
    <p:sldId id="275"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8" r:id="rId52"/>
    <p:sldId id="420" r:id="rId53"/>
    <p:sldId id="422" r:id="rId54"/>
    <p:sldId id="424" r:id="rId55"/>
    <p:sldId id="501" r:id="rId56"/>
    <p:sldId id="425" r:id="rId57"/>
    <p:sldId id="426" r:id="rId58"/>
    <p:sldId id="427" r:id="rId59"/>
    <p:sldId id="428" r:id="rId60"/>
    <p:sldId id="429" r:id="rId61"/>
    <p:sldId id="430" r:id="rId62"/>
    <p:sldId id="432" r:id="rId63"/>
    <p:sldId id="493" r:id="rId64"/>
    <p:sldId id="494" r:id="rId65"/>
    <p:sldId id="433" r:id="rId66"/>
    <p:sldId id="434" r:id="rId67"/>
    <p:sldId id="435" r:id="rId68"/>
    <p:sldId id="436" r:id="rId69"/>
    <p:sldId id="437" r:id="rId70"/>
    <p:sldId id="438" r:id="rId71"/>
    <p:sldId id="439" r:id="rId72"/>
    <p:sldId id="440" r:id="rId73"/>
    <p:sldId id="473" r:id="rId74"/>
    <p:sldId id="474" r:id="rId75"/>
    <p:sldId id="475" r:id="rId76"/>
    <p:sldId id="476" r:id="rId77"/>
    <p:sldId id="502" r:id="rId78"/>
    <p:sldId id="478" r:id="rId79"/>
    <p:sldId id="479" r:id="rId80"/>
    <p:sldId id="480" r:id="rId81"/>
    <p:sldId id="481" r:id="rId82"/>
    <p:sldId id="482" r:id="rId83"/>
    <p:sldId id="483" r:id="rId84"/>
    <p:sldId id="484" r:id="rId85"/>
    <p:sldId id="485" r:id="rId86"/>
    <p:sldId id="486" r:id="rId8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1" autoAdjust="0"/>
    <p:restoredTop sz="94660"/>
  </p:normalViewPr>
  <p:slideViewPr>
    <p:cSldViewPr snapToGrid="0">
      <p:cViewPr varScale="1">
        <p:scale>
          <a:sx n="73" d="100"/>
          <a:sy n="73" d="100"/>
        </p:scale>
        <p:origin x="-348" y="-10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384FDFF-FEC6-45EA-AF97-68374A86AE50}" type="datetimeFigureOut">
              <a:rPr lang="en-US" smtClean="0"/>
              <a:pPr/>
              <a:t>1/21/2020</a:t>
            </a:fld>
            <a:endParaRPr lang="en-IN"/>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587595DA-B930-454F-B295-E443FC29314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18</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230095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19</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396261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20</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396261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21</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396261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22</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396261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23</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396261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24</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2607107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GB" altLang="zh-TW" smtClean="0"/>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25</a:t>
            </a:fld>
            <a:endParaRPr lang="en-US" altLang="zh-TW" smtClean="0">
              <a:latin typeface="Times New Roman" pitchFamily="18" charset="0"/>
              <a:ea typeface="華康細圓體"/>
            </a:endParaRPr>
          </a:p>
        </p:txBody>
      </p:sp>
    </p:spTree>
    <p:extLst>
      <p:ext uri="{BB962C8B-B14F-4D97-AF65-F5344CB8AC3E}">
        <p14:creationId xmlns:p14="http://schemas.microsoft.com/office/powerpoint/2010/main" xmlns="" val="11237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cstate="print"/>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1/21/2020</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838200" y="1825625"/>
            <a:ext cx="5181600" cy="4351338"/>
          </a:xfrm>
        </p:spPr>
        <p:txBody>
          <a:body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lvl="0" fontAlgn="base"/>
            <a:endParaRPr lang="en-US" strike="noStrike" noProof="1"/>
          </a:p>
        </p:txBody>
      </p:sp>
      <p:sp>
        <p:nvSpPr>
          <p:cNvPr id="6" name="Footer Placeholder 5"/>
          <p:cNvSpPr>
            <a:spLocks noGrp="1"/>
          </p:cNvSpPr>
          <p:nvPr>
            <p:ph type="ftr" sz="quarter" idx="11"/>
          </p:nvPr>
        </p:nvSpPr>
        <p:spPr/>
        <p:txBody>
          <a:bodyPr/>
          <a:lstStyle/>
          <a:p>
            <a:pPr lvl="0" fontAlgn="base"/>
            <a:endParaRPr 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strike="noStrike" noProof="1">
                <a:latin typeface="Times New Roman" panose="02020603050405020304" charset="0"/>
                <a:ea typeface="Arial" panose="020B0604020202020204" pitchFamily="34" charset="0"/>
                <a:cs typeface="+mn-ea"/>
              </a:rPr>
              <a:pPr lvl="0" fontAlgn="base"/>
              <a:t>‹#›</a:t>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4" cstate="print"/>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1/21/2020</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Professional Communication</a:t>
            </a:r>
            <a:r>
              <a:rPr lang="en-IN" smtClean="0"/>
              <a:t/>
            </a:r>
            <a:br>
              <a:rPr lang="en-IN" smtClean="0"/>
            </a:br>
            <a:r>
              <a:rPr lang="en-IN" smtClean="0"/>
              <a:t>uhu003.blogspot.com</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Don’t highlight negative areas too much!</a:t>
            </a:r>
            <a:endParaRPr lang="en-IN" dirty="0"/>
          </a:p>
        </p:txBody>
      </p:sp>
      <p:sp>
        <p:nvSpPr>
          <p:cNvPr id="3" name="Content Placeholder 2"/>
          <p:cNvSpPr>
            <a:spLocks noGrp="1"/>
          </p:cNvSpPr>
          <p:nvPr>
            <p:ph idx="1"/>
          </p:nvPr>
        </p:nvSpPr>
        <p:spPr/>
        <p:txBody>
          <a:bodyPr/>
          <a:lstStyle/>
          <a:p>
            <a:r>
              <a:rPr lang="en-IN" dirty="0" smtClean="0"/>
              <a:t>You have not been able to achieve anything in the last quarter. We have paid your salary, without getting any benefits from you.</a:t>
            </a:r>
          </a:p>
          <a:p>
            <a:endParaRPr lang="en-IN" dirty="0" smtClean="0"/>
          </a:p>
          <a:p>
            <a:r>
              <a:rPr lang="en-IN" dirty="0" smtClean="0"/>
              <a:t>Your contribution in the last quarter should have been better, and the company is looking for better performance from you.</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 not settle your personal scores</a:t>
            </a:r>
            <a:endParaRPr lang="en-IN" dirty="0"/>
          </a:p>
        </p:txBody>
      </p:sp>
      <p:sp>
        <p:nvSpPr>
          <p:cNvPr id="3" name="Content Placeholder 2"/>
          <p:cNvSpPr>
            <a:spLocks noGrp="1"/>
          </p:cNvSpPr>
          <p:nvPr>
            <p:ph idx="1"/>
          </p:nvPr>
        </p:nvSpPr>
        <p:spPr/>
        <p:txBody>
          <a:bodyPr/>
          <a:lstStyle/>
          <a:p>
            <a:r>
              <a:rPr lang="en-IN" dirty="0" smtClean="0"/>
              <a:t>You had told me that this organization is not for losers but for performers. Now that I am leaving the organization, I am saying that this organization wants to keep only the losers and not the performers.</a:t>
            </a:r>
          </a:p>
          <a:p>
            <a:r>
              <a:rPr lang="en-IN" dirty="0" smtClean="0"/>
              <a:t>The organization should do a relook objectively at its policies of retaining the performers.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Feedback</a:t>
            </a:r>
            <a:endParaRPr lang="en-IN" dirty="0"/>
          </a:p>
        </p:txBody>
      </p:sp>
      <p:sp>
        <p:nvSpPr>
          <p:cNvPr id="3" name="Content Placeholder 2"/>
          <p:cNvSpPr>
            <a:spLocks noGrp="1"/>
          </p:cNvSpPr>
          <p:nvPr>
            <p:ph idx="1"/>
          </p:nvPr>
        </p:nvSpPr>
        <p:spPr/>
        <p:txBody>
          <a:bodyPr/>
          <a:lstStyle/>
          <a:p>
            <a:pPr>
              <a:buNone/>
            </a:pPr>
            <a:r>
              <a:rPr lang="en-IN" b="1" dirty="0" smtClean="0"/>
              <a:t>Some points while receiving feedback:</a:t>
            </a:r>
          </a:p>
          <a:p>
            <a:r>
              <a:rPr lang="en-IN" dirty="0" smtClean="0"/>
              <a:t>Listen to the person and be more open to receive feedback.</a:t>
            </a:r>
          </a:p>
          <a:p>
            <a:r>
              <a:rPr lang="en-IN" dirty="0" smtClean="0"/>
              <a:t>Avoid giving justifications as much as possible.</a:t>
            </a:r>
          </a:p>
          <a:p>
            <a:r>
              <a:rPr lang="en-IN" dirty="0" smtClean="0"/>
              <a:t>Focus on the key areas where you can improve.</a:t>
            </a:r>
          </a:p>
          <a:p>
            <a:r>
              <a:rPr lang="en-IN" dirty="0" smtClean="0"/>
              <a:t>You may choose to ignore some of the </a:t>
            </a:r>
            <a:r>
              <a:rPr lang="en-IN" smtClean="0"/>
              <a:t>feedback given.</a:t>
            </a:r>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Feedback</a:t>
            </a:r>
            <a:endParaRPr lang="en-IN" dirty="0"/>
          </a:p>
        </p:txBody>
      </p:sp>
      <p:sp>
        <p:nvSpPr>
          <p:cNvPr id="3" name="Content Placeholder 2"/>
          <p:cNvSpPr>
            <a:spLocks noGrp="1"/>
          </p:cNvSpPr>
          <p:nvPr>
            <p:ph idx="1"/>
          </p:nvPr>
        </p:nvSpPr>
        <p:spPr/>
        <p:txBody>
          <a:bodyPr/>
          <a:lstStyle/>
          <a:p>
            <a:pPr>
              <a:buNone/>
            </a:pPr>
            <a:r>
              <a:rPr lang="en-IN" b="1" dirty="0" smtClean="0"/>
              <a:t>	Some ways to be more comfortable and confident when receiving feedback:</a:t>
            </a:r>
          </a:p>
          <a:p>
            <a:r>
              <a:rPr lang="en-IN" dirty="0" smtClean="0"/>
              <a:t>Be open-minded</a:t>
            </a:r>
          </a:p>
          <a:p>
            <a:r>
              <a:rPr lang="en-IN" dirty="0" smtClean="0"/>
              <a:t>Look for the lesson</a:t>
            </a:r>
          </a:p>
          <a:p>
            <a:r>
              <a:rPr lang="en-IN" dirty="0" smtClean="0"/>
              <a:t>Ask clarifying questions</a:t>
            </a:r>
          </a:p>
          <a:p>
            <a:r>
              <a:rPr lang="en-IN" dirty="0" smtClean="0"/>
              <a:t>Ask for their advice</a:t>
            </a:r>
          </a:p>
          <a:p>
            <a:r>
              <a:rPr lang="en-IN" dirty="0" smtClean="0"/>
              <a:t>Suspend judgment: depersonalize it</a:t>
            </a:r>
          </a:p>
          <a:p>
            <a:r>
              <a:rPr lang="en-IN" dirty="0" smtClean="0"/>
              <a:t>Say thank you</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Communication Patterns-Underlying theories</a:t>
            </a:r>
          </a:p>
        </p:txBody>
      </p:sp>
      <p:sp>
        <p:nvSpPr>
          <p:cNvPr id="3" name="Content Placeholder 2"/>
          <p:cNvSpPr>
            <a:spLocks noGrp="1"/>
          </p:cNvSpPr>
          <p:nvPr>
            <p:ph idx="1"/>
          </p:nvPr>
        </p:nvSpPr>
        <p:spPr/>
        <p:txBody>
          <a:bodyPr>
            <a:normAutofit fontScale="92500" lnSpcReduction="10000"/>
          </a:bodyPr>
          <a:lstStyle/>
          <a:p>
            <a:r>
              <a:rPr lang="en-IN" altLang="en-US"/>
              <a:t>JOHARI WINDOW</a:t>
            </a:r>
          </a:p>
          <a:p>
            <a:pPr marL="0" indent="0">
              <a:buNone/>
            </a:pPr>
            <a:r>
              <a:rPr lang="en-IN" altLang="en-US"/>
              <a:t>Analyses self in relation to others.</a:t>
            </a:r>
          </a:p>
          <a:p>
            <a:pPr marL="0" indent="0">
              <a:buNone/>
            </a:pPr>
            <a:r>
              <a:rPr lang="en-IN" altLang="en-US"/>
              <a:t>Helps increase knowledge about receiver and sender.</a:t>
            </a:r>
          </a:p>
          <a:p>
            <a:pPr marL="0" indent="0">
              <a:buNone/>
            </a:pPr>
            <a:r>
              <a:rPr lang="en-IN" altLang="en-US"/>
              <a:t>Improves interpersonal communication through feedback and disclosure.</a:t>
            </a:r>
          </a:p>
          <a:p>
            <a:r>
              <a:rPr lang="en-IN" altLang="en-US"/>
              <a:t>TRANSACTIONAL ANALYSIS</a:t>
            </a:r>
          </a:p>
          <a:p>
            <a:pPr marL="0" indent="0">
              <a:buNone/>
            </a:pPr>
            <a:r>
              <a:rPr lang="en-IN" altLang="en-US"/>
              <a:t>Provides explanation of communication patterns.</a:t>
            </a:r>
          </a:p>
          <a:p>
            <a:pPr marL="0" indent="0">
              <a:buNone/>
            </a:pPr>
            <a:r>
              <a:rPr lang="en-IN" altLang="en-US"/>
              <a:t>Helps to recognize Ego states and modify transactions.</a:t>
            </a:r>
          </a:p>
          <a:p>
            <a:pPr marL="0" indent="0">
              <a:buNone/>
            </a:pPr>
            <a:r>
              <a:rPr lang="en-IN" altLang="en-US"/>
              <a:t>Increases successful  communication</a:t>
            </a:r>
          </a:p>
          <a:p>
            <a:endParaRPr lang="en-I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0481"/>
          <p:cNvSpPr/>
          <p:nvPr/>
        </p:nvSpPr>
        <p:spPr>
          <a:xfrm>
            <a:off x="3657600" y="685800"/>
            <a:ext cx="5791200" cy="762000"/>
          </a:xfrm>
          <a:prstGeom prst="rect">
            <a:avLst/>
          </a:prstGeom>
          <a:noFill/>
          <a:ln w="9525">
            <a:noFill/>
          </a:ln>
        </p:spPr>
        <p:txBody>
          <a:bodyPr anchor="t">
            <a:spAutoFit/>
          </a:bodyPr>
          <a:lstStyle/>
          <a:p>
            <a:pPr lvl="0" indent="0"/>
            <a:endParaRPr lang="en-US" altLang="en-US" sz="4400">
              <a:latin typeface="Arial" panose="020B0604020202020204" pitchFamily="34" charset="0"/>
              <a:ea typeface="Times New Roman" panose="02020603050405020304" charset="0"/>
            </a:endParaRPr>
          </a:p>
        </p:txBody>
      </p:sp>
      <p:pic>
        <p:nvPicPr>
          <p:cNvPr id="19458" name="Picture 20482" descr="johari_nomot"/>
          <p:cNvPicPr>
            <a:picLocks noChangeAspect="1"/>
          </p:cNvPicPr>
          <p:nvPr/>
        </p:nvPicPr>
        <p:blipFill>
          <a:blip r:embed="rId2" cstate="print"/>
          <a:stretch>
            <a:fillRect/>
          </a:stretch>
        </p:blipFill>
        <p:spPr>
          <a:xfrm>
            <a:off x="3124200" y="914400"/>
            <a:ext cx="5867400" cy="5584825"/>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5601" descr="johariwindow"/>
          <p:cNvPicPr>
            <a:picLocks noChangeAspect="1"/>
          </p:cNvPicPr>
          <p:nvPr/>
        </p:nvPicPr>
        <p:blipFill>
          <a:blip r:embed="rId2" cstate="print"/>
          <a:stretch>
            <a:fillRect/>
          </a:stretch>
        </p:blipFill>
        <p:spPr>
          <a:xfrm>
            <a:off x="2590800" y="609600"/>
            <a:ext cx="6781800" cy="5757863"/>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6625"/>
          <p:cNvSpPr/>
          <p:nvPr/>
        </p:nvSpPr>
        <p:spPr>
          <a:xfrm>
            <a:off x="2133600" y="533400"/>
            <a:ext cx="7772400" cy="5290820"/>
          </a:xfrm>
          <a:prstGeom prst="rect">
            <a:avLst/>
          </a:prstGeom>
          <a:noFill/>
          <a:ln w="9525">
            <a:noFill/>
          </a:ln>
        </p:spPr>
        <p:txBody>
          <a:bodyPr anchor="t">
            <a:spAutoFit/>
          </a:bodyPr>
          <a:lstStyle/>
          <a:p>
            <a:pPr lvl="0" indent="0">
              <a:spcBef>
                <a:spcPct val="50000"/>
              </a:spcBef>
            </a:pPr>
            <a:r>
              <a:rPr lang="en-US" altLang="en-US" sz="4400" b="1">
                <a:solidFill>
                  <a:schemeClr val="tx1"/>
                </a:solidFill>
                <a:latin typeface="Arial" panose="020B0604020202020204" pitchFamily="34" charset="0"/>
                <a:ea typeface="Times New Roman" panose="02020603050405020304" charset="0"/>
              </a:rPr>
              <a:t>Key Points:</a:t>
            </a:r>
          </a:p>
          <a:p>
            <a:pPr lvl="0" indent="0">
              <a:lnSpc>
                <a:spcPct val="80000"/>
              </a:lnSpc>
              <a:spcBef>
                <a:spcPct val="50000"/>
              </a:spcBef>
              <a:buClr>
                <a:schemeClr val="bg2"/>
              </a:buClr>
              <a:buSzPct val="75000"/>
              <a:buFont typeface="Wingdings" panose="05000000000000000000" pitchFamily="2" charset="2"/>
              <a:buChar char="n"/>
            </a:pPr>
            <a:r>
              <a:rPr lang="en-US" altLang="en-US" sz="2400">
                <a:solidFill>
                  <a:schemeClr val="tx1"/>
                </a:solidFill>
                <a:latin typeface="Arial" panose="020B0604020202020204" pitchFamily="34" charset="0"/>
                <a:ea typeface="Times New Roman" panose="02020603050405020304" charset="0"/>
              </a:rPr>
              <a:t>In most cases, the aim in groups should be to develop the Open Area for every person. </a:t>
            </a:r>
          </a:p>
          <a:p>
            <a:pPr lvl="0" indent="0">
              <a:lnSpc>
                <a:spcPct val="80000"/>
              </a:lnSpc>
              <a:spcBef>
                <a:spcPct val="50000"/>
              </a:spcBef>
              <a:buClr>
                <a:schemeClr val="bg2"/>
              </a:buClr>
              <a:buSzPct val="75000"/>
              <a:buFont typeface="Wingdings" panose="05000000000000000000" pitchFamily="2" charset="2"/>
              <a:buChar char="n"/>
            </a:pPr>
            <a:r>
              <a:rPr lang="en-US" altLang="en-US" sz="2400">
                <a:solidFill>
                  <a:schemeClr val="tx1"/>
                </a:solidFill>
                <a:latin typeface="Arial" panose="020B0604020202020204" pitchFamily="34" charset="0"/>
                <a:ea typeface="Times New Roman" panose="02020603050405020304" charset="0"/>
              </a:rPr>
              <a:t>Working in this area with others usually allows for enhanced individual and team effectiveness and productivity. The Open Area is the ‘space’ where good communications and cooperation occur, free from confusion, conflict and misunderstanding.</a:t>
            </a:r>
          </a:p>
          <a:p>
            <a:pPr lvl="0" indent="0">
              <a:lnSpc>
                <a:spcPct val="80000"/>
              </a:lnSpc>
              <a:spcBef>
                <a:spcPct val="50000"/>
              </a:spcBef>
              <a:buClr>
                <a:schemeClr val="bg2"/>
              </a:buClr>
              <a:buSzPct val="75000"/>
              <a:buFont typeface="Wingdings" panose="05000000000000000000" pitchFamily="2" charset="2"/>
              <a:buChar char="n"/>
            </a:pPr>
            <a:r>
              <a:rPr lang="en-US" altLang="en-US" sz="2400">
                <a:solidFill>
                  <a:schemeClr val="tx1"/>
                </a:solidFill>
                <a:latin typeface="Arial" panose="020B0604020202020204" pitchFamily="34" charset="0"/>
                <a:ea typeface="Times New Roman" panose="02020603050405020304" charset="0"/>
              </a:rPr>
              <a:t>Self-disclosure is the process by which people expand the Open Area vertically. Feedback is the process by which people expand this area horizontally.</a:t>
            </a:r>
          </a:p>
          <a:p>
            <a:pPr lvl="0" indent="0">
              <a:lnSpc>
                <a:spcPct val="80000"/>
              </a:lnSpc>
              <a:spcBef>
                <a:spcPct val="50000"/>
              </a:spcBef>
              <a:buClr>
                <a:schemeClr val="bg2"/>
              </a:buClr>
              <a:buSzPct val="75000"/>
              <a:buFont typeface="Wingdings" panose="05000000000000000000" pitchFamily="2" charset="2"/>
              <a:buChar char="n"/>
            </a:pPr>
            <a:r>
              <a:rPr lang="en-US" altLang="en-US" sz="2400">
                <a:solidFill>
                  <a:schemeClr val="tx1"/>
                </a:solidFill>
                <a:latin typeface="Arial" panose="020B0604020202020204" pitchFamily="34" charset="0"/>
                <a:ea typeface="Times New Roman" panose="02020603050405020304" charset="0"/>
              </a:rPr>
              <a:t>By encouraging healthy self-disclosure and sensitive feedback, you can build a stronger and more effective team.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algn="ct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  (Eric Berne – 1910-1970)</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005903"/>
            <a:ext cx="10522423" cy="524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nSpc>
                <a:spcPct val="150000"/>
              </a:lnSpc>
              <a:spcBef>
                <a:spcPct val="20000"/>
              </a:spcBef>
              <a:buFont typeface="Arial" pitchFamily="34" charset="0"/>
              <a:buChar char="•"/>
            </a:pPr>
            <a:r>
              <a:rPr lang="en-US" altLang="zh-TW" sz="2400" dirty="0" smtClean="0">
                <a:latin typeface="Times New Roman" pitchFamily="18" charset="0"/>
                <a:cs typeface="Times New Roman" pitchFamily="18" charset="0"/>
              </a:rPr>
              <a:t>It is about analyzing and understanding human communication. </a:t>
            </a:r>
          </a:p>
          <a:p>
            <a:pPr>
              <a:spcBef>
                <a:spcPct val="20000"/>
              </a:spcBef>
              <a:buFont typeface="Arial" pitchFamily="34" charset="0"/>
              <a:buChar char="•"/>
            </a:pPr>
            <a:r>
              <a:rPr lang="en-US" altLang="zh-TW" sz="2400" dirty="0" smtClean="0">
                <a:latin typeface="Times New Roman" pitchFamily="18" charset="0"/>
                <a:cs typeface="Times New Roman" pitchFamily="18" charset="0"/>
              </a:rPr>
              <a:t>Based on psychoanalytic traditions of Sigmund Freud.</a:t>
            </a:r>
          </a:p>
          <a:p>
            <a:pPr>
              <a:spcBef>
                <a:spcPct val="20000"/>
              </a:spcBef>
              <a:buFont typeface="Arial" pitchFamily="34" charset="0"/>
              <a:buChar char="•"/>
            </a:pPr>
            <a:endParaRPr lang="en-US" altLang="zh-TW" sz="2400" dirty="0" smtClean="0">
              <a:latin typeface="Times New Roman" pitchFamily="18" charset="0"/>
              <a:cs typeface="Times New Roman" pitchFamily="18" charset="0"/>
            </a:endParaRPr>
          </a:p>
          <a:p>
            <a:pPr>
              <a:spcBef>
                <a:spcPct val="20000"/>
              </a:spcBef>
              <a:buFont typeface="Arial" pitchFamily="34" charset="0"/>
              <a:buChar char="•"/>
            </a:pPr>
            <a:r>
              <a:rPr lang="en-US" altLang="zh-TW" sz="2400" dirty="0" smtClean="0">
                <a:latin typeface="Times New Roman" pitchFamily="18" charset="0"/>
                <a:cs typeface="Times New Roman" pitchFamily="18" charset="0"/>
              </a:rPr>
              <a:t>The basic premise is that human personality is constructed of three ego-states.</a:t>
            </a:r>
          </a:p>
          <a:p>
            <a:pPr lvl="1">
              <a:spcBef>
                <a:spcPct val="20000"/>
              </a:spcBef>
              <a:buFont typeface="Arial" pitchFamily="34" charset="0"/>
              <a:buChar char="•"/>
            </a:pPr>
            <a:r>
              <a:rPr lang="en-US" altLang="zh-TW" sz="2400" dirty="0">
                <a:latin typeface="Times New Roman" pitchFamily="18" charset="0"/>
                <a:cs typeface="Times New Roman" pitchFamily="18" charset="0"/>
              </a:rPr>
              <a:t>Child </a:t>
            </a:r>
            <a:r>
              <a:rPr lang="en-US" altLang="zh-TW" sz="2400" dirty="0" smtClean="0">
                <a:latin typeface="Times New Roman" pitchFamily="18" charset="0"/>
                <a:cs typeface="Times New Roman" pitchFamily="18" charset="0"/>
              </a:rPr>
              <a:t>ego state</a:t>
            </a:r>
          </a:p>
          <a:p>
            <a:pPr lvl="1">
              <a:spcBef>
                <a:spcPct val="20000"/>
              </a:spcBef>
              <a:buFont typeface="Arial" pitchFamily="34" charset="0"/>
              <a:buChar char="•"/>
            </a:pPr>
            <a:r>
              <a:rPr lang="en-US" altLang="zh-TW" sz="2400" dirty="0" smtClean="0">
                <a:latin typeface="Times New Roman" pitchFamily="18" charset="0"/>
                <a:cs typeface="Times New Roman" pitchFamily="18" charset="0"/>
              </a:rPr>
              <a:t>Adult ego state</a:t>
            </a:r>
          </a:p>
          <a:p>
            <a:pPr lvl="1">
              <a:spcBef>
                <a:spcPct val="20000"/>
              </a:spcBef>
              <a:buFont typeface="Arial" pitchFamily="34" charset="0"/>
              <a:buChar char="•"/>
            </a:pPr>
            <a:r>
              <a:rPr lang="en-US" altLang="zh-TW" sz="2400" dirty="0" smtClean="0">
                <a:latin typeface="Times New Roman" pitchFamily="18" charset="0"/>
                <a:cs typeface="Times New Roman" pitchFamily="18" charset="0"/>
              </a:rPr>
              <a:t>Parent </a:t>
            </a:r>
            <a:r>
              <a:rPr lang="en-US" altLang="zh-TW" sz="2400" dirty="0">
                <a:latin typeface="Times New Roman" pitchFamily="18" charset="0"/>
                <a:cs typeface="Times New Roman" pitchFamily="18" charset="0"/>
              </a:rPr>
              <a:t>ego </a:t>
            </a:r>
            <a:r>
              <a:rPr lang="en-US" altLang="zh-TW" sz="2400" dirty="0" smtClean="0">
                <a:latin typeface="Times New Roman" pitchFamily="18" charset="0"/>
                <a:cs typeface="Times New Roman" pitchFamily="18" charset="0"/>
              </a:rPr>
              <a:t>state  </a:t>
            </a:r>
          </a:p>
          <a:p>
            <a:pPr lvl="1">
              <a:spcBef>
                <a:spcPct val="20000"/>
              </a:spcBef>
              <a:buFont typeface="Arial" pitchFamily="34" charset="0"/>
              <a:buChar char="•"/>
            </a:pPr>
            <a:endParaRPr lang="en-US" altLang="zh-TW" sz="2400" dirty="0" smtClean="0">
              <a:latin typeface="Times New Roman" pitchFamily="18" charset="0"/>
              <a:cs typeface="Times New Roman" pitchFamily="18" charset="0"/>
            </a:endParaRPr>
          </a:p>
          <a:p>
            <a:pPr>
              <a:spcBef>
                <a:spcPct val="20000"/>
              </a:spcBef>
              <a:buFont typeface="Arial" pitchFamily="34" charset="0"/>
              <a:buChar char="•"/>
            </a:pPr>
            <a:r>
              <a:rPr lang="en-US" altLang="zh-TW" sz="2400" dirty="0" smtClean="0">
                <a:latin typeface="Times New Roman" pitchFamily="18" charset="0"/>
                <a:cs typeface="Times New Roman" pitchFamily="18" charset="0"/>
              </a:rPr>
              <a:t>The ego states can be predicted as behavioral states (verbal and non-verbal). Typical behaviors are specific to each ego-state.</a:t>
            </a:r>
            <a:endParaRPr lang="en-US" altLang="zh-TW" sz="2400" dirty="0">
              <a:latin typeface="Times New Roman" pitchFamily="18" charset="0"/>
              <a:cs typeface="Times New Roman" pitchFamily="18" charset="0"/>
            </a:endParaRPr>
          </a:p>
          <a:p>
            <a:pPr lvl="1">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18</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Tree>
    <p:extLst>
      <p:ext uri="{BB962C8B-B14F-4D97-AF65-F5344CB8AC3E}">
        <p14:creationId xmlns:p14="http://schemas.microsoft.com/office/powerpoint/2010/main" xmlns="" val="4140591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19</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smtClean="0"/>
              <a:t>			</a:t>
            </a:r>
          </a:p>
          <a:p>
            <a:pPr>
              <a:buNone/>
            </a:pPr>
            <a:endParaRPr lang="en-IN" sz="3200" dirty="0" smtClean="0"/>
          </a:p>
          <a:p>
            <a:pPr>
              <a:buNone/>
            </a:pPr>
            <a:r>
              <a:rPr lang="en-IN" sz="3200" dirty="0" smtClean="0"/>
              <a:t>	According to Berne, an </a:t>
            </a:r>
            <a:r>
              <a:rPr lang="en-IN" sz="3200" b="1" dirty="0" smtClean="0"/>
              <a:t>ego state</a:t>
            </a:r>
            <a:r>
              <a:rPr lang="en-IN" sz="3200" dirty="0" smtClean="0"/>
              <a:t> is a consistent pattern of feeling and experience directly related to a corresponding consistent pattern of </a:t>
            </a:r>
            <a:r>
              <a:rPr lang="en-IN" sz="3200" dirty="0" err="1" smtClean="0"/>
              <a:t>behavior</a:t>
            </a:r>
            <a:r>
              <a:rPr lang="en-IN" sz="3200" dirty="0" smtClean="0"/>
              <a:t>.</a:t>
            </a:r>
          </a:p>
          <a:p>
            <a:pPr>
              <a:buNone/>
            </a:pPr>
            <a:r>
              <a:rPr lang="en-IN" sz="3200" dirty="0" smtClean="0"/>
              <a:t>	</a:t>
            </a:r>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142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34585" y="142875"/>
            <a:ext cx="10390716" cy="1617663"/>
          </a:xfrm>
        </p:spPr>
        <p:txBody>
          <a:bodyPr/>
          <a:lstStyle/>
          <a:p>
            <a:pPr eaLnBrk="1" hangingPunct="1"/>
            <a:r>
              <a:rPr lang="en-US" smtClean="0"/>
              <a:t>Communication</a:t>
            </a:r>
            <a:br>
              <a:rPr lang="en-US" smtClean="0"/>
            </a:br>
            <a:endParaRPr lang="en-US" smtClean="0"/>
          </a:p>
        </p:txBody>
      </p:sp>
      <p:sp>
        <p:nvSpPr>
          <p:cNvPr id="4099" name="Content Placeholder 2"/>
          <p:cNvSpPr>
            <a:spLocks noGrp="1"/>
          </p:cNvSpPr>
          <p:nvPr>
            <p:ph idx="1"/>
          </p:nvPr>
        </p:nvSpPr>
        <p:spPr>
          <a:xfrm>
            <a:off x="1576917" y="1285876"/>
            <a:ext cx="10363200" cy="5572125"/>
          </a:xfrm>
        </p:spPr>
        <p:txBody>
          <a:bodyPr/>
          <a:lstStyle/>
          <a:p>
            <a:pPr eaLnBrk="1" hangingPunct="1"/>
            <a:r>
              <a:rPr lang="en-US" sz="2400" smtClean="0"/>
              <a:t>The word communication is derived from the Latin word “communis” which means </a:t>
            </a:r>
            <a:r>
              <a:rPr lang="en-US" sz="2400" i="1" smtClean="0"/>
              <a:t>common</a:t>
            </a:r>
            <a:r>
              <a:rPr lang="en-US" sz="2400" smtClean="0"/>
              <a:t>.</a:t>
            </a:r>
          </a:p>
          <a:p>
            <a:pPr eaLnBrk="1" hangingPunct="1">
              <a:buFont typeface="Arial" charset="0"/>
              <a:buNone/>
            </a:pPr>
            <a:endParaRPr lang="en-US" sz="2400" smtClean="0"/>
          </a:p>
          <a:p>
            <a:pPr eaLnBrk="1" hangingPunct="1"/>
            <a:r>
              <a:rPr lang="en-US" sz="2400" smtClean="0"/>
              <a:t>We spend most of our life communicating.</a:t>
            </a:r>
          </a:p>
          <a:p>
            <a:pPr eaLnBrk="1" hangingPunct="1">
              <a:buFont typeface="Arial" charset="0"/>
              <a:buNone/>
            </a:pPr>
            <a:endParaRPr lang="en-US" sz="2400" smtClean="0"/>
          </a:p>
          <a:p>
            <a:pPr eaLnBrk="1" hangingPunct="1"/>
            <a:r>
              <a:rPr lang="en-US" sz="2400" smtClean="0"/>
              <a:t>Therefore it needs proper understanding and application for sophistication of our activities.</a:t>
            </a:r>
          </a:p>
          <a:p>
            <a:pPr eaLnBrk="1" hangingPunct="1">
              <a:buFont typeface="Arial" charset="0"/>
              <a:buNone/>
            </a:pPr>
            <a:endParaRPr lang="en-US" sz="2400" smtClean="0"/>
          </a:p>
          <a:p>
            <a:pPr eaLnBrk="1" hangingPunct="1"/>
            <a:r>
              <a:rPr lang="en-US" sz="2400" smtClean="0"/>
              <a:t>Communication is meeting of minds, for transfer of ideas.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20</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smtClean="0"/>
              <a:t>	</a:t>
            </a:r>
          </a:p>
          <a:p>
            <a:pPr>
              <a:buNone/>
            </a:pPr>
            <a:r>
              <a:rPr lang="en-IN" sz="3200" dirty="0" smtClean="0"/>
              <a:t>	The </a:t>
            </a:r>
            <a:r>
              <a:rPr lang="en-IN" sz="3200" b="1" dirty="0" smtClean="0"/>
              <a:t>parent</a:t>
            </a:r>
            <a:r>
              <a:rPr lang="en-IN" sz="3200" dirty="0" smtClean="0"/>
              <a:t> is the ego state that contains the external events that were imposed on people in the first five years of their life. These are constructs that are imposed on the child.</a:t>
            </a:r>
          </a:p>
          <a:p>
            <a:pPr>
              <a:buNone/>
            </a:pPr>
            <a:endParaRPr lang="en-IN" sz="3200" dirty="0" smtClean="0"/>
          </a:p>
          <a:p>
            <a:pPr>
              <a:buNone/>
            </a:pPr>
            <a:r>
              <a:rPr lang="en-IN" sz="3200" dirty="0" smtClean="0"/>
              <a:t>	 </a:t>
            </a:r>
            <a:r>
              <a:rPr lang="en-IN" sz="3200" b="1" dirty="0" smtClean="0"/>
              <a:t>Examples would be </a:t>
            </a:r>
          </a:p>
          <a:p>
            <a:pPr>
              <a:buNone/>
            </a:pPr>
            <a:r>
              <a:rPr lang="en-IN" sz="3200" dirty="0" smtClean="0"/>
              <a:t>'Don't talk to strangers,' </a:t>
            </a:r>
          </a:p>
          <a:p>
            <a:pPr>
              <a:buNone/>
            </a:pPr>
            <a:r>
              <a:rPr lang="en-IN" sz="3200" dirty="0" smtClean="0"/>
              <a:t>'Always hold a grown-up's hand when you cross the street,' or</a:t>
            </a:r>
          </a:p>
          <a:p>
            <a:pPr>
              <a:buNone/>
            </a:pPr>
            <a:r>
              <a:rPr lang="en-IN" sz="3200" dirty="0" smtClean="0"/>
              <a:t>'Don't touch a hot stove.'</a:t>
            </a:r>
          </a:p>
          <a:p>
            <a:pPr>
              <a:buNone/>
            </a:pPr>
            <a:endParaRPr lang="en-IN" sz="3200" dirty="0" smtClean="0"/>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142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21</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smtClean="0"/>
              <a:t>	The </a:t>
            </a:r>
            <a:r>
              <a:rPr lang="en-IN" sz="3200" b="1" dirty="0" smtClean="0"/>
              <a:t>child</a:t>
            </a:r>
            <a:r>
              <a:rPr lang="en-IN" sz="3200" dirty="0" smtClean="0"/>
              <a:t> is the ego state that contains the feelings and emotions related to the external events that were imposed on a person in the first five years of life. These feelings or emotions are replayed in the person's mind when the corresponding external event is recalled. </a:t>
            </a:r>
          </a:p>
          <a:p>
            <a:pPr>
              <a:buNone/>
            </a:pPr>
            <a:r>
              <a:rPr lang="en-IN" sz="3200" b="1" dirty="0" smtClean="0"/>
              <a:t>Examples would be </a:t>
            </a:r>
          </a:p>
          <a:p>
            <a:pPr>
              <a:buNone/>
            </a:pPr>
            <a:r>
              <a:rPr lang="en-IN" sz="3200" dirty="0" smtClean="0"/>
              <a:t>'Being approached by a strange person makes me feel nervous,' </a:t>
            </a:r>
          </a:p>
          <a:p>
            <a:pPr>
              <a:buNone/>
            </a:pPr>
            <a:r>
              <a:rPr lang="en-IN" sz="3200" dirty="0" smtClean="0"/>
              <a:t>'I feel safe when I hold someone's hand,' or </a:t>
            </a:r>
          </a:p>
          <a:p>
            <a:pPr>
              <a:buNone/>
            </a:pPr>
            <a:r>
              <a:rPr lang="en-IN" sz="3200" dirty="0" smtClean="0"/>
              <a:t>'I am scared of being burned.'</a:t>
            </a:r>
          </a:p>
          <a:p>
            <a:pPr>
              <a:buNone/>
            </a:pPr>
            <a:endParaRPr lang="en-IN" sz="3200" dirty="0" smtClean="0"/>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142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22</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smtClean="0"/>
              <a:t>	The last ego state is the </a:t>
            </a:r>
            <a:r>
              <a:rPr lang="en-IN" sz="3200" b="1" dirty="0" smtClean="0"/>
              <a:t>adult</a:t>
            </a:r>
            <a:r>
              <a:rPr lang="en-IN" sz="3200" dirty="0" smtClean="0"/>
              <a:t>. The adult is the ego state that evaluates what is really going on and makes independent decisions about the world. This ego state begins forming as soon as we gain the ability to control aspects of our environment. It allows a person to compare what they are told about the world with what they feel and experience. </a:t>
            </a:r>
          </a:p>
          <a:p>
            <a:pPr>
              <a:buNone/>
            </a:pPr>
            <a:endParaRPr lang="en-IN" sz="3200" dirty="0" smtClean="0"/>
          </a:p>
          <a:p>
            <a:pPr>
              <a:buNone/>
            </a:pPr>
            <a:r>
              <a:rPr lang="en-IN" sz="3200" dirty="0" smtClean="0"/>
              <a:t>	Let's use the hot stove as an example. The adult is told by the parent not to touch a hot stove and recognizes that the child's fear of being burned is reasonable. Therefore, the adult determines to use caution when it's necessary to use a hot stove.</a:t>
            </a:r>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142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23</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Arial" pitchFamily="34" charset="0"/>
              <a:buNone/>
            </a:pPr>
            <a:r>
              <a:rPr lang="en-US" sz="2800" b="1" dirty="0" smtClean="0">
                <a:latin typeface="Times New Roman" pitchFamily="18" charset="0"/>
                <a:cs typeface="Times New Roman" pitchFamily="18" charset="0"/>
              </a:rPr>
              <a:t>Parent</a:t>
            </a:r>
          </a:p>
          <a:p>
            <a:r>
              <a:rPr lang="en-US" sz="2800" dirty="0" smtClean="0">
                <a:latin typeface="Times New Roman" pitchFamily="18" charset="0"/>
                <a:cs typeface="Times New Roman" pitchFamily="18" charset="0"/>
              </a:rPr>
              <a:t>There are two forms of Parent we can play.</a:t>
            </a:r>
          </a:p>
          <a:p>
            <a:r>
              <a:rPr lang="en-US" sz="2800" dirty="0" smtClean="0">
                <a:latin typeface="Times New Roman" pitchFamily="18" charset="0"/>
                <a:cs typeface="Times New Roman" pitchFamily="18" charset="0"/>
              </a:rPr>
              <a:t>The </a:t>
            </a:r>
            <a:r>
              <a:rPr lang="en-US" sz="2800" b="1" i="1" dirty="0" smtClean="0">
                <a:latin typeface="Times New Roman" pitchFamily="18" charset="0"/>
                <a:cs typeface="Times New Roman" pitchFamily="18" charset="0"/>
              </a:rPr>
              <a:t>Nurturing Parent</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is caring and concerned and often may appear as a mother-figure (though men can play it too). They seek to keep the Child contented, offering a safe haven and unconditional love to calm the Child's troubles.</a:t>
            </a:r>
          </a:p>
          <a:p>
            <a:r>
              <a:rPr lang="en-US" sz="2800" dirty="0" smtClean="0">
                <a:latin typeface="Times New Roman" pitchFamily="18" charset="0"/>
                <a:cs typeface="Times New Roman" pitchFamily="18" charset="0"/>
              </a:rPr>
              <a:t>The </a:t>
            </a:r>
            <a:r>
              <a:rPr lang="en-US" sz="2800" b="1" i="1" dirty="0" smtClean="0">
                <a:latin typeface="Times New Roman" pitchFamily="18" charset="0"/>
                <a:cs typeface="Times New Roman" pitchFamily="18" charset="0"/>
              </a:rPr>
              <a:t>Controlling (or Critical) Parent</a:t>
            </a:r>
            <a:r>
              <a:rPr lang="en-US" sz="2800" dirty="0" smtClean="0">
                <a:latin typeface="Times New Roman" pitchFamily="18" charset="0"/>
                <a:cs typeface="Times New Roman" pitchFamily="18" charset="0"/>
              </a:rPr>
              <a:t>, on the other hand, tries to make the Child do as the parent wants them to do, perhaps transferring values or beliefs or helping the Child to understand and live in society. </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Parent is our TAUGHT concept of life.</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142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24</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Arial" pitchFamily="34" charset="0"/>
              <a:buNone/>
            </a:pPr>
            <a:r>
              <a:rPr lang="en-US" sz="4000" b="1" dirty="0" smtClean="0"/>
              <a:t>Adult</a:t>
            </a:r>
          </a:p>
          <a:p>
            <a:r>
              <a:rPr lang="en-US" sz="3200" dirty="0" smtClean="0"/>
              <a:t>the Adult in us is the 'grown up' rational person who talks reasonably and assertively, </a:t>
            </a:r>
          </a:p>
          <a:p>
            <a:r>
              <a:rPr lang="en-US" sz="3200" dirty="0" smtClean="0"/>
              <a:t>neither trying to control nor reacting aggressively towards others. </a:t>
            </a:r>
          </a:p>
          <a:p>
            <a:r>
              <a:rPr lang="en-US" sz="3200" dirty="0" smtClean="0"/>
              <a:t>The Adult is comfortable with themself and is the THOUGHT concept of life..</a:t>
            </a:r>
          </a:p>
        </p:txBody>
      </p:sp>
    </p:spTree>
    <p:extLst>
      <p:ext uri="{BB962C8B-B14F-4D97-AF65-F5344CB8AC3E}">
        <p14:creationId xmlns:p14="http://schemas.microsoft.com/office/powerpoint/2010/main" xmlns="" val="3413412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smtClean="0">
                <a:solidFill>
                  <a:schemeClr val="tx1">
                    <a:lumMod val="10000"/>
                    <a:lumOff val="90000"/>
                  </a:schemeClr>
                </a:solidFill>
                <a:latin typeface="Times New Roman" pitchFamily="18" charset="0"/>
                <a:ea typeface="標楷體" pitchFamily="65" charset="-120"/>
                <a:cs typeface="Times New Roman" pitchFamily="18" charset="0"/>
              </a:rPr>
              <a:t>Transactional analysis</a:t>
            </a:r>
            <a:endPar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endParaRP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25</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US" sz="4800" b="1" dirty="0" smtClean="0"/>
              <a:t>Child </a:t>
            </a:r>
            <a:r>
              <a:rPr lang="en-US" sz="3600" dirty="0" smtClean="0">
                <a:latin typeface="Times New Roman" pitchFamily="18" charset="0"/>
                <a:cs typeface="Times New Roman" pitchFamily="18" charset="0"/>
              </a:rPr>
              <a:t>our FELT concept of life.</a:t>
            </a:r>
          </a:p>
          <a:p>
            <a:pPr>
              <a:buNone/>
            </a:pPr>
            <a:endParaRPr lang="en-US" sz="3600" b="1" dirty="0" smtClean="0"/>
          </a:p>
          <a:p>
            <a:r>
              <a:rPr lang="en-US" sz="2800" i="1" dirty="0" smtClean="0"/>
              <a:t>Free Child</a:t>
            </a:r>
            <a:r>
              <a:rPr lang="en-US" sz="2800" dirty="0" smtClean="0"/>
              <a:t>: The natural child in all of us.</a:t>
            </a:r>
          </a:p>
          <a:p>
            <a:r>
              <a:rPr lang="en-US" sz="2800" dirty="0" smtClean="0"/>
              <a:t>The </a:t>
            </a:r>
            <a:r>
              <a:rPr lang="en-US" sz="2800" i="1" dirty="0" smtClean="0"/>
              <a:t>Adaptive Child </a:t>
            </a:r>
            <a:r>
              <a:rPr lang="en-US" sz="2800" dirty="0" smtClean="0"/>
              <a:t>reacts to the world around them, either changing themselves to fit in or rebelling against the forces they feel.</a:t>
            </a:r>
          </a:p>
          <a:p>
            <a:endParaRPr lang="en-US" sz="2800" dirty="0"/>
          </a:p>
        </p:txBody>
      </p:sp>
    </p:spTree>
    <p:extLst>
      <p:ext uri="{BB962C8B-B14F-4D97-AF65-F5344CB8AC3E}">
        <p14:creationId xmlns:p14="http://schemas.microsoft.com/office/powerpoint/2010/main" xmlns="" val="829632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394"/>
            <a:ext cx="10160000" cy="1143000"/>
          </a:xfrm>
        </p:spPr>
        <p:txBody>
          <a:bodyPr/>
          <a:lstStyle/>
          <a:p>
            <a:r>
              <a:rPr lang="en-US" dirty="0" smtClean="0"/>
              <a:t>Human communication</a:t>
            </a:r>
            <a:endParaRPr lang="en-IN" dirty="0"/>
          </a:p>
        </p:txBody>
      </p:sp>
      <p:sp>
        <p:nvSpPr>
          <p:cNvPr id="3" name="Content Placeholder 2"/>
          <p:cNvSpPr>
            <a:spLocks noGrp="1"/>
          </p:cNvSpPr>
          <p:nvPr>
            <p:ph idx="1"/>
          </p:nvPr>
        </p:nvSpPr>
        <p:spPr>
          <a:xfrm>
            <a:off x="609599" y="931448"/>
            <a:ext cx="10677099" cy="4800600"/>
          </a:xfrm>
        </p:spPr>
        <p:txBody>
          <a:bodyPr>
            <a:noAutofit/>
          </a:bodyPr>
          <a:lstStyle/>
          <a:p>
            <a:r>
              <a:rPr lang="en-US" sz="2800" dirty="0" smtClean="0"/>
              <a:t>In transactional analysis the basic unit of communication is termed as </a:t>
            </a:r>
            <a:r>
              <a:rPr lang="en-US" sz="2800" b="1" dirty="0" smtClean="0"/>
              <a:t>stroke.</a:t>
            </a:r>
          </a:p>
          <a:p>
            <a:r>
              <a:rPr lang="en-US" sz="2800" b="1" dirty="0" smtClean="0"/>
              <a:t>These strokes may be-</a:t>
            </a:r>
          </a:p>
          <a:p>
            <a:pPr lvl="2"/>
            <a:r>
              <a:rPr lang="en-US" sz="2400" b="1" dirty="0" smtClean="0"/>
              <a:t>Positive</a:t>
            </a:r>
            <a:r>
              <a:rPr lang="en-US" sz="2400" dirty="0" smtClean="0"/>
              <a:t> </a:t>
            </a:r>
          </a:p>
          <a:p>
            <a:pPr lvl="2"/>
            <a:r>
              <a:rPr lang="en-US" sz="2400" b="1" dirty="0" smtClean="0"/>
              <a:t>Negative</a:t>
            </a:r>
            <a:endParaRPr lang="en-US" sz="2400" dirty="0" smtClean="0"/>
          </a:p>
          <a:p>
            <a:pPr algn="just"/>
            <a:r>
              <a:rPr lang="en-US" sz="2800" b="1" dirty="0" smtClean="0"/>
              <a:t>Stroke</a:t>
            </a:r>
            <a:r>
              <a:rPr lang="en-US" sz="2800" dirty="0" smtClean="0"/>
              <a:t> is a “unit of human recognition”. </a:t>
            </a:r>
          </a:p>
          <a:p>
            <a:pPr algn="just"/>
            <a:r>
              <a:rPr lang="en-US" sz="2800" dirty="0" smtClean="0"/>
              <a:t>A stroke can be a look, a nod, a smile, a spoken word, a touch. Any time one human being does something to recognize another human being, that is a stroke. Babies need strokes to survive. </a:t>
            </a:r>
          </a:p>
          <a:p>
            <a:pPr algn="just"/>
            <a:r>
              <a:rPr lang="en-US" sz="2800" dirty="0" smtClean="0"/>
              <a:t>Strokes can be positive or negative. Most of us like positive strokes better than negative ones.</a:t>
            </a:r>
          </a:p>
          <a:p>
            <a:pPr algn="just"/>
            <a:endParaRPr lang="en-US" sz="2800" dirty="0" smtClean="0"/>
          </a:p>
          <a:p>
            <a:pPr lvl="2">
              <a:buNone/>
            </a:pPr>
            <a:endParaRPr lang="en-US" sz="2400" dirty="0" smtClean="0"/>
          </a:p>
          <a:p>
            <a:pPr lvl="2"/>
            <a:endParaRPr lang="en-US" sz="2400" dirty="0" smtClean="0"/>
          </a:p>
        </p:txBody>
      </p:sp>
    </p:spTree>
    <p:extLst>
      <p:ext uri="{BB962C8B-B14F-4D97-AF65-F5344CB8AC3E}">
        <p14:creationId xmlns:p14="http://schemas.microsoft.com/office/powerpoint/2010/main" xmlns="" val="1804590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Transactions</a:t>
            </a:r>
            <a:endParaRPr lang="en-IN" dirty="0"/>
          </a:p>
        </p:txBody>
      </p:sp>
      <p:sp>
        <p:nvSpPr>
          <p:cNvPr id="3" name="Content Placeholder 2"/>
          <p:cNvSpPr>
            <a:spLocks noGrp="1"/>
          </p:cNvSpPr>
          <p:nvPr>
            <p:ph idx="1"/>
          </p:nvPr>
        </p:nvSpPr>
        <p:spPr/>
        <p:txBody>
          <a:bodyPr/>
          <a:lstStyle/>
          <a:p>
            <a:r>
              <a:rPr lang="en-US" sz="2400" b="1" dirty="0" smtClean="0"/>
              <a:t>Transaction </a:t>
            </a:r>
            <a:r>
              <a:rPr lang="en-US" sz="2400" dirty="0" smtClean="0"/>
              <a:t>is defined as the phenomenon of change of strokes.</a:t>
            </a:r>
          </a:p>
          <a:p>
            <a:r>
              <a:rPr lang="en-US" sz="2400" dirty="0" smtClean="0"/>
              <a:t>As </a:t>
            </a:r>
            <a:r>
              <a:rPr lang="en-US" sz="2400" b="1" dirty="0" smtClean="0"/>
              <a:t>exchange is fundamental </a:t>
            </a:r>
            <a:r>
              <a:rPr lang="en-US" sz="2400" dirty="0" smtClean="0"/>
              <a:t>to daily human life, the exchange of strokes leading towards different transactions are fundamental to human communications.</a:t>
            </a:r>
          </a:p>
          <a:p>
            <a:endParaRPr lang="en-US" sz="2400"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Human Interaction Analysis</a:t>
            </a:r>
          </a:p>
        </p:txBody>
      </p:sp>
      <p:sp>
        <p:nvSpPr>
          <p:cNvPr id="14339" name="Rectangle 3"/>
          <p:cNvSpPr>
            <a:spLocks noGrp="1" noChangeArrowheads="1"/>
          </p:cNvSpPr>
          <p:nvPr>
            <p:ph type="body" idx="1"/>
          </p:nvPr>
        </p:nvSpPr>
        <p:spPr>
          <a:xfrm>
            <a:off x="609600" y="1489872"/>
            <a:ext cx="10581564" cy="4267200"/>
          </a:xfrm>
        </p:spPr>
        <p:txBody>
          <a:bodyPr>
            <a:noAutofit/>
          </a:bodyPr>
          <a:lstStyle/>
          <a:p>
            <a:pPr marL="533400" indent="-533400">
              <a:lnSpc>
                <a:spcPct val="90000"/>
              </a:lnSpc>
            </a:pPr>
            <a:r>
              <a:rPr lang="en-US" sz="3200" dirty="0"/>
              <a:t>A transaction = any interaction or communication between 2 people</a:t>
            </a:r>
          </a:p>
          <a:p>
            <a:pPr marL="533400" indent="-533400">
              <a:lnSpc>
                <a:spcPct val="90000"/>
              </a:lnSpc>
            </a:pPr>
            <a:r>
              <a:rPr lang="en-US" sz="3200" dirty="0"/>
              <a:t>People send and receive messages out of and into their different ego states</a:t>
            </a:r>
          </a:p>
          <a:p>
            <a:pPr marL="533400" indent="-533400">
              <a:lnSpc>
                <a:spcPct val="90000"/>
              </a:lnSpc>
            </a:pPr>
            <a:r>
              <a:rPr lang="en-US" sz="3200" u="sng" dirty="0"/>
              <a:t>How</a:t>
            </a:r>
            <a:r>
              <a:rPr lang="en-US" sz="3200" dirty="0"/>
              <a:t> people say something </a:t>
            </a:r>
            <a:r>
              <a:rPr lang="en-US" sz="3200" dirty="0" smtClean="0"/>
              <a:t>(what others hear?) is </a:t>
            </a:r>
            <a:r>
              <a:rPr lang="en-US" sz="3200" dirty="0"/>
              <a:t>just as important as </a:t>
            </a:r>
            <a:r>
              <a:rPr lang="en-US" sz="3200" u="sng" dirty="0"/>
              <a:t>what</a:t>
            </a:r>
            <a:r>
              <a:rPr lang="en-US" sz="3200" dirty="0"/>
              <a:t> is said</a:t>
            </a:r>
          </a:p>
          <a:p>
            <a:pPr marL="533400" indent="-533400">
              <a:lnSpc>
                <a:spcPct val="90000"/>
              </a:lnSpc>
            </a:pPr>
            <a:r>
              <a:rPr lang="en-US" sz="3200" dirty="0"/>
              <a:t>Types of communication, interactions</a:t>
            </a:r>
          </a:p>
          <a:p>
            <a:pPr marL="914400" lvl="1" indent="-457200">
              <a:lnSpc>
                <a:spcPct val="90000"/>
              </a:lnSpc>
              <a:buFont typeface="Wingdings" pitchFamily="2" charset="2"/>
              <a:buAutoNum type="arabicParenR"/>
            </a:pPr>
            <a:r>
              <a:rPr lang="en-US" sz="2800" dirty="0"/>
              <a:t>Complementary</a:t>
            </a:r>
          </a:p>
          <a:p>
            <a:pPr marL="914400" lvl="1" indent="-457200">
              <a:lnSpc>
                <a:spcPct val="90000"/>
              </a:lnSpc>
              <a:buFont typeface="Wingdings" pitchFamily="2" charset="2"/>
              <a:buAutoNum type="arabicParenR"/>
            </a:pPr>
            <a:r>
              <a:rPr lang="en-US" sz="2800" dirty="0"/>
              <a:t>Crossed</a:t>
            </a:r>
          </a:p>
          <a:p>
            <a:pPr marL="914400" lvl="1" indent="-457200">
              <a:lnSpc>
                <a:spcPct val="90000"/>
              </a:lnSpc>
              <a:buFont typeface="Wingdings" pitchFamily="2" charset="2"/>
              <a:buAutoNum type="arabicParenR"/>
            </a:pPr>
            <a:r>
              <a:rPr lang="en-US" sz="2800" dirty="0"/>
              <a:t>Ulterior</a:t>
            </a:r>
          </a:p>
          <a:p>
            <a:pPr marL="914400" lvl="1" indent="-457200">
              <a:lnSpc>
                <a:spcPct val="90000"/>
              </a:lnSpc>
              <a:buFont typeface="Wingdings" pitchFamily="2" charset="2"/>
              <a:buNone/>
            </a:pPr>
            <a:endParaRPr lang="en-US" sz="2800" dirty="0"/>
          </a:p>
        </p:txBody>
      </p:sp>
    </p:spTree>
    <p:extLst>
      <p:ext uri="{BB962C8B-B14F-4D97-AF65-F5344CB8AC3E}">
        <p14:creationId xmlns:p14="http://schemas.microsoft.com/office/powerpoint/2010/main" xmlns="" val="3197916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Complementary ‘Transactions’</a:t>
            </a:r>
          </a:p>
        </p:txBody>
      </p:sp>
      <p:sp>
        <p:nvSpPr>
          <p:cNvPr id="16387" name="Rectangle 3"/>
          <p:cNvSpPr>
            <a:spLocks noGrp="1" noChangeArrowheads="1"/>
          </p:cNvSpPr>
          <p:nvPr>
            <p:ph type="body" idx="1"/>
          </p:nvPr>
        </p:nvSpPr>
        <p:spPr/>
        <p:txBody>
          <a:bodyPr/>
          <a:lstStyle/>
          <a:p>
            <a:r>
              <a:rPr lang="en-US" sz="2400" dirty="0"/>
              <a:t>Interactions, responses, actions regarded as appropriate and expected from another person.</a:t>
            </a:r>
          </a:p>
          <a:p>
            <a:r>
              <a:rPr lang="en-US" sz="2400" dirty="0"/>
              <a:t>Parallel communication arrows, communication continues.</a:t>
            </a:r>
          </a:p>
          <a:p>
            <a:pPr>
              <a:buFont typeface="Wingdings" pitchFamily="2" charset="2"/>
              <a:buNone/>
            </a:pPr>
            <a:r>
              <a:rPr lang="en-US" sz="2400" dirty="0"/>
              <a:t>	Example 1:		#1	What time do you have?</a:t>
            </a:r>
          </a:p>
          <a:p>
            <a:pPr>
              <a:buFont typeface="Wingdings" pitchFamily="2" charset="2"/>
              <a:buNone/>
            </a:pPr>
            <a:r>
              <a:rPr lang="en-US" sz="2400" dirty="0"/>
              <a:t>				</a:t>
            </a:r>
            <a:r>
              <a:rPr lang="en-US" sz="2400" dirty="0" smtClean="0"/>
              <a:t>#</a:t>
            </a:r>
            <a:r>
              <a:rPr lang="en-US" sz="2400" dirty="0"/>
              <a:t>2	I’ve got 11:15.</a:t>
            </a:r>
          </a:p>
        </p:txBody>
      </p:sp>
      <p:sp>
        <p:nvSpPr>
          <p:cNvPr id="16388" name="AutoShape 4"/>
          <p:cNvSpPr>
            <a:spLocks noChangeArrowheads="1"/>
          </p:cNvSpPr>
          <p:nvPr/>
        </p:nvSpPr>
        <p:spPr bwMode="auto">
          <a:xfrm>
            <a:off x="13208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6389" name="AutoShape 5"/>
          <p:cNvSpPr>
            <a:spLocks noChangeArrowheads="1"/>
          </p:cNvSpPr>
          <p:nvPr/>
        </p:nvSpPr>
        <p:spPr bwMode="auto">
          <a:xfrm>
            <a:off x="1320800" y="48006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6390" name="AutoShape 6"/>
          <p:cNvSpPr>
            <a:spLocks noChangeArrowheads="1"/>
          </p:cNvSpPr>
          <p:nvPr/>
        </p:nvSpPr>
        <p:spPr bwMode="auto">
          <a:xfrm>
            <a:off x="1320800" y="5410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6391" name="AutoShape 7"/>
          <p:cNvSpPr>
            <a:spLocks noChangeArrowheads="1"/>
          </p:cNvSpPr>
          <p:nvPr/>
        </p:nvSpPr>
        <p:spPr bwMode="auto">
          <a:xfrm>
            <a:off x="30480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6392" name="AutoShape 8"/>
          <p:cNvSpPr>
            <a:spLocks noChangeArrowheads="1"/>
          </p:cNvSpPr>
          <p:nvPr/>
        </p:nvSpPr>
        <p:spPr bwMode="auto">
          <a:xfrm>
            <a:off x="3048000" y="48006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6393" name="AutoShape 9"/>
          <p:cNvSpPr>
            <a:spLocks noChangeArrowheads="1"/>
          </p:cNvSpPr>
          <p:nvPr/>
        </p:nvSpPr>
        <p:spPr bwMode="auto">
          <a:xfrm>
            <a:off x="3048000" y="5410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6396" name="Line 12"/>
          <p:cNvSpPr>
            <a:spLocks noChangeShapeType="1"/>
          </p:cNvSpPr>
          <p:nvPr/>
        </p:nvSpPr>
        <p:spPr bwMode="auto">
          <a:xfrm>
            <a:off x="1828800" y="48768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6397" name="Line 13"/>
          <p:cNvSpPr>
            <a:spLocks noChangeShapeType="1"/>
          </p:cNvSpPr>
          <p:nvPr/>
        </p:nvSpPr>
        <p:spPr bwMode="auto">
          <a:xfrm flipH="1">
            <a:off x="1828800" y="5105400"/>
            <a:ext cx="12192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xmlns="" val="3223812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3313"/>
          <p:cNvSpPr>
            <a:spLocks noGrp="1"/>
          </p:cNvSpPr>
          <p:nvPr>
            <p:ph type="title"/>
          </p:nvPr>
        </p:nvSpPr>
        <p:spPr>
          <a:xfrm>
            <a:off x="1981200" y="350838"/>
            <a:ext cx="8229600" cy="762000"/>
          </a:xfrm>
        </p:spPr>
        <p:txBody>
          <a:bodyPr anchor="ctr"/>
          <a:lstStyle/>
          <a:p>
            <a:pPr algn="ctr"/>
            <a:r>
              <a:rPr lang="en-US" altLang="en-US" sz="2800" b="1"/>
              <a:t>A definition of communication</a:t>
            </a:r>
          </a:p>
        </p:txBody>
      </p:sp>
      <p:sp>
        <p:nvSpPr>
          <p:cNvPr id="12290" name="Text Placeholder 13314"/>
          <p:cNvSpPr>
            <a:spLocks noGrp="1"/>
          </p:cNvSpPr>
          <p:nvPr>
            <p:ph idx="1"/>
          </p:nvPr>
        </p:nvSpPr>
        <p:spPr>
          <a:xfrm>
            <a:off x="2057400" y="1711325"/>
            <a:ext cx="7772400" cy="4386263"/>
          </a:xfrm>
        </p:spPr>
        <p:txBody>
          <a:bodyPr anchor="t"/>
          <a:lstStyle/>
          <a:p>
            <a:pPr algn="just"/>
            <a:endParaRPr lang="en-US" altLang="en-US" dirty="0"/>
          </a:p>
          <a:p>
            <a:pPr marL="0" indent="0" algn="just">
              <a:buNone/>
            </a:pPr>
            <a:r>
              <a:rPr lang="en-US" altLang="en-US" sz="3200" dirty="0"/>
              <a:t>Communication is a process of transfer</a:t>
            </a:r>
            <a:r>
              <a:rPr lang="en-US" altLang="en-US" sz="3200" dirty="0" smtClean="0"/>
              <a:t>, exchange, sharing </a:t>
            </a:r>
            <a:r>
              <a:rPr lang="en-US" altLang="en-US" sz="3200" dirty="0"/>
              <a:t>of ideas</a:t>
            </a:r>
            <a:r>
              <a:rPr lang="en-US" altLang="en-US" sz="3200" dirty="0" smtClean="0"/>
              <a:t>, thoughts, feelings </a:t>
            </a:r>
            <a:r>
              <a:rPr lang="en-US" altLang="en-US" sz="3200" dirty="0"/>
              <a:t>etc in such a way that the mental picture envisioned by the sender is the same as that perceived by the receiver.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4000"/>
              <a:t>Complementary ‘Transactions’ cont’d</a:t>
            </a:r>
          </a:p>
        </p:txBody>
      </p:sp>
      <p:sp>
        <p:nvSpPr>
          <p:cNvPr id="17411" name="Rectangle 3"/>
          <p:cNvSpPr>
            <a:spLocks noGrp="1" noChangeArrowheads="1"/>
          </p:cNvSpPr>
          <p:nvPr>
            <p:ph type="body" idx="1"/>
          </p:nvPr>
        </p:nvSpPr>
        <p:spPr/>
        <p:txBody>
          <a:bodyPr/>
          <a:lstStyle/>
          <a:p>
            <a:pPr>
              <a:buFont typeface="Wingdings" pitchFamily="2" charset="2"/>
              <a:buNone/>
            </a:pPr>
            <a:r>
              <a:rPr lang="en-US" sz="2400"/>
              <a:t>Example 2:	</a:t>
            </a:r>
          </a:p>
          <a:p>
            <a:pPr>
              <a:buFont typeface="Wingdings" pitchFamily="2" charset="2"/>
              <a:buNone/>
            </a:pPr>
            <a:r>
              <a:rPr lang="en-US" sz="2400"/>
              <a:t>			</a:t>
            </a:r>
          </a:p>
          <a:p>
            <a:pPr>
              <a:buFont typeface="Wingdings" pitchFamily="2" charset="2"/>
              <a:buNone/>
            </a:pPr>
            <a:endParaRPr lang="en-US"/>
          </a:p>
        </p:txBody>
      </p:sp>
      <p:sp>
        <p:nvSpPr>
          <p:cNvPr id="17412" name="AutoShape 4"/>
          <p:cNvSpPr>
            <a:spLocks noChangeArrowheads="1"/>
          </p:cNvSpPr>
          <p:nvPr/>
        </p:nvSpPr>
        <p:spPr bwMode="auto">
          <a:xfrm>
            <a:off x="13208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7413" name="AutoShape 5"/>
          <p:cNvSpPr>
            <a:spLocks noChangeArrowheads="1"/>
          </p:cNvSpPr>
          <p:nvPr/>
        </p:nvSpPr>
        <p:spPr bwMode="auto">
          <a:xfrm>
            <a:off x="13208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7414" name="AutoShape 6"/>
          <p:cNvSpPr>
            <a:spLocks noChangeArrowheads="1"/>
          </p:cNvSpPr>
          <p:nvPr/>
        </p:nvSpPr>
        <p:spPr bwMode="auto">
          <a:xfrm>
            <a:off x="13208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7415" name="AutoShape 7"/>
          <p:cNvSpPr>
            <a:spLocks noChangeArrowheads="1"/>
          </p:cNvSpPr>
          <p:nvPr/>
        </p:nvSpPr>
        <p:spPr bwMode="auto">
          <a:xfrm>
            <a:off x="30480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7416" name="AutoShape 8"/>
          <p:cNvSpPr>
            <a:spLocks noChangeArrowheads="1"/>
          </p:cNvSpPr>
          <p:nvPr/>
        </p:nvSpPr>
        <p:spPr bwMode="auto">
          <a:xfrm>
            <a:off x="30480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7417" name="AutoShape 9"/>
          <p:cNvSpPr>
            <a:spLocks noChangeArrowheads="1"/>
          </p:cNvSpPr>
          <p:nvPr/>
        </p:nvSpPr>
        <p:spPr bwMode="auto">
          <a:xfrm>
            <a:off x="30480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7419" name="Line 11"/>
          <p:cNvSpPr>
            <a:spLocks noChangeShapeType="1"/>
          </p:cNvSpPr>
          <p:nvPr/>
        </p:nvSpPr>
        <p:spPr bwMode="auto">
          <a:xfrm>
            <a:off x="1828800" y="3657600"/>
            <a:ext cx="1320800" cy="1219200"/>
          </a:xfrm>
          <a:prstGeom prst="line">
            <a:avLst/>
          </a:prstGeom>
          <a:noFill/>
          <a:ln w="9525">
            <a:solidFill>
              <a:schemeClr val="tx1"/>
            </a:solidFill>
            <a:round/>
            <a:headEnd/>
            <a:tailEnd type="triangle" w="med" len="med"/>
          </a:ln>
          <a:effectLst/>
        </p:spPr>
        <p:txBody>
          <a:bodyPr/>
          <a:lstStyle/>
          <a:p>
            <a:endParaRPr lang="en-US"/>
          </a:p>
        </p:txBody>
      </p:sp>
      <p:sp>
        <p:nvSpPr>
          <p:cNvPr id="17420" name="Line 12"/>
          <p:cNvSpPr>
            <a:spLocks noChangeShapeType="1"/>
          </p:cNvSpPr>
          <p:nvPr/>
        </p:nvSpPr>
        <p:spPr bwMode="auto">
          <a:xfrm flipH="1" flipV="1">
            <a:off x="1727200" y="3886200"/>
            <a:ext cx="1320800" cy="1143000"/>
          </a:xfrm>
          <a:prstGeom prst="line">
            <a:avLst/>
          </a:prstGeom>
          <a:noFill/>
          <a:ln w="9525">
            <a:solidFill>
              <a:schemeClr val="tx1"/>
            </a:solidFill>
            <a:round/>
            <a:headEnd/>
            <a:tailEnd type="triangle" w="med" len="med"/>
          </a:ln>
          <a:effectLst/>
        </p:spPr>
        <p:txBody>
          <a:bodyPr/>
          <a:lstStyle/>
          <a:p>
            <a:endParaRPr lang="en-US"/>
          </a:p>
        </p:txBody>
      </p:sp>
      <p:sp>
        <p:nvSpPr>
          <p:cNvPr id="17421" name="Rectangle 13"/>
          <p:cNvSpPr>
            <a:spLocks noChangeArrowheads="1"/>
          </p:cNvSpPr>
          <p:nvPr/>
        </p:nvSpPr>
        <p:spPr bwMode="auto">
          <a:xfrm>
            <a:off x="5080001" y="3279775"/>
            <a:ext cx="3317960" cy="461665"/>
          </a:xfrm>
          <a:prstGeom prst="rect">
            <a:avLst/>
          </a:prstGeom>
          <a:noFill/>
          <a:ln w="9525">
            <a:noFill/>
            <a:miter lim="800000"/>
            <a:headEnd/>
            <a:tailEnd/>
          </a:ln>
          <a:effectLst/>
        </p:spPr>
        <p:txBody>
          <a:bodyPr wrap="none">
            <a:spAutoFit/>
          </a:bodyPr>
          <a:lstStyle/>
          <a:p>
            <a:r>
              <a:rPr lang="en-US" sz="2400" b="1"/>
              <a:t>#1	You’re late again!</a:t>
            </a:r>
          </a:p>
        </p:txBody>
      </p:sp>
      <p:sp>
        <p:nvSpPr>
          <p:cNvPr id="17422" name="Rectangle 14"/>
          <p:cNvSpPr>
            <a:spLocks noChangeArrowheads="1"/>
          </p:cNvSpPr>
          <p:nvPr/>
        </p:nvSpPr>
        <p:spPr bwMode="auto">
          <a:xfrm>
            <a:off x="5080000" y="3837297"/>
            <a:ext cx="5387834" cy="461665"/>
          </a:xfrm>
          <a:prstGeom prst="rect">
            <a:avLst/>
          </a:prstGeom>
          <a:noFill/>
          <a:ln w="9525">
            <a:noFill/>
            <a:miter lim="800000"/>
            <a:headEnd/>
            <a:tailEnd/>
          </a:ln>
          <a:effectLst/>
        </p:spPr>
        <p:txBody>
          <a:bodyPr wrap="square">
            <a:spAutoFit/>
          </a:bodyPr>
          <a:lstStyle/>
          <a:p>
            <a:r>
              <a:rPr lang="en-US" sz="2400" b="1" dirty="0"/>
              <a:t>#2	I’m sorry.  It won’t </a:t>
            </a:r>
            <a:r>
              <a:rPr lang="en-US" sz="2400" b="1" dirty="0" smtClean="0"/>
              <a:t>happen </a:t>
            </a:r>
            <a:r>
              <a:rPr lang="en-US" sz="2400" b="1" dirty="0"/>
              <a:t>again.</a:t>
            </a:r>
          </a:p>
        </p:txBody>
      </p:sp>
    </p:spTree>
    <p:extLst>
      <p:ext uri="{BB962C8B-B14F-4D97-AF65-F5344CB8AC3E}">
        <p14:creationId xmlns:p14="http://schemas.microsoft.com/office/powerpoint/2010/main" xmlns="" val="2434139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Crossed ‘Transactions’</a:t>
            </a:r>
          </a:p>
        </p:txBody>
      </p:sp>
      <p:sp>
        <p:nvSpPr>
          <p:cNvPr id="18435" name="Rectangle 3"/>
          <p:cNvSpPr>
            <a:spLocks noGrp="1" noChangeArrowheads="1"/>
          </p:cNvSpPr>
          <p:nvPr>
            <p:ph type="body" idx="1"/>
          </p:nvPr>
        </p:nvSpPr>
        <p:spPr>
          <a:xfrm>
            <a:off x="609600" y="1670712"/>
            <a:ext cx="10972800" cy="2590800"/>
          </a:xfrm>
        </p:spPr>
        <p:txBody>
          <a:bodyPr/>
          <a:lstStyle/>
          <a:p>
            <a:r>
              <a:rPr lang="en-US" sz="2000" dirty="0"/>
              <a:t>Interactions, responses, actions </a:t>
            </a:r>
            <a:r>
              <a:rPr lang="en-US" sz="2000" u="sng" dirty="0"/>
              <a:t>NOT</a:t>
            </a:r>
            <a:r>
              <a:rPr lang="en-US" sz="2000" dirty="0"/>
              <a:t> regarded as appropriate or expected from another person.</a:t>
            </a:r>
          </a:p>
          <a:p>
            <a:r>
              <a:rPr lang="en-US" sz="2000" dirty="0"/>
              <a:t>Crossed communication arrows, communication breakdown.</a:t>
            </a:r>
          </a:p>
          <a:p>
            <a:endParaRPr lang="en-US" sz="2000" dirty="0"/>
          </a:p>
          <a:p>
            <a:pPr>
              <a:buFont typeface="Wingdings" pitchFamily="2" charset="2"/>
              <a:buNone/>
            </a:pPr>
            <a:r>
              <a:rPr lang="en-US" sz="2000" dirty="0"/>
              <a:t>Example 1	#1	What time do you have?</a:t>
            </a:r>
          </a:p>
          <a:p>
            <a:pPr>
              <a:buFont typeface="Wingdings" pitchFamily="2" charset="2"/>
              <a:buNone/>
            </a:pPr>
            <a:r>
              <a:rPr lang="en-US" sz="2000" dirty="0"/>
              <a:t>			#2	There’s a clock on the wall, why don’t you </a:t>
            </a:r>
            <a:r>
              <a:rPr lang="en-US" sz="2000" dirty="0" smtClean="0"/>
              <a:t>figure </a:t>
            </a:r>
            <a:r>
              <a:rPr lang="en-US" sz="2000" dirty="0"/>
              <a:t>it out yourself?</a:t>
            </a:r>
          </a:p>
        </p:txBody>
      </p:sp>
      <p:sp>
        <p:nvSpPr>
          <p:cNvPr id="18437" name="AutoShape 5"/>
          <p:cNvSpPr>
            <a:spLocks noChangeArrowheads="1"/>
          </p:cNvSpPr>
          <p:nvPr/>
        </p:nvSpPr>
        <p:spPr bwMode="auto">
          <a:xfrm>
            <a:off x="31496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8438" name="AutoShape 6"/>
          <p:cNvSpPr>
            <a:spLocks noChangeArrowheads="1"/>
          </p:cNvSpPr>
          <p:nvPr/>
        </p:nvSpPr>
        <p:spPr bwMode="auto">
          <a:xfrm>
            <a:off x="3149600" y="4953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8439" name="AutoShape 7"/>
          <p:cNvSpPr>
            <a:spLocks noChangeArrowheads="1"/>
          </p:cNvSpPr>
          <p:nvPr/>
        </p:nvSpPr>
        <p:spPr bwMode="auto">
          <a:xfrm>
            <a:off x="3149600" y="5638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8440" name="AutoShape 8"/>
          <p:cNvSpPr>
            <a:spLocks noChangeArrowheads="1"/>
          </p:cNvSpPr>
          <p:nvPr/>
        </p:nvSpPr>
        <p:spPr bwMode="auto">
          <a:xfrm>
            <a:off x="52832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8441" name="AutoShape 9"/>
          <p:cNvSpPr>
            <a:spLocks noChangeArrowheads="1"/>
          </p:cNvSpPr>
          <p:nvPr/>
        </p:nvSpPr>
        <p:spPr bwMode="auto">
          <a:xfrm>
            <a:off x="5283200" y="4953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8442" name="AutoShape 10"/>
          <p:cNvSpPr>
            <a:spLocks noChangeArrowheads="1"/>
          </p:cNvSpPr>
          <p:nvPr/>
        </p:nvSpPr>
        <p:spPr bwMode="auto">
          <a:xfrm>
            <a:off x="5283200" y="5638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8443" name="Line 11"/>
          <p:cNvSpPr>
            <a:spLocks noChangeShapeType="1"/>
          </p:cNvSpPr>
          <p:nvPr/>
        </p:nvSpPr>
        <p:spPr bwMode="auto">
          <a:xfrm>
            <a:off x="3657600" y="5181600"/>
            <a:ext cx="1625600" cy="0"/>
          </a:xfrm>
          <a:prstGeom prst="line">
            <a:avLst/>
          </a:prstGeom>
          <a:noFill/>
          <a:ln w="9525">
            <a:solidFill>
              <a:schemeClr val="tx1"/>
            </a:solidFill>
            <a:round/>
            <a:headEnd/>
            <a:tailEnd type="triangle" w="med" len="med"/>
          </a:ln>
          <a:effectLst/>
        </p:spPr>
        <p:txBody>
          <a:bodyPr/>
          <a:lstStyle/>
          <a:p>
            <a:endParaRPr lang="en-US"/>
          </a:p>
        </p:txBody>
      </p:sp>
      <p:sp>
        <p:nvSpPr>
          <p:cNvPr id="18444" name="Line 12"/>
          <p:cNvSpPr>
            <a:spLocks noChangeShapeType="1"/>
          </p:cNvSpPr>
          <p:nvPr/>
        </p:nvSpPr>
        <p:spPr bwMode="auto">
          <a:xfrm flipH="1">
            <a:off x="3759200" y="4572000"/>
            <a:ext cx="1524000" cy="11430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xmlns="" val="938800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Crossed ‘Transactions’ cont’d</a:t>
            </a:r>
          </a:p>
        </p:txBody>
      </p:sp>
      <p:sp>
        <p:nvSpPr>
          <p:cNvPr id="19459" name="Rectangle 3"/>
          <p:cNvSpPr>
            <a:spLocks noGrp="1" noChangeArrowheads="1"/>
          </p:cNvSpPr>
          <p:nvPr>
            <p:ph type="body" idx="1"/>
          </p:nvPr>
        </p:nvSpPr>
        <p:spPr>
          <a:xfrm>
            <a:off x="609600" y="1981200"/>
            <a:ext cx="10972800" cy="1143000"/>
          </a:xfrm>
        </p:spPr>
        <p:txBody>
          <a:bodyPr/>
          <a:lstStyle/>
          <a:p>
            <a:pPr>
              <a:buFont typeface="Wingdings" pitchFamily="2" charset="2"/>
              <a:buNone/>
            </a:pPr>
            <a:r>
              <a:rPr lang="en-US" sz="2400"/>
              <a:t>Example 2			</a:t>
            </a:r>
            <a:r>
              <a:rPr lang="en-US" sz="2000"/>
              <a:t>#1	You’re late again!</a:t>
            </a:r>
          </a:p>
          <a:p>
            <a:pPr>
              <a:buFont typeface="Wingdings" pitchFamily="2" charset="2"/>
              <a:buNone/>
            </a:pPr>
            <a:r>
              <a:rPr lang="en-US" sz="2000"/>
              <a:t>					#2	Yeah, I know, I had a flat tire.</a:t>
            </a:r>
          </a:p>
          <a:p>
            <a:pPr>
              <a:buFont typeface="Wingdings" pitchFamily="2" charset="2"/>
              <a:buNone/>
            </a:pPr>
            <a:endParaRPr lang="en-US"/>
          </a:p>
        </p:txBody>
      </p:sp>
      <p:sp>
        <p:nvSpPr>
          <p:cNvPr id="19460" name="AutoShape 4"/>
          <p:cNvSpPr>
            <a:spLocks noChangeArrowheads="1"/>
          </p:cNvSpPr>
          <p:nvPr/>
        </p:nvSpPr>
        <p:spPr bwMode="auto">
          <a:xfrm>
            <a:off x="32512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9461" name="AutoShape 5"/>
          <p:cNvSpPr>
            <a:spLocks noChangeArrowheads="1"/>
          </p:cNvSpPr>
          <p:nvPr/>
        </p:nvSpPr>
        <p:spPr bwMode="auto">
          <a:xfrm>
            <a:off x="32512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9462" name="AutoShape 6"/>
          <p:cNvSpPr>
            <a:spLocks noChangeArrowheads="1"/>
          </p:cNvSpPr>
          <p:nvPr/>
        </p:nvSpPr>
        <p:spPr bwMode="auto">
          <a:xfrm>
            <a:off x="32512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9463" name="AutoShape 7"/>
          <p:cNvSpPr>
            <a:spLocks noChangeArrowheads="1"/>
          </p:cNvSpPr>
          <p:nvPr/>
        </p:nvSpPr>
        <p:spPr bwMode="auto">
          <a:xfrm>
            <a:off x="59944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9464" name="AutoShape 8"/>
          <p:cNvSpPr>
            <a:spLocks noChangeArrowheads="1"/>
          </p:cNvSpPr>
          <p:nvPr/>
        </p:nvSpPr>
        <p:spPr bwMode="auto">
          <a:xfrm>
            <a:off x="59944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9465" name="AutoShape 9"/>
          <p:cNvSpPr>
            <a:spLocks noChangeArrowheads="1"/>
          </p:cNvSpPr>
          <p:nvPr/>
        </p:nvSpPr>
        <p:spPr bwMode="auto">
          <a:xfrm>
            <a:off x="59944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9466" name="Line 10"/>
          <p:cNvSpPr>
            <a:spLocks noChangeShapeType="1"/>
          </p:cNvSpPr>
          <p:nvPr/>
        </p:nvSpPr>
        <p:spPr bwMode="auto">
          <a:xfrm>
            <a:off x="3759200" y="3733800"/>
            <a:ext cx="2235200" cy="1219200"/>
          </a:xfrm>
          <a:prstGeom prst="line">
            <a:avLst/>
          </a:prstGeom>
          <a:noFill/>
          <a:ln w="9525">
            <a:solidFill>
              <a:schemeClr val="tx1"/>
            </a:solidFill>
            <a:round/>
            <a:headEnd/>
            <a:tailEnd type="triangle" w="med" len="med"/>
          </a:ln>
          <a:effectLst/>
        </p:spPr>
        <p:txBody>
          <a:bodyPr/>
          <a:lstStyle/>
          <a:p>
            <a:endParaRPr lang="en-US"/>
          </a:p>
        </p:txBody>
      </p:sp>
      <p:sp>
        <p:nvSpPr>
          <p:cNvPr id="19467" name="Line 11"/>
          <p:cNvSpPr>
            <a:spLocks noChangeShapeType="1"/>
          </p:cNvSpPr>
          <p:nvPr/>
        </p:nvSpPr>
        <p:spPr bwMode="auto">
          <a:xfrm flipH="1">
            <a:off x="3860800" y="4343400"/>
            <a:ext cx="20320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xmlns="" val="1560549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5326"/>
            <a:ext cx="10160000" cy="1143000"/>
          </a:xfrm>
        </p:spPr>
        <p:txBody>
          <a:bodyPr/>
          <a:lstStyle/>
          <a:p>
            <a:r>
              <a:rPr lang="en-US"/>
              <a:t>Ulterior ‘Transactions’</a:t>
            </a:r>
          </a:p>
        </p:txBody>
      </p:sp>
      <p:sp>
        <p:nvSpPr>
          <p:cNvPr id="20483" name="Rectangle 3"/>
          <p:cNvSpPr>
            <a:spLocks noGrp="1" noChangeArrowheads="1"/>
          </p:cNvSpPr>
          <p:nvPr>
            <p:ph type="body" idx="1"/>
          </p:nvPr>
        </p:nvSpPr>
        <p:spPr>
          <a:xfrm>
            <a:off x="609600" y="1121376"/>
            <a:ext cx="10622507" cy="1749216"/>
          </a:xfrm>
        </p:spPr>
        <p:txBody>
          <a:bodyPr/>
          <a:lstStyle/>
          <a:p>
            <a:r>
              <a:rPr lang="en-US" dirty="0" smtClean="0"/>
              <a:t>Ulterior – existing beyond obvious</a:t>
            </a:r>
          </a:p>
          <a:p>
            <a:r>
              <a:rPr lang="en-US" dirty="0" smtClean="0"/>
              <a:t>Overt (directly observable) and </a:t>
            </a:r>
          </a:p>
          <a:p>
            <a:r>
              <a:rPr lang="en-US" dirty="0" smtClean="0"/>
              <a:t>Covert (more at psychological level) type messages conveyed simultaneously</a:t>
            </a:r>
          </a:p>
          <a:p>
            <a:r>
              <a:rPr lang="en-US" dirty="0" smtClean="0"/>
              <a:t>The hidden messages may be misinterpreted.</a:t>
            </a:r>
            <a:endParaRPr lang="en-US" dirty="0"/>
          </a:p>
        </p:txBody>
      </p:sp>
      <p:sp>
        <p:nvSpPr>
          <p:cNvPr id="20484" name="AutoShape 4"/>
          <p:cNvSpPr>
            <a:spLocks noChangeArrowheads="1"/>
          </p:cNvSpPr>
          <p:nvPr/>
        </p:nvSpPr>
        <p:spPr bwMode="auto">
          <a:xfrm>
            <a:off x="32512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20485" name="AutoShape 5"/>
          <p:cNvSpPr>
            <a:spLocks noChangeArrowheads="1"/>
          </p:cNvSpPr>
          <p:nvPr/>
        </p:nvSpPr>
        <p:spPr bwMode="auto">
          <a:xfrm>
            <a:off x="3251200" y="5105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20486" name="AutoShape 6"/>
          <p:cNvSpPr>
            <a:spLocks noChangeArrowheads="1"/>
          </p:cNvSpPr>
          <p:nvPr/>
        </p:nvSpPr>
        <p:spPr bwMode="auto">
          <a:xfrm>
            <a:off x="3251200" y="5867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20487" name="AutoShape 7"/>
          <p:cNvSpPr>
            <a:spLocks noChangeArrowheads="1"/>
          </p:cNvSpPr>
          <p:nvPr/>
        </p:nvSpPr>
        <p:spPr bwMode="auto">
          <a:xfrm>
            <a:off x="60960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20488" name="AutoShape 8"/>
          <p:cNvSpPr>
            <a:spLocks noChangeArrowheads="1"/>
          </p:cNvSpPr>
          <p:nvPr/>
        </p:nvSpPr>
        <p:spPr bwMode="auto">
          <a:xfrm>
            <a:off x="6096000" y="5105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20489" name="AutoShape 9"/>
          <p:cNvSpPr>
            <a:spLocks noChangeArrowheads="1"/>
          </p:cNvSpPr>
          <p:nvPr/>
        </p:nvSpPr>
        <p:spPr bwMode="auto">
          <a:xfrm>
            <a:off x="6096000" y="5867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20490" name="Line 10"/>
          <p:cNvSpPr>
            <a:spLocks noChangeShapeType="1"/>
          </p:cNvSpPr>
          <p:nvPr/>
        </p:nvSpPr>
        <p:spPr bwMode="auto">
          <a:xfrm>
            <a:off x="3759200" y="5334000"/>
            <a:ext cx="2235200" cy="0"/>
          </a:xfrm>
          <a:prstGeom prst="line">
            <a:avLst/>
          </a:prstGeom>
          <a:noFill/>
          <a:ln w="9525">
            <a:solidFill>
              <a:schemeClr val="tx1"/>
            </a:solidFill>
            <a:round/>
            <a:headEnd/>
            <a:tailEnd type="triangle" w="med" len="med"/>
          </a:ln>
          <a:effectLst/>
        </p:spPr>
        <p:txBody>
          <a:bodyPr/>
          <a:lstStyle/>
          <a:p>
            <a:endParaRPr lang="en-US"/>
          </a:p>
        </p:txBody>
      </p:sp>
      <p:sp>
        <p:nvSpPr>
          <p:cNvPr id="20491" name="Line 11"/>
          <p:cNvSpPr>
            <a:spLocks noChangeShapeType="1"/>
          </p:cNvSpPr>
          <p:nvPr/>
        </p:nvSpPr>
        <p:spPr bwMode="auto">
          <a:xfrm>
            <a:off x="3759200" y="6096000"/>
            <a:ext cx="2235200" cy="0"/>
          </a:xfrm>
          <a:prstGeom prst="line">
            <a:avLst/>
          </a:prstGeom>
          <a:noFill/>
          <a:ln w="9525">
            <a:solidFill>
              <a:schemeClr val="tx1"/>
            </a:solidFill>
            <a:prstDash val="dash"/>
            <a:round/>
            <a:headEnd/>
            <a:tailEnd type="triangle" w="med" len="med"/>
          </a:ln>
          <a:effectLst/>
        </p:spPr>
        <p:txBody>
          <a:bodyPr/>
          <a:lstStyle/>
          <a:p>
            <a:endParaRPr lang="en-US"/>
          </a:p>
        </p:txBody>
      </p:sp>
      <p:sp>
        <p:nvSpPr>
          <p:cNvPr id="12" name="Rectangle 3"/>
          <p:cNvSpPr txBox="1">
            <a:spLocks noChangeArrowheads="1"/>
          </p:cNvSpPr>
          <p:nvPr/>
        </p:nvSpPr>
        <p:spPr>
          <a:xfrm>
            <a:off x="7315200" y="4359757"/>
            <a:ext cx="4576354" cy="1389807"/>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Interactions, responses, actions which are different from those explicitly stated</a:t>
            </a:r>
          </a:p>
          <a:p>
            <a:endParaRPr lang="en-US" dirty="0" smtClean="0"/>
          </a:p>
          <a:p>
            <a:pPr>
              <a:buFont typeface="Wingdings" pitchFamily="2" charset="2"/>
              <a:buNone/>
            </a:pPr>
            <a:r>
              <a:rPr lang="en-US" dirty="0" smtClean="0"/>
              <a:t>	</a:t>
            </a:r>
            <a:r>
              <a:rPr lang="en-US" sz="2000" dirty="0" smtClean="0"/>
              <a:t>Example#1 “This car is too racy for you!”</a:t>
            </a:r>
          </a:p>
        </p:txBody>
      </p:sp>
      <p:sp>
        <p:nvSpPr>
          <p:cNvPr id="2" name="TextBox 1"/>
          <p:cNvSpPr txBox="1"/>
          <p:nvPr/>
        </p:nvSpPr>
        <p:spPr>
          <a:xfrm>
            <a:off x="4244459" y="4967785"/>
            <a:ext cx="1269241" cy="369332"/>
          </a:xfrm>
          <a:prstGeom prst="rect">
            <a:avLst/>
          </a:prstGeom>
          <a:noFill/>
        </p:spPr>
        <p:txBody>
          <a:bodyPr wrap="square" rtlCol="0">
            <a:spAutoFit/>
          </a:bodyPr>
          <a:lstStyle/>
          <a:p>
            <a:r>
              <a:rPr lang="en-US" dirty="0" smtClean="0"/>
              <a:t>Social level</a:t>
            </a:r>
            <a:endParaRPr lang="en-IN" dirty="0"/>
          </a:p>
        </p:txBody>
      </p:sp>
      <p:sp>
        <p:nvSpPr>
          <p:cNvPr id="14" name="TextBox 13"/>
          <p:cNvSpPr txBox="1"/>
          <p:nvPr/>
        </p:nvSpPr>
        <p:spPr>
          <a:xfrm>
            <a:off x="3960123" y="5693401"/>
            <a:ext cx="1935710" cy="369332"/>
          </a:xfrm>
          <a:prstGeom prst="rect">
            <a:avLst/>
          </a:prstGeom>
          <a:noFill/>
        </p:spPr>
        <p:txBody>
          <a:bodyPr wrap="square" rtlCol="0">
            <a:spAutoFit/>
          </a:bodyPr>
          <a:lstStyle/>
          <a:p>
            <a:r>
              <a:rPr lang="en-US" dirty="0" smtClean="0"/>
              <a:t>Psychological level</a:t>
            </a:r>
            <a:endParaRPr lang="en-IN" dirty="0"/>
          </a:p>
        </p:txBody>
      </p:sp>
    </p:spTree>
    <p:extLst>
      <p:ext uri="{BB962C8B-B14F-4D97-AF65-F5344CB8AC3E}">
        <p14:creationId xmlns:p14="http://schemas.microsoft.com/office/powerpoint/2010/main" xmlns="" val="1993783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1745"/>
          <p:cNvSpPr>
            <a:spLocks noGrp="1"/>
          </p:cNvSpPr>
          <p:nvPr>
            <p:ph type="title"/>
          </p:nvPr>
        </p:nvSpPr>
        <p:spPr>
          <a:xfrm>
            <a:off x="2057400" y="381000"/>
            <a:ext cx="7172325" cy="1039813"/>
          </a:xfrm>
        </p:spPr>
        <p:txBody>
          <a:bodyPr anchor="ctr">
            <a:normAutofit fontScale="90000"/>
          </a:bodyPr>
          <a:lstStyle/>
          <a:p>
            <a:r>
              <a:rPr lang="en-US" altLang="en-US" sz="4000">
                <a:solidFill>
                  <a:schemeClr val="accent2"/>
                </a:solidFill>
              </a:rPr>
              <a:t>Seven C’s of Effective Communication</a:t>
            </a:r>
          </a:p>
        </p:txBody>
      </p:sp>
      <p:sp>
        <p:nvSpPr>
          <p:cNvPr id="32770" name="Text Placeholder 31746"/>
          <p:cNvSpPr>
            <a:spLocks noGrp="1"/>
          </p:cNvSpPr>
          <p:nvPr>
            <p:ph idx="1"/>
          </p:nvPr>
        </p:nvSpPr>
        <p:spPr>
          <a:xfrm>
            <a:off x="2438400" y="1905000"/>
            <a:ext cx="7696200" cy="3816350"/>
          </a:xfrm>
        </p:spPr>
        <p:txBody>
          <a:bodyPr anchor="t"/>
          <a:lstStyle/>
          <a:p>
            <a:pPr marL="533400" indent="-533400">
              <a:lnSpc>
                <a:spcPct val="90000"/>
              </a:lnSpc>
              <a:buAutoNum type="arabicPeriod"/>
            </a:pPr>
            <a:r>
              <a:rPr lang="en-US" altLang="en-US"/>
              <a:t>Completeness</a:t>
            </a:r>
          </a:p>
          <a:p>
            <a:pPr marL="533400" indent="-533400">
              <a:lnSpc>
                <a:spcPct val="90000"/>
              </a:lnSpc>
              <a:buAutoNum type="arabicPeriod"/>
            </a:pPr>
            <a:r>
              <a:rPr lang="en-US" altLang="en-US"/>
              <a:t>Conciseness</a:t>
            </a:r>
          </a:p>
          <a:p>
            <a:pPr marL="533400" indent="-533400">
              <a:lnSpc>
                <a:spcPct val="90000"/>
              </a:lnSpc>
              <a:buAutoNum type="arabicPeriod"/>
            </a:pPr>
            <a:r>
              <a:rPr lang="en-US" altLang="en-US"/>
              <a:t>Consideration</a:t>
            </a:r>
          </a:p>
          <a:p>
            <a:pPr marL="533400" indent="-533400">
              <a:lnSpc>
                <a:spcPct val="90000"/>
              </a:lnSpc>
              <a:buAutoNum type="arabicPeriod"/>
            </a:pPr>
            <a:r>
              <a:rPr lang="en-US" altLang="en-US"/>
              <a:t>Concreteness</a:t>
            </a:r>
          </a:p>
          <a:p>
            <a:pPr marL="533400" indent="-533400">
              <a:lnSpc>
                <a:spcPct val="90000"/>
              </a:lnSpc>
              <a:buAutoNum type="arabicPeriod"/>
            </a:pPr>
            <a:r>
              <a:rPr lang="en-US" altLang="en-US"/>
              <a:t>C</a:t>
            </a:r>
            <a:r>
              <a:rPr lang="en-IN" altLang="en-US"/>
              <a:t>reativity</a:t>
            </a:r>
          </a:p>
          <a:p>
            <a:pPr marL="533400" indent="-533400">
              <a:lnSpc>
                <a:spcPct val="90000"/>
              </a:lnSpc>
              <a:buAutoNum type="arabicPeriod"/>
            </a:pPr>
            <a:r>
              <a:rPr lang="en-US" altLang="en-US"/>
              <a:t>Courtesy</a:t>
            </a:r>
          </a:p>
          <a:p>
            <a:pPr marL="533400" indent="-533400">
              <a:lnSpc>
                <a:spcPct val="90000"/>
              </a:lnSpc>
              <a:buAutoNum type="arabicPeriod"/>
            </a:pPr>
            <a:r>
              <a:rPr lang="en-US" altLang="en-US"/>
              <a:t>Correctness</a:t>
            </a:r>
          </a:p>
          <a:p>
            <a:pPr marL="533400" indent="-533400">
              <a:lnSpc>
                <a:spcPct val="90000"/>
              </a:lnSpc>
              <a:buAutoNum type="arabicPeriod"/>
            </a:pPr>
            <a:endParaRPr lang="en-US" altLang="en-US"/>
          </a:p>
          <a:p>
            <a:pPr marL="533400" indent="-533400">
              <a:lnSpc>
                <a:spcPct val="90000"/>
              </a:lnSpc>
            </a:pPr>
            <a:endParaRPr lang="en-US" altLang="en-US"/>
          </a:p>
          <a:p>
            <a:pPr marL="533400" indent="-533400">
              <a:lnSpc>
                <a:spcPct val="90000"/>
              </a:lnSpc>
            </a:pPr>
            <a:endParaRPr lang="en-US" altLang="en-US"/>
          </a:p>
          <a:p>
            <a:pPr marL="533400" indent="-533400">
              <a:lnSpc>
                <a:spcPct val="90000"/>
              </a:lnSpc>
            </a:pPr>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2769"/>
          <p:cNvSpPr>
            <a:spLocks noGrp="1"/>
          </p:cNvSpPr>
          <p:nvPr>
            <p:ph type="title"/>
          </p:nvPr>
        </p:nvSpPr>
        <p:spPr>
          <a:xfrm>
            <a:off x="2514600" y="457200"/>
            <a:ext cx="7772400" cy="1143000"/>
          </a:xfrm>
        </p:spPr>
        <p:txBody>
          <a:bodyPr anchor="ctr"/>
          <a:lstStyle/>
          <a:p>
            <a:r>
              <a:rPr lang="en-IN" altLang="en-US" sz="5400" b="1" dirty="0">
                <a:solidFill>
                  <a:srgbClr val="0B23D1"/>
                </a:solidFill>
              </a:rPr>
              <a:t>Completeness</a:t>
            </a:r>
            <a:endParaRPr lang="zh-CN" altLang="en-US" sz="5400" b="1" dirty="0">
              <a:solidFill>
                <a:srgbClr val="0B23D1"/>
              </a:solidFill>
            </a:endParaRPr>
          </a:p>
        </p:txBody>
      </p:sp>
      <p:sp>
        <p:nvSpPr>
          <p:cNvPr id="33794" name="Text Placeholder 32770"/>
          <p:cNvSpPr>
            <a:spLocks noGrp="1"/>
          </p:cNvSpPr>
          <p:nvPr>
            <p:ph idx="1"/>
          </p:nvPr>
        </p:nvSpPr>
        <p:spPr>
          <a:xfrm>
            <a:off x="2514600" y="1828800"/>
            <a:ext cx="7772400" cy="4495800"/>
          </a:xfrm>
        </p:spPr>
        <p:txBody>
          <a:bodyPr anchor="t"/>
          <a:lstStyle/>
          <a:p>
            <a:r>
              <a:rPr lang="en-US" altLang="en-US" sz="2400" b="1">
                <a:solidFill>
                  <a:srgbClr val="0B23D1"/>
                </a:solidFill>
              </a:rPr>
              <a:t>Five W’s</a:t>
            </a:r>
          </a:p>
          <a:p>
            <a:r>
              <a:rPr lang="en-US" altLang="en-US" sz="2000">
                <a:solidFill>
                  <a:schemeClr val="accent2"/>
                </a:solidFill>
              </a:rPr>
              <a:t>One way to make your message complete is to answer the five W’s.</a:t>
            </a:r>
          </a:p>
          <a:p>
            <a:r>
              <a:rPr lang="en-US" altLang="en-US" sz="2000">
                <a:solidFill>
                  <a:schemeClr val="accent2"/>
                </a:solidFill>
              </a:rPr>
              <a:t>WHO?</a:t>
            </a:r>
          </a:p>
          <a:p>
            <a:r>
              <a:rPr lang="en-US" altLang="en-US" sz="2000">
                <a:solidFill>
                  <a:schemeClr val="accent2"/>
                </a:solidFill>
              </a:rPr>
              <a:t>WHAT?</a:t>
            </a:r>
          </a:p>
          <a:p>
            <a:r>
              <a:rPr lang="en-US" altLang="en-US" sz="2000">
                <a:solidFill>
                  <a:schemeClr val="accent2"/>
                </a:solidFill>
              </a:rPr>
              <a:t>WHEN?</a:t>
            </a:r>
          </a:p>
          <a:p>
            <a:r>
              <a:rPr lang="en-US" altLang="en-US" sz="2000">
                <a:solidFill>
                  <a:schemeClr val="accent2"/>
                </a:solidFill>
              </a:rPr>
              <a:t>WHERE?</a:t>
            </a:r>
          </a:p>
          <a:p>
            <a:r>
              <a:rPr lang="en-US" altLang="en-US" sz="2000">
                <a:solidFill>
                  <a:schemeClr val="accent2"/>
                </a:solidFill>
              </a:rPr>
              <a:t>WHY?</a:t>
            </a:r>
          </a:p>
          <a:p>
            <a:r>
              <a:rPr lang="en-US" altLang="en-US" sz="2000">
                <a:solidFill>
                  <a:schemeClr val="accent2"/>
                </a:solidFill>
              </a:rPr>
              <a:t>The five question method is useful when you write requests, announcements, or other informative messages.</a:t>
            </a:r>
          </a:p>
          <a:p>
            <a:r>
              <a:rPr lang="en-US" altLang="en-US" sz="2000">
                <a:solidFill>
                  <a:schemeClr val="accent2"/>
                </a:solidFill>
              </a:rPr>
              <a:t>For instance, to order (request) merchandise, make clear </a:t>
            </a:r>
            <a:r>
              <a:rPr lang="en-US" altLang="en-US" sz="2000" i="1" u="sng">
                <a:solidFill>
                  <a:schemeClr val="accent2"/>
                </a:solidFill>
              </a:rPr>
              <a:t>WHAT </a:t>
            </a:r>
            <a:r>
              <a:rPr lang="en-US" altLang="en-US" sz="2000">
                <a:solidFill>
                  <a:schemeClr val="accent2"/>
                </a:solidFill>
              </a:rPr>
              <a:t>you want, </a:t>
            </a:r>
            <a:r>
              <a:rPr lang="en-US" altLang="en-US" sz="2000" i="1" u="sng">
                <a:solidFill>
                  <a:schemeClr val="accent2"/>
                </a:solidFill>
              </a:rPr>
              <a:t>WHEN </a:t>
            </a:r>
            <a:r>
              <a:rPr lang="en-US" altLang="en-US" sz="2000">
                <a:solidFill>
                  <a:schemeClr val="accent2"/>
                </a:solidFill>
              </a:rPr>
              <a:t>u need it, </a:t>
            </a:r>
            <a:r>
              <a:rPr lang="en-US" altLang="en-US" sz="2000" i="1" u="sng">
                <a:solidFill>
                  <a:schemeClr val="accent2"/>
                </a:solidFill>
              </a:rPr>
              <a:t>WHERE </a:t>
            </a:r>
            <a:r>
              <a:rPr lang="en-US" altLang="en-US" sz="2000">
                <a:solidFill>
                  <a:schemeClr val="accent2"/>
                </a:solidFill>
              </a:rPr>
              <a:t>it is to be sent.</a:t>
            </a:r>
          </a:p>
          <a:p>
            <a:endParaRPr lang="en-US" altLang="en-US" sz="2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what, when, where, why.</a:t>
            </a:r>
            <a:endParaRPr lang="en-IN" dirty="0"/>
          </a:p>
        </p:txBody>
      </p:sp>
      <p:sp>
        <p:nvSpPr>
          <p:cNvPr id="3" name="Content Placeholder 2"/>
          <p:cNvSpPr>
            <a:spLocks noGrp="1"/>
          </p:cNvSpPr>
          <p:nvPr>
            <p:ph idx="1"/>
          </p:nvPr>
        </p:nvSpPr>
        <p:spPr/>
        <p:txBody>
          <a:bodyPr/>
          <a:lstStyle/>
          <a:p>
            <a:pPr>
              <a:buNone/>
            </a:pPr>
            <a:r>
              <a:rPr lang="en-IN" sz="2000" dirty="0" smtClean="0"/>
              <a:t>Hi everyone,</a:t>
            </a:r>
          </a:p>
          <a:p>
            <a:pPr>
              <a:buNone/>
            </a:pPr>
            <a:r>
              <a:rPr lang="en-IN" sz="2000" dirty="0" smtClean="0"/>
              <a:t>I just wanted to send you all a reminder about the meeting we're having tomorrow!</a:t>
            </a:r>
          </a:p>
          <a:p>
            <a:pPr>
              <a:buNone/>
            </a:pPr>
            <a:r>
              <a:rPr lang="en-IN" sz="2000" dirty="0" smtClean="0"/>
              <a:t>See you then,</a:t>
            </a:r>
          </a:p>
          <a:p>
            <a:pPr>
              <a:buNone/>
            </a:pPr>
            <a:r>
              <a:rPr lang="en-IN" sz="2000" dirty="0" err="1" smtClean="0"/>
              <a:t>Mukesh</a:t>
            </a:r>
            <a:endParaRPr lang="en-IN" sz="2000" dirty="0" smtClean="0"/>
          </a:p>
          <a:p>
            <a:pPr>
              <a:buNone/>
            </a:pPr>
            <a:endParaRPr lang="en-IN" sz="2000" b="1" dirty="0" smtClean="0"/>
          </a:p>
          <a:p>
            <a:pPr>
              <a:buNone/>
            </a:pPr>
            <a:endParaRPr lang="en-IN" sz="2000" b="1" dirty="0" smtClean="0"/>
          </a:p>
          <a:p>
            <a:pPr>
              <a:buNone/>
            </a:pPr>
            <a:r>
              <a:rPr lang="en-IN" sz="2000" dirty="0" smtClean="0"/>
              <a:t>Hi everyone,</a:t>
            </a:r>
          </a:p>
          <a:p>
            <a:pPr algn="just">
              <a:buNone/>
            </a:pPr>
            <a:r>
              <a:rPr lang="en-IN" sz="2000" dirty="0" smtClean="0"/>
              <a:t>	I just wanted to remind you about tomorrow's meeting on the new telecommuting policies. The meeting will be at 10:00 a.m. in the second-level conference room. Please let me know if you can't attend.</a:t>
            </a:r>
          </a:p>
          <a:p>
            <a:pPr>
              <a:buNone/>
            </a:pPr>
            <a:r>
              <a:rPr lang="en-IN" sz="2000" dirty="0" smtClean="0"/>
              <a:t>See you then,</a:t>
            </a:r>
          </a:p>
          <a:p>
            <a:pPr>
              <a:buNone/>
            </a:pPr>
            <a:r>
              <a:rPr lang="en-IN" sz="2000" dirty="0" err="1" smtClean="0"/>
              <a:t>Mukesh</a:t>
            </a:r>
            <a:endParaRPr lang="en-IN" sz="2000" dirty="0" smtClean="0"/>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Completeness</a:t>
            </a:r>
            <a:endParaRPr lang="en-IN" dirty="0"/>
          </a:p>
        </p:txBody>
      </p:sp>
      <p:sp>
        <p:nvSpPr>
          <p:cNvPr id="3" name="Content Placeholder 2"/>
          <p:cNvSpPr>
            <a:spLocks noGrp="1"/>
          </p:cNvSpPr>
          <p:nvPr>
            <p:ph idx="1"/>
          </p:nvPr>
        </p:nvSpPr>
        <p:spPr/>
        <p:txBody>
          <a:bodyPr/>
          <a:lstStyle/>
          <a:p>
            <a:r>
              <a:rPr lang="en-IN" dirty="0" smtClean="0"/>
              <a:t>I did not hear from your company, after complaining to the customer care twice.</a:t>
            </a:r>
          </a:p>
          <a:p>
            <a:pPr>
              <a:buNone/>
            </a:pPr>
            <a:r>
              <a:rPr lang="en-IN" dirty="0" smtClean="0"/>
              <a:t>   </a:t>
            </a:r>
            <a:r>
              <a:rPr lang="en-IN" dirty="0" err="1" smtClean="0"/>
              <a:t>vs</a:t>
            </a:r>
            <a:endParaRPr lang="en-IN" dirty="0" smtClean="0"/>
          </a:p>
          <a:p>
            <a:pPr algn="just"/>
            <a:r>
              <a:rPr lang="en-IN" dirty="0" smtClean="0"/>
              <a:t>I had registered a complaint with the customer care (reference number/ complaint numbers 12 and 23) on 16</a:t>
            </a:r>
            <a:r>
              <a:rPr lang="en-IN" baseline="30000" dirty="0" smtClean="0"/>
              <a:t>th</a:t>
            </a:r>
            <a:r>
              <a:rPr lang="en-IN" dirty="0" smtClean="0"/>
              <a:t> February 2017, and 23</a:t>
            </a:r>
            <a:r>
              <a:rPr lang="en-IN" baseline="30000" dirty="0" smtClean="0"/>
              <a:t>rd</a:t>
            </a:r>
            <a:r>
              <a:rPr lang="en-IN" dirty="0" smtClean="0"/>
              <a:t> February 2017, respectively. Can you please let me know the status of the complaint?</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Completeness</a:t>
            </a:r>
            <a:endParaRPr lang="en-IN" dirty="0"/>
          </a:p>
        </p:txBody>
      </p:sp>
      <p:sp>
        <p:nvSpPr>
          <p:cNvPr id="3" name="Content Placeholder 2"/>
          <p:cNvSpPr>
            <a:spLocks noGrp="1"/>
          </p:cNvSpPr>
          <p:nvPr>
            <p:ph idx="1"/>
          </p:nvPr>
        </p:nvSpPr>
        <p:spPr/>
        <p:txBody>
          <a:bodyPr/>
          <a:lstStyle/>
          <a:p>
            <a:r>
              <a:rPr lang="en-IN" dirty="0" smtClean="0"/>
              <a:t>I will reach Delhi airport tomorrow.</a:t>
            </a:r>
          </a:p>
          <a:p>
            <a:pPr>
              <a:buNone/>
            </a:pPr>
            <a:r>
              <a:rPr lang="en-IN" dirty="0" smtClean="0"/>
              <a:t>   </a:t>
            </a:r>
            <a:r>
              <a:rPr lang="en-IN" dirty="0" err="1" smtClean="0"/>
              <a:t>vs</a:t>
            </a:r>
            <a:endParaRPr lang="en-IN" dirty="0" smtClean="0"/>
          </a:p>
          <a:p>
            <a:pPr algn="just"/>
            <a:r>
              <a:rPr lang="en-IN" dirty="0" smtClean="0"/>
              <a:t>I will reach Delhi international airport by Jet Airways  at 8 a.m. on 25</a:t>
            </a:r>
            <a:r>
              <a:rPr lang="en-IN" baseline="30000" dirty="0" smtClean="0"/>
              <a:t>th</a:t>
            </a:r>
            <a:r>
              <a:rPr lang="en-IN" dirty="0" smtClean="0"/>
              <a:t> February 2017. </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3793"/>
          <p:cNvSpPr>
            <a:spLocks noGrp="1"/>
          </p:cNvSpPr>
          <p:nvPr>
            <p:ph type="title"/>
          </p:nvPr>
        </p:nvSpPr>
        <p:spPr>
          <a:xfrm>
            <a:off x="2514600" y="457200"/>
            <a:ext cx="7772400" cy="655638"/>
          </a:xfrm>
        </p:spPr>
        <p:txBody>
          <a:bodyPr anchor="ctr">
            <a:normAutofit fontScale="90000"/>
          </a:bodyPr>
          <a:lstStyle/>
          <a:p>
            <a:r>
              <a:rPr lang="en-US" altLang="en-US">
                <a:solidFill>
                  <a:schemeClr val="accent2"/>
                </a:solidFill>
              </a:rPr>
              <a:t>2) Conciseness</a:t>
            </a:r>
          </a:p>
        </p:txBody>
      </p:sp>
      <p:sp>
        <p:nvSpPr>
          <p:cNvPr id="34818" name="Text Placeholder 33794"/>
          <p:cNvSpPr>
            <a:spLocks noGrp="1"/>
          </p:cNvSpPr>
          <p:nvPr>
            <p:ph idx="1"/>
          </p:nvPr>
        </p:nvSpPr>
        <p:spPr>
          <a:xfrm>
            <a:off x="2590800" y="1600200"/>
            <a:ext cx="7696200" cy="4559300"/>
          </a:xfrm>
        </p:spPr>
        <p:txBody>
          <a:bodyPr anchor="t"/>
          <a:lstStyle/>
          <a:p>
            <a:pPr marL="609600" indent="-609600">
              <a:lnSpc>
                <a:spcPct val="90000"/>
              </a:lnSpc>
            </a:pPr>
            <a:r>
              <a:rPr lang="en-US" altLang="en-US"/>
              <a:t>Conciseness means  </a:t>
            </a:r>
            <a:r>
              <a:rPr lang="en-US" altLang="en-US">
                <a:solidFill>
                  <a:schemeClr val="accent2"/>
                </a:solidFill>
              </a:rPr>
              <a:t>“convey the message by using fewest words”.</a:t>
            </a:r>
          </a:p>
          <a:p>
            <a:pPr marL="609600" indent="-609600">
              <a:lnSpc>
                <a:spcPct val="90000"/>
              </a:lnSpc>
            </a:pPr>
            <a:r>
              <a:rPr lang="en-US" altLang="en-US">
                <a:solidFill>
                  <a:schemeClr val="accent2"/>
                </a:solidFill>
              </a:rPr>
              <a:t>“Conciseness is the prerequisite to effective business communication.”</a:t>
            </a:r>
            <a:r>
              <a:rPr lang="en-US" altLang="en-US"/>
              <a:t> </a:t>
            </a:r>
          </a:p>
          <a:p>
            <a:pPr marL="609600" indent="-609600">
              <a:lnSpc>
                <a:spcPct val="90000"/>
              </a:lnSpc>
            </a:pPr>
            <a:r>
              <a:rPr lang="en-IN" altLang="en-US"/>
              <a:t>A</a:t>
            </a:r>
            <a:r>
              <a:rPr lang="en-US" altLang="en-US"/>
              <a:t> concise message save</a:t>
            </a:r>
            <a:r>
              <a:rPr lang="en-IN" altLang="en-US"/>
              <a:t>s</a:t>
            </a:r>
            <a:r>
              <a:rPr lang="en-US" altLang="en-US"/>
              <a:t> the time and expenses for both the parties.</a:t>
            </a:r>
          </a:p>
          <a:p>
            <a:pPr marL="609600" indent="-609600">
              <a:lnSpc>
                <a:spcPct val="90000"/>
              </a:lnSpc>
            </a:pP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5361"/>
          <p:cNvSpPr>
            <a:spLocks noGrp="1"/>
          </p:cNvSpPr>
          <p:nvPr>
            <p:ph type="title"/>
          </p:nvPr>
        </p:nvSpPr>
        <p:spPr/>
        <p:txBody>
          <a:bodyPr anchor="ctr"/>
          <a:lstStyle/>
          <a:p>
            <a:r>
              <a:rPr lang="en-IN" altLang="en-US" sz="4000" dirty="0"/>
              <a:t>Characteristics of communication</a:t>
            </a:r>
            <a:endParaRPr lang="zh-CN" altLang="en-US" sz="4000" dirty="0"/>
          </a:p>
        </p:txBody>
      </p:sp>
      <p:sp>
        <p:nvSpPr>
          <p:cNvPr id="14338" name="Text Placeholder 15362"/>
          <p:cNvSpPr>
            <a:spLocks noGrp="1"/>
          </p:cNvSpPr>
          <p:nvPr>
            <p:ph idx="1"/>
          </p:nvPr>
        </p:nvSpPr>
        <p:spPr>
          <a:xfrm>
            <a:off x="838200" y="1825625"/>
            <a:ext cx="5176520" cy="4250690"/>
          </a:xfrm>
        </p:spPr>
        <p:txBody>
          <a:bodyPr anchor="t"/>
          <a:lstStyle/>
          <a:p>
            <a:r>
              <a:rPr lang="en-IN" altLang="en-US" dirty="0"/>
              <a:t>Two way process</a:t>
            </a:r>
          </a:p>
          <a:p>
            <a:r>
              <a:rPr lang="en-IN" altLang="en-US" dirty="0"/>
              <a:t>Continuous</a:t>
            </a:r>
          </a:p>
          <a:p>
            <a:r>
              <a:rPr lang="en-IN" altLang="en-US" dirty="0"/>
              <a:t>Essential</a:t>
            </a:r>
          </a:p>
          <a:p>
            <a:r>
              <a:rPr lang="en-IN" altLang="en-US" dirty="0"/>
              <a:t>Has an objective or a purpose</a:t>
            </a:r>
          </a:p>
          <a:p>
            <a:r>
              <a:rPr lang="en-IN" altLang="en-US" dirty="0"/>
              <a:t>Pervasive across all walks of life.</a:t>
            </a:r>
            <a:endParaRPr lang="zh-CN" altLang="en-US" dirty="0"/>
          </a:p>
        </p:txBody>
      </p:sp>
      <p:sp>
        <p:nvSpPr>
          <p:cNvPr id="2" name="Text Box 1"/>
          <p:cNvSpPr txBox="1"/>
          <p:nvPr/>
        </p:nvSpPr>
        <p:spPr>
          <a:xfrm>
            <a:off x="7312660" y="2233930"/>
            <a:ext cx="4392295" cy="368300"/>
          </a:xfrm>
          <a:prstGeom prst="rect">
            <a:avLst/>
          </a:prstGeom>
          <a:no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4817"/>
          <p:cNvSpPr>
            <a:spLocks noGrp="1"/>
          </p:cNvSpPr>
          <p:nvPr>
            <p:ph type="title"/>
          </p:nvPr>
        </p:nvSpPr>
        <p:spPr>
          <a:xfrm>
            <a:off x="2438400" y="609600"/>
            <a:ext cx="7772400" cy="914400"/>
          </a:xfrm>
        </p:spPr>
        <p:txBody>
          <a:bodyPr anchor="ctr"/>
          <a:lstStyle/>
          <a:p>
            <a:r>
              <a:rPr lang="en-US" altLang="en-US" sz="4000" dirty="0">
                <a:solidFill>
                  <a:schemeClr val="accent2"/>
                </a:solidFill>
              </a:rPr>
              <a:t> </a:t>
            </a:r>
            <a:r>
              <a:rPr lang="en-US" altLang="en-US" sz="4000" b="1" dirty="0">
                <a:solidFill>
                  <a:schemeClr val="accent2"/>
                </a:solidFill>
              </a:rPr>
              <a:t>How To </a:t>
            </a:r>
            <a:r>
              <a:rPr lang="en-US" altLang="en-US" sz="4000" b="1" dirty="0" smtClean="0">
                <a:solidFill>
                  <a:schemeClr val="accent2"/>
                </a:solidFill>
              </a:rPr>
              <a:t>achieve </a:t>
            </a:r>
            <a:r>
              <a:rPr lang="en-US" altLang="en-US" sz="4000" b="1" dirty="0">
                <a:solidFill>
                  <a:schemeClr val="accent2"/>
                </a:solidFill>
              </a:rPr>
              <a:t>conciseness ?</a:t>
            </a:r>
          </a:p>
        </p:txBody>
      </p:sp>
      <p:sp>
        <p:nvSpPr>
          <p:cNvPr id="35842" name="Text Placeholder 34818"/>
          <p:cNvSpPr>
            <a:spLocks noGrp="1"/>
          </p:cNvSpPr>
          <p:nvPr>
            <p:ph idx="1"/>
          </p:nvPr>
        </p:nvSpPr>
        <p:spPr>
          <a:xfrm>
            <a:off x="2286000" y="1752600"/>
            <a:ext cx="7986713" cy="4079875"/>
          </a:xfrm>
        </p:spPr>
        <p:txBody>
          <a:bodyPr anchor="t"/>
          <a:lstStyle/>
          <a:p>
            <a:pPr lvl="2">
              <a:buNone/>
            </a:pPr>
            <a:r>
              <a:rPr lang="en-US" altLang="en-US" sz="3600" dirty="0"/>
              <a:t>For </a:t>
            </a:r>
            <a:r>
              <a:rPr lang="en-US" altLang="en-US" sz="3600" dirty="0" smtClean="0"/>
              <a:t>achieving </a:t>
            </a:r>
            <a:r>
              <a:rPr lang="en-US" altLang="en-US" sz="3600" dirty="0"/>
              <a:t>conciseness  you have to consider  the following.</a:t>
            </a:r>
          </a:p>
          <a:p>
            <a:pPr lvl="2">
              <a:buAutoNum type="arabicPeriod"/>
            </a:pPr>
            <a:r>
              <a:rPr lang="en-US" altLang="en-US" sz="3600" dirty="0">
                <a:solidFill>
                  <a:schemeClr val="accent2"/>
                </a:solidFill>
              </a:rPr>
              <a:t>Avoid wordy expression</a:t>
            </a:r>
          </a:p>
          <a:p>
            <a:pPr lvl="2">
              <a:buAutoNum type="arabicPeriod"/>
            </a:pPr>
            <a:r>
              <a:rPr lang="en-US" altLang="en-US" sz="3600" dirty="0">
                <a:solidFill>
                  <a:schemeClr val="accent2"/>
                </a:solidFill>
              </a:rPr>
              <a:t>Include only relevant material</a:t>
            </a:r>
          </a:p>
          <a:p>
            <a:pPr lvl="2">
              <a:buAutoNum type="arabicPeriod"/>
            </a:pPr>
            <a:r>
              <a:rPr lang="en-US" altLang="en-US" sz="3600" dirty="0">
                <a:solidFill>
                  <a:schemeClr val="accent2"/>
                </a:solidFill>
              </a:rPr>
              <a:t>Avoid unnecessary repetition.</a:t>
            </a:r>
          </a:p>
          <a:p>
            <a:endParaRPr lang="en-US" altLang="en-US" sz="4400" dirty="0">
              <a:solidFill>
                <a:schemeClr val="accent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smtClean="0"/>
              <a:t>Last financial year, the room sales for our hotel were average, and the figures went up merely by a small percentage. One may list a number of reasons for this performance. Some of the important factors can be the quality of marketing activities undertaken by our company. Moreover, the recession had its impact.</a:t>
            </a:r>
          </a:p>
          <a:p>
            <a:pPr>
              <a:buNone/>
            </a:pPr>
            <a:r>
              <a:rPr lang="en-IN" sz="2400" dirty="0" smtClean="0"/>
              <a:t>	or</a:t>
            </a:r>
          </a:p>
          <a:p>
            <a:pPr algn="just"/>
            <a:r>
              <a:rPr lang="en-IN" sz="2400" dirty="0" smtClean="0"/>
              <a:t>The financial year 2016-17 saw a mere 5 percent growth in the sale of rooms, compared to the last financial year. The major reason for this average performance was our inability to tap into the corporate space. The </a:t>
            </a:r>
            <a:r>
              <a:rPr lang="en-IN" sz="2400" dirty="0" err="1" smtClean="0"/>
              <a:t>recessionarry</a:t>
            </a:r>
            <a:r>
              <a:rPr lang="en-IN" sz="2400" dirty="0" smtClean="0"/>
              <a:t> trend in the market was another reason.</a:t>
            </a:r>
            <a:endParaRPr lang="en-IN"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smtClean="0"/>
              <a:t>We are pleased to inform you that the corrected bill that you have sent us looks better than the previous one.</a:t>
            </a:r>
          </a:p>
          <a:p>
            <a:pPr algn="just">
              <a:buNone/>
            </a:pPr>
            <a:r>
              <a:rPr lang="en-IN" sz="2400" dirty="0" smtClean="0"/>
              <a:t>    </a:t>
            </a:r>
            <a:r>
              <a:rPr lang="en-IN" sz="2400" dirty="0" err="1" smtClean="0"/>
              <a:t>vs</a:t>
            </a:r>
            <a:endParaRPr lang="en-IN" sz="2400" dirty="0" smtClean="0"/>
          </a:p>
          <a:p>
            <a:pPr algn="just"/>
            <a:r>
              <a:rPr lang="en-IN" sz="2400" dirty="0" smtClean="0"/>
              <a:t>We have received your corrected bill.</a:t>
            </a:r>
          </a:p>
          <a:p>
            <a:pPr algn="just"/>
            <a:endParaRPr lang="en-IN" sz="2400" dirty="0" smtClean="0"/>
          </a:p>
          <a:p>
            <a:pPr algn="just"/>
            <a:r>
              <a:rPr lang="en-IN" sz="2400" dirty="0" smtClean="0"/>
              <a:t>Please refer to the email sent by </a:t>
            </a:r>
            <a:r>
              <a:rPr lang="en-IN" sz="2400" dirty="0" err="1" smtClean="0"/>
              <a:t>Rahul</a:t>
            </a:r>
            <a:r>
              <a:rPr lang="en-IN" sz="2400" dirty="0" smtClean="0"/>
              <a:t> and you are expected to complete the assignment and send it across by today evening.</a:t>
            </a:r>
          </a:p>
          <a:p>
            <a:pPr algn="just">
              <a:buNone/>
            </a:pPr>
            <a:r>
              <a:rPr lang="en-IN" sz="2400" dirty="0" smtClean="0"/>
              <a:t>	</a:t>
            </a:r>
            <a:r>
              <a:rPr lang="en-IN" sz="2400" dirty="0" err="1" smtClean="0"/>
              <a:t>vs</a:t>
            </a:r>
            <a:endParaRPr lang="en-IN" sz="2400" dirty="0" smtClean="0"/>
          </a:p>
          <a:p>
            <a:pPr algn="just"/>
            <a:r>
              <a:rPr lang="en-IN" sz="2400" dirty="0" smtClean="0"/>
              <a:t>With reference to </a:t>
            </a:r>
            <a:r>
              <a:rPr lang="en-IN" sz="2400" dirty="0" err="1" smtClean="0"/>
              <a:t>Rahul’s</a:t>
            </a:r>
            <a:r>
              <a:rPr lang="en-IN" sz="2400" dirty="0" smtClean="0"/>
              <a:t> email dated 5</a:t>
            </a:r>
            <a:r>
              <a:rPr lang="en-IN" sz="2400" baseline="30000" dirty="0" smtClean="0"/>
              <a:t>th</a:t>
            </a:r>
            <a:r>
              <a:rPr lang="en-IN" sz="2400" dirty="0" smtClean="0"/>
              <a:t> August 2017, please submit your assignments by 5 this evening.</a:t>
            </a:r>
          </a:p>
          <a:p>
            <a:pPr algn="just"/>
            <a:endParaRPr lang="en-IN"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smtClean="0"/>
              <a:t>The revenues were up this year by a significant margin.</a:t>
            </a:r>
          </a:p>
          <a:p>
            <a:pPr algn="just">
              <a:buNone/>
            </a:pPr>
            <a:r>
              <a:rPr lang="en-IN" sz="2400" dirty="0" smtClean="0"/>
              <a:t>    </a:t>
            </a:r>
            <a:r>
              <a:rPr lang="en-IN" sz="2400" dirty="0" err="1" smtClean="0"/>
              <a:t>vs</a:t>
            </a:r>
            <a:endParaRPr lang="en-IN" sz="2400" dirty="0" smtClean="0"/>
          </a:p>
          <a:p>
            <a:pPr algn="just"/>
            <a:r>
              <a:rPr lang="en-IN" sz="2400" dirty="0" smtClean="0"/>
              <a:t>The revenues were up by 40%.</a:t>
            </a:r>
          </a:p>
          <a:p>
            <a:pPr algn="just"/>
            <a:endParaRPr lang="en-IN" sz="2400" dirty="0" smtClean="0"/>
          </a:p>
          <a:p>
            <a:pPr algn="just"/>
            <a:r>
              <a:rPr lang="en-IN" sz="2400" dirty="0" smtClean="0"/>
              <a:t>We deeply regret the fact that the prices are up.</a:t>
            </a:r>
          </a:p>
          <a:p>
            <a:pPr algn="just">
              <a:buNone/>
            </a:pPr>
            <a:r>
              <a:rPr lang="en-IN" sz="2400" dirty="0" smtClean="0"/>
              <a:t>	</a:t>
            </a:r>
            <a:r>
              <a:rPr lang="en-IN" sz="2400" dirty="0" err="1" smtClean="0"/>
              <a:t>vs</a:t>
            </a:r>
            <a:endParaRPr lang="en-IN" sz="2400" dirty="0" smtClean="0"/>
          </a:p>
          <a:p>
            <a:pPr algn="just"/>
            <a:r>
              <a:rPr lang="en-IN" sz="2400" dirty="0" smtClean="0"/>
              <a:t>We regret the increase in prices.</a:t>
            </a:r>
            <a:endParaRPr lang="en-IN"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5841"/>
          <p:cNvSpPr>
            <a:spLocks noGrp="1"/>
          </p:cNvSpPr>
          <p:nvPr>
            <p:ph type="title"/>
          </p:nvPr>
        </p:nvSpPr>
        <p:spPr>
          <a:xfrm>
            <a:off x="2514600" y="457200"/>
            <a:ext cx="7772400" cy="665163"/>
          </a:xfrm>
        </p:spPr>
        <p:txBody>
          <a:bodyPr anchor="ctr">
            <a:normAutofit fontScale="90000"/>
          </a:bodyPr>
          <a:lstStyle/>
          <a:p>
            <a:r>
              <a:rPr lang="en-US" altLang="en-US" dirty="0">
                <a:solidFill>
                  <a:schemeClr val="accent2"/>
                </a:solidFill>
              </a:rPr>
              <a:t>Avoid Wordy Expression</a:t>
            </a:r>
          </a:p>
        </p:txBody>
      </p:sp>
      <p:sp>
        <p:nvSpPr>
          <p:cNvPr id="36866" name="Text Placeholder 35842"/>
          <p:cNvSpPr>
            <a:spLocks noGrp="1"/>
          </p:cNvSpPr>
          <p:nvPr>
            <p:ph idx="1"/>
          </p:nvPr>
        </p:nvSpPr>
        <p:spPr>
          <a:xfrm>
            <a:off x="2438400" y="1676400"/>
            <a:ext cx="7696200" cy="4238625"/>
          </a:xfrm>
        </p:spPr>
        <p:txBody>
          <a:bodyPr anchor="t"/>
          <a:lstStyle/>
          <a:p>
            <a:r>
              <a:rPr lang="en-US" altLang="en-US"/>
              <a:t>E.g. </a:t>
            </a:r>
            <a:r>
              <a:rPr lang="en-US" altLang="en-US">
                <a:solidFill>
                  <a:schemeClr val="accent2"/>
                </a:solidFill>
              </a:rPr>
              <a:t>Wordy:-</a:t>
            </a:r>
            <a:r>
              <a:rPr lang="en-US" altLang="en-US"/>
              <a:t> at this time. </a:t>
            </a:r>
          </a:p>
          <a:p>
            <a:pPr>
              <a:buNone/>
            </a:pPr>
            <a:r>
              <a:rPr lang="en-US" altLang="en-US"/>
              <a:t>Instead of </a:t>
            </a:r>
            <a:r>
              <a:rPr lang="en-US" altLang="en-US">
                <a:solidFill>
                  <a:schemeClr val="accent2"/>
                </a:solidFill>
              </a:rPr>
              <a:t>“at this time”</a:t>
            </a:r>
            <a:r>
              <a:rPr lang="en-US" altLang="en-US"/>
              <a:t> you can just use only  a concise word:- </a:t>
            </a:r>
            <a:r>
              <a:rPr lang="en-US" altLang="en-US">
                <a:solidFill>
                  <a:schemeClr val="accent2"/>
                </a:solidFill>
              </a:rPr>
              <a:t>NOW </a:t>
            </a:r>
            <a:r>
              <a:rPr lang="en-US" altLang="en-US">
                <a:solidFill>
                  <a:schemeClr val="tx2"/>
                </a:solidFill>
              </a:rPr>
              <a:t>,</a:t>
            </a:r>
          </a:p>
          <a:p>
            <a:pPr>
              <a:buNone/>
            </a:pPr>
            <a:r>
              <a:rPr lang="en-US" altLang="en-US"/>
              <a:t>Always try to use </a:t>
            </a:r>
            <a:r>
              <a:rPr lang="en-US" altLang="en-US">
                <a:solidFill>
                  <a:schemeClr val="accent2"/>
                </a:solidFill>
              </a:rPr>
              <a:t>“ To the point Approach”</a:t>
            </a:r>
            <a:r>
              <a:rPr lang="en-US" altLang="en-US">
                <a:solidFill>
                  <a:schemeClr val="tx2"/>
                </a:solidFill>
              </a:rPr>
              <a:t> </a:t>
            </a:r>
            <a:r>
              <a:rPr lang="en-US" altLang="en-US"/>
              <a:t>in business</a:t>
            </a:r>
            <a:r>
              <a:rPr lang="en-US" altLang="en-US">
                <a:solidFill>
                  <a:schemeClr val="tx2"/>
                </a:solidFill>
              </a:rPr>
              <a:t> </a:t>
            </a:r>
            <a:r>
              <a:rPr lang="en-US" altLang="en-US"/>
              <a:t>scenario perspective.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 filler words/ phrases</a:t>
            </a:r>
            <a:endParaRPr lang="en-IN" dirty="0"/>
          </a:p>
        </p:txBody>
      </p:sp>
      <p:sp>
        <p:nvSpPr>
          <p:cNvPr id="3" name="Content Placeholder 2"/>
          <p:cNvSpPr>
            <a:spLocks noGrp="1"/>
          </p:cNvSpPr>
          <p:nvPr>
            <p:ph idx="1"/>
          </p:nvPr>
        </p:nvSpPr>
        <p:spPr/>
        <p:txBody>
          <a:bodyPr/>
          <a:lstStyle/>
          <a:p>
            <a:pPr>
              <a:buNone/>
            </a:pPr>
            <a:r>
              <a:rPr lang="en-IN" dirty="0" smtClean="0"/>
              <a:t>	"for instance,“</a:t>
            </a:r>
          </a:p>
          <a:p>
            <a:pPr>
              <a:buNone/>
            </a:pPr>
            <a:r>
              <a:rPr lang="en-IN" dirty="0" smtClean="0"/>
              <a:t>   "you see," </a:t>
            </a:r>
          </a:p>
          <a:p>
            <a:pPr>
              <a:buNone/>
            </a:pPr>
            <a:r>
              <a:rPr lang="en-IN" dirty="0" smtClean="0"/>
              <a:t>   "definitely," </a:t>
            </a:r>
          </a:p>
          <a:p>
            <a:pPr>
              <a:buNone/>
            </a:pPr>
            <a:r>
              <a:rPr lang="en-IN" dirty="0" smtClean="0"/>
              <a:t>   "kind of," </a:t>
            </a:r>
          </a:p>
          <a:p>
            <a:pPr>
              <a:buNone/>
            </a:pPr>
            <a:r>
              <a:rPr lang="en-IN" dirty="0" smtClean="0"/>
              <a:t>   "literally," </a:t>
            </a:r>
          </a:p>
          <a:p>
            <a:pPr>
              <a:buNone/>
            </a:pPr>
            <a:r>
              <a:rPr lang="en-IN" dirty="0" smtClean="0"/>
              <a:t>   "basically," </a:t>
            </a:r>
          </a:p>
          <a:p>
            <a:pPr>
              <a:buNone/>
            </a:pPr>
            <a:r>
              <a:rPr lang="en-IN" dirty="0" smtClean="0"/>
              <a:t>   "I mean."</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6865"/>
          <p:cNvSpPr>
            <a:spLocks noGrp="1"/>
          </p:cNvSpPr>
          <p:nvPr>
            <p:ph type="title"/>
          </p:nvPr>
        </p:nvSpPr>
        <p:spPr>
          <a:xfrm>
            <a:off x="2514600" y="457200"/>
            <a:ext cx="7772400" cy="779463"/>
          </a:xfrm>
        </p:spPr>
        <p:txBody>
          <a:bodyPr anchor="ctr"/>
          <a:lstStyle/>
          <a:p>
            <a:r>
              <a:rPr lang="en-US" altLang="en-US" sz="4000">
                <a:solidFill>
                  <a:schemeClr val="accent2"/>
                </a:solidFill>
              </a:rPr>
              <a:t>Include only relevant information</a:t>
            </a:r>
          </a:p>
        </p:txBody>
      </p:sp>
      <p:sp>
        <p:nvSpPr>
          <p:cNvPr id="37890" name="Text Placeholder 36866"/>
          <p:cNvSpPr>
            <a:spLocks noGrp="1"/>
          </p:cNvSpPr>
          <p:nvPr>
            <p:ph idx="1"/>
          </p:nvPr>
        </p:nvSpPr>
        <p:spPr>
          <a:xfrm>
            <a:off x="2286000" y="1600200"/>
            <a:ext cx="8074025" cy="4803775"/>
          </a:xfrm>
        </p:spPr>
        <p:txBody>
          <a:bodyPr anchor="t"/>
          <a:lstStyle/>
          <a:p>
            <a:pPr>
              <a:lnSpc>
                <a:spcPct val="90000"/>
              </a:lnSpc>
            </a:pPr>
            <a:r>
              <a:rPr lang="en-US" altLang="en-US" sz="2400" dirty="0"/>
              <a:t>Always try to provide </a:t>
            </a:r>
            <a:r>
              <a:rPr lang="en-US" altLang="en-US" sz="2400" dirty="0">
                <a:solidFill>
                  <a:schemeClr val="accent2"/>
                </a:solidFill>
              </a:rPr>
              <a:t>only relevant</a:t>
            </a:r>
            <a:r>
              <a:rPr lang="en-US" altLang="en-US" sz="2400" dirty="0"/>
              <a:t> information to the receiver of the message.</a:t>
            </a:r>
          </a:p>
          <a:p>
            <a:pPr>
              <a:lnSpc>
                <a:spcPct val="90000"/>
              </a:lnSpc>
            </a:pPr>
            <a:endParaRPr lang="en-US" altLang="en-US" sz="2400" dirty="0" smtClean="0"/>
          </a:p>
          <a:p>
            <a:pPr>
              <a:lnSpc>
                <a:spcPct val="90000"/>
              </a:lnSpc>
            </a:pPr>
            <a:r>
              <a:rPr lang="en-US" altLang="en-US" sz="2400" dirty="0" smtClean="0"/>
              <a:t>Lets </a:t>
            </a:r>
            <a:r>
              <a:rPr lang="en-US" altLang="en-US" sz="2400" dirty="0"/>
              <a:t>say one of your customer </a:t>
            </a:r>
            <a:r>
              <a:rPr lang="en-US" altLang="en-US" sz="2400" dirty="0" smtClean="0"/>
              <a:t>requested information </a:t>
            </a:r>
            <a:endParaRPr lang="en-US" altLang="en-US" sz="2400" dirty="0"/>
          </a:p>
          <a:p>
            <a:pPr lvl="1">
              <a:lnSpc>
                <a:spcPct val="90000"/>
              </a:lnSpc>
              <a:buClr>
                <a:schemeClr val="tx1"/>
              </a:buClr>
              <a:buFont typeface="Wingdings" panose="05000000000000000000" pitchFamily="2" charset="2"/>
              <a:buChar char="Ø"/>
            </a:pPr>
            <a:r>
              <a:rPr lang="en-US" altLang="en-US" sz="2000" dirty="0" smtClean="0"/>
              <a:t>About list of </a:t>
            </a:r>
            <a:r>
              <a:rPr lang="en-US" altLang="en-US" sz="2000" dirty="0"/>
              <a:t>clients of the company</a:t>
            </a:r>
          </a:p>
          <a:p>
            <a:pPr lvl="1">
              <a:lnSpc>
                <a:spcPct val="90000"/>
              </a:lnSpc>
              <a:buClr>
                <a:schemeClr val="tx1"/>
              </a:buClr>
              <a:buFont typeface="Wingdings" panose="05000000000000000000" pitchFamily="2" charset="2"/>
              <a:buChar char="Ø"/>
            </a:pPr>
            <a:r>
              <a:rPr lang="en-US" altLang="en-US" sz="2000" dirty="0"/>
              <a:t> in reply  you should provide simply list of clients at the panel of your company.</a:t>
            </a:r>
          </a:p>
          <a:p>
            <a:pPr lvl="1">
              <a:lnSpc>
                <a:spcPct val="90000"/>
              </a:lnSpc>
              <a:buClr>
                <a:schemeClr val="tx1"/>
              </a:buClr>
              <a:buFont typeface="Wingdings" panose="05000000000000000000" pitchFamily="2" charset="2"/>
              <a:buChar char="Ø"/>
            </a:pPr>
            <a:r>
              <a:rPr lang="en-US" altLang="en-US" sz="2000" dirty="0"/>
              <a:t>No need to provide  detailed business information about client at all.</a:t>
            </a:r>
          </a:p>
          <a:p>
            <a:pPr>
              <a:lnSpc>
                <a:spcPct val="90000"/>
              </a:lnSpc>
              <a:buNone/>
            </a:pPr>
            <a:endParaRPr lang="en-US"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7889"/>
          <p:cNvSpPr>
            <a:spLocks noGrp="1"/>
          </p:cNvSpPr>
          <p:nvPr>
            <p:ph type="title"/>
          </p:nvPr>
        </p:nvSpPr>
        <p:spPr>
          <a:xfrm>
            <a:off x="2514600" y="457200"/>
            <a:ext cx="7772400" cy="1143000"/>
          </a:xfrm>
        </p:spPr>
        <p:txBody>
          <a:bodyPr anchor="ctr"/>
          <a:lstStyle/>
          <a:p>
            <a:r>
              <a:rPr lang="en-US" altLang="en-US" sz="4000" dirty="0">
                <a:solidFill>
                  <a:schemeClr val="accent2"/>
                </a:solidFill>
              </a:rPr>
              <a:t>Avoid </a:t>
            </a:r>
            <a:r>
              <a:rPr lang="en-US" altLang="en-US" sz="4000" dirty="0" smtClean="0">
                <a:solidFill>
                  <a:schemeClr val="accent2"/>
                </a:solidFill>
              </a:rPr>
              <a:t>unnecessary </a:t>
            </a:r>
            <a:r>
              <a:rPr lang="en-US" altLang="en-US" sz="4000" dirty="0">
                <a:solidFill>
                  <a:schemeClr val="accent2"/>
                </a:solidFill>
              </a:rPr>
              <a:t>r</a:t>
            </a:r>
            <a:r>
              <a:rPr lang="en-US" altLang="en-US" sz="4000" dirty="0" smtClean="0">
                <a:solidFill>
                  <a:schemeClr val="accent2"/>
                </a:solidFill>
              </a:rPr>
              <a:t>epetition</a:t>
            </a:r>
            <a:endParaRPr lang="en-US" altLang="en-US" sz="4000" dirty="0">
              <a:solidFill>
                <a:schemeClr val="accent2"/>
              </a:solidFill>
            </a:endParaRPr>
          </a:p>
        </p:txBody>
      </p:sp>
      <p:sp>
        <p:nvSpPr>
          <p:cNvPr id="38914" name="Text Placeholder 37890"/>
          <p:cNvSpPr>
            <a:spLocks noGrp="1"/>
          </p:cNvSpPr>
          <p:nvPr>
            <p:ph idx="1"/>
          </p:nvPr>
        </p:nvSpPr>
        <p:spPr>
          <a:xfrm>
            <a:off x="2514600" y="1828800"/>
            <a:ext cx="7772400" cy="4114800"/>
          </a:xfrm>
        </p:spPr>
        <p:txBody>
          <a:bodyPr anchor="t"/>
          <a:lstStyle/>
          <a:p>
            <a:pPr>
              <a:lnSpc>
                <a:spcPct val="90000"/>
              </a:lnSpc>
            </a:pPr>
            <a:r>
              <a:rPr lang="en-US" altLang="en-US" dirty="0" smtClean="0"/>
              <a:t>Sometimes </a:t>
            </a:r>
            <a:r>
              <a:rPr lang="en-US" altLang="en-US" dirty="0"/>
              <a:t>repetition is necessary for focusing some special issue. </a:t>
            </a:r>
          </a:p>
          <a:p>
            <a:pPr>
              <a:lnSpc>
                <a:spcPct val="90000"/>
              </a:lnSpc>
            </a:pPr>
            <a:r>
              <a:rPr lang="en-US" altLang="en-US" dirty="0"/>
              <a:t>But when the same thing is </a:t>
            </a:r>
            <a:r>
              <a:rPr lang="en-US" altLang="en-US" dirty="0" smtClean="0"/>
              <a:t>said </a:t>
            </a:r>
            <a:r>
              <a:rPr lang="en-US" altLang="en-US" dirty="0"/>
              <a:t>two or </a:t>
            </a:r>
            <a:r>
              <a:rPr lang="en-US" altLang="en-US" dirty="0" smtClean="0"/>
              <a:t>three times without a valid reason, </a:t>
            </a:r>
            <a:r>
              <a:rPr lang="en-US" altLang="en-US" dirty="0"/>
              <a:t>the message become wordy and boring.</a:t>
            </a:r>
          </a:p>
          <a:p>
            <a:pPr>
              <a:lnSpc>
                <a:spcPct val="90000"/>
              </a:lnSpc>
            </a:pPr>
            <a:r>
              <a:rPr lang="en-US" altLang="en-US" dirty="0"/>
              <a:t>That’s </a:t>
            </a:r>
            <a:r>
              <a:rPr lang="en-US" altLang="en-US" dirty="0" smtClean="0"/>
              <a:t>why we should </a:t>
            </a:r>
            <a:r>
              <a:rPr lang="en-US" altLang="en-US" dirty="0"/>
              <a:t>try to avoid </a:t>
            </a:r>
            <a:r>
              <a:rPr lang="en-US" altLang="en-US" dirty="0" smtClean="0"/>
              <a:t>unnecessary </a:t>
            </a:r>
            <a:r>
              <a:rPr lang="en-US" altLang="en-US" dirty="0"/>
              <a:t>repetition.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8913"/>
          <p:cNvSpPr>
            <a:spLocks noGrp="1"/>
          </p:cNvSpPr>
          <p:nvPr>
            <p:ph type="title"/>
          </p:nvPr>
        </p:nvSpPr>
        <p:spPr>
          <a:xfrm>
            <a:off x="2514600" y="457200"/>
            <a:ext cx="7772400" cy="1143000"/>
          </a:xfrm>
        </p:spPr>
        <p:txBody>
          <a:bodyPr anchor="ctr"/>
          <a:lstStyle/>
          <a:p>
            <a:r>
              <a:rPr lang="en-US" altLang="en-US" sz="3200">
                <a:solidFill>
                  <a:schemeClr val="accent2"/>
                </a:solidFill>
              </a:rPr>
              <a:t>Some ways to eliminate unnecessary words</a:t>
            </a:r>
          </a:p>
        </p:txBody>
      </p:sp>
      <p:sp>
        <p:nvSpPr>
          <p:cNvPr id="39938" name="Text Placeholder 38914"/>
          <p:cNvSpPr>
            <a:spLocks noGrp="1"/>
          </p:cNvSpPr>
          <p:nvPr>
            <p:ph idx="1"/>
          </p:nvPr>
        </p:nvSpPr>
        <p:spPr>
          <a:xfrm>
            <a:off x="2514600" y="1828800"/>
            <a:ext cx="7772400" cy="4114800"/>
          </a:xfrm>
        </p:spPr>
        <p:txBody>
          <a:bodyPr anchor="t"/>
          <a:lstStyle/>
          <a:p>
            <a:pPr>
              <a:lnSpc>
                <a:spcPct val="80000"/>
              </a:lnSpc>
            </a:pPr>
            <a:r>
              <a:rPr lang="en-US" altLang="en-US" sz="2800" dirty="0"/>
              <a:t>Use shorter name after you have mentioned the long once. e.g.</a:t>
            </a:r>
          </a:p>
          <a:p>
            <a:pPr>
              <a:lnSpc>
                <a:spcPct val="80000"/>
              </a:lnSpc>
            </a:pPr>
            <a:r>
              <a:rPr lang="en-US" altLang="en-US" sz="2800" dirty="0">
                <a:solidFill>
                  <a:schemeClr val="accent2"/>
                </a:solidFill>
              </a:rPr>
              <a:t>Spectrum communications Private limited</a:t>
            </a:r>
            <a:r>
              <a:rPr lang="en-US" altLang="en-US" sz="2800" dirty="0"/>
              <a:t> use </a:t>
            </a:r>
            <a:r>
              <a:rPr lang="en-US" altLang="en-US" sz="2800" b="1" dirty="0">
                <a:solidFill>
                  <a:schemeClr val="accent2"/>
                </a:solidFill>
              </a:rPr>
              <a:t>S</a:t>
            </a:r>
            <a:r>
              <a:rPr lang="en-US" altLang="en-US" sz="2800" b="1" dirty="0" smtClean="0">
                <a:solidFill>
                  <a:schemeClr val="accent2"/>
                </a:solidFill>
              </a:rPr>
              <a:t>pectrum</a:t>
            </a:r>
            <a:r>
              <a:rPr lang="en-US" altLang="en-US" sz="2800" dirty="0"/>
              <a:t>.</a:t>
            </a:r>
          </a:p>
          <a:p>
            <a:pPr>
              <a:lnSpc>
                <a:spcPct val="80000"/>
              </a:lnSpc>
            </a:pPr>
            <a:r>
              <a:rPr lang="en-US" altLang="en-US" sz="2800" dirty="0"/>
              <a:t>Use </a:t>
            </a:r>
            <a:r>
              <a:rPr lang="en-US" altLang="en-US" sz="2800" dirty="0" smtClean="0"/>
              <a:t>abbreviations </a:t>
            </a:r>
            <a:r>
              <a:rPr lang="en-US" altLang="en-US" sz="2800" dirty="0"/>
              <a:t>e</a:t>
            </a:r>
            <a:r>
              <a:rPr lang="en-US" altLang="en-US" sz="2800" dirty="0" smtClean="0"/>
              <a:t>.g</a:t>
            </a:r>
            <a:r>
              <a:rPr lang="en-US" altLang="en-US" sz="2800" dirty="0"/>
              <a:t>.</a:t>
            </a:r>
          </a:p>
          <a:p>
            <a:pPr>
              <a:lnSpc>
                <a:spcPct val="80000"/>
              </a:lnSpc>
              <a:buNone/>
            </a:pPr>
            <a:r>
              <a:rPr lang="en-US" altLang="en-US" sz="2800" dirty="0"/>
              <a:t>	Instead of </a:t>
            </a:r>
            <a:r>
              <a:rPr lang="en-US" altLang="en-US" sz="2800" dirty="0">
                <a:solidFill>
                  <a:schemeClr val="accent2"/>
                </a:solidFill>
              </a:rPr>
              <a:t>W</a:t>
            </a:r>
            <a:r>
              <a:rPr lang="en-US" altLang="en-US" sz="2800" dirty="0" smtClean="0">
                <a:solidFill>
                  <a:schemeClr val="accent2"/>
                </a:solidFill>
              </a:rPr>
              <a:t>orld </a:t>
            </a:r>
            <a:r>
              <a:rPr lang="en-US" altLang="en-US" sz="2800" dirty="0">
                <a:solidFill>
                  <a:schemeClr val="accent2"/>
                </a:solidFill>
              </a:rPr>
              <a:t>T</a:t>
            </a:r>
            <a:r>
              <a:rPr lang="en-US" altLang="en-US" sz="2800" dirty="0" smtClean="0">
                <a:solidFill>
                  <a:schemeClr val="accent2"/>
                </a:solidFill>
              </a:rPr>
              <a:t>rade </a:t>
            </a:r>
            <a:r>
              <a:rPr lang="en-US" altLang="en-US" sz="2800" dirty="0">
                <a:solidFill>
                  <a:schemeClr val="accent2"/>
                </a:solidFill>
              </a:rPr>
              <a:t>O</a:t>
            </a:r>
            <a:r>
              <a:rPr lang="en-US" altLang="en-US" sz="2800" dirty="0" smtClean="0">
                <a:solidFill>
                  <a:schemeClr val="accent2"/>
                </a:solidFill>
              </a:rPr>
              <a:t>rganization</a:t>
            </a:r>
            <a:r>
              <a:rPr lang="en-US" altLang="en-US" sz="2800" dirty="0" smtClean="0"/>
              <a:t> </a:t>
            </a:r>
            <a:r>
              <a:rPr lang="en-US" altLang="en-US" sz="2800" dirty="0"/>
              <a:t>use </a:t>
            </a:r>
            <a:r>
              <a:rPr lang="en-US" altLang="en-US" sz="2800" dirty="0">
                <a:solidFill>
                  <a:schemeClr val="accent2"/>
                </a:solidFill>
              </a:rPr>
              <a:t>WTO </a:t>
            </a:r>
            <a:r>
              <a:rPr lang="en-US" altLang="en-US" sz="2800" dirty="0"/>
              <a:t>or You can use </a:t>
            </a:r>
            <a:r>
              <a:rPr lang="en-US" altLang="en-US" sz="2800" dirty="0">
                <a:solidFill>
                  <a:schemeClr val="accent2"/>
                </a:solidFill>
              </a:rPr>
              <a:t>IT</a:t>
            </a:r>
            <a:r>
              <a:rPr lang="en-US" altLang="en-US" sz="2800" dirty="0"/>
              <a:t> for </a:t>
            </a:r>
            <a:r>
              <a:rPr lang="en-US" altLang="en-US" sz="2800" dirty="0">
                <a:solidFill>
                  <a:schemeClr val="accent2"/>
                </a:solidFill>
              </a:rPr>
              <a:t>Information Technology</a:t>
            </a:r>
            <a:r>
              <a:rPr lang="en-US" altLang="en-US" sz="2800" dirty="0"/>
              <a:t>.( keeping in views that receiver knows about these terms)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9937"/>
          <p:cNvSpPr>
            <a:spLocks noGrp="1"/>
          </p:cNvSpPr>
          <p:nvPr>
            <p:ph type="title"/>
          </p:nvPr>
        </p:nvSpPr>
        <p:spPr>
          <a:xfrm>
            <a:off x="2514600" y="228600"/>
            <a:ext cx="6870700" cy="1136650"/>
          </a:xfrm>
        </p:spPr>
        <p:txBody>
          <a:bodyPr anchor="ctr"/>
          <a:lstStyle/>
          <a:p>
            <a:r>
              <a:rPr lang="en-US" altLang="en-US" sz="4000">
                <a:solidFill>
                  <a:schemeClr val="accent2"/>
                </a:solidFill>
              </a:rPr>
              <a:t>3) Consideration</a:t>
            </a:r>
          </a:p>
        </p:txBody>
      </p:sp>
      <p:sp>
        <p:nvSpPr>
          <p:cNvPr id="40962" name="Text Placeholder 39938"/>
          <p:cNvSpPr>
            <a:spLocks noGrp="1"/>
          </p:cNvSpPr>
          <p:nvPr>
            <p:ph idx="1"/>
          </p:nvPr>
        </p:nvSpPr>
        <p:spPr>
          <a:xfrm>
            <a:off x="2286000" y="1919288"/>
            <a:ext cx="7696200" cy="3732212"/>
          </a:xfrm>
        </p:spPr>
        <p:txBody>
          <a:bodyPr anchor="t"/>
          <a:lstStyle/>
          <a:p>
            <a:pPr>
              <a:lnSpc>
                <a:spcPct val="90000"/>
              </a:lnSpc>
            </a:pPr>
            <a:r>
              <a:rPr lang="en-US" altLang="en-US" dirty="0"/>
              <a:t>Consideration means – </a:t>
            </a:r>
            <a:r>
              <a:rPr lang="en-US" altLang="en-US" dirty="0">
                <a:solidFill>
                  <a:schemeClr val="accent2"/>
                </a:solidFill>
              </a:rPr>
              <a:t>To consider the receiver’s Interest/Intention.</a:t>
            </a:r>
          </a:p>
          <a:p>
            <a:pPr algn="just">
              <a:lnSpc>
                <a:spcPct val="90000"/>
              </a:lnSpc>
            </a:pPr>
            <a:r>
              <a:rPr lang="en-US" altLang="en-US" dirty="0"/>
              <a:t>It is very important in effective communication while writing a message you should always keep in mind your target </a:t>
            </a:r>
            <a:r>
              <a:rPr lang="en-US" altLang="en-US" dirty="0" smtClean="0"/>
              <a:t>group.</a:t>
            </a:r>
            <a:endParaRPr lang="en-US" altLang="en-US" dirty="0"/>
          </a:p>
          <a:p>
            <a:pPr>
              <a:lnSpc>
                <a:spcPct val="90000"/>
              </a:lnSpc>
              <a:buNone/>
            </a:pPr>
            <a:r>
              <a:rPr lang="en-US" altLang="en-US"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4337"/>
          <p:cNvSpPr/>
          <p:nvPr/>
        </p:nvSpPr>
        <p:spPr>
          <a:xfrm>
            <a:off x="2090738" y="684213"/>
            <a:ext cx="7354570" cy="762000"/>
          </a:xfrm>
          <a:prstGeom prst="rect">
            <a:avLst/>
          </a:prstGeom>
          <a:noFill/>
          <a:ln w="9525">
            <a:noFill/>
          </a:ln>
        </p:spPr>
        <p:txBody>
          <a:bodyPr wrap="none" anchor="t">
            <a:spAutoFit/>
          </a:bodyPr>
          <a:lstStyle/>
          <a:p>
            <a:pPr lvl="0" indent="0"/>
            <a:r>
              <a:rPr lang="en-US" altLang="en-US" sz="4400">
                <a:solidFill>
                  <a:schemeClr val="tx2"/>
                </a:solidFill>
                <a:latin typeface="Arial" panose="020B0604020202020204" pitchFamily="34" charset="0"/>
                <a:ea typeface="Times New Roman" panose="02020603050405020304" charset="0"/>
              </a:rPr>
              <a:t>The Communication Process</a:t>
            </a:r>
          </a:p>
        </p:txBody>
      </p:sp>
      <p:sp>
        <p:nvSpPr>
          <p:cNvPr id="14339" name="Curved Right Arrow 14338"/>
          <p:cNvSpPr/>
          <p:nvPr/>
        </p:nvSpPr>
        <p:spPr>
          <a:xfrm rot="5463459">
            <a:off x="5334000" y="-939800"/>
            <a:ext cx="669925" cy="7696200"/>
          </a:xfrm>
          <a:prstGeom prst="curvedRightArrow">
            <a:avLst>
              <a:gd name="adj1" fmla="val 209819"/>
              <a:gd name="adj2" fmla="val 453414"/>
              <a:gd name="adj3" fmla="val 32444"/>
            </a:avLst>
          </a:prstGeom>
          <a:solidFill>
            <a:srgbClr val="BCB4F4"/>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3315" name="Rectangle 14339"/>
          <p:cNvSpPr/>
          <p:nvPr/>
        </p:nvSpPr>
        <p:spPr>
          <a:xfrm>
            <a:off x="5334000" y="2971800"/>
            <a:ext cx="1521460" cy="457200"/>
          </a:xfrm>
          <a:prstGeom prst="rect">
            <a:avLst/>
          </a:prstGeom>
          <a:noFill/>
          <a:ln w="9525">
            <a:noFill/>
          </a:ln>
        </p:spPr>
        <p:txBody>
          <a:bodyPr wrap="none" anchor="t">
            <a:spAutoFit/>
          </a:bodyPr>
          <a:lstStyle/>
          <a:p>
            <a:pPr lvl="0" indent="0"/>
            <a:r>
              <a:rPr lang="en-US" altLang="en-US" sz="2400">
                <a:latin typeface="Arial" panose="020B0604020202020204" pitchFamily="34" charset="0"/>
                <a:ea typeface="Times New Roman" panose="02020603050405020304" charset="0"/>
              </a:rPr>
              <a:t>Feedback</a:t>
            </a:r>
          </a:p>
        </p:txBody>
      </p:sp>
      <p:sp>
        <p:nvSpPr>
          <p:cNvPr id="13316" name="Rectangle 14340"/>
          <p:cNvSpPr/>
          <p:nvPr/>
        </p:nvSpPr>
        <p:spPr>
          <a:xfrm>
            <a:off x="2133600" y="4267200"/>
            <a:ext cx="98679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Source</a:t>
            </a:r>
          </a:p>
        </p:txBody>
      </p:sp>
      <p:sp>
        <p:nvSpPr>
          <p:cNvPr id="13317" name="Rectangle 14341"/>
          <p:cNvSpPr/>
          <p:nvPr/>
        </p:nvSpPr>
        <p:spPr>
          <a:xfrm>
            <a:off x="3886200" y="4267200"/>
            <a:ext cx="124079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Encoding</a:t>
            </a:r>
          </a:p>
        </p:txBody>
      </p:sp>
      <p:sp>
        <p:nvSpPr>
          <p:cNvPr id="13318" name="Rectangle 14342"/>
          <p:cNvSpPr/>
          <p:nvPr/>
        </p:nvSpPr>
        <p:spPr>
          <a:xfrm>
            <a:off x="5715000" y="4191000"/>
            <a:ext cx="112776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Channel</a:t>
            </a:r>
          </a:p>
        </p:txBody>
      </p:sp>
      <p:sp>
        <p:nvSpPr>
          <p:cNvPr id="13319" name="Rectangle 14343"/>
          <p:cNvSpPr/>
          <p:nvPr/>
        </p:nvSpPr>
        <p:spPr>
          <a:xfrm>
            <a:off x="7315200" y="4114800"/>
            <a:ext cx="125476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Decoding</a:t>
            </a:r>
          </a:p>
        </p:txBody>
      </p:sp>
      <p:sp>
        <p:nvSpPr>
          <p:cNvPr id="13320" name="Rectangle 14344"/>
          <p:cNvSpPr/>
          <p:nvPr/>
        </p:nvSpPr>
        <p:spPr>
          <a:xfrm>
            <a:off x="8915400" y="4038600"/>
            <a:ext cx="1184275"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Receiver</a:t>
            </a:r>
          </a:p>
        </p:txBody>
      </p:sp>
      <p:sp>
        <p:nvSpPr>
          <p:cNvPr id="14346" name="Right Arrow 14345"/>
          <p:cNvSpPr/>
          <p:nvPr/>
        </p:nvSpPr>
        <p:spPr>
          <a:xfrm>
            <a:off x="3276600" y="42672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7" name="Right Arrow 14346"/>
          <p:cNvSpPr/>
          <p:nvPr/>
        </p:nvSpPr>
        <p:spPr>
          <a:xfrm>
            <a:off x="5181600" y="41910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8" name="Right Arrow 14347"/>
          <p:cNvSpPr/>
          <p:nvPr/>
        </p:nvSpPr>
        <p:spPr>
          <a:xfrm>
            <a:off x="6781800" y="41148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9" name="Right Arrow 14348"/>
          <p:cNvSpPr/>
          <p:nvPr/>
        </p:nvSpPr>
        <p:spPr>
          <a:xfrm>
            <a:off x="8534400" y="40386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3325" name="Rectangle 14349"/>
          <p:cNvSpPr/>
          <p:nvPr/>
        </p:nvSpPr>
        <p:spPr>
          <a:xfrm>
            <a:off x="22098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6" name="Rectangle 14350"/>
          <p:cNvSpPr/>
          <p:nvPr/>
        </p:nvSpPr>
        <p:spPr>
          <a:xfrm>
            <a:off x="39624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7" name="Rectangle 14351"/>
          <p:cNvSpPr/>
          <p:nvPr/>
        </p:nvSpPr>
        <p:spPr>
          <a:xfrm>
            <a:off x="56388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8" name="Rectangle 14352"/>
          <p:cNvSpPr/>
          <p:nvPr/>
        </p:nvSpPr>
        <p:spPr>
          <a:xfrm>
            <a:off x="7315200" y="48768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9" name="Rectangle 14353"/>
          <p:cNvSpPr/>
          <p:nvPr/>
        </p:nvSpPr>
        <p:spPr>
          <a:xfrm>
            <a:off x="8915400" y="48006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3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3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0961"/>
          <p:cNvSpPr>
            <a:spLocks noGrp="1"/>
          </p:cNvSpPr>
          <p:nvPr>
            <p:ph type="title"/>
          </p:nvPr>
        </p:nvSpPr>
        <p:spPr>
          <a:xfrm>
            <a:off x="2514600" y="457200"/>
            <a:ext cx="7772400" cy="1143000"/>
          </a:xfrm>
        </p:spPr>
        <p:txBody>
          <a:bodyPr anchor="ctr"/>
          <a:lstStyle/>
          <a:p>
            <a:r>
              <a:rPr lang="en-US" altLang="en-US" sz="3200">
                <a:solidFill>
                  <a:schemeClr val="accent2"/>
                </a:solidFill>
              </a:rPr>
              <a:t>Three specific ways to indicate consideration</a:t>
            </a:r>
          </a:p>
        </p:txBody>
      </p:sp>
      <p:sp>
        <p:nvSpPr>
          <p:cNvPr id="41986" name="Text Placeholder 40962"/>
          <p:cNvSpPr>
            <a:spLocks noGrp="1"/>
          </p:cNvSpPr>
          <p:nvPr>
            <p:ph idx="1"/>
          </p:nvPr>
        </p:nvSpPr>
        <p:spPr>
          <a:xfrm>
            <a:off x="2514600" y="1828800"/>
            <a:ext cx="7772400" cy="4114800"/>
          </a:xfrm>
        </p:spPr>
        <p:txBody>
          <a:bodyPr anchor="t"/>
          <a:lstStyle/>
          <a:p>
            <a:pPr>
              <a:lnSpc>
                <a:spcPct val="90000"/>
              </a:lnSpc>
              <a:buNone/>
            </a:pPr>
            <a:r>
              <a:rPr lang="zh-CN" altLang="en-US" dirty="0"/>
              <a:t>i-Focus on </a:t>
            </a:r>
            <a:r>
              <a:rPr lang="zh-CN" altLang="en-US" dirty="0" smtClean="0">
                <a:solidFill>
                  <a:srgbClr val="FF33CC"/>
                </a:solidFill>
              </a:rPr>
              <a:t>“you</a:t>
            </a:r>
            <a:r>
              <a:rPr lang="zh-CN" altLang="en-US" dirty="0">
                <a:solidFill>
                  <a:srgbClr val="FF33CC"/>
                </a:solidFill>
              </a:rPr>
              <a:t>”</a:t>
            </a:r>
            <a:r>
              <a:rPr lang="zh-CN" altLang="en-US" dirty="0"/>
              <a:t> instead of </a:t>
            </a:r>
            <a:r>
              <a:rPr lang="zh-CN" altLang="en-US" dirty="0">
                <a:solidFill>
                  <a:srgbClr val="FF33CC"/>
                </a:solidFill>
              </a:rPr>
              <a:t>“I” or “We”</a:t>
            </a:r>
          </a:p>
          <a:p>
            <a:pPr>
              <a:lnSpc>
                <a:spcPct val="90000"/>
              </a:lnSpc>
              <a:buNone/>
            </a:pPr>
            <a:r>
              <a:rPr lang="zh-CN" altLang="en-US" dirty="0"/>
              <a:t>ii-Show audience benefit or interest of the receiver</a:t>
            </a:r>
          </a:p>
          <a:p>
            <a:pPr>
              <a:lnSpc>
                <a:spcPct val="90000"/>
              </a:lnSpc>
              <a:buNone/>
            </a:pPr>
            <a:r>
              <a:rPr lang="zh-CN" altLang="en-US" dirty="0"/>
              <a:t>iii-Emphasize positive, pleasant facts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Placeholder 43009"/>
          <p:cNvSpPr>
            <a:spLocks noGrp="1"/>
          </p:cNvSpPr>
          <p:nvPr>
            <p:ph idx="1"/>
          </p:nvPr>
        </p:nvSpPr>
        <p:spPr>
          <a:xfrm>
            <a:off x="2438400" y="1600200"/>
            <a:ext cx="7696200" cy="4808538"/>
          </a:xfrm>
        </p:spPr>
        <p:txBody>
          <a:bodyPr anchor="t"/>
          <a:lstStyle/>
          <a:p>
            <a:pPr>
              <a:buNone/>
            </a:pPr>
            <a:r>
              <a:rPr lang="zh-CN" altLang="en-US" u="sng" dirty="0" smtClean="0">
                <a:solidFill>
                  <a:schemeClr val="accent2"/>
                </a:solidFill>
              </a:rPr>
              <a:t>We attitude</a:t>
            </a:r>
          </a:p>
          <a:p>
            <a:pPr>
              <a:buNone/>
            </a:pPr>
            <a:r>
              <a:rPr lang="en-IN" altLang="zh-CN" dirty="0" smtClean="0"/>
              <a:t>We are</a:t>
            </a:r>
            <a:r>
              <a:rPr lang="zh-CN" altLang="en-US" dirty="0" smtClean="0"/>
              <a:t> delighted to announce that we will extend </a:t>
            </a:r>
            <a:r>
              <a:rPr lang="en-IN" altLang="zh-CN" dirty="0" smtClean="0"/>
              <a:t>shopping hours</a:t>
            </a:r>
            <a:r>
              <a:rPr lang="zh-CN" altLang="en-US" dirty="0" smtClean="0"/>
              <a:t> to make shopping more</a:t>
            </a:r>
            <a:r>
              <a:rPr lang="en-IN" altLang="en-US" dirty="0" smtClean="0"/>
              <a:t> enjoyable and longer...</a:t>
            </a:r>
            <a:endParaRPr lang="zh-CN" altLang="en-US" dirty="0" smtClean="0"/>
          </a:p>
          <a:p>
            <a:pPr>
              <a:buNone/>
            </a:pPr>
            <a:r>
              <a:rPr lang="en-US" altLang="en-US" u="sng" dirty="0" smtClean="0">
                <a:solidFill>
                  <a:schemeClr val="hlink"/>
                </a:solidFill>
              </a:rPr>
              <a:t>You </a:t>
            </a:r>
            <a:r>
              <a:rPr lang="en-US" altLang="en-US" u="sng" dirty="0">
                <a:solidFill>
                  <a:schemeClr val="hlink"/>
                </a:solidFill>
              </a:rPr>
              <a:t>attitude</a:t>
            </a:r>
          </a:p>
          <a:p>
            <a:pPr>
              <a:buNone/>
            </a:pPr>
            <a:r>
              <a:rPr lang="en-US" altLang="en-US" dirty="0">
                <a:solidFill>
                  <a:schemeClr val="accent2"/>
                </a:solidFill>
              </a:rPr>
              <a:t>“You will be able to shop in the evening with the extended hours</a:t>
            </a:r>
            <a:r>
              <a:rPr lang="en-US" altLang="en-US" dirty="0" smtClean="0">
                <a:solidFill>
                  <a:schemeClr val="accent2"/>
                </a:solidFill>
              </a:rPr>
              <a:t>.”</a:t>
            </a:r>
            <a:endParaRPr lang="en-US" altLang="en-US" dirty="0">
              <a:solidFill>
                <a:schemeClr val="accent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45057"/>
          <p:cNvSpPr>
            <a:spLocks noGrp="1"/>
          </p:cNvSpPr>
          <p:nvPr>
            <p:ph type="title"/>
          </p:nvPr>
        </p:nvSpPr>
        <p:spPr>
          <a:xfrm>
            <a:off x="2514600" y="457200"/>
            <a:ext cx="7772400" cy="677863"/>
          </a:xfrm>
        </p:spPr>
        <p:txBody>
          <a:bodyPr anchor="ctr">
            <a:normAutofit fontScale="90000"/>
          </a:bodyPr>
          <a:lstStyle/>
          <a:p>
            <a:r>
              <a:rPr lang="en-US" altLang="en-US" b="1">
                <a:solidFill>
                  <a:srgbClr val="FF33CC"/>
                </a:solidFill>
              </a:rPr>
              <a:t>4) Concreteness</a:t>
            </a:r>
          </a:p>
        </p:txBody>
      </p:sp>
      <p:sp>
        <p:nvSpPr>
          <p:cNvPr id="46082" name="Text Placeholder 45058"/>
          <p:cNvSpPr>
            <a:spLocks noGrp="1"/>
          </p:cNvSpPr>
          <p:nvPr>
            <p:ph idx="1"/>
          </p:nvPr>
        </p:nvSpPr>
        <p:spPr>
          <a:xfrm>
            <a:off x="2362200" y="1752600"/>
            <a:ext cx="7696200" cy="4484688"/>
          </a:xfrm>
        </p:spPr>
        <p:txBody>
          <a:bodyPr anchor="t"/>
          <a:lstStyle/>
          <a:p>
            <a:r>
              <a:rPr lang="en-US" altLang="en-US" dirty="0"/>
              <a:t>It means that message should be </a:t>
            </a:r>
            <a:r>
              <a:rPr lang="en-US" altLang="en-US" dirty="0">
                <a:solidFill>
                  <a:schemeClr val="hlink"/>
                </a:solidFill>
              </a:rPr>
              <a:t>specific</a:t>
            </a:r>
            <a:r>
              <a:rPr lang="en-US" altLang="en-US" dirty="0"/>
              <a:t> instead of </a:t>
            </a:r>
            <a:r>
              <a:rPr lang="en-US" altLang="en-US" dirty="0">
                <a:solidFill>
                  <a:schemeClr val="hlink"/>
                </a:solidFill>
              </a:rPr>
              <a:t>general.</a:t>
            </a:r>
            <a:r>
              <a:rPr lang="en-US" altLang="en-US" dirty="0"/>
              <a:t> Misunderstanding of words creates problems for both parties (sender and receiver). </a:t>
            </a:r>
          </a:p>
          <a:p>
            <a:r>
              <a:rPr lang="en-US" altLang="en-US" dirty="0" smtClean="0"/>
              <a:t>When </a:t>
            </a:r>
            <a:r>
              <a:rPr lang="en-US" altLang="en-US" dirty="0"/>
              <a:t>you  talk to your client always use facts and figures instead of generic or irrelevant information.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Placeholder 47105"/>
          <p:cNvSpPr>
            <a:spLocks noGrp="1"/>
          </p:cNvSpPr>
          <p:nvPr>
            <p:ph idx="1"/>
          </p:nvPr>
        </p:nvSpPr>
        <p:spPr>
          <a:xfrm>
            <a:off x="2362200" y="1919288"/>
            <a:ext cx="7696200" cy="3890962"/>
          </a:xfrm>
        </p:spPr>
        <p:txBody>
          <a:bodyPr anchor="t"/>
          <a:lstStyle/>
          <a:p>
            <a:pPr>
              <a:buNone/>
            </a:pPr>
            <a:r>
              <a:rPr lang="en-US" altLang="en-US" u="sng" dirty="0" smtClean="0">
                <a:solidFill>
                  <a:srgbClr val="800080"/>
                </a:solidFill>
              </a:rPr>
              <a:t>General</a:t>
            </a:r>
          </a:p>
          <a:p>
            <a:pPr>
              <a:buNone/>
            </a:pPr>
            <a:r>
              <a:rPr lang="en-US" altLang="en-US" sz="2400" dirty="0" smtClean="0"/>
              <a:t>He is very intelligent student of class and stood first in the class.</a:t>
            </a:r>
          </a:p>
          <a:p>
            <a:pPr>
              <a:buNone/>
            </a:pPr>
            <a:r>
              <a:rPr lang="en-US" altLang="en-US" sz="2400" u="sng" dirty="0" err="1" smtClean="0">
                <a:solidFill>
                  <a:srgbClr val="800080"/>
                </a:solidFill>
              </a:rPr>
              <a:t>vs</a:t>
            </a:r>
            <a:endParaRPr lang="en-US" altLang="en-US" sz="2400" u="sng" dirty="0" smtClean="0">
              <a:solidFill>
                <a:srgbClr val="800080"/>
              </a:solidFill>
            </a:endParaRPr>
          </a:p>
          <a:p>
            <a:pPr>
              <a:buNone/>
            </a:pPr>
            <a:r>
              <a:rPr lang="en-US" altLang="en-US" u="sng" dirty="0" smtClean="0">
                <a:solidFill>
                  <a:srgbClr val="800080"/>
                </a:solidFill>
              </a:rPr>
              <a:t>Concrete</a:t>
            </a:r>
            <a:endParaRPr lang="en-US" altLang="en-US" u="sng" dirty="0">
              <a:solidFill>
                <a:srgbClr val="800080"/>
              </a:solidFill>
            </a:endParaRPr>
          </a:p>
          <a:p>
            <a:pPr>
              <a:buNone/>
            </a:pPr>
            <a:r>
              <a:rPr lang="en-US" altLang="en-US" sz="2400" dirty="0" err="1" smtClean="0"/>
              <a:t>Rahul’s</a:t>
            </a:r>
            <a:r>
              <a:rPr lang="en-US" altLang="en-US" sz="2400" dirty="0" smtClean="0"/>
              <a:t> </a:t>
            </a:r>
            <a:r>
              <a:rPr lang="en-US" altLang="en-US" sz="2400" dirty="0"/>
              <a:t>GPA in </a:t>
            </a:r>
            <a:r>
              <a:rPr lang="en-US" altLang="en-US" sz="2400" dirty="0" err="1" smtClean="0"/>
              <a:t>B.Tech</a:t>
            </a:r>
            <a:r>
              <a:rPr lang="en-US" altLang="en-US" sz="2400" dirty="0" smtClean="0"/>
              <a:t>. </a:t>
            </a:r>
            <a:r>
              <a:rPr lang="en-US" altLang="en-US" sz="2400" dirty="0"/>
              <a:t>Electrical Engineering </a:t>
            </a:r>
            <a:r>
              <a:rPr lang="en-US" altLang="en-US" sz="2400" dirty="0" smtClean="0"/>
              <a:t>2014 even semester </a:t>
            </a:r>
            <a:r>
              <a:rPr lang="en-US" altLang="en-US" sz="2400" dirty="0"/>
              <a:t>was </a:t>
            </a:r>
            <a:r>
              <a:rPr lang="en-US" altLang="en-US" sz="2400" dirty="0" smtClean="0"/>
              <a:t>3.95/4.0; </a:t>
            </a:r>
            <a:r>
              <a:rPr lang="en-US" altLang="en-US" sz="2400" dirty="0"/>
              <a:t>he stood first in his class.</a:t>
            </a:r>
          </a:p>
          <a:p>
            <a:pPr>
              <a:buNone/>
            </a:pPr>
            <a:endParaRPr lang="en-US"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Placeholder 48129"/>
          <p:cNvSpPr>
            <a:spLocks noGrp="1"/>
          </p:cNvSpPr>
          <p:nvPr>
            <p:ph idx="1"/>
          </p:nvPr>
        </p:nvSpPr>
        <p:spPr>
          <a:xfrm>
            <a:off x="2438400" y="1571625"/>
            <a:ext cx="7696200" cy="4448175"/>
          </a:xfrm>
        </p:spPr>
        <p:txBody>
          <a:bodyPr anchor="t"/>
          <a:lstStyle/>
          <a:p>
            <a:pPr>
              <a:lnSpc>
                <a:spcPct val="90000"/>
              </a:lnSpc>
              <a:buNone/>
            </a:pPr>
            <a:endParaRPr lang="en-US" altLang="en-US" dirty="0"/>
          </a:p>
          <a:p>
            <a:pPr>
              <a:lnSpc>
                <a:spcPct val="90000"/>
              </a:lnSpc>
            </a:pPr>
            <a:r>
              <a:rPr lang="en-IN" altLang="en-US" dirty="0"/>
              <a:t>Message able to hold attention of receiver</a:t>
            </a:r>
            <a:r>
              <a:rPr lang="en-US" altLang="en-US" dirty="0"/>
              <a:t>.</a:t>
            </a:r>
          </a:p>
          <a:p>
            <a:pPr>
              <a:lnSpc>
                <a:spcPct val="90000"/>
              </a:lnSpc>
            </a:pPr>
            <a:r>
              <a:rPr lang="en-IN" altLang="en-US" dirty="0"/>
              <a:t>Use of images</a:t>
            </a:r>
            <a:r>
              <a:rPr lang="en-IN" altLang="en-US" dirty="0" smtClean="0"/>
              <a:t>, charts </a:t>
            </a:r>
            <a:r>
              <a:rPr lang="en-IN" altLang="en-US" dirty="0"/>
              <a:t>etc creatively.</a:t>
            </a:r>
          </a:p>
          <a:p>
            <a:pPr>
              <a:lnSpc>
                <a:spcPct val="90000"/>
              </a:lnSpc>
            </a:pPr>
            <a:r>
              <a:rPr lang="en-IN" altLang="en-US" dirty="0"/>
              <a:t>Expression that is </a:t>
            </a:r>
            <a:r>
              <a:rPr lang="en-IN" altLang="en-US" dirty="0" smtClean="0"/>
              <a:t>non-routine </a:t>
            </a:r>
            <a:r>
              <a:rPr lang="en-IN" altLang="en-US" dirty="0"/>
              <a:t>and out </a:t>
            </a:r>
            <a:r>
              <a:rPr lang="en-IN" altLang="en-US" dirty="0" smtClean="0"/>
              <a:t>of the </a:t>
            </a:r>
            <a:r>
              <a:rPr lang="en-IN" altLang="en-US" dirty="0"/>
              <a:t>box.</a:t>
            </a:r>
          </a:p>
        </p:txBody>
      </p:sp>
      <p:sp>
        <p:nvSpPr>
          <p:cNvPr id="49154" name="Title 48130"/>
          <p:cNvSpPr>
            <a:spLocks noGrp="1"/>
          </p:cNvSpPr>
          <p:nvPr>
            <p:ph type="title"/>
          </p:nvPr>
        </p:nvSpPr>
        <p:spPr>
          <a:xfrm>
            <a:off x="2514600" y="457200"/>
            <a:ext cx="7772400" cy="1143000"/>
          </a:xfrm>
        </p:spPr>
        <p:txBody>
          <a:bodyPr anchor="ctr">
            <a:normAutofit fontScale="90000"/>
          </a:bodyPr>
          <a:lstStyle/>
          <a:p>
            <a:r>
              <a:rPr lang="zh-CN" altLang="en-US" sz="3600" u="sng" dirty="0">
                <a:solidFill>
                  <a:srgbClr val="800080"/>
                </a:solidFill>
              </a:rPr>
              <a:t/>
            </a:r>
            <a:br>
              <a:rPr lang="zh-CN" altLang="en-US" sz="3600" u="sng" dirty="0">
                <a:solidFill>
                  <a:srgbClr val="800080"/>
                </a:solidFill>
              </a:rPr>
            </a:br>
            <a:r>
              <a:rPr lang="en-IN" altLang="en-US" sz="5300" dirty="0">
                <a:solidFill>
                  <a:srgbClr val="800080"/>
                </a:solidFill>
              </a:rPr>
              <a:t>Creativity</a:t>
            </a:r>
            <a:r>
              <a:rPr lang="zh-CN" altLang="en-US" sz="3600" u="sng" dirty="0">
                <a:solidFill>
                  <a:srgbClr val="800080"/>
                </a:solidFill>
              </a:rPr>
              <a:t/>
            </a:r>
            <a:br>
              <a:rPr lang="zh-CN" altLang="en-US" sz="3600" u="sng" dirty="0">
                <a:solidFill>
                  <a:srgbClr val="800080"/>
                </a:solidFill>
              </a:rPr>
            </a:br>
            <a:endParaRPr lang="zh-CN" altLang="en-US" sz="3600" u="sng" dirty="0">
              <a:solidFill>
                <a:srgbClr val="80008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Courtesy</a:t>
            </a:r>
            <a:endParaRPr lang="en-IN" dirty="0"/>
          </a:p>
        </p:txBody>
      </p:sp>
      <p:pic>
        <p:nvPicPr>
          <p:cNvPr id="1026" name="Picture 2" descr="C:\Users\AB\Pictures\IMG_20180321_200059.jpg"/>
          <p:cNvPicPr>
            <a:picLocks noGrp="1" noChangeAspect="1" noChangeArrowheads="1"/>
          </p:cNvPicPr>
          <p:nvPr>
            <p:ph idx="1"/>
          </p:nvPr>
        </p:nvPicPr>
        <p:blipFill>
          <a:blip r:embed="rId2" cstate="print"/>
          <a:srcRect/>
          <a:stretch>
            <a:fillRect/>
          </a:stretch>
        </p:blipFill>
        <p:spPr bwMode="auto">
          <a:xfrm>
            <a:off x="3544873" y="1600200"/>
            <a:ext cx="4693798" cy="4957354"/>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51201"/>
          <p:cNvSpPr>
            <a:spLocks noGrp="1"/>
          </p:cNvSpPr>
          <p:nvPr>
            <p:ph type="title"/>
          </p:nvPr>
        </p:nvSpPr>
        <p:spPr>
          <a:xfrm>
            <a:off x="2514600" y="457200"/>
            <a:ext cx="7772400" cy="490538"/>
          </a:xfrm>
        </p:spPr>
        <p:txBody>
          <a:bodyPr anchor="ctr">
            <a:normAutofit fontScale="90000"/>
          </a:bodyPr>
          <a:lstStyle/>
          <a:p>
            <a:r>
              <a:rPr lang="en-US" altLang="en-US" sz="5200" b="1" dirty="0">
                <a:solidFill>
                  <a:srgbClr val="FF33CC"/>
                </a:solidFill>
              </a:rPr>
              <a:t>Courtesy</a:t>
            </a:r>
          </a:p>
        </p:txBody>
      </p:sp>
      <p:sp>
        <p:nvSpPr>
          <p:cNvPr id="50178" name="Text Placeholder 51202"/>
          <p:cNvSpPr>
            <a:spLocks noGrp="1"/>
          </p:cNvSpPr>
          <p:nvPr>
            <p:ph idx="1"/>
          </p:nvPr>
        </p:nvSpPr>
        <p:spPr>
          <a:xfrm>
            <a:off x="2362200" y="1531938"/>
            <a:ext cx="8072438" cy="4633731"/>
          </a:xfrm>
        </p:spPr>
        <p:txBody>
          <a:bodyPr anchor="t"/>
          <a:lstStyle/>
          <a:p>
            <a:pPr>
              <a:lnSpc>
                <a:spcPct val="90000"/>
              </a:lnSpc>
            </a:pPr>
            <a:r>
              <a:rPr lang="zh-CN" altLang="en-US" sz="2400" dirty="0">
                <a:solidFill>
                  <a:schemeClr val="accent2"/>
                </a:solidFill>
              </a:rPr>
              <a:t>Knowing your audience allows you to use statements of</a:t>
            </a:r>
            <a:r>
              <a:rPr lang="zh-CN" altLang="en-US" sz="2400" dirty="0">
                <a:solidFill>
                  <a:schemeClr val="hlink"/>
                </a:solidFill>
              </a:rPr>
              <a:t> </a:t>
            </a:r>
            <a:r>
              <a:rPr lang="zh-CN" altLang="en-US" sz="2400" dirty="0">
                <a:solidFill>
                  <a:schemeClr val="accent2"/>
                </a:solidFill>
              </a:rPr>
              <a:t>courtesy;</a:t>
            </a:r>
            <a:r>
              <a:rPr lang="zh-CN" altLang="en-US" sz="2400" dirty="0"/>
              <a:t> be </a:t>
            </a:r>
            <a:r>
              <a:rPr lang="zh-CN" altLang="en-US" sz="2400" dirty="0" smtClean="0"/>
              <a:t>aware </a:t>
            </a:r>
            <a:r>
              <a:rPr lang="zh-CN" altLang="en-US" sz="2400" dirty="0"/>
              <a:t>of your message receiver.</a:t>
            </a:r>
          </a:p>
          <a:p>
            <a:pPr>
              <a:lnSpc>
                <a:spcPct val="90000"/>
              </a:lnSpc>
              <a:buNone/>
            </a:pPr>
            <a:r>
              <a:rPr lang="zh-CN" altLang="en-US" sz="2400" dirty="0"/>
              <a:t>	</a:t>
            </a:r>
            <a:endParaRPr lang="en-IN" altLang="zh-CN" sz="2400" dirty="0" smtClean="0"/>
          </a:p>
          <a:p>
            <a:pPr>
              <a:lnSpc>
                <a:spcPct val="90000"/>
              </a:lnSpc>
            </a:pPr>
            <a:r>
              <a:rPr lang="en-IN" altLang="zh-CN" sz="2400" dirty="0" smtClean="0"/>
              <a:t>C</a:t>
            </a:r>
            <a:r>
              <a:rPr lang="zh-CN" altLang="en-US" sz="2400" dirty="0" smtClean="0"/>
              <a:t>ourtesy </a:t>
            </a:r>
            <a:r>
              <a:rPr lang="zh-CN" altLang="en-US" sz="2400" dirty="0"/>
              <a:t>stems from a sincere </a:t>
            </a:r>
            <a:r>
              <a:rPr lang="zh-CN" altLang="en-US" sz="2400" dirty="0">
                <a:solidFill>
                  <a:schemeClr val="accent2"/>
                </a:solidFill>
              </a:rPr>
              <a:t>you-attitude.</a:t>
            </a:r>
            <a:r>
              <a:rPr lang="zh-CN" altLang="en-US" sz="2400" dirty="0"/>
              <a:t> </a:t>
            </a:r>
            <a:endParaRPr lang="en-IN" altLang="zh-CN" sz="2400" dirty="0" smtClean="0"/>
          </a:p>
          <a:p>
            <a:pPr>
              <a:lnSpc>
                <a:spcPct val="90000"/>
              </a:lnSpc>
              <a:buNone/>
            </a:pPr>
            <a:endParaRPr lang="zh-CN" altLang="en-US" sz="2400" dirty="0"/>
          </a:p>
          <a:p>
            <a:pPr>
              <a:lnSpc>
                <a:spcPct val="90000"/>
              </a:lnSpc>
            </a:pPr>
            <a:r>
              <a:rPr lang="en-IN" altLang="zh-CN" sz="2400" dirty="0" smtClean="0"/>
              <a:t>Be genuinely courteous. I</a:t>
            </a:r>
            <a:r>
              <a:rPr lang="zh-CN" altLang="en-US" sz="2400" dirty="0" smtClean="0"/>
              <a:t>t </a:t>
            </a:r>
            <a:r>
              <a:rPr lang="zh-CN" altLang="en-US" sz="2400" dirty="0"/>
              <a:t>is not merely politeness with mechanical insertions of </a:t>
            </a:r>
            <a:r>
              <a:rPr lang="zh-CN" altLang="en-US" sz="2400" dirty="0">
                <a:solidFill>
                  <a:schemeClr val="accent2"/>
                </a:solidFill>
              </a:rPr>
              <a:t>“please”</a:t>
            </a:r>
            <a:r>
              <a:rPr lang="zh-CN" altLang="en-US" sz="2400" dirty="0"/>
              <a:t> and </a:t>
            </a:r>
            <a:r>
              <a:rPr lang="zh-CN" altLang="en-US" sz="2400" dirty="0">
                <a:solidFill>
                  <a:schemeClr val="accent2"/>
                </a:solidFill>
              </a:rPr>
              <a:t>“Thank you” .</a:t>
            </a:r>
          </a:p>
          <a:p>
            <a:pPr>
              <a:lnSpc>
                <a:spcPct val="90000"/>
              </a:lnSpc>
            </a:pPr>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1</a:t>
            </a:r>
            <a:endParaRPr lang="en-IN" dirty="0"/>
          </a:p>
        </p:txBody>
      </p:sp>
      <p:sp>
        <p:nvSpPr>
          <p:cNvPr id="3" name="Content Placeholder 2"/>
          <p:cNvSpPr>
            <a:spLocks noGrp="1"/>
          </p:cNvSpPr>
          <p:nvPr>
            <p:ph idx="1"/>
          </p:nvPr>
        </p:nvSpPr>
        <p:spPr/>
        <p:txBody>
          <a:bodyPr/>
          <a:lstStyle/>
          <a:p>
            <a:pPr>
              <a:buNone/>
            </a:pPr>
            <a:r>
              <a:rPr lang="en-IN" sz="2400" dirty="0" smtClean="0"/>
              <a:t>	</a:t>
            </a:r>
            <a:r>
              <a:rPr lang="en-IN" sz="2400" dirty="0" err="1" smtClean="0"/>
              <a:t>Ramesh</a:t>
            </a:r>
            <a:r>
              <a:rPr lang="en-IN" sz="2400" dirty="0" smtClean="0"/>
              <a:t>,</a:t>
            </a:r>
          </a:p>
          <a:p>
            <a:pPr algn="just">
              <a:buNone/>
            </a:pPr>
            <a:r>
              <a:rPr lang="en-IN" sz="2400" dirty="0" smtClean="0"/>
              <a:t>	I wanted to let you know that I don't appreciate how your team always monopolizes the discussion at our weekly meetings. I have a lot of projects, and I really need time to get my team's progress discussed as well. So far, thanks to your department, I haven't been able to do that. Can you make sure they make time for me and my team next week?</a:t>
            </a:r>
          </a:p>
          <a:p>
            <a:pPr>
              <a:buNone/>
            </a:pPr>
            <a:r>
              <a:rPr lang="en-IN" sz="2400" dirty="0" smtClean="0"/>
              <a:t>	Thanks,</a:t>
            </a:r>
          </a:p>
          <a:p>
            <a:pPr>
              <a:buNone/>
            </a:pPr>
            <a:r>
              <a:rPr lang="en-IN" sz="2400" dirty="0" smtClean="0"/>
              <a:t>	Suresh</a:t>
            </a:r>
          </a:p>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2</a:t>
            </a:r>
            <a:endParaRPr lang="en-IN" dirty="0"/>
          </a:p>
        </p:txBody>
      </p:sp>
      <p:sp>
        <p:nvSpPr>
          <p:cNvPr id="3" name="Content Placeholder 2"/>
          <p:cNvSpPr>
            <a:spLocks noGrp="1"/>
          </p:cNvSpPr>
          <p:nvPr>
            <p:ph idx="1"/>
          </p:nvPr>
        </p:nvSpPr>
        <p:spPr/>
        <p:txBody>
          <a:bodyPr/>
          <a:lstStyle/>
          <a:p>
            <a:pPr>
              <a:buNone/>
            </a:pPr>
            <a:r>
              <a:rPr lang="en-IN" sz="2400" dirty="0" smtClean="0"/>
              <a:t>	Hi </a:t>
            </a:r>
            <a:r>
              <a:rPr lang="en-IN" sz="2400" dirty="0" err="1" smtClean="0"/>
              <a:t>Ramesh</a:t>
            </a:r>
            <a:r>
              <a:rPr lang="en-IN" sz="2400" dirty="0" smtClean="0"/>
              <a:t>,</a:t>
            </a:r>
          </a:p>
          <a:p>
            <a:pPr algn="just">
              <a:buNone/>
            </a:pPr>
            <a:r>
              <a:rPr lang="en-IN" sz="2400" dirty="0" smtClean="0"/>
              <a:t>	I wanted to write you a quick note to ask a </a:t>
            </a:r>
            <a:r>
              <a:rPr lang="en-IN" sz="2400" dirty="0" err="1" smtClean="0"/>
              <a:t>favor</a:t>
            </a:r>
            <a:r>
              <a:rPr lang="en-IN" sz="2400" dirty="0" smtClean="0"/>
              <a:t>. During our weekly meetings, your team does an excellent job of highlighting their progress. But this uses some of the time available for my team to highlight theirs. I'd really appreciate it if you could give my team a little extra time each week to fully cover their progress reports.</a:t>
            </a:r>
          </a:p>
          <a:p>
            <a:pPr>
              <a:buNone/>
            </a:pPr>
            <a:r>
              <a:rPr lang="en-IN" sz="2400" dirty="0" smtClean="0"/>
              <a:t>	Thanks so much, and please let me know if there's anything I can do for you!</a:t>
            </a:r>
          </a:p>
          <a:p>
            <a:pPr>
              <a:buNone/>
            </a:pPr>
            <a:r>
              <a:rPr lang="en-IN" sz="2400" dirty="0" smtClean="0"/>
              <a:t>	Best,</a:t>
            </a:r>
          </a:p>
          <a:p>
            <a:pPr>
              <a:buNone/>
            </a:pPr>
            <a:r>
              <a:rPr lang="en-IN" sz="2400" dirty="0" smtClean="0"/>
              <a:t>	Suresh</a:t>
            </a:r>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52225"/>
          <p:cNvSpPr>
            <a:spLocks noGrp="1"/>
          </p:cNvSpPr>
          <p:nvPr>
            <p:ph type="title"/>
          </p:nvPr>
        </p:nvSpPr>
        <p:spPr>
          <a:xfrm>
            <a:off x="2514600" y="457200"/>
            <a:ext cx="7772400" cy="811213"/>
          </a:xfrm>
        </p:spPr>
        <p:txBody>
          <a:bodyPr anchor="ctr"/>
          <a:lstStyle/>
          <a:p>
            <a:r>
              <a:rPr lang="en-US" altLang="en-US" sz="4000" b="1">
                <a:solidFill>
                  <a:schemeClr val="accent2"/>
                </a:solidFill>
              </a:rPr>
              <a:t>How to generate a  Courteous Tone ?</a:t>
            </a:r>
          </a:p>
        </p:txBody>
      </p:sp>
      <p:sp>
        <p:nvSpPr>
          <p:cNvPr id="51202" name="Text Placeholder 52226"/>
          <p:cNvSpPr>
            <a:spLocks noGrp="1"/>
          </p:cNvSpPr>
          <p:nvPr>
            <p:ph idx="1"/>
          </p:nvPr>
        </p:nvSpPr>
        <p:spPr>
          <a:xfrm>
            <a:off x="2362200" y="1663700"/>
            <a:ext cx="8074025" cy="4279900"/>
          </a:xfrm>
        </p:spPr>
        <p:txBody>
          <a:bodyPr anchor="t"/>
          <a:lstStyle/>
          <a:p>
            <a:pPr>
              <a:lnSpc>
                <a:spcPct val="90000"/>
              </a:lnSpc>
              <a:buNone/>
            </a:pPr>
            <a:r>
              <a:rPr lang="en-US" altLang="en-US" sz="2400" dirty="0"/>
              <a:t>The following are suggestions for generating a courteous tone:</a:t>
            </a:r>
          </a:p>
          <a:p>
            <a:pPr>
              <a:lnSpc>
                <a:spcPct val="90000"/>
              </a:lnSpc>
              <a:buClr>
                <a:schemeClr val="tx1"/>
              </a:buClr>
            </a:pPr>
            <a:r>
              <a:rPr lang="en-US" altLang="en-US" sz="2400" dirty="0">
                <a:solidFill>
                  <a:schemeClr val="accent2"/>
                </a:solidFill>
              </a:rPr>
              <a:t>Be </a:t>
            </a:r>
            <a:r>
              <a:rPr lang="en-US" altLang="en-US" sz="2400" dirty="0" smtClean="0">
                <a:solidFill>
                  <a:schemeClr val="accent2"/>
                </a:solidFill>
              </a:rPr>
              <a:t>tactful</a:t>
            </a:r>
            <a:r>
              <a:rPr lang="en-US" altLang="en-US" sz="2400" dirty="0">
                <a:solidFill>
                  <a:schemeClr val="accent2"/>
                </a:solidFill>
              </a:rPr>
              <a:t>, thoughtful and </a:t>
            </a:r>
            <a:r>
              <a:rPr lang="en-US" altLang="en-US" sz="2400" dirty="0" smtClean="0">
                <a:solidFill>
                  <a:schemeClr val="accent2"/>
                </a:solidFill>
              </a:rPr>
              <a:t>sincerely appreciative</a:t>
            </a:r>
            <a:r>
              <a:rPr lang="en-US" altLang="en-US" sz="2400" dirty="0">
                <a:solidFill>
                  <a:schemeClr val="accent2"/>
                </a:solidFill>
              </a:rPr>
              <a:t>.</a:t>
            </a:r>
          </a:p>
          <a:p>
            <a:pPr>
              <a:lnSpc>
                <a:spcPct val="90000"/>
              </a:lnSpc>
              <a:buClr>
                <a:schemeClr val="tx1"/>
              </a:buClr>
            </a:pPr>
            <a:r>
              <a:rPr lang="en-US" altLang="en-US" sz="2400" dirty="0">
                <a:solidFill>
                  <a:schemeClr val="accent2"/>
                </a:solidFill>
              </a:rPr>
              <a:t>Use expressions that show respect for the </a:t>
            </a:r>
            <a:r>
              <a:rPr lang="en-US" altLang="en-US" sz="2400" dirty="0" smtClean="0">
                <a:solidFill>
                  <a:schemeClr val="accent2"/>
                </a:solidFill>
              </a:rPr>
              <a:t>others.</a:t>
            </a:r>
            <a:endParaRPr lang="en-US" altLang="en-US" sz="2400" dirty="0">
              <a:solidFill>
                <a:schemeClr val="accent2"/>
              </a:solidFill>
            </a:endParaRPr>
          </a:p>
          <a:p>
            <a:pPr>
              <a:lnSpc>
                <a:spcPct val="90000"/>
              </a:lnSpc>
              <a:buClr>
                <a:schemeClr val="tx1"/>
              </a:buClr>
            </a:pPr>
            <a:r>
              <a:rPr lang="en-US" altLang="en-US" sz="2400" dirty="0">
                <a:solidFill>
                  <a:schemeClr val="accent2"/>
                </a:solidFill>
              </a:rPr>
              <a:t>Choose nondiscriminatory </a:t>
            </a:r>
            <a:r>
              <a:rPr lang="en-US" altLang="en-US" sz="2400" dirty="0" smtClean="0">
                <a:solidFill>
                  <a:schemeClr val="accent2"/>
                </a:solidFill>
              </a:rPr>
              <a:t>expressions.</a:t>
            </a:r>
            <a:endParaRPr lang="en-US" altLang="en-US" sz="2400" dirty="0">
              <a:solidFill>
                <a:schemeClr val="accent2"/>
              </a:solidFill>
            </a:endParaRPr>
          </a:p>
          <a:p>
            <a:pPr>
              <a:lnSpc>
                <a:spcPct val="90000"/>
              </a:lnSpc>
              <a:buClr>
                <a:schemeClr val="tx1"/>
              </a:buClr>
              <a:buNone/>
            </a:pPr>
            <a:endParaRPr lang="en-US"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7649"/>
          <p:cNvSpPr/>
          <p:nvPr/>
        </p:nvSpPr>
        <p:spPr>
          <a:xfrm>
            <a:off x="2743200" y="762000"/>
            <a:ext cx="6204585" cy="762000"/>
          </a:xfrm>
          <a:prstGeom prst="rect">
            <a:avLst/>
          </a:prstGeom>
          <a:noFill/>
          <a:ln w="9525">
            <a:noFill/>
          </a:ln>
        </p:spPr>
        <p:txBody>
          <a:bodyPr wrap="none" anchor="t">
            <a:spAutoFit/>
          </a:bodyPr>
          <a:lstStyle/>
          <a:p>
            <a:pPr lvl="0" indent="0"/>
            <a:r>
              <a:rPr lang="en-IN" altLang="en-US" sz="4400" dirty="0">
                <a:solidFill>
                  <a:schemeClr val="tx2"/>
                </a:solidFill>
                <a:latin typeface="Arial" panose="020B0604020202020204" pitchFamily="34" charset="0"/>
                <a:ea typeface="Times New Roman" panose="02020603050405020304" charset="0"/>
              </a:rPr>
              <a:t>Importance of</a:t>
            </a:r>
            <a:r>
              <a:rPr lang="zh-CN" altLang="en-US" sz="4400" dirty="0">
                <a:solidFill>
                  <a:schemeClr val="tx2"/>
                </a:solidFill>
                <a:latin typeface="Arial" panose="020B0604020202020204" pitchFamily="34" charset="0"/>
                <a:ea typeface="Times New Roman" panose="02020603050405020304" charset="0"/>
              </a:rPr>
              <a:t> Feedback</a:t>
            </a:r>
          </a:p>
        </p:txBody>
      </p:sp>
      <p:sp>
        <p:nvSpPr>
          <p:cNvPr id="26626" name="Rectangle 27650"/>
          <p:cNvSpPr/>
          <p:nvPr/>
        </p:nvSpPr>
        <p:spPr>
          <a:xfrm>
            <a:off x="2133600" y="1905000"/>
            <a:ext cx="8153400" cy="3674110"/>
          </a:xfrm>
          <a:prstGeom prst="rect">
            <a:avLst/>
          </a:prstGeom>
          <a:noFill/>
          <a:ln w="9525">
            <a:noFill/>
          </a:ln>
        </p:spPr>
        <p:txBody>
          <a:bodyPr anchor="t">
            <a:spAutoFit/>
          </a:bodyPr>
          <a:lstStyle/>
          <a:p>
            <a:pPr lvl="0" indent="0">
              <a:lnSpc>
                <a:spcPct val="90000"/>
              </a:lnSpc>
              <a:spcBef>
                <a:spcPct val="50000"/>
              </a:spcBef>
              <a:buClr>
                <a:schemeClr val="folHlink"/>
              </a:buClr>
              <a:buSzPct val="60000"/>
              <a:buFont typeface="Wingdings" panose="05000000000000000000" pitchFamily="2" charset="2"/>
              <a:buChar char="n"/>
            </a:pPr>
            <a:r>
              <a:rPr lang="en-US" altLang="en-US" sz="3200">
                <a:latin typeface="Arial" panose="020B0604020202020204" pitchFamily="34" charset="0"/>
                <a:ea typeface="Times New Roman" panose="02020603050405020304" charset="0"/>
              </a:rPr>
              <a:t>We may say that communication has occurred only when the message has been understood.</a:t>
            </a:r>
          </a:p>
          <a:p>
            <a:pPr lvl="0" indent="0">
              <a:lnSpc>
                <a:spcPct val="90000"/>
              </a:lnSpc>
              <a:spcBef>
                <a:spcPct val="50000"/>
              </a:spcBef>
              <a:buClr>
                <a:schemeClr val="folHlink"/>
              </a:buClr>
              <a:buSzPct val="60000"/>
              <a:buFont typeface="Wingdings" panose="05000000000000000000" pitchFamily="2" charset="2"/>
              <a:buChar char="n"/>
            </a:pPr>
            <a:r>
              <a:rPr lang="en-US" altLang="en-US" sz="3200">
                <a:latin typeface="Arial" panose="020B0604020202020204" pitchFamily="34" charset="0"/>
                <a:ea typeface="Times New Roman" panose="02020603050405020304" charset="0"/>
              </a:rPr>
              <a:t>Understanding occurs in the mind of the receiver.</a:t>
            </a:r>
          </a:p>
          <a:p>
            <a:pPr lvl="0" indent="0">
              <a:lnSpc>
                <a:spcPct val="90000"/>
              </a:lnSpc>
              <a:spcBef>
                <a:spcPct val="50000"/>
              </a:spcBef>
              <a:buClr>
                <a:schemeClr val="folHlink"/>
              </a:buClr>
              <a:buSzPct val="60000"/>
              <a:buFont typeface="Wingdings" panose="05000000000000000000" pitchFamily="2" charset="2"/>
              <a:buChar char="n"/>
            </a:pPr>
            <a:r>
              <a:rPr lang="en-US" altLang="en-US" sz="3200">
                <a:latin typeface="Arial" panose="020B0604020202020204" pitchFamily="34" charset="0"/>
                <a:ea typeface="Times New Roman" panose="02020603050405020304" charset="0"/>
              </a:rPr>
              <a:t>Feedback is critical to ensure that accurate understanding of the message has occurred.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53250"/>
          <p:cNvSpPr>
            <a:spLocks noGrp="1"/>
          </p:cNvSpPr>
          <p:nvPr>
            <p:ph type="body" sz="half" idx="1"/>
          </p:nvPr>
        </p:nvSpPr>
        <p:spPr>
          <a:xfrm>
            <a:off x="2514600" y="1828800"/>
            <a:ext cx="3810000" cy="4114800"/>
          </a:xfrm>
        </p:spPr>
        <p:txBody>
          <a:bodyPr anchor="t"/>
          <a:lstStyle/>
          <a:p>
            <a:pPr>
              <a:buNone/>
            </a:pPr>
            <a:endParaRPr lang="en-US" altLang="en-US" sz="2800" kern="1200"/>
          </a:p>
          <a:p>
            <a:endParaRPr lang="en-US" altLang="en-US" sz="2800" kern="1200"/>
          </a:p>
        </p:txBody>
      </p:sp>
      <p:graphicFrame>
        <p:nvGraphicFramePr>
          <p:cNvPr id="53252" name="Content Placeholder 53251"/>
          <p:cNvGraphicFramePr>
            <a:graphicFrameLocks noGrp="1"/>
          </p:cNvGraphicFramePr>
          <p:nvPr>
            <p:ph sz="half" idx="2"/>
          </p:nvPr>
        </p:nvGraphicFramePr>
        <p:xfrm>
          <a:off x="2438400" y="457200"/>
          <a:ext cx="7696200" cy="4673600"/>
        </p:xfrm>
        <a:graphic>
          <a:graphicData uri="http://schemas.openxmlformats.org/drawingml/2006/table">
            <a:tbl>
              <a:tblPr/>
              <a:tblGrid>
                <a:gridCol w="3850005"/>
                <a:gridCol w="3846195"/>
              </a:tblGrid>
              <a:tr h="11430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4000" b="1">
                          <a:solidFill>
                            <a:srgbClr val="FF33CC"/>
                          </a:solidFill>
                        </a:rPr>
                        <a:t>Tactless, Blunt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4000" b="1">
                          <a:solidFill>
                            <a:srgbClr val="FF33CC"/>
                          </a:solidFill>
                        </a:rPr>
                        <a:t>More Tactful</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20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2400"/>
                        <a:t>Stupid letter; I can’t </a:t>
                      </a:r>
                      <a:r>
                        <a:rPr sz="2400" smtClean="0"/>
                        <a:t>understand</a:t>
                      </a:r>
                      <a:r>
                        <a:rPr lang="en-IN" sz="2400" dirty="0" smtClean="0"/>
                        <a:t>.</a:t>
                      </a:r>
                      <a:endParaRPr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IN" sz="2400" dirty="0" smtClean="0"/>
                        <a:t>C</a:t>
                      </a:r>
                      <a:r>
                        <a:rPr sz="2400" smtClean="0"/>
                        <a:t>ould </a:t>
                      </a:r>
                      <a:r>
                        <a:rPr sz="2400"/>
                        <a:t>you please explain it once again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6097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2400"/>
                        <a:t>Its your fault, you did not properly read my latest </a:t>
                      </a:r>
                      <a:r>
                        <a:rPr lang="en-IN" sz="2400" dirty="0" smtClean="0"/>
                        <a:t>email.</a:t>
                      </a:r>
                      <a:endParaRPr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IN" sz="2400" dirty="0" smtClean="0"/>
                        <a:t>L</a:t>
                      </a:r>
                      <a:r>
                        <a:rPr sz="2400" smtClean="0"/>
                        <a:t>et </a:t>
                      </a:r>
                      <a:r>
                        <a:rPr sz="2400"/>
                        <a:t>me try </a:t>
                      </a:r>
                      <a:r>
                        <a:rPr lang="en-IN" sz="2400" dirty="0" smtClean="0"/>
                        <a:t>if</a:t>
                      </a:r>
                      <a:r>
                        <a:rPr lang="en-IN" sz="2400" baseline="0" dirty="0" smtClean="0"/>
                        <a:t> I can change my wording to make you understand better</a:t>
                      </a:r>
                      <a:r>
                        <a:rPr lang="en-IN" sz="2400" dirty="0" smtClean="0"/>
                        <a:t>.</a:t>
                      </a:r>
                      <a:endParaRPr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Never use offensive words</a:t>
            </a:r>
            <a:endParaRPr lang="en-IN" i="1" dirty="0"/>
          </a:p>
        </p:txBody>
      </p:sp>
      <p:sp>
        <p:nvSpPr>
          <p:cNvPr id="3" name="Text Placeholder 2"/>
          <p:cNvSpPr>
            <a:spLocks noGrp="1"/>
          </p:cNvSpPr>
          <p:nvPr>
            <p:ph type="body" sz="half" idx="1"/>
          </p:nvPr>
        </p:nvSpPr>
        <p:spPr/>
        <p:txBody>
          <a:bodyPr/>
          <a:lstStyle/>
          <a:p>
            <a:r>
              <a:rPr lang="en-IN" dirty="0" smtClean="0"/>
              <a:t>This report is useless</a:t>
            </a:r>
          </a:p>
          <a:p>
            <a:endParaRPr lang="en-IN" dirty="0" smtClean="0"/>
          </a:p>
          <a:p>
            <a:r>
              <a:rPr lang="en-IN" dirty="0" smtClean="0"/>
              <a:t>Your behaviour was irresponsible.</a:t>
            </a:r>
          </a:p>
          <a:p>
            <a:endParaRPr lang="en-IN" dirty="0" smtClean="0"/>
          </a:p>
          <a:p>
            <a:r>
              <a:rPr lang="en-IN" dirty="0" smtClean="0"/>
              <a:t>Your laziness towards work has created all this mishap.</a:t>
            </a:r>
          </a:p>
          <a:p>
            <a:endParaRPr lang="en-IN" dirty="0"/>
          </a:p>
        </p:txBody>
      </p:sp>
      <p:sp>
        <p:nvSpPr>
          <p:cNvPr id="4" name="Content Placeholder 3"/>
          <p:cNvSpPr>
            <a:spLocks noGrp="1"/>
          </p:cNvSpPr>
          <p:nvPr>
            <p:ph sz="half" idx="2"/>
          </p:nvPr>
        </p:nvSpPr>
        <p:spPr/>
        <p:txBody>
          <a:bodyPr/>
          <a:lstStyle/>
          <a:p>
            <a:r>
              <a:rPr lang="en-IN" dirty="0" smtClean="0"/>
              <a:t>This report needs more clarity.</a:t>
            </a:r>
          </a:p>
          <a:p>
            <a:r>
              <a:rPr lang="en-IN" dirty="0" smtClean="0"/>
              <a:t>You will need to behave more professionally.</a:t>
            </a:r>
          </a:p>
          <a:p>
            <a:endParaRPr lang="en-IN" dirty="0" smtClean="0"/>
          </a:p>
          <a:p>
            <a:r>
              <a:rPr lang="en-IN" dirty="0" smtClean="0"/>
              <a:t>A little more focus on work would have been more productive.</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accent2"/>
                </a:solidFill>
              </a:rPr>
              <a:t>Choose nondiscriminatory expressions</a:t>
            </a:r>
            <a:endParaRPr lang="en-IN" dirty="0"/>
          </a:p>
        </p:txBody>
      </p:sp>
      <p:sp>
        <p:nvSpPr>
          <p:cNvPr id="3" name="Content Placeholder 2"/>
          <p:cNvSpPr>
            <a:spLocks noGrp="1"/>
          </p:cNvSpPr>
          <p:nvPr>
            <p:ph idx="1"/>
          </p:nvPr>
        </p:nvSpPr>
        <p:spPr/>
        <p:txBody>
          <a:bodyPr/>
          <a:lstStyle/>
          <a:p>
            <a:r>
              <a:rPr lang="en-IN" sz="2400" dirty="0" smtClean="0"/>
              <a:t>Use gender-neutral words</a:t>
            </a:r>
          </a:p>
          <a:p>
            <a:pPr lvl="1"/>
            <a:r>
              <a:rPr lang="en-IN" sz="2400" dirty="0" smtClean="0"/>
              <a:t>Neutralise any reference to gender, like using "they" as a third person singular pronoun instead of "he" or "she” </a:t>
            </a:r>
          </a:p>
          <a:p>
            <a:pPr lvl="1"/>
            <a:r>
              <a:rPr lang="en-IN" sz="2400" dirty="0" smtClean="0"/>
              <a:t>or instead of using ‘he’, use he/she or s/he</a:t>
            </a:r>
          </a:p>
          <a:p>
            <a:pPr lvl="1"/>
            <a:r>
              <a:rPr lang="en-IN" sz="2400" dirty="0" smtClean="0"/>
              <a:t>Use gender-neutral words like chairperson (instead of chairman) or police officer (instead of policeman) </a:t>
            </a:r>
          </a:p>
          <a:p>
            <a:r>
              <a:rPr lang="en-IN" sz="2400" dirty="0" smtClean="0"/>
              <a:t>Use appropriate disability wording </a:t>
            </a:r>
          </a:p>
          <a:p>
            <a:pPr>
              <a:buNone/>
            </a:pPr>
            <a:r>
              <a:rPr lang="en-IN" sz="2400" dirty="0" smtClean="0"/>
              <a:t>	(respectful disability language is important)</a:t>
            </a:r>
          </a:p>
          <a:p>
            <a:r>
              <a:rPr lang="en-IN" sz="2400" dirty="0" smtClean="0"/>
              <a:t>Do not mention age</a:t>
            </a:r>
            <a:endParaRPr lang="en-IN"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talking about disability </a:t>
            </a:r>
            <a:endParaRPr lang="en-IN" dirty="0"/>
          </a:p>
        </p:txBody>
      </p:sp>
      <p:sp>
        <p:nvSpPr>
          <p:cNvPr id="3" name="Content Placeholder 2"/>
          <p:cNvSpPr>
            <a:spLocks noGrp="1"/>
          </p:cNvSpPr>
          <p:nvPr>
            <p:ph idx="1"/>
          </p:nvPr>
        </p:nvSpPr>
        <p:spPr/>
        <p:txBody>
          <a:bodyPr/>
          <a:lstStyle/>
          <a:p>
            <a:r>
              <a:rPr lang="en-IN" sz="2000" dirty="0" smtClean="0"/>
              <a:t>Do not refer to a person's disability unless it is relevant. For example, don’t ask “What’s wrong with you?” or refer to the “girl in the wheelchair”. </a:t>
            </a:r>
          </a:p>
          <a:p>
            <a:r>
              <a:rPr lang="en-IN" sz="2000" dirty="0" smtClean="0"/>
              <a:t>Use "disability" rather than "handicap" to refer to a person's disability. When talking about or referring to parking spaces or bathroom stalls used by people with disabilities say "accessible" or “disabled” parking or “accessible” or “disabled” access stall. </a:t>
            </a:r>
          </a:p>
          <a:p>
            <a:r>
              <a:rPr lang="en-IN" sz="2000" dirty="0" smtClean="0"/>
              <a:t>Never use "cripple/crippled" or “mental” when talking about disability in general or the person.  </a:t>
            </a:r>
          </a:p>
          <a:p>
            <a:r>
              <a:rPr lang="en-IN" sz="2000" dirty="0" smtClean="0"/>
              <a:t>Don't portray people with disabilities as overly courageous, brave, special, or superhuman. This makes it sound like it is unusual for people with disabilities to have talents, skills or to live life like everyone else. </a:t>
            </a:r>
          </a:p>
          <a:p>
            <a:r>
              <a:rPr lang="en-IN" sz="2000" dirty="0" smtClean="0"/>
              <a:t>Don't use "normal" to describe people who don't have disabilities. It is better to say "people without disabilities” if necessary to make comparisons.</a:t>
            </a:r>
            <a:endParaRPr lang="en-IN"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Words to use and avoid regarding disabled</a:t>
            </a:r>
            <a:endParaRPr lang="en-IN" dirty="0"/>
          </a:p>
        </p:txBody>
      </p:sp>
      <p:sp>
        <p:nvSpPr>
          <p:cNvPr id="3" name="Content Placeholder 2"/>
          <p:cNvSpPr>
            <a:spLocks noGrp="1"/>
          </p:cNvSpPr>
          <p:nvPr>
            <p:ph idx="1"/>
          </p:nvPr>
        </p:nvSpPr>
        <p:spPr/>
        <p:txBody>
          <a:bodyPr/>
          <a:lstStyle/>
          <a:p>
            <a:pPr>
              <a:buNone/>
            </a:pPr>
            <a:r>
              <a:rPr lang="en-IN" sz="2400" b="1" dirty="0" smtClean="0"/>
              <a:t>	AVOID:</a:t>
            </a:r>
          </a:p>
          <a:p>
            <a:pPr>
              <a:buNone/>
            </a:pPr>
            <a:r>
              <a:rPr lang="en-IN" sz="2400" dirty="0" smtClean="0"/>
              <a:t>	Crazy, insane • Cripple, lame • Handicapped, physically challenged, special • Retarded, slow • Wheelchair-bound• Brain-damaged • Dwarf, midget, little person • Invalid, deaf, dumb, deaf-mute • Deformed </a:t>
            </a:r>
          </a:p>
          <a:p>
            <a:pPr>
              <a:buNone/>
            </a:pPr>
            <a:r>
              <a:rPr lang="en-IN" sz="2400" dirty="0" smtClean="0"/>
              <a:t>	</a:t>
            </a:r>
            <a:r>
              <a:rPr lang="en-IN" sz="2400" b="1" dirty="0" smtClean="0"/>
              <a:t>USE:</a:t>
            </a:r>
          </a:p>
          <a:p>
            <a:pPr>
              <a:buNone/>
            </a:pPr>
            <a:r>
              <a:rPr lang="en-IN" sz="2400" dirty="0" smtClean="0"/>
              <a:t>	Psychiatrically disabled • Disabled • Cognitively disabled • People with disabilities • Visually impaired, Hearing-impaired • Wheelchair user • Someone of short stature • Developmentally disabled • Learning disabled  </a:t>
            </a:r>
            <a:endParaRPr lang="en-IN"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54273"/>
          <p:cNvSpPr>
            <a:spLocks noGrp="1"/>
          </p:cNvSpPr>
          <p:nvPr>
            <p:ph type="title"/>
          </p:nvPr>
        </p:nvSpPr>
        <p:spPr>
          <a:xfrm>
            <a:off x="2514600" y="457200"/>
            <a:ext cx="7772400" cy="708025"/>
          </a:xfrm>
        </p:spPr>
        <p:txBody>
          <a:bodyPr anchor="ctr">
            <a:normAutofit fontScale="90000"/>
          </a:bodyPr>
          <a:lstStyle/>
          <a:p>
            <a:r>
              <a:rPr lang="en-US" altLang="en-US">
                <a:solidFill>
                  <a:srgbClr val="FF33CC"/>
                </a:solidFill>
              </a:rPr>
              <a:t>7) Correctness</a:t>
            </a:r>
          </a:p>
        </p:txBody>
      </p:sp>
      <p:sp>
        <p:nvSpPr>
          <p:cNvPr id="53250" name="Text Placeholder 54274"/>
          <p:cNvSpPr>
            <a:spLocks noGrp="1"/>
          </p:cNvSpPr>
          <p:nvPr>
            <p:ph idx="1"/>
          </p:nvPr>
        </p:nvSpPr>
        <p:spPr>
          <a:xfrm>
            <a:off x="2362200" y="1676400"/>
            <a:ext cx="7915275" cy="4746625"/>
          </a:xfrm>
        </p:spPr>
        <p:txBody>
          <a:bodyPr anchor="t"/>
          <a:lstStyle/>
          <a:p>
            <a:pPr algn="just">
              <a:lnSpc>
                <a:spcPct val="90000"/>
              </a:lnSpc>
              <a:buNone/>
            </a:pPr>
            <a:r>
              <a:rPr lang="en-US" altLang="en-US" sz="2800" dirty="0"/>
              <a:t>At the core of correctness is proper grammar, punctuation and spelling. </a:t>
            </a:r>
          </a:p>
          <a:p>
            <a:pPr algn="just">
              <a:lnSpc>
                <a:spcPct val="90000"/>
              </a:lnSpc>
              <a:buNone/>
            </a:pPr>
            <a:r>
              <a:rPr lang="en-US" altLang="en-US" sz="2800" dirty="0" smtClean="0"/>
              <a:t>However, </a:t>
            </a:r>
            <a:r>
              <a:rPr lang="en-US" altLang="en-US" sz="2800" dirty="0"/>
              <a:t>message must be perfect grammatically and </a:t>
            </a:r>
            <a:r>
              <a:rPr lang="en-US" altLang="en-US" sz="2800" dirty="0" smtClean="0"/>
              <a:t>mechanically.</a:t>
            </a:r>
            <a:endParaRPr lang="en-US" altLang="en-US" sz="2800" dirty="0"/>
          </a:p>
          <a:p>
            <a:pPr algn="just">
              <a:lnSpc>
                <a:spcPct val="90000"/>
              </a:lnSpc>
              <a:buNone/>
            </a:pPr>
            <a:r>
              <a:rPr lang="en-US" altLang="en-US" sz="2800" dirty="0"/>
              <a:t>. The term correctness, as applied to business messages also </a:t>
            </a:r>
            <a:r>
              <a:rPr lang="en-US" altLang="en-US" sz="2800" dirty="0" smtClean="0"/>
              <a:t>means </a:t>
            </a:r>
            <a:r>
              <a:rPr lang="en-US" altLang="en-US" sz="2800" dirty="0"/>
              <a:t>three characteristics</a:t>
            </a:r>
          </a:p>
          <a:p>
            <a:pPr algn="just">
              <a:lnSpc>
                <a:spcPct val="90000"/>
              </a:lnSpc>
              <a:buClr>
                <a:schemeClr val="tx1"/>
              </a:buClr>
              <a:buChar char="o"/>
            </a:pPr>
            <a:r>
              <a:rPr lang="en-US" altLang="en-US" sz="2800" dirty="0">
                <a:solidFill>
                  <a:schemeClr val="accent2"/>
                </a:solidFill>
              </a:rPr>
              <a:t>Use the right level of language</a:t>
            </a:r>
          </a:p>
          <a:p>
            <a:pPr algn="just">
              <a:lnSpc>
                <a:spcPct val="90000"/>
              </a:lnSpc>
              <a:buClr>
                <a:schemeClr val="tx1"/>
              </a:buClr>
              <a:buChar char="o"/>
            </a:pPr>
            <a:r>
              <a:rPr lang="en-US" altLang="en-US" sz="2800" dirty="0">
                <a:solidFill>
                  <a:schemeClr val="accent2"/>
                </a:solidFill>
              </a:rPr>
              <a:t>Check the accuracy of figures, facts and words</a:t>
            </a:r>
          </a:p>
          <a:p>
            <a:pPr algn="just">
              <a:lnSpc>
                <a:spcPct val="90000"/>
              </a:lnSpc>
              <a:buClr>
                <a:schemeClr val="tx1"/>
              </a:buClr>
              <a:buChar char="o"/>
            </a:pPr>
            <a:r>
              <a:rPr lang="en-US" altLang="en-US" sz="2800" dirty="0">
                <a:solidFill>
                  <a:schemeClr val="accent2"/>
                </a:solidFill>
              </a:rPr>
              <a:t>Maintain acceptable writing mechanics</a:t>
            </a:r>
          </a:p>
          <a:p>
            <a:pPr>
              <a:lnSpc>
                <a:spcPct val="90000"/>
              </a:lnSpc>
            </a:pPr>
            <a:endParaRPr lang="en-US" altLang="en-US" sz="2800" dirty="0">
              <a:solidFill>
                <a:schemeClr val="accent2"/>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Correctness</a:t>
            </a:r>
            <a:endParaRPr lang="en-IN" dirty="0"/>
          </a:p>
        </p:txBody>
      </p:sp>
      <p:pic>
        <p:nvPicPr>
          <p:cNvPr id="4" name="Content Placeholder 3" descr="CScorrectness.jpg"/>
          <p:cNvPicPr>
            <a:picLocks noGrp="1" noChangeAspect="1"/>
          </p:cNvPicPr>
          <p:nvPr>
            <p:ph idx="1"/>
          </p:nvPr>
        </p:nvPicPr>
        <p:blipFill>
          <a:blip r:embed="rId2" cstate="print"/>
          <a:stretch>
            <a:fillRect/>
          </a:stretch>
        </p:blipFill>
        <p:spPr>
          <a:xfrm>
            <a:off x="4075611" y="1600200"/>
            <a:ext cx="3823561" cy="4798569"/>
          </a:xfr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55297"/>
          <p:cNvSpPr>
            <a:spLocks noGrp="1"/>
          </p:cNvSpPr>
          <p:nvPr>
            <p:ph type="title"/>
          </p:nvPr>
        </p:nvSpPr>
        <p:spPr>
          <a:xfrm>
            <a:off x="2514600" y="457200"/>
            <a:ext cx="7772400" cy="1143000"/>
          </a:xfrm>
        </p:spPr>
        <p:txBody>
          <a:bodyPr anchor="ctr"/>
          <a:lstStyle/>
          <a:p>
            <a:r>
              <a:rPr lang="en-US" altLang="en-US" b="1">
                <a:solidFill>
                  <a:srgbClr val="FF33CC"/>
                </a:solidFill>
              </a:rPr>
              <a:t>Use the right Level of Language</a:t>
            </a:r>
          </a:p>
        </p:txBody>
      </p:sp>
      <p:sp>
        <p:nvSpPr>
          <p:cNvPr id="54274" name="Text Placeholder 55298"/>
          <p:cNvSpPr>
            <a:spLocks noGrp="1"/>
          </p:cNvSpPr>
          <p:nvPr>
            <p:ph idx="1"/>
          </p:nvPr>
        </p:nvSpPr>
        <p:spPr>
          <a:xfrm>
            <a:off x="2514600" y="1828800"/>
            <a:ext cx="7772400" cy="4114800"/>
          </a:xfrm>
        </p:spPr>
        <p:txBody>
          <a:bodyPr anchor="t"/>
          <a:lstStyle/>
          <a:p>
            <a:pPr marL="609600" indent="-609600" algn="just">
              <a:lnSpc>
                <a:spcPct val="90000"/>
              </a:lnSpc>
              <a:buClr>
                <a:schemeClr val="tx1"/>
              </a:buClr>
              <a:buNone/>
            </a:pPr>
            <a:r>
              <a:rPr lang="en-US" altLang="en-US" sz="2800" dirty="0"/>
              <a:t> </a:t>
            </a:r>
            <a:r>
              <a:rPr lang="en-IN" altLang="en-US" sz="2800" dirty="0"/>
              <a:t>T</a:t>
            </a:r>
            <a:r>
              <a:rPr lang="en-US" altLang="en-US" sz="2800" dirty="0" err="1"/>
              <a:t>hree</a:t>
            </a:r>
            <a:r>
              <a:rPr lang="en-US" altLang="en-US" sz="2800" dirty="0"/>
              <a:t> level</a:t>
            </a:r>
            <a:r>
              <a:rPr lang="en-IN" altLang="en-US" sz="2800" dirty="0"/>
              <a:t>s</a:t>
            </a:r>
            <a:r>
              <a:rPr lang="en-US" altLang="en-US" sz="2800" dirty="0"/>
              <a:t> of language</a:t>
            </a:r>
          </a:p>
          <a:p>
            <a:pPr marL="609600" indent="-609600" algn="just">
              <a:lnSpc>
                <a:spcPct val="90000"/>
              </a:lnSpc>
              <a:buClr>
                <a:schemeClr val="tx1"/>
              </a:buClr>
              <a:buAutoNum type="arabicPeriod"/>
            </a:pPr>
            <a:r>
              <a:rPr lang="en-US" altLang="en-US" sz="2800" dirty="0" smtClean="0"/>
              <a:t>Formal</a:t>
            </a:r>
            <a:endParaRPr lang="en-US" altLang="en-US" sz="2800" dirty="0"/>
          </a:p>
          <a:p>
            <a:pPr marL="609600" indent="-609600" algn="just">
              <a:lnSpc>
                <a:spcPct val="90000"/>
              </a:lnSpc>
              <a:buClr>
                <a:schemeClr val="tx1"/>
              </a:buClr>
              <a:buAutoNum type="arabicPeriod"/>
            </a:pPr>
            <a:r>
              <a:rPr lang="en-US" altLang="en-US" sz="2800" dirty="0"/>
              <a:t>I</a:t>
            </a:r>
            <a:r>
              <a:rPr lang="en-US" altLang="en-US" sz="2800" dirty="0" smtClean="0"/>
              <a:t>nformal </a:t>
            </a:r>
            <a:endParaRPr lang="en-US" altLang="en-US" sz="2800" dirty="0"/>
          </a:p>
          <a:p>
            <a:pPr marL="609600" indent="-609600" algn="just">
              <a:lnSpc>
                <a:spcPct val="90000"/>
              </a:lnSpc>
              <a:buClr>
                <a:schemeClr val="tx1"/>
              </a:buClr>
              <a:buAutoNum type="arabicPeriod"/>
            </a:pPr>
            <a:r>
              <a:rPr lang="en-US" altLang="en-US" sz="2800" dirty="0"/>
              <a:t>S</a:t>
            </a:r>
            <a:r>
              <a:rPr lang="en-US" altLang="en-US" sz="2800" dirty="0" smtClean="0"/>
              <a:t>ubstandard</a:t>
            </a:r>
            <a:r>
              <a:rPr lang="en-US" altLang="en-US" sz="2800" dirty="0"/>
              <a:t>. </a:t>
            </a:r>
          </a:p>
          <a:p>
            <a:pPr marL="609600" indent="-609600" algn="just">
              <a:lnSpc>
                <a:spcPct val="90000"/>
              </a:lnSpc>
              <a:buClr>
                <a:schemeClr val="tx1"/>
              </a:buClr>
              <a:buNone/>
            </a:pPr>
            <a:endParaRPr lang="en-US" altLang="en-US" sz="2800" b="1" dirty="0"/>
          </a:p>
          <a:p>
            <a:pPr marL="609600" indent="-609600">
              <a:lnSpc>
                <a:spcPct val="90000"/>
              </a:lnSpc>
            </a:pPr>
            <a:endParaRPr lang="en-US" alt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56321"/>
          <p:cNvSpPr>
            <a:spLocks noGrp="1"/>
          </p:cNvSpPr>
          <p:nvPr>
            <p:ph type="title"/>
          </p:nvPr>
        </p:nvSpPr>
        <p:spPr>
          <a:xfrm>
            <a:off x="2514600" y="457200"/>
            <a:ext cx="7772400" cy="612775"/>
          </a:xfrm>
        </p:spPr>
        <p:txBody>
          <a:bodyPr anchor="ctr">
            <a:normAutofit fontScale="90000"/>
          </a:bodyPr>
          <a:lstStyle/>
          <a:p>
            <a:r>
              <a:rPr lang="en-US" altLang="en-US" sz="4000">
                <a:solidFill>
                  <a:srgbClr val="FF33CC"/>
                </a:solidFill>
              </a:rPr>
              <a:t>Formal and Informal Words</a:t>
            </a:r>
          </a:p>
        </p:txBody>
      </p:sp>
      <p:sp>
        <p:nvSpPr>
          <p:cNvPr id="55298" name="Text Placeholder 56322"/>
          <p:cNvSpPr>
            <a:spLocks noGrp="1"/>
          </p:cNvSpPr>
          <p:nvPr>
            <p:ph idx="1"/>
          </p:nvPr>
        </p:nvSpPr>
        <p:spPr>
          <a:xfrm>
            <a:off x="2438400" y="1524000"/>
            <a:ext cx="7696200" cy="4891088"/>
          </a:xfrm>
        </p:spPr>
        <p:txBody>
          <a:bodyPr anchor="t"/>
          <a:lstStyle/>
          <a:p>
            <a:pPr algn="just">
              <a:lnSpc>
                <a:spcPct val="80000"/>
              </a:lnSpc>
              <a:buNone/>
            </a:pPr>
            <a:r>
              <a:rPr lang="en-US" altLang="en-US" sz="2400">
                <a:solidFill>
                  <a:schemeClr val="accent2"/>
                </a:solidFill>
              </a:rPr>
              <a:t>Formal </a:t>
            </a:r>
            <a:r>
              <a:rPr lang="en-US" altLang="en-US" sz="2400"/>
              <a:t>writing is often associated with scholarly writing: doctoral dissertations, scholarly, legal documents, top-level government agreements and other material where formality is demanded.</a:t>
            </a:r>
          </a:p>
          <a:p>
            <a:pPr algn="just">
              <a:lnSpc>
                <a:spcPct val="80000"/>
              </a:lnSpc>
              <a:buNone/>
            </a:pPr>
            <a:r>
              <a:rPr lang="en-US" altLang="en-US" sz="2400">
                <a:solidFill>
                  <a:schemeClr val="accent2"/>
                </a:solidFill>
              </a:rPr>
              <a:t>Informal </a:t>
            </a:r>
            <a:r>
              <a:rPr lang="en-US" altLang="en-US" sz="2400"/>
              <a:t>writing is more characteristic of business writing. Here you use words that are short, well-known and conversational as in this comparison list:</a:t>
            </a:r>
          </a:p>
          <a:p>
            <a:pPr>
              <a:lnSpc>
                <a:spcPct val="80000"/>
              </a:lnSpc>
              <a:buNone/>
            </a:pPr>
            <a:r>
              <a:rPr lang="en-US" altLang="en-US" sz="2400" b="1">
                <a:solidFill>
                  <a:srgbClr val="FF33CC"/>
                </a:solidFill>
              </a:rPr>
              <a:t>More Formal			less formal</a:t>
            </a:r>
          </a:p>
          <a:p>
            <a:pPr>
              <a:lnSpc>
                <a:spcPct val="80000"/>
              </a:lnSpc>
              <a:buNone/>
            </a:pPr>
            <a:r>
              <a:rPr lang="en-US" altLang="en-US" sz="2400"/>
              <a:t>Participate				Join</a:t>
            </a:r>
          </a:p>
          <a:p>
            <a:pPr>
              <a:lnSpc>
                <a:spcPct val="80000"/>
              </a:lnSpc>
              <a:buNone/>
            </a:pPr>
            <a:r>
              <a:rPr lang="en-US" altLang="en-US" sz="2400"/>
              <a:t>Endeavor				try</a:t>
            </a:r>
          </a:p>
          <a:p>
            <a:pPr>
              <a:lnSpc>
                <a:spcPct val="80000"/>
              </a:lnSpc>
              <a:buNone/>
            </a:pPr>
            <a:r>
              <a:rPr lang="en-US" altLang="en-US" sz="2400"/>
              <a:t>Ascertain				find out</a:t>
            </a:r>
          </a:p>
          <a:p>
            <a:pPr>
              <a:lnSpc>
                <a:spcPct val="80000"/>
              </a:lnSpc>
              <a:buNone/>
            </a:pPr>
            <a:r>
              <a:rPr lang="en-US" altLang="en-US" sz="2400"/>
              <a:t>Utilize					use</a:t>
            </a:r>
          </a:p>
          <a:p>
            <a:pPr>
              <a:lnSpc>
                <a:spcPct val="80000"/>
              </a:lnSpc>
              <a:buNone/>
            </a:pPr>
            <a:r>
              <a:rPr lang="en-US" altLang="en-US" sz="2400"/>
              <a:t>Interrogate				question</a:t>
            </a:r>
          </a:p>
          <a:p>
            <a:pPr>
              <a:lnSpc>
                <a:spcPct val="80000"/>
              </a:lnSpc>
              <a:buNone/>
            </a:pPr>
            <a:endParaRPr lang="en-US" altLang="en-US" sz="2400"/>
          </a:p>
          <a:p>
            <a:pPr>
              <a:lnSpc>
                <a:spcPct val="80000"/>
              </a:lnSpc>
            </a:pPr>
            <a:endParaRPr lang="en-US" altLang="en-US" sz="2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57345"/>
          <p:cNvSpPr>
            <a:spLocks noGrp="1"/>
          </p:cNvSpPr>
          <p:nvPr>
            <p:ph type="title"/>
          </p:nvPr>
        </p:nvSpPr>
        <p:spPr>
          <a:xfrm>
            <a:off x="2514600" y="457200"/>
            <a:ext cx="7772400" cy="708025"/>
          </a:xfrm>
        </p:spPr>
        <p:txBody>
          <a:bodyPr anchor="ctr">
            <a:normAutofit fontScale="90000"/>
          </a:bodyPr>
          <a:lstStyle/>
          <a:p>
            <a:r>
              <a:rPr lang="en-US" altLang="en-US">
                <a:solidFill>
                  <a:srgbClr val="FF33CC"/>
                </a:solidFill>
              </a:rPr>
              <a:t>Substandard Language</a:t>
            </a:r>
          </a:p>
        </p:txBody>
      </p:sp>
      <p:sp>
        <p:nvSpPr>
          <p:cNvPr id="56322" name="Text Placeholder 57346"/>
          <p:cNvSpPr>
            <a:spLocks noGrp="1"/>
          </p:cNvSpPr>
          <p:nvPr>
            <p:ph idx="1"/>
          </p:nvPr>
        </p:nvSpPr>
        <p:spPr>
          <a:xfrm>
            <a:off x="2362200" y="1600200"/>
            <a:ext cx="7696200" cy="4179888"/>
          </a:xfrm>
        </p:spPr>
        <p:txBody>
          <a:bodyPr anchor="t">
            <a:normAutofit/>
          </a:bodyPr>
          <a:lstStyle/>
          <a:p>
            <a:pPr>
              <a:lnSpc>
                <a:spcPct val="80000"/>
              </a:lnSpc>
              <a:buNone/>
            </a:pPr>
            <a:r>
              <a:rPr lang="en-US" altLang="en-US" sz="2800" dirty="0"/>
              <a:t>Avoid substandard language. Using correct words, incorrect grammar, faulty pronunciation all suggest </a:t>
            </a:r>
            <a:r>
              <a:rPr lang="en-US" altLang="en-US" sz="2800" dirty="0" smtClean="0"/>
              <a:t>an </a:t>
            </a:r>
            <a:r>
              <a:rPr lang="en-US" altLang="en-US" sz="2800" dirty="0"/>
              <a:t>inability to use good English. Some examples follow:</a:t>
            </a:r>
          </a:p>
          <a:p>
            <a:pPr>
              <a:lnSpc>
                <a:spcPct val="80000"/>
              </a:lnSpc>
              <a:buNone/>
            </a:pPr>
            <a:r>
              <a:rPr lang="en-US" altLang="en-US" sz="2800" b="1" dirty="0">
                <a:solidFill>
                  <a:srgbClr val="FF33CC"/>
                </a:solidFill>
              </a:rPr>
              <a:t>Substandard			More Acceptable</a:t>
            </a:r>
          </a:p>
          <a:p>
            <a:pPr>
              <a:lnSpc>
                <a:spcPct val="80000"/>
              </a:lnSpc>
              <a:buNone/>
            </a:pPr>
            <a:r>
              <a:rPr lang="en-US" altLang="en-US" sz="2800" dirty="0" err="1"/>
              <a:t>Ain’t</a:t>
            </a:r>
            <a:r>
              <a:rPr lang="en-US" altLang="en-US" sz="2800" dirty="0"/>
              <a:t>					</a:t>
            </a:r>
            <a:r>
              <a:rPr lang="en-US" altLang="en-US" sz="2800" dirty="0" err="1"/>
              <a:t>isn’t,aren’t</a:t>
            </a:r>
            <a:endParaRPr lang="en-US" altLang="en-US" sz="2800" dirty="0"/>
          </a:p>
          <a:p>
            <a:pPr>
              <a:lnSpc>
                <a:spcPct val="80000"/>
              </a:lnSpc>
              <a:buNone/>
            </a:pPr>
            <a:r>
              <a:rPr lang="en-US" altLang="en-US" sz="2800" dirty="0"/>
              <a:t>Can’t hardly			</a:t>
            </a:r>
            <a:r>
              <a:rPr lang="en-US" altLang="en-US" sz="2800" dirty="0" smtClean="0"/>
              <a:t>can </a:t>
            </a:r>
            <a:r>
              <a:rPr lang="en-US" altLang="en-US" sz="2800" dirty="0"/>
              <a:t>hardly</a:t>
            </a:r>
          </a:p>
          <a:p>
            <a:pPr>
              <a:lnSpc>
                <a:spcPct val="80000"/>
              </a:lnSpc>
              <a:buNone/>
            </a:pPr>
            <a:r>
              <a:rPr lang="en-US" altLang="en-US" sz="2800" dirty="0"/>
              <a:t>Aim to proving			aim to prove</a:t>
            </a:r>
          </a:p>
          <a:p>
            <a:pPr>
              <a:lnSpc>
                <a:spcPct val="80000"/>
              </a:lnSpc>
              <a:buNone/>
            </a:pPr>
            <a:r>
              <a:rPr lang="en-US" altLang="en-US" sz="2800" dirty="0"/>
              <a:t>Desirous to 			</a:t>
            </a:r>
            <a:r>
              <a:rPr lang="en-US" altLang="en-US" sz="2800" dirty="0" smtClean="0"/>
              <a:t>desirous </a:t>
            </a:r>
            <a:r>
              <a:rPr lang="en-US" altLang="en-US" sz="2800" dirty="0"/>
              <a:t>of</a:t>
            </a:r>
          </a:p>
          <a:p>
            <a:pPr>
              <a:lnSpc>
                <a:spcPct val="80000"/>
              </a:lnSpc>
              <a:buNone/>
            </a:pPr>
            <a:r>
              <a:rPr lang="en-US" altLang="en-US" sz="2800" dirty="0" err="1"/>
              <a:t>Stoled</a:t>
            </a:r>
            <a:r>
              <a:rPr lang="en-US" altLang="en-US" sz="2800" dirty="0"/>
              <a:t>				</a:t>
            </a:r>
            <a:r>
              <a:rPr lang="en-US" altLang="en-US" sz="2800" dirty="0" smtClean="0"/>
              <a:t>stolen</a:t>
            </a:r>
            <a:endParaRPr lang="en-US" altLang="en-US" sz="2800" dirty="0"/>
          </a:p>
          <a:p>
            <a:pPr>
              <a:lnSpc>
                <a:spcPct val="80000"/>
              </a:lnSpc>
              <a:buNone/>
            </a:pPr>
            <a:endParaRPr lang="en-US" altLang="en-US" sz="2800" dirty="0"/>
          </a:p>
          <a:p>
            <a:pPr>
              <a:lnSpc>
                <a:spcPct val="80000"/>
              </a:lnSpc>
            </a:pPr>
            <a:endParaRPr lang="en-US"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8673"/>
          <p:cNvSpPr>
            <a:spLocks noGrp="1"/>
          </p:cNvSpPr>
          <p:nvPr>
            <p:ph type="title"/>
          </p:nvPr>
        </p:nvSpPr>
        <p:spPr/>
        <p:txBody>
          <a:bodyPr anchor="ctr"/>
          <a:lstStyle/>
          <a:p>
            <a:r>
              <a:rPr lang="en-IN" altLang="en-US" sz="4000" dirty="0"/>
              <a:t>Constructive and Destructive feedback</a:t>
            </a:r>
            <a:endParaRPr lang="zh-CN" altLang="en-US" sz="4000" dirty="0"/>
          </a:p>
        </p:txBody>
      </p:sp>
      <p:sp>
        <p:nvSpPr>
          <p:cNvPr id="27650" name="Text Placeholder 28674"/>
          <p:cNvSpPr>
            <a:spLocks noGrp="1"/>
          </p:cNvSpPr>
          <p:nvPr>
            <p:ph sz="half" idx="1"/>
          </p:nvPr>
        </p:nvSpPr>
        <p:spPr>
          <a:xfrm>
            <a:off x="1981200" y="1600200"/>
            <a:ext cx="4038600" cy="4525963"/>
          </a:xfrm>
        </p:spPr>
        <p:txBody>
          <a:bodyPr anchor="t"/>
          <a:lstStyle/>
          <a:p>
            <a:pPr>
              <a:buNone/>
            </a:pPr>
            <a:r>
              <a:rPr lang="en-IN" altLang="en-US" sz="2800" kern="1200" dirty="0"/>
              <a:t>Constructive</a:t>
            </a:r>
          </a:p>
          <a:p>
            <a:r>
              <a:rPr lang="en-IN" altLang="en-US" sz="2800" kern="1200" dirty="0"/>
              <a:t>tries to </a:t>
            </a:r>
            <a:r>
              <a:rPr lang="en-IN" altLang="en-US" sz="2800" kern="1200" dirty="0" smtClean="0"/>
              <a:t>improve </a:t>
            </a:r>
            <a:r>
              <a:rPr lang="en-IN" altLang="en-US" sz="2800" kern="1200" dirty="0"/>
              <a:t>the current situation.</a:t>
            </a:r>
          </a:p>
          <a:p>
            <a:r>
              <a:rPr lang="en-IN" altLang="en-US" sz="2800" kern="1200" dirty="0"/>
              <a:t>positive and correct tone of message.</a:t>
            </a:r>
          </a:p>
          <a:p>
            <a:r>
              <a:rPr lang="en-IN" altLang="en-US" sz="2800" kern="1200" dirty="0"/>
              <a:t>e.g-The design needs to be reviewed from the practical angle and minute issues.</a:t>
            </a:r>
            <a:endParaRPr lang="zh-CN" altLang="en-US" sz="2800" kern="1200" dirty="0"/>
          </a:p>
        </p:txBody>
      </p:sp>
      <p:sp>
        <p:nvSpPr>
          <p:cNvPr id="27651" name="Text Placeholder 28675"/>
          <p:cNvSpPr>
            <a:spLocks noGrp="1"/>
          </p:cNvSpPr>
          <p:nvPr>
            <p:ph sz="half" idx="2"/>
          </p:nvPr>
        </p:nvSpPr>
        <p:spPr>
          <a:xfrm>
            <a:off x="6172200" y="1600200"/>
            <a:ext cx="4038600" cy="4525963"/>
          </a:xfrm>
        </p:spPr>
        <p:txBody>
          <a:bodyPr anchor="t"/>
          <a:lstStyle/>
          <a:p>
            <a:pPr>
              <a:lnSpc>
                <a:spcPct val="90000"/>
              </a:lnSpc>
              <a:buNone/>
            </a:pPr>
            <a:r>
              <a:rPr lang="en-IN" altLang="en-US" sz="2800" kern="1200" dirty="0"/>
              <a:t>Destructive</a:t>
            </a:r>
          </a:p>
          <a:p>
            <a:pPr>
              <a:lnSpc>
                <a:spcPct val="90000"/>
              </a:lnSpc>
            </a:pPr>
            <a:r>
              <a:rPr lang="en-IN" altLang="en-US" sz="2800" kern="1200" dirty="0"/>
              <a:t>Derogatory</a:t>
            </a:r>
          </a:p>
          <a:p>
            <a:pPr>
              <a:lnSpc>
                <a:spcPct val="90000"/>
              </a:lnSpc>
            </a:pPr>
            <a:r>
              <a:rPr lang="en-IN" altLang="en-US" sz="2800" kern="1200" dirty="0"/>
              <a:t>Hurting</a:t>
            </a:r>
          </a:p>
          <a:p>
            <a:pPr>
              <a:lnSpc>
                <a:spcPct val="90000"/>
              </a:lnSpc>
            </a:pPr>
            <a:r>
              <a:rPr lang="en-IN" altLang="en-US" sz="2800" kern="1200" dirty="0"/>
              <a:t>Harmful</a:t>
            </a:r>
          </a:p>
          <a:p>
            <a:pPr>
              <a:lnSpc>
                <a:spcPct val="90000"/>
              </a:lnSpc>
              <a:buNone/>
            </a:pPr>
            <a:endParaRPr lang="zh-CN" altLang="en-US" sz="2800" kern="1200" dirty="0"/>
          </a:p>
          <a:p>
            <a:pPr>
              <a:lnSpc>
                <a:spcPct val="90000"/>
              </a:lnSpc>
              <a:buNone/>
            </a:pPr>
            <a:r>
              <a:rPr lang="en-IN" altLang="en-US" sz="2800" kern="1200" dirty="0"/>
              <a:t>e.g-This design is absolutely useless and impractical and lacks attention to little details.</a:t>
            </a:r>
            <a:endParaRPr lang="zh-CN" altLang="en-US" sz="2800" kern="12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58369"/>
          <p:cNvSpPr>
            <a:spLocks noGrp="1"/>
          </p:cNvSpPr>
          <p:nvPr>
            <p:ph type="title"/>
          </p:nvPr>
        </p:nvSpPr>
        <p:spPr>
          <a:xfrm>
            <a:off x="2438400" y="304800"/>
            <a:ext cx="6870700" cy="1258888"/>
          </a:xfrm>
        </p:spPr>
        <p:txBody>
          <a:bodyPr anchor="ctr"/>
          <a:lstStyle/>
          <a:p>
            <a:r>
              <a:rPr lang="en-US" altLang="en-US" sz="4000" b="1">
                <a:solidFill>
                  <a:srgbClr val="FF33CC"/>
                </a:solidFill>
              </a:rPr>
              <a:t>Facts and Figures Accuracy</a:t>
            </a:r>
          </a:p>
        </p:txBody>
      </p:sp>
      <p:sp>
        <p:nvSpPr>
          <p:cNvPr id="57346" name="Text Placeholder 58370"/>
          <p:cNvSpPr>
            <a:spLocks noGrp="1"/>
          </p:cNvSpPr>
          <p:nvPr>
            <p:ph idx="1"/>
          </p:nvPr>
        </p:nvSpPr>
        <p:spPr>
          <a:xfrm>
            <a:off x="2362200" y="1676400"/>
            <a:ext cx="8001000" cy="4687888"/>
          </a:xfrm>
        </p:spPr>
        <p:txBody>
          <a:bodyPr anchor="t"/>
          <a:lstStyle/>
          <a:p>
            <a:pPr>
              <a:lnSpc>
                <a:spcPct val="80000"/>
              </a:lnSpc>
              <a:buNone/>
            </a:pPr>
            <a:r>
              <a:rPr lang="en-US" altLang="en-US" sz="2000" dirty="0"/>
              <a:t>Check Accuracy of Facts, Figures and words</a:t>
            </a:r>
          </a:p>
          <a:p>
            <a:pPr>
              <a:lnSpc>
                <a:spcPct val="80000"/>
              </a:lnSpc>
              <a:buNone/>
            </a:pPr>
            <a:r>
              <a:rPr lang="en-US" altLang="en-US" sz="2000" dirty="0"/>
              <a:t>It is impossible to convey meaning precisely, through words, from the head of the sender to a receiver. Our goal is to be as precise as possible, which means checking and </a:t>
            </a:r>
            <a:r>
              <a:rPr lang="en-US" altLang="en-US" sz="2000" dirty="0" smtClean="0"/>
              <a:t>double-checking </a:t>
            </a:r>
            <a:r>
              <a:rPr lang="en-US" altLang="en-US" sz="2000" dirty="0"/>
              <a:t>to ensure that the figures, facts and words you use are correct.</a:t>
            </a:r>
          </a:p>
          <a:p>
            <a:pPr>
              <a:lnSpc>
                <a:spcPct val="80000"/>
              </a:lnSpc>
              <a:buNone/>
            </a:pPr>
            <a:endParaRPr lang="en-US" altLang="en-US" sz="2000" b="1" dirty="0" smtClean="0"/>
          </a:p>
          <a:p>
            <a:pPr>
              <a:lnSpc>
                <a:spcPct val="80000"/>
              </a:lnSpc>
              <a:buNone/>
            </a:pPr>
            <a:r>
              <a:rPr lang="en-US" altLang="en-US" sz="2000" b="1" dirty="0" smtClean="0"/>
              <a:t>Figures </a:t>
            </a:r>
            <a:r>
              <a:rPr lang="en-US" altLang="en-US" sz="2000" b="1" dirty="0"/>
              <a:t>and facts</a:t>
            </a:r>
          </a:p>
          <a:p>
            <a:pPr>
              <a:lnSpc>
                <a:spcPct val="80000"/>
              </a:lnSpc>
              <a:buClr>
                <a:schemeClr val="tx1"/>
              </a:buClr>
              <a:buFont typeface="Wingdings" panose="05000000000000000000" pitchFamily="2" charset="2"/>
              <a:buChar char="§"/>
            </a:pPr>
            <a:r>
              <a:rPr lang="en-US" altLang="en-US" sz="2000" dirty="0"/>
              <a:t>Verify your statistical data</a:t>
            </a:r>
          </a:p>
          <a:p>
            <a:pPr>
              <a:lnSpc>
                <a:spcPct val="80000"/>
              </a:lnSpc>
              <a:buClr>
                <a:schemeClr val="tx1"/>
              </a:buClr>
              <a:buFont typeface="Wingdings" panose="05000000000000000000" pitchFamily="2" charset="2"/>
              <a:buChar char="§"/>
            </a:pPr>
            <a:r>
              <a:rPr lang="en-US" altLang="en-US" sz="2000" dirty="0"/>
              <a:t>Double-check your totals</a:t>
            </a:r>
          </a:p>
          <a:p>
            <a:pPr>
              <a:lnSpc>
                <a:spcPct val="80000"/>
              </a:lnSpc>
              <a:buClr>
                <a:schemeClr val="tx1"/>
              </a:buClr>
              <a:buFont typeface="Wingdings" panose="05000000000000000000" pitchFamily="2" charset="2"/>
              <a:buChar char="§"/>
            </a:pPr>
            <a:r>
              <a:rPr lang="en-US" altLang="en-US" sz="2000" dirty="0"/>
              <a:t>Avoid guessing at laws that have an impact on you, the sender and </a:t>
            </a:r>
            <a:r>
              <a:rPr lang="en-US" altLang="en-US" sz="2000" dirty="0" smtClean="0"/>
              <a:t>your organization.</a:t>
            </a:r>
            <a:endParaRPr lang="en-US" altLang="en-US" sz="2000" dirty="0"/>
          </a:p>
          <a:p>
            <a:pPr>
              <a:lnSpc>
                <a:spcPct val="80000"/>
              </a:lnSpc>
              <a:buClr>
                <a:schemeClr val="tx1"/>
              </a:buClr>
              <a:buFont typeface="Wingdings" panose="05000000000000000000" pitchFamily="2" charset="2"/>
              <a:buChar char="§"/>
            </a:pPr>
            <a:r>
              <a:rPr lang="en-US" altLang="en-US" sz="2000" dirty="0"/>
              <a:t>Have someone else read your message if the topic involves data.</a:t>
            </a:r>
          </a:p>
          <a:p>
            <a:pPr>
              <a:lnSpc>
                <a:spcPct val="80000"/>
              </a:lnSpc>
              <a:buClr>
                <a:schemeClr val="tx1"/>
              </a:buClr>
              <a:buFont typeface="Wingdings" panose="05000000000000000000" pitchFamily="2" charset="2"/>
              <a:buChar char="§"/>
            </a:pPr>
            <a:r>
              <a:rPr lang="en-US" altLang="en-US" sz="2000" dirty="0"/>
              <a:t>Determine whether a </a:t>
            </a:r>
            <a:r>
              <a:rPr lang="en-US" altLang="en-US" sz="2000" dirty="0">
                <a:solidFill>
                  <a:srgbClr val="FF33CC"/>
                </a:solidFill>
              </a:rPr>
              <a:t>“fact”</a:t>
            </a:r>
            <a:r>
              <a:rPr lang="en-US" altLang="en-US" sz="2000" dirty="0"/>
              <a:t> has changed over time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59393"/>
          <p:cNvSpPr>
            <a:spLocks noGrp="1"/>
          </p:cNvSpPr>
          <p:nvPr>
            <p:ph type="title"/>
          </p:nvPr>
        </p:nvSpPr>
        <p:spPr>
          <a:xfrm>
            <a:off x="2514600" y="457200"/>
            <a:ext cx="7772400" cy="790575"/>
          </a:xfrm>
        </p:spPr>
        <p:txBody>
          <a:bodyPr anchor="ctr"/>
          <a:lstStyle/>
          <a:p>
            <a:r>
              <a:rPr lang="en-US" altLang="en-US" sz="3200" b="1" dirty="0">
                <a:solidFill>
                  <a:srgbClr val="FF33CC"/>
                </a:solidFill>
              </a:rPr>
              <a:t>Proper Use of Confusing </a:t>
            </a:r>
            <a:r>
              <a:rPr lang="en-US" altLang="en-US" sz="3200" b="1" dirty="0" smtClean="0">
                <a:solidFill>
                  <a:srgbClr val="FF33CC"/>
                </a:solidFill>
              </a:rPr>
              <a:t>Words!</a:t>
            </a:r>
            <a:endParaRPr lang="en-US" altLang="en-US" sz="3200" b="1" dirty="0">
              <a:solidFill>
                <a:srgbClr val="FF33CC"/>
              </a:solidFill>
            </a:endParaRPr>
          </a:p>
        </p:txBody>
      </p:sp>
      <p:sp>
        <p:nvSpPr>
          <p:cNvPr id="58370" name="Text Placeholder 59394"/>
          <p:cNvSpPr>
            <a:spLocks noGrp="1"/>
          </p:cNvSpPr>
          <p:nvPr>
            <p:ph idx="1"/>
          </p:nvPr>
        </p:nvSpPr>
        <p:spPr>
          <a:xfrm>
            <a:off x="2438400" y="1600200"/>
            <a:ext cx="7696200" cy="4732338"/>
          </a:xfrm>
        </p:spPr>
        <p:txBody>
          <a:bodyPr anchor="t"/>
          <a:lstStyle/>
          <a:p>
            <a:pPr>
              <a:lnSpc>
                <a:spcPct val="80000"/>
              </a:lnSpc>
              <a:buNone/>
            </a:pPr>
            <a:r>
              <a:rPr lang="en-US" altLang="en-US" sz="2000"/>
              <a:t>Our </a:t>
            </a:r>
            <a:r>
              <a:rPr lang="en-US" altLang="en-US" sz="2000">
                <a:solidFill>
                  <a:srgbClr val="FF33CC"/>
                </a:solidFill>
              </a:rPr>
              <a:t>Languag</a:t>
            </a:r>
            <a:r>
              <a:rPr lang="en-US" altLang="en-US" sz="2000"/>
              <a:t>e (Any) is constantly changing. In fact,even dictionaries can not keep up with rapid change in our language. the following words often confusing in usage:</a:t>
            </a:r>
          </a:p>
          <a:p>
            <a:pPr>
              <a:lnSpc>
                <a:spcPct val="80000"/>
              </a:lnSpc>
              <a:buNone/>
            </a:pPr>
            <a:endParaRPr lang="en-US" altLang="en-US" sz="2000"/>
          </a:p>
          <a:p>
            <a:pPr>
              <a:lnSpc>
                <a:spcPct val="80000"/>
              </a:lnSpc>
              <a:buNone/>
            </a:pPr>
            <a:r>
              <a:rPr lang="en-US" altLang="en-US" sz="2000">
                <a:solidFill>
                  <a:srgbClr val="FF33CC"/>
                </a:solidFill>
              </a:rPr>
              <a:t>A, An</a:t>
            </a:r>
            <a:r>
              <a:rPr lang="en-US" altLang="en-US" sz="2000"/>
              <a:t>	use a before consonants and 					consonants sounds or a long ” u” 				sound. Use an before vowels.</a:t>
            </a:r>
          </a:p>
          <a:p>
            <a:pPr>
              <a:lnSpc>
                <a:spcPct val="80000"/>
              </a:lnSpc>
              <a:buNone/>
            </a:pPr>
            <a:endParaRPr lang="en-US" altLang="en-US" sz="2000"/>
          </a:p>
          <a:p>
            <a:pPr>
              <a:lnSpc>
                <a:spcPct val="80000"/>
              </a:lnSpc>
              <a:buNone/>
            </a:pPr>
            <a:r>
              <a:rPr lang="en-US" altLang="en-US" sz="2000">
                <a:solidFill>
                  <a:srgbClr val="FF33CC"/>
                </a:solidFill>
              </a:rPr>
              <a:t>Accept, except</a:t>
            </a:r>
            <a:r>
              <a:rPr lang="en-US" altLang="en-US" sz="2000"/>
              <a:t>	accept is a verb and means to 					receive. except is a verb or a 					preposition and relates to 						omitting or leaving out.</a:t>
            </a:r>
          </a:p>
          <a:p>
            <a:pPr>
              <a:lnSpc>
                <a:spcPct val="80000"/>
              </a:lnSpc>
              <a:buNone/>
            </a:pPr>
            <a:endParaRPr lang="en-US" altLang="en-US" sz="2000"/>
          </a:p>
          <a:p>
            <a:pPr>
              <a:lnSpc>
                <a:spcPct val="80000"/>
              </a:lnSpc>
              <a:buNone/>
            </a:pPr>
            <a:r>
              <a:rPr lang="en-US" altLang="en-US" sz="2000">
                <a:solidFill>
                  <a:srgbClr val="FF33CC"/>
                </a:solidFill>
              </a:rPr>
              <a:t>Anxious, eager	</a:t>
            </a:r>
            <a:r>
              <a:rPr lang="en-US" altLang="en-US" sz="2000"/>
              <a:t>Anxious implies worry, eager 					conveys keen desire</a:t>
            </a:r>
          </a:p>
          <a:p>
            <a:pPr>
              <a:lnSpc>
                <a:spcPct val="80000"/>
              </a:lnSpc>
              <a:buNone/>
            </a:pPr>
            <a:endParaRPr lang="en-US" altLang="en-US" sz="2000"/>
          </a:p>
          <a:p>
            <a:pPr>
              <a:lnSpc>
                <a:spcPct val="80000"/>
              </a:lnSpc>
            </a:pPr>
            <a:endParaRPr lang="en-US" altLang="en-US" sz="20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59393"/>
          <p:cNvSpPr>
            <a:spLocks noGrp="1"/>
          </p:cNvSpPr>
          <p:nvPr>
            <p:ph type="title"/>
          </p:nvPr>
        </p:nvSpPr>
        <p:spPr>
          <a:xfrm>
            <a:off x="2514600" y="457200"/>
            <a:ext cx="7772400" cy="790575"/>
          </a:xfrm>
        </p:spPr>
        <p:txBody>
          <a:bodyPr anchor="ctr"/>
          <a:lstStyle/>
          <a:p>
            <a:r>
              <a:rPr lang="en-US" altLang="en-US" sz="3200" b="1" dirty="0">
                <a:solidFill>
                  <a:srgbClr val="FF33CC"/>
                </a:solidFill>
              </a:rPr>
              <a:t>Proper Use of Confusing </a:t>
            </a:r>
            <a:r>
              <a:rPr lang="en-US" altLang="en-US" sz="3200" b="1" dirty="0" smtClean="0">
                <a:solidFill>
                  <a:srgbClr val="FF33CC"/>
                </a:solidFill>
              </a:rPr>
              <a:t>Words!</a:t>
            </a:r>
            <a:endParaRPr lang="en-US" altLang="en-US" sz="3200" b="1" dirty="0">
              <a:solidFill>
                <a:srgbClr val="FF33CC"/>
              </a:solidFill>
            </a:endParaRPr>
          </a:p>
        </p:txBody>
      </p:sp>
      <p:sp>
        <p:nvSpPr>
          <p:cNvPr id="58370" name="Text Placeholder 59394"/>
          <p:cNvSpPr>
            <a:spLocks noGrp="1"/>
          </p:cNvSpPr>
          <p:nvPr>
            <p:ph idx="1"/>
          </p:nvPr>
        </p:nvSpPr>
        <p:spPr>
          <a:xfrm>
            <a:off x="2438400" y="1600200"/>
            <a:ext cx="7696200" cy="4732338"/>
          </a:xfrm>
        </p:spPr>
        <p:txBody>
          <a:bodyPr anchor="t"/>
          <a:lstStyle/>
          <a:p>
            <a:pPr>
              <a:lnSpc>
                <a:spcPct val="80000"/>
              </a:lnSpc>
            </a:pPr>
            <a:r>
              <a:rPr lang="en-US" altLang="en-US" sz="2400" dirty="0" smtClean="0"/>
              <a:t>Adopt/ adapt</a:t>
            </a:r>
          </a:p>
          <a:p>
            <a:pPr>
              <a:lnSpc>
                <a:spcPct val="80000"/>
              </a:lnSpc>
            </a:pPr>
            <a:r>
              <a:rPr lang="en-US" altLang="en-US" sz="2400" dirty="0" smtClean="0"/>
              <a:t>Advise/ advice</a:t>
            </a:r>
          </a:p>
          <a:p>
            <a:pPr>
              <a:lnSpc>
                <a:spcPct val="80000"/>
              </a:lnSpc>
            </a:pPr>
            <a:r>
              <a:rPr lang="en-US" altLang="en-US" sz="2400" dirty="0" smtClean="0"/>
              <a:t>Affect/ effect</a:t>
            </a:r>
          </a:p>
          <a:p>
            <a:pPr>
              <a:lnSpc>
                <a:spcPct val="80000"/>
              </a:lnSpc>
            </a:pPr>
            <a:r>
              <a:rPr lang="en-US" altLang="en-US" sz="2400" dirty="0" smtClean="0"/>
              <a:t>Allusion/ illusion</a:t>
            </a:r>
          </a:p>
          <a:p>
            <a:pPr>
              <a:lnSpc>
                <a:spcPct val="80000"/>
              </a:lnSpc>
            </a:pPr>
            <a:r>
              <a:rPr lang="en-US" altLang="en-US" sz="2400" dirty="0" smtClean="0"/>
              <a:t>Principal/ principle</a:t>
            </a:r>
          </a:p>
          <a:p>
            <a:pPr>
              <a:lnSpc>
                <a:spcPct val="80000"/>
              </a:lnSpc>
            </a:pPr>
            <a:r>
              <a:rPr lang="en-US" altLang="en-US" sz="2400" dirty="0" smtClean="0"/>
              <a:t>Compliment/ complement</a:t>
            </a:r>
          </a:p>
          <a:p>
            <a:pPr>
              <a:lnSpc>
                <a:spcPct val="80000"/>
              </a:lnSpc>
            </a:pPr>
            <a:r>
              <a:rPr lang="en-US" altLang="en-US" sz="2400" dirty="0" smtClean="0"/>
              <a:t>Criterion/ criteria</a:t>
            </a:r>
          </a:p>
          <a:p>
            <a:pPr>
              <a:lnSpc>
                <a:spcPct val="80000"/>
              </a:lnSpc>
            </a:pPr>
            <a:r>
              <a:rPr lang="en-US" altLang="en-US" sz="2400" dirty="0" smtClean="0"/>
              <a:t>Phenomenon/ phenomena</a:t>
            </a:r>
          </a:p>
          <a:p>
            <a:pPr>
              <a:lnSpc>
                <a:spcPct val="80000"/>
              </a:lnSpc>
            </a:pPr>
            <a:r>
              <a:rPr lang="en-US" altLang="en-US" sz="2400" dirty="0" smtClean="0"/>
              <a:t>Fortunate/ fortuitous</a:t>
            </a:r>
          </a:p>
          <a:p>
            <a:pPr>
              <a:lnSpc>
                <a:spcPct val="80000"/>
              </a:lnSpc>
            </a:pPr>
            <a:r>
              <a:rPr lang="en-US" altLang="en-US" sz="2400" dirty="0" smtClean="0"/>
              <a:t>Idol/ idle</a:t>
            </a:r>
          </a:p>
          <a:p>
            <a:pPr>
              <a:lnSpc>
                <a:spcPct val="80000"/>
              </a:lnSpc>
            </a:pPr>
            <a:r>
              <a:rPr lang="en-US" altLang="en-US" sz="2400" smtClean="0"/>
              <a:t>Desert/dessert</a:t>
            </a:r>
          </a:p>
          <a:p>
            <a:pPr>
              <a:lnSpc>
                <a:spcPct val="80000"/>
              </a:lnSpc>
            </a:pPr>
            <a:endParaRPr lang="en-US" altLang="en-US" sz="2400" dirty="0" smtClean="0"/>
          </a:p>
          <a:p>
            <a:pPr>
              <a:lnSpc>
                <a:spcPct val="80000"/>
              </a:lnSpc>
            </a:pPr>
            <a:endParaRPr lang="en-US"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sending and </a:t>
            </a:r>
            <a:r>
              <a:rPr lang="en-IN" altLang="en-US" sz="4000" dirty="0" smtClean="0"/>
              <a:t>receiving </a:t>
            </a:r>
            <a:r>
              <a:rPr lang="en-IN" altLang="en-US" sz="4000" dirty="0"/>
              <a:t>a message</a:t>
            </a:r>
            <a:endParaRPr lang="zh-CN" altLang="en-US" sz="4000" dirty="0"/>
          </a:p>
        </p:txBody>
      </p:sp>
      <p:sp>
        <p:nvSpPr>
          <p:cNvPr id="15362" name="Text Placeholder 16386"/>
          <p:cNvSpPr>
            <a:spLocks noGrp="1"/>
          </p:cNvSpPr>
          <p:nvPr>
            <p:ph idx="1"/>
          </p:nvPr>
        </p:nvSpPr>
        <p:spPr/>
        <p:txBody>
          <a:bodyPr anchor="t"/>
          <a:lstStyle/>
          <a:p>
            <a:pPr>
              <a:lnSpc>
                <a:spcPct val="80000"/>
              </a:lnSpc>
            </a:pPr>
            <a:r>
              <a:rPr lang="en-IN" altLang="en-US" dirty="0"/>
              <a:t>Unclear ideas</a:t>
            </a:r>
          </a:p>
          <a:p>
            <a:pPr>
              <a:lnSpc>
                <a:spcPct val="80000"/>
              </a:lnSpc>
            </a:pPr>
            <a:r>
              <a:rPr lang="en-IN" altLang="en-US" dirty="0"/>
              <a:t>Wrong or inappropriate medium</a:t>
            </a:r>
          </a:p>
          <a:p>
            <a:pPr>
              <a:lnSpc>
                <a:spcPct val="80000"/>
              </a:lnSpc>
            </a:pPr>
            <a:r>
              <a:rPr lang="en-IN" altLang="en-US" dirty="0"/>
              <a:t>Noises or breakdowns during communication</a:t>
            </a:r>
          </a:p>
          <a:p>
            <a:pPr>
              <a:lnSpc>
                <a:spcPct val="80000"/>
              </a:lnSpc>
            </a:pPr>
            <a:r>
              <a:rPr lang="en-IN" altLang="en-US" dirty="0"/>
              <a:t>Message ignored or missed due to information clutter</a:t>
            </a:r>
          </a:p>
          <a:p>
            <a:pPr>
              <a:lnSpc>
                <a:spcPct val="80000"/>
              </a:lnSpc>
            </a:pPr>
            <a:r>
              <a:rPr lang="en-IN" altLang="en-US" dirty="0"/>
              <a:t>Meaning of </a:t>
            </a:r>
            <a:r>
              <a:rPr lang="en-IN" altLang="en-US" dirty="0" smtClean="0"/>
              <a:t>messages </a:t>
            </a:r>
            <a:r>
              <a:rPr lang="en-IN" altLang="en-US" dirty="0"/>
              <a:t>not interpreted the way they were meant</a:t>
            </a:r>
          </a:p>
          <a:p>
            <a:pPr>
              <a:lnSpc>
                <a:spcPct val="80000"/>
              </a:lnSpc>
              <a:buNone/>
            </a:pP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a:t>
            </a:r>
            <a:r>
              <a:rPr lang="en-IN" altLang="en-US" sz="4000" dirty="0" smtClean="0"/>
              <a:t>sending </a:t>
            </a:r>
            <a:r>
              <a:rPr lang="en-IN" altLang="en-US" sz="4000" dirty="0"/>
              <a:t>a message</a:t>
            </a:r>
            <a:endParaRPr lang="zh-CN" altLang="en-US" sz="4000" dirty="0"/>
          </a:p>
        </p:txBody>
      </p:sp>
      <p:sp>
        <p:nvSpPr>
          <p:cNvPr id="15362" name="Text Placeholder 16386"/>
          <p:cNvSpPr>
            <a:spLocks noGrp="1"/>
          </p:cNvSpPr>
          <p:nvPr>
            <p:ph idx="1"/>
          </p:nvPr>
        </p:nvSpPr>
        <p:spPr/>
        <p:txBody>
          <a:bodyPr anchor="t"/>
          <a:lstStyle/>
          <a:p>
            <a:pPr>
              <a:lnSpc>
                <a:spcPct val="80000"/>
              </a:lnSpc>
              <a:buNone/>
            </a:pPr>
            <a:r>
              <a:rPr lang="en-IN" altLang="en-US" dirty="0" smtClean="0"/>
              <a:t>	 </a:t>
            </a:r>
            <a:r>
              <a:rPr lang="en-IN" altLang="en-US" b="1" dirty="0" smtClean="0"/>
              <a:t>Unclear ideas</a:t>
            </a:r>
          </a:p>
          <a:p>
            <a:pPr>
              <a:lnSpc>
                <a:spcPct val="80000"/>
              </a:lnSpc>
              <a:buNone/>
            </a:pPr>
            <a:r>
              <a:rPr lang="en-IN" altLang="en-US" dirty="0" smtClean="0"/>
              <a:t>    Many messages to be addressed.</a:t>
            </a:r>
          </a:p>
          <a:p>
            <a:pPr>
              <a:lnSpc>
                <a:spcPct val="80000"/>
              </a:lnSpc>
              <a:buNone/>
            </a:pPr>
            <a:r>
              <a:rPr lang="en-IN" altLang="en-US" dirty="0" smtClean="0"/>
              <a:t>    Multiple thoughts in the same message.</a:t>
            </a:r>
          </a:p>
          <a:p>
            <a:pPr>
              <a:lnSpc>
                <a:spcPct val="80000"/>
              </a:lnSpc>
              <a:buNone/>
            </a:pPr>
            <a:r>
              <a:rPr lang="en-IN" altLang="en-US" dirty="0" smtClean="0"/>
              <a:t>     </a:t>
            </a:r>
            <a:r>
              <a:rPr lang="en-IN" altLang="en-US" b="1" dirty="0" smtClean="0"/>
              <a:t>SOLUTION:</a:t>
            </a:r>
            <a:r>
              <a:rPr lang="en-IN" altLang="en-US" dirty="0" smtClean="0"/>
              <a:t> </a:t>
            </a:r>
          </a:p>
          <a:p>
            <a:pPr>
              <a:lnSpc>
                <a:spcPct val="80000"/>
              </a:lnSpc>
              <a:buNone/>
            </a:pPr>
            <a:r>
              <a:rPr lang="en-IN" altLang="en-US" i="1" dirty="0" smtClean="0"/>
              <a:t>	 - </a:t>
            </a:r>
            <a:r>
              <a:rPr lang="en-IN" altLang="en-US" sz="2800" i="1" dirty="0" smtClean="0"/>
              <a:t>Stay focused on your message and the reason for sending it (purpose of sending the message).</a:t>
            </a:r>
          </a:p>
          <a:p>
            <a:pPr>
              <a:lnSpc>
                <a:spcPct val="80000"/>
              </a:lnSpc>
              <a:buNone/>
            </a:pPr>
            <a:r>
              <a:rPr lang="en-IN" altLang="en-US" sz="2800" i="1" dirty="0" smtClean="0"/>
              <a:t>    - Communicate different pieces of information with separate messages.</a:t>
            </a:r>
          </a:p>
          <a:p>
            <a:pPr>
              <a:lnSpc>
                <a:spcPct val="80000"/>
              </a:lnSpc>
              <a:buNone/>
            </a:pPr>
            <a:r>
              <a:rPr lang="en-IN" altLang="en-US" sz="2800" i="1" dirty="0" smtClean="0"/>
              <a:t>    - Do not combine messages and confuse the audience.</a:t>
            </a:r>
            <a:endParaRPr lang="en-IN" altLang="en-US" sz="2800" i="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a:t>
            </a:r>
            <a:r>
              <a:rPr lang="en-IN" altLang="en-US" sz="4000" dirty="0" smtClean="0"/>
              <a:t>sending </a:t>
            </a:r>
            <a:r>
              <a:rPr lang="en-IN" altLang="en-US" sz="4000" dirty="0"/>
              <a:t>a message</a:t>
            </a:r>
            <a:endParaRPr lang="zh-CN" altLang="en-US" sz="4000" dirty="0"/>
          </a:p>
        </p:txBody>
      </p:sp>
      <p:sp>
        <p:nvSpPr>
          <p:cNvPr id="15362" name="Text Placeholder 16386"/>
          <p:cNvSpPr>
            <a:spLocks noGrp="1"/>
          </p:cNvSpPr>
          <p:nvPr>
            <p:ph idx="1"/>
          </p:nvPr>
        </p:nvSpPr>
        <p:spPr/>
        <p:txBody>
          <a:bodyPr anchor="t"/>
          <a:lstStyle/>
          <a:p>
            <a:pPr>
              <a:lnSpc>
                <a:spcPct val="80000"/>
              </a:lnSpc>
              <a:buNone/>
            </a:pPr>
            <a:endParaRPr lang="en-IN" altLang="en-US" i="1" dirty="0"/>
          </a:p>
          <a:p>
            <a:pPr>
              <a:lnSpc>
                <a:spcPct val="80000"/>
              </a:lnSpc>
            </a:pPr>
            <a:r>
              <a:rPr lang="en-IN" altLang="en-US" dirty="0"/>
              <a:t>Wrong or inappropriate </a:t>
            </a:r>
            <a:r>
              <a:rPr lang="en-IN" altLang="en-US" dirty="0" smtClean="0"/>
              <a:t>medium</a:t>
            </a:r>
          </a:p>
          <a:p>
            <a:pPr lvl="1">
              <a:lnSpc>
                <a:spcPct val="80000"/>
              </a:lnSpc>
            </a:pPr>
            <a:r>
              <a:rPr lang="en-IN" altLang="en-US" dirty="0" smtClean="0"/>
              <a:t>Use suitable media</a:t>
            </a:r>
          </a:p>
          <a:p>
            <a:pPr lvl="1">
              <a:lnSpc>
                <a:spcPct val="80000"/>
              </a:lnSpc>
            </a:pPr>
            <a:r>
              <a:rPr lang="en-IN" altLang="en-US" dirty="0" smtClean="0"/>
              <a:t>Each medium has its uses and shortcomings.</a:t>
            </a:r>
          </a:p>
          <a:p>
            <a:pPr lvl="1">
              <a:lnSpc>
                <a:spcPct val="80000"/>
              </a:lnSpc>
            </a:pPr>
            <a:r>
              <a:rPr lang="en-IN" altLang="en-US" dirty="0" smtClean="0"/>
              <a:t>Check requirements: type of message, speed, documentation</a:t>
            </a:r>
          </a:p>
          <a:p>
            <a:pPr>
              <a:lnSpc>
                <a:spcPct val="80000"/>
              </a:lnSpc>
              <a:buNone/>
            </a:pPr>
            <a:endParaRPr lang="en-IN" altLang="en-US" dirty="0"/>
          </a:p>
          <a:p>
            <a:pPr>
              <a:lnSpc>
                <a:spcPct val="80000"/>
              </a:lnSpc>
            </a:pPr>
            <a:r>
              <a:rPr lang="en-IN" altLang="en-US" dirty="0"/>
              <a:t>Noises or breakdowns during </a:t>
            </a:r>
            <a:r>
              <a:rPr lang="en-IN" altLang="en-US" dirty="0" smtClean="0"/>
              <a:t>communication</a:t>
            </a:r>
          </a:p>
          <a:p>
            <a:pPr>
              <a:lnSpc>
                <a:spcPct val="80000"/>
              </a:lnSpc>
              <a:buNone/>
            </a:pPr>
            <a:r>
              <a:rPr lang="en-IN" altLang="en-US" dirty="0" smtClean="0"/>
              <a:t>   - </a:t>
            </a:r>
            <a:r>
              <a:rPr lang="en-IN" altLang="en-US" sz="2800" dirty="0" smtClean="0"/>
              <a:t>Barriers</a:t>
            </a:r>
            <a:endParaRPr lang="en-IN" alt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a:t>
            </a:r>
            <a:r>
              <a:rPr lang="en-IN" altLang="en-US" sz="4000" dirty="0" smtClean="0"/>
              <a:t>receiving </a:t>
            </a:r>
            <a:r>
              <a:rPr lang="en-IN" altLang="en-US" sz="4000" dirty="0"/>
              <a:t>a message</a:t>
            </a:r>
            <a:endParaRPr lang="zh-CN" altLang="en-US" sz="4000" dirty="0"/>
          </a:p>
        </p:txBody>
      </p:sp>
      <p:sp>
        <p:nvSpPr>
          <p:cNvPr id="15362" name="Text Placeholder 16386"/>
          <p:cNvSpPr>
            <a:spLocks noGrp="1"/>
          </p:cNvSpPr>
          <p:nvPr>
            <p:ph idx="1"/>
          </p:nvPr>
        </p:nvSpPr>
        <p:spPr/>
        <p:txBody>
          <a:bodyPr anchor="t"/>
          <a:lstStyle/>
          <a:p>
            <a:pPr>
              <a:lnSpc>
                <a:spcPct val="80000"/>
              </a:lnSpc>
            </a:pPr>
            <a:r>
              <a:rPr lang="en-IN" altLang="en-US" dirty="0" smtClean="0"/>
              <a:t>Message </a:t>
            </a:r>
            <a:r>
              <a:rPr lang="en-IN" altLang="en-US" dirty="0"/>
              <a:t>ignored or missed due to information </a:t>
            </a:r>
            <a:r>
              <a:rPr lang="en-IN" altLang="en-US" dirty="0" smtClean="0"/>
              <a:t>clutter</a:t>
            </a:r>
          </a:p>
          <a:p>
            <a:pPr lvl="1">
              <a:lnSpc>
                <a:spcPct val="80000"/>
              </a:lnSpc>
            </a:pPr>
            <a:r>
              <a:rPr lang="en-IN" altLang="en-US" dirty="0" smtClean="0"/>
              <a:t>Solution: target the right audience</a:t>
            </a:r>
          </a:p>
          <a:p>
            <a:pPr lvl="1">
              <a:lnSpc>
                <a:spcPct val="80000"/>
              </a:lnSpc>
            </a:pPr>
            <a:r>
              <a:rPr lang="en-IN" altLang="en-US" dirty="0" smtClean="0"/>
              <a:t>Message should be easy to grasp</a:t>
            </a:r>
            <a:endParaRPr lang="en-IN" altLang="en-US" dirty="0"/>
          </a:p>
          <a:p>
            <a:pPr>
              <a:lnSpc>
                <a:spcPct val="80000"/>
              </a:lnSpc>
            </a:pPr>
            <a:r>
              <a:rPr lang="en-IN" altLang="en-US" dirty="0"/>
              <a:t>Meaning of </a:t>
            </a:r>
            <a:r>
              <a:rPr lang="en-IN" altLang="en-US" dirty="0" smtClean="0"/>
              <a:t>messages </a:t>
            </a:r>
            <a:r>
              <a:rPr lang="en-IN" altLang="en-US" dirty="0"/>
              <a:t>not interpreted the way they were </a:t>
            </a:r>
            <a:r>
              <a:rPr lang="en-IN" altLang="en-US" dirty="0" smtClean="0"/>
              <a:t>meant</a:t>
            </a:r>
          </a:p>
          <a:p>
            <a:pPr lvl="1">
              <a:lnSpc>
                <a:spcPct val="80000"/>
              </a:lnSpc>
            </a:pPr>
            <a:r>
              <a:rPr lang="en-IN" altLang="en-US" dirty="0" smtClean="0"/>
              <a:t>Be objective and concrete</a:t>
            </a:r>
            <a:endParaRPr lang="en-IN" altLang="en-US" dirty="0"/>
          </a:p>
          <a:p>
            <a:pPr>
              <a:lnSpc>
                <a:spcPct val="80000"/>
              </a:lnSpc>
              <a:buNone/>
            </a:pPr>
            <a:endParaRPr lang="en-IN" alt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29697"/>
          <p:cNvSpPr>
            <a:spLocks noGrp="1"/>
          </p:cNvSpPr>
          <p:nvPr>
            <p:ph type="title"/>
          </p:nvPr>
        </p:nvSpPr>
        <p:spPr/>
        <p:txBody>
          <a:bodyPr anchor="ctr"/>
          <a:lstStyle/>
          <a:p>
            <a:r>
              <a:rPr lang="en-US" altLang="en-US"/>
              <a:t>Barriers to Communication</a:t>
            </a:r>
          </a:p>
        </p:txBody>
      </p:sp>
      <p:sp>
        <p:nvSpPr>
          <p:cNvPr id="28674" name="Text Placeholder 29698"/>
          <p:cNvSpPr>
            <a:spLocks noGrp="1"/>
          </p:cNvSpPr>
          <p:nvPr>
            <p:ph idx="1"/>
          </p:nvPr>
        </p:nvSpPr>
        <p:spPr/>
        <p:txBody>
          <a:bodyPr anchor="t"/>
          <a:lstStyle/>
          <a:p>
            <a:pPr>
              <a:lnSpc>
                <a:spcPct val="90000"/>
              </a:lnSpc>
            </a:pPr>
            <a:r>
              <a:rPr lang="en-IN" altLang="en-US" sz="2800" i="1" dirty="0" smtClean="0"/>
              <a:t>Sender-oriented barriers</a:t>
            </a:r>
            <a:endParaRPr lang="en-IN" altLang="en-US" sz="2800" dirty="0"/>
          </a:p>
          <a:p>
            <a:pPr>
              <a:lnSpc>
                <a:spcPct val="90000"/>
              </a:lnSpc>
            </a:pPr>
            <a:r>
              <a:rPr lang="en-IN" altLang="en-US" sz="2800" i="1" dirty="0" smtClean="0"/>
              <a:t>Linguistic barriers</a:t>
            </a:r>
            <a:endParaRPr lang="en-IN" altLang="en-US" sz="2800" dirty="0"/>
          </a:p>
          <a:p>
            <a:pPr>
              <a:lnSpc>
                <a:spcPct val="90000"/>
              </a:lnSpc>
            </a:pPr>
            <a:r>
              <a:rPr lang="en-IN" altLang="en-US" sz="2800" i="1" dirty="0"/>
              <a:t>Cross cultural </a:t>
            </a:r>
            <a:r>
              <a:rPr lang="en-IN" altLang="en-US" sz="2800" i="1" dirty="0" smtClean="0"/>
              <a:t>barriers</a:t>
            </a:r>
            <a:endParaRPr lang="en-IN" altLang="en-US" sz="2800" i="1" dirty="0"/>
          </a:p>
          <a:p>
            <a:pPr>
              <a:lnSpc>
                <a:spcPct val="90000"/>
              </a:lnSpc>
            </a:pPr>
            <a:r>
              <a:rPr lang="en-IN" altLang="en-US" sz="2800" i="1" dirty="0"/>
              <a:t>Physical </a:t>
            </a:r>
            <a:r>
              <a:rPr lang="en-IN" altLang="en-US" sz="2800" i="1" dirty="0" smtClean="0"/>
              <a:t>barriers</a:t>
            </a:r>
          </a:p>
          <a:p>
            <a:pPr>
              <a:lnSpc>
                <a:spcPct val="90000"/>
              </a:lnSpc>
            </a:pPr>
            <a:r>
              <a:rPr lang="en-IN" altLang="zh-CN" sz="2800" i="1" dirty="0" smtClean="0"/>
              <a:t>Psychological barriers</a:t>
            </a:r>
          </a:p>
          <a:p>
            <a:pPr>
              <a:lnSpc>
                <a:spcPct val="90000"/>
              </a:lnSpc>
            </a:pPr>
            <a:r>
              <a:rPr lang="en-IN" altLang="zh-CN" sz="2800" i="1" dirty="0" smtClean="0"/>
              <a:t>Emotional barriers</a:t>
            </a:r>
          </a:p>
          <a:p>
            <a:pPr>
              <a:lnSpc>
                <a:spcPct val="90000"/>
              </a:lnSpc>
            </a:pPr>
            <a:r>
              <a:rPr lang="en-IN" altLang="zh-CN" sz="2800" i="1" dirty="0" smtClean="0"/>
              <a:t>Perceptual barriers</a:t>
            </a:r>
            <a:endParaRPr lang="zh-CN" alt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Framing a message!</a:t>
            </a:r>
            <a:endParaRPr lang="en-IN" dirty="0"/>
          </a:p>
        </p:txBody>
      </p:sp>
      <p:sp>
        <p:nvSpPr>
          <p:cNvPr id="3" name="Content Placeholder 2"/>
          <p:cNvSpPr>
            <a:spLocks noGrp="1"/>
          </p:cNvSpPr>
          <p:nvPr>
            <p:ph idx="1"/>
          </p:nvPr>
        </p:nvSpPr>
        <p:spPr/>
        <p:txBody>
          <a:bodyPr/>
          <a:lstStyle/>
          <a:p>
            <a:pPr>
              <a:buNone/>
            </a:pPr>
            <a:r>
              <a:rPr lang="en-IN" sz="2400" dirty="0" smtClean="0"/>
              <a:t>	You have two sides, one out in the field and one in. Each man that's in the side that's in goes out, and when he's out he comes in and the next man goes in until he's out. When they are all out, the side that's out comes in and the side that's been in goes out and tries to get those coming in, out. Sometimes you get men still in and not out. </a:t>
            </a:r>
            <a:br>
              <a:rPr lang="en-IN" sz="2400" dirty="0" smtClean="0"/>
            </a:br>
            <a:endParaRPr lang="en-IN" sz="2400" dirty="0" smtClean="0"/>
          </a:p>
          <a:p>
            <a:pPr algn="just">
              <a:buNone/>
            </a:pPr>
            <a:r>
              <a:rPr lang="en-IN" sz="2400" dirty="0" smtClean="0"/>
              <a:t>	When a man goes out to go in, the men who are out try to get him out, and when he is out he goes in and the next man in goes out and goes in. There are two men called umpires who stay out all the time and they decide when the men who are in are out. When both sides have been in and all the men have been out, and both sides have been out twice after all the men have been in, including those who are not out, that is the end of the game.</a:t>
            </a:r>
            <a:endParaRPr lang="en-IN"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 and semantics</a:t>
            </a:r>
            <a:endParaRPr lang="en-IN" dirty="0"/>
          </a:p>
        </p:txBody>
      </p:sp>
      <p:sp>
        <p:nvSpPr>
          <p:cNvPr id="3" name="Content Placeholder 2"/>
          <p:cNvSpPr>
            <a:spLocks noGrp="1"/>
          </p:cNvSpPr>
          <p:nvPr>
            <p:ph idx="1"/>
          </p:nvPr>
        </p:nvSpPr>
        <p:spPr/>
        <p:txBody>
          <a:bodyPr/>
          <a:lstStyle/>
          <a:p>
            <a:r>
              <a:rPr lang="en-IN" dirty="0" smtClean="0"/>
              <a:t>Different languages, different dialects</a:t>
            </a:r>
          </a:p>
          <a:p>
            <a:r>
              <a:rPr lang="en-IN" dirty="0" smtClean="0"/>
              <a:t>Semantics: the study of meanings in language</a:t>
            </a:r>
          </a:p>
          <a:p>
            <a:pPr lvl="1"/>
            <a:r>
              <a:rPr lang="en-IN" dirty="0" smtClean="0"/>
              <a:t>Lie, date, set, Braces</a:t>
            </a:r>
          </a:p>
          <a:p>
            <a:pPr lvl="1"/>
            <a:r>
              <a:rPr lang="en-IN" dirty="0" smtClean="0"/>
              <a:t>Rain, rein, reign / quite, quiet/ no, know.</a:t>
            </a:r>
          </a:p>
          <a:p>
            <a:r>
              <a:rPr lang="en-IN" dirty="0" smtClean="0"/>
              <a:t>Punctuation</a:t>
            </a:r>
          </a:p>
          <a:p>
            <a:pPr lvl="1"/>
            <a:r>
              <a:rPr lang="en-IN" dirty="0" err="1" smtClean="0"/>
              <a:t>Godisnowhere</a:t>
            </a:r>
            <a:endParaRPr lang="en-IN" dirty="0" smtClean="0"/>
          </a:p>
          <a:p>
            <a:pPr lvl="1"/>
            <a:r>
              <a:rPr lang="en-IN" dirty="0" smtClean="0"/>
              <a:t>A woman, without her man, is nothing.</a:t>
            </a:r>
          </a:p>
          <a:p>
            <a:pPr lvl="1"/>
            <a:r>
              <a:rPr lang="en-IN" dirty="0" smtClean="0"/>
              <a:t>A woman: without her, man is nothing.</a:t>
            </a:r>
          </a:p>
          <a:p>
            <a:pPr lvl="1"/>
            <a:endParaRPr lang="en-IN" dirty="0" smtClean="0"/>
          </a:p>
          <a:p>
            <a:pPr lvl="1"/>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Feedback</a:t>
            </a:r>
            <a:endParaRPr lang="en-IN" dirty="0"/>
          </a:p>
        </p:txBody>
      </p:sp>
      <p:sp>
        <p:nvSpPr>
          <p:cNvPr id="3" name="Content Placeholder 2"/>
          <p:cNvSpPr>
            <a:spLocks noGrp="1"/>
          </p:cNvSpPr>
          <p:nvPr>
            <p:ph idx="1"/>
          </p:nvPr>
        </p:nvSpPr>
        <p:spPr/>
        <p:txBody>
          <a:bodyPr/>
          <a:lstStyle/>
          <a:p>
            <a:pPr>
              <a:buNone/>
            </a:pPr>
            <a:r>
              <a:rPr lang="en-IN" b="1" dirty="0" smtClean="0"/>
              <a:t>Some points while giving feedback:</a:t>
            </a:r>
          </a:p>
          <a:p>
            <a:r>
              <a:rPr lang="en-IN" dirty="0" smtClean="0"/>
              <a:t>Avoid giving bitter feedback directly</a:t>
            </a:r>
          </a:p>
          <a:p>
            <a:r>
              <a:rPr lang="en-IN" dirty="0" smtClean="0"/>
              <a:t>Look at areas that can be improved upon</a:t>
            </a:r>
          </a:p>
          <a:p>
            <a:r>
              <a:rPr lang="en-IN" dirty="0" smtClean="0"/>
              <a:t>Do not highlight the negative areas too much</a:t>
            </a:r>
          </a:p>
          <a:p>
            <a:r>
              <a:rPr lang="en-IN" dirty="0" smtClean="0"/>
              <a:t>Do not settle your personal scores while giving feedback</a:t>
            </a:r>
          </a:p>
          <a:p>
            <a:r>
              <a:rPr lang="en-IN" dirty="0" smtClean="0"/>
              <a:t>Explain your limitations</a:t>
            </a:r>
          </a:p>
          <a:p>
            <a:r>
              <a:rPr lang="en-IN" dirty="0" smtClean="0"/>
              <a:t>Take time to give feedback</a:t>
            </a:r>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crossculturalbarriers-to-communication.jpg"/>
          <p:cNvPicPr>
            <a:picLocks noGrp="1" noChangeAspect="1"/>
          </p:cNvPicPr>
          <p:nvPr>
            <p:ph idx="1"/>
          </p:nvPr>
        </p:nvPicPr>
        <p:blipFill>
          <a:blip r:embed="rId2" cstate="print"/>
          <a:stretch>
            <a:fillRect/>
          </a:stretch>
        </p:blipFill>
        <p:spPr>
          <a:xfrm>
            <a:off x="3081841" y="1600200"/>
            <a:ext cx="6028318" cy="4525963"/>
          </a:xfr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Cross cultural barriers</a:t>
            </a:r>
            <a:endParaRPr lang="en-IN" dirty="0"/>
          </a:p>
        </p:txBody>
      </p:sp>
      <p:sp>
        <p:nvSpPr>
          <p:cNvPr id="3" name="Content Placeholder 2"/>
          <p:cNvSpPr>
            <a:spLocks noGrp="1"/>
          </p:cNvSpPr>
          <p:nvPr>
            <p:ph idx="1"/>
          </p:nvPr>
        </p:nvSpPr>
        <p:spPr/>
        <p:txBody>
          <a:bodyPr/>
          <a:lstStyle/>
          <a:p>
            <a:pPr>
              <a:buNone/>
            </a:pPr>
            <a:r>
              <a:rPr lang="en-IN" altLang="en-US" i="1" dirty="0" smtClean="0"/>
              <a:t>	D</a:t>
            </a:r>
            <a:r>
              <a:rPr lang="en-IN" altLang="en-US" dirty="0" smtClean="0"/>
              <a:t>ifference in approaches to communicate due to cultural nuances. </a:t>
            </a:r>
          </a:p>
          <a:p>
            <a:pPr>
              <a:buNone/>
            </a:pPr>
            <a:r>
              <a:rPr lang="en-IN" altLang="en-US" dirty="0" smtClean="0"/>
              <a:t>	‘</a:t>
            </a:r>
            <a:r>
              <a:rPr lang="en-IN" altLang="en-US" i="1" dirty="0" smtClean="0"/>
              <a:t>soon’, </a:t>
            </a:r>
          </a:p>
          <a:p>
            <a:pPr>
              <a:buNone/>
            </a:pPr>
            <a:r>
              <a:rPr lang="en-IN" altLang="en-US" i="1" dirty="0" smtClean="0"/>
              <a:t>	‘eye contact’, </a:t>
            </a:r>
          </a:p>
          <a:p>
            <a:pPr>
              <a:buNone/>
            </a:pPr>
            <a:r>
              <a:rPr lang="en-IN" altLang="en-US" i="1" dirty="0" smtClean="0"/>
              <a:t>	 time, </a:t>
            </a:r>
          </a:p>
          <a:p>
            <a:pPr>
              <a:buNone/>
            </a:pPr>
            <a:r>
              <a:rPr lang="en-IN" altLang="en-US" i="1" dirty="0" smtClean="0"/>
              <a:t>	‘swastika’ , </a:t>
            </a:r>
          </a:p>
          <a:p>
            <a:pPr>
              <a:buNone/>
            </a:pPr>
            <a:r>
              <a:rPr lang="en-IN" altLang="en-US" i="1" dirty="0" smtClean="0"/>
              <a:t>	 stereotypes, </a:t>
            </a:r>
          </a:p>
          <a:p>
            <a:pPr>
              <a:buNone/>
            </a:pPr>
            <a:r>
              <a:rPr lang="en-IN" altLang="en-US" i="1" dirty="0" smtClean="0"/>
              <a:t>	ethno-</a:t>
            </a:r>
            <a:r>
              <a:rPr lang="en-IN" altLang="en-US" i="1" dirty="0" err="1" smtClean="0"/>
              <a:t>centricism</a:t>
            </a:r>
            <a:endParaRPr lang="en-IN" altLang="en-US" dirty="0" smtClean="0"/>
          </a:p>
          <a:p>
            <a:pPr>
              <a:buNone/>
            </a:pPr>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physicalbarriers.jpg"/>
          <p:cNvPicPr>
            <a:picLocks noGrp="1" noChangeAspect="1"/>
          </p:cNvPicPr>
          <p:nvPr>
            <p:ph idx="1"/>
          </p:nvPr>
        </p:nvPicPr>
        <p:blipFill>
          <a:blip r:embed="rId2" cstate="print"/>
          <a:stretch>
            <a:fillRect/>
          </a:stretch>
        </p:blipFill>
        <p:spPr>
          <a:xfrm>
            <a:off x="1266772" y="300446"/>
            <a:ext cx="8020920" cy="6021977"/>
          </a:xfr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barriers</a:t>
            </a:r>
            <a:endParaRPr lang="en-IN" dirty="0"/>
          </a:p>
        </p:txBody>
      </p:sp>
      <p:sp>
        <p:nvSpPr>
          <p:cNvPr id="3" name="Content Placeholder 2"/>
          <p:cNvSpPr>
            <a:spLocks noGrp="1"/>
          </p:cNvSpPr>
          <p:nvPr>
            <p:ph idx="1"/>
          </p:nvPr>
        </p:nvSpPr>
        <p:spPr>
          <a:xfrm>
            <a:off x="609600" y="1600200"/>
            <a:ext cx="10972800" cy="5087983"/>
          </a:xfrm>
        </p:spPr>
        <p:txBody>
          <a:bodyPr/>
          <a:lstStyle/>
          <a:p>
            <a:r>
              <a:rPr lang="en-IN" dirty="0" smtClean="0"/>
              <a:t>Noise</a:t>
            </a:r>
          </a:p>
          <a:p>
            <a:pPr lvl="1"/>
            <a:r>
              <a:rPr lang="en-IN" sz="2400" dirty="0" smtClean="0"/>
              <a:t>Poor acoustics</a:t>
            </a:r>
          </a:p>
          <a:p>
            <a:pPr lvl="1"/>
            <a:r>
              <a:rPr lang="en-IN" sz="2400" dirty="0" smtClean="0"/>
              <a:t>People chatting</a:t>
            </a:r>
          </a:p>
          <a:p>
            <a:pPr lvl="1"/>
            <a:r>
              <a:rPr lang="en-IN" sz="2400" dirty="0" smtClean="0"/>
              <a:t>Physical/ mental/ written/ visual noise</a:t>
            </a:r>
            <a:endParaRPr lang="en-IN" dirty="0" smtClean="0"/>
          </a:p>
          <a:p>
            <a:r>
              <a:rPr lang="en-IN" dirty="0" smtClean="0"/>
              <a:t>Filters</a:t>
            </a:r>
          </a:p>
          <a:p>
            <a:pPr lvl="1"/>
            <a:r>
              <a:rPr lang="en-IN" sz="2400" dirty="0" smtClean="0"/>
              <a:t>Blockages that prevent message from being received.</a:t>
            </a:r>
          </a:p>
          <a:p>
            <a:pPr lvl="1"/>
            <a:r>
              <a:rPr lang="en-IN" sz="2400" dirty="0" smtClean="0"/>
              <a:t>Junk/ spam filters</a:t>
            </a:r>
          </a:p>
          <a:p>
            <a:r>
              <a:rPr lang="en-IN" dirty="0" smtClean="0"/>
              <a:t>Failure of communication channels</a:t>
            </a:r>
          </a:p>
          <a:p>
            <a:r>
              <a:rPr lang="en-IN" dirty="0" smtClean="0"/>
              <a:t>Distance </a:t>
            </a:r>
            <a:r>
              <a:rPr lang="en-IN" sz="2400" dirty="0" smtClean="0"/>
              <a:t>e.g. staff sitting in different buildings</a:t>
            </a:r>
          </a:p>
          <a:p>
            <a:r>
              <a:rPr lang="en-IN" dirty="0" smtClean="0"/>
              <a:t>Gender, Age</a:t>
            </a:r>
          </a:p>
          <a:p>
            <a:pPr lvl="1"/>
            <a:endParaRPr lang="en-IN" dirty="0" smtClean="0"/>
          </a:p>
          <a:p>
            <a:pPr lvl="1"/>
            <a:endParaRPr lang="en-I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differences</a:t>
            </a:r>
            <a:endParaRPr lang="en-IN" dirty="0"/>
          </a:p>
        </p:txBody>
      </p:sp>
      <p:sp>
        <p:nvSpPr>
          <p:cNvPr id="3" name="Content Placeholder 2"/>
          <p:cNvSpPr>
            <a:spLocks noGrp="1"/>
          </p:cNvSpPr>
          <p:nvPr>
            <p:ph idx="1"/>
          </p:nvPr>
        </p:nvSpPr>
        <p:spPr/>
        <p:txBody>
          <a:bodyPr/>
          <a:lstStyle/>
          <a:p>
            <a:pPr algn="just"/>
            <a:r>
              <a:rPr lang="en-IN" sz="2400" dirty="0" smtClean="0"/>
              <a:t>Women talk about other people. Men talk about tangible things like business, sports, food and drinks.</a:t>
            </a:r>
          </a:p>
          <a:p>
            <a:pPr algn="just"/>
            <a:r>
              <a:rPr lang="en-IN" sz="2400" dirty="0" smtClean="0"/>
              <a:t>Women ask questions to gain an understanding. Men talk to give information rather than asking questions.</a:t>
            </a:r>
          </a:p>
          <a:p>
            <a:pPr algn="just"/>
            <a:r>
              <a:rPr lang="en-IN" sz="2400" dirty="0" smtClean="0"/>
              <a:t>Women are more likely to talk to other women when a problem or conflict arises. Men are often known for dealing with problems or issues internally.</a:t>
            </a:r>
          </a:p>
          <a:p>
            <a:pPr algn="just"/>
            <a:r>
              <a:rPr lang="en-IN" sz="2400" dirty="0" smtClean="0"/>
              <a:t>Women focus on feelings, senses and meaning. They rely on their intuition to find answers. Men focus on facts, reason and logic. They find answers by analyzing and figuring things out.</a:t>
            </a:r>
          </a:p>
          <a:p>
            <a:pPr algn="just"/>
            <a:r>
              <a:rPr lang="en-IN" sz="2400" dirty="0" smtClean="0"/>
              <a:t>A disagreement between women affects many aspects of their relationship and may take a long time to resolve. Men can argue or disagree and then move on quickly from the conflict.</a:t>
            </a:r>
          </a:p>
          <a:p>
            <a:pPr>
              <a:buNone/>
            </a:pPr>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Psychological barriers</a:t>
            </a:r>
            <a:endParaRPr lang="en-IN" dirty="0"/>
          </a:p>
        </p:txBody>
      </p:sp>
      <p:sp>
        <p:nvSpPr>
          <p:cNvPr id="3" name="Content Placeholder 2"/>
          <p:cNvSpPr>
            <a:spLocks noGrp="1"/>
          </p:cNvSpPr>
          <p:nvPr>
            <p:ph idx="1"/>
          </p:nvPr>
        </p:nvSpPr>
        <p:spPr/>
        <p:txBody>
          <a:bodyPr/>
          <a:lstStyle/>
          <a:p>
            <a:r>
              <a:rPr lang="en-IN" dirty="0" smtClean="0"/>
              <a:t>Lack of attention</a:t>
            </a:r>
          </a:p>
          <a:p>
            <a:r>
              <a:rPr lang="en-IN" dirty="0" smtClean="0"/>
              <a:t>Distrust</a:t>
            </a:r>
          </a:p>
          <a:p>
            <a:r>
              <a:rPr lang="en-IN" dirty="0" smtClean="0"/>
              <a:t>A closed mind</a:t>
            </a:r>
          </a:p>
          <a:p>
            <a:r>
              <a:rPr lang="en-IN" dirty="0" smtClean="0"/>
              <a:t>Being judgmental</a:t>
            </a:r>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Emotional barriers</a:t>
            </a:r>
            <a:endParaRPr lang="en-IN" dirty="0"/>
          </a:p>
        </p:txBody>
      </p:sp>
      <p:sp>
        <p:nvSpPr>
          <p:cNvPr id="3" name="Content Placeholder 2"/>
          <p:cNvSpPr>
            <a:spLocks noGrp="1"/>
          </p:cNvSpPr>
          <p:nvPr>
            <p:ph idx="1"/>
          </p:nvPr>
        </p:nvSpPr>
        <p:spPr/>
        <p:txBody>
          <a:bodyPr/>
          <a:lstStyle/>
          <a:p>
            <a:r>
              <a:rPr lang="en-IN" sz="2400" b="1" dirty="0" smtClean="0"/>
              <a:t>Anger</a:t>
            </a:r>
            <a:r>
              <a:rPr lang="en-IN" sz="2400" dirty="0" smtClean="0"/>
              <a:t> - Anger can affect the way your brain processes information given to you. For example, angry people have difficulty processing logical statements, limiting their ability to accept explanations and solutions offered by others</a:t>
            </a:r>
          </a:p>
          <a:p>
            <a:r>
              <a:rPr lang="en-IN" sz="2400" b="1" dirty="0" smtClean="0"/>
              <a:t>Pride -</a:t>
            </a:r>
            <a:r>
              <a:rPr lang="en-IN" sz="2400" dirty="0" smtClean="0"/>
              <a:t> The need to be right all the time will not only annoy others, it can shut down effective communication. For example, you might focus only on your perspective, or you might come up with ways to shoot down other people before you even listen to their points.</a:t>
            </a:r>
          </a:p>
          <a:p>
            <a:r>
              <a:rPr lang="en-IN" sz="2400" b="1" dirty="0" smtClean="0"/>
              <a:t>Anxiousness -</a:t>
            </a:r>
            <a:r>
              <a:rPr lang="en-IN" sz="2400" dirty="0" smtClean="0"/>
              <a:t> Anxiety has a negative impact on the part of your brain that manages creativity and communication skills. For example, your constant worries can hinder your ability to concentrate on the information you are giving or receiving.</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 criticising directly</a:t>
            </a:r>
            <a:endParaRPr lang="en-IN" dirty="0"/>
          </a:p>
        </p:txBody>
      </p:sp>
      <p:sp>
        <p:nvSpPr>
          <p:cNvPr id="3" name="Content Placeholder 2"/>
          <p:cNvSpPr>
            <a:spLocks noGrp="1"/>
          </p:cNvSpPr>
          <p:nvPr>
            <p:ph idx="1"/>
          </p:nvPr>
        </p:nvSpPr>
        <p:spPr/>
        <p:txBody>
          <a:bodyPr/>
          <a:lstStyle/>
          <a:p>
            <a:endParaRPr lang="en-IN" dirty="0" smtClean="0"/>
          </a:p>
          <a:p>
            <a:pPr>
              <a:buNone/>
            </a:pPr>
            <a:r>
              <a:rPr lang="en-IN" dirty="0" smtClean="0"/>
              <a:t>	Your performance at work has been very poor this year.</a:t>
            </a:r>
          </a:p>
          <a:p>
            <a:endParaRPr lang="en-IN" dirty="0" smtClean="0"/>
          </a:p>
          <a:p>
            <a:pPr>
              <a:buNone/>
            </a:pPr>
            <a:r>
              <a:rPr lang="en-IN" dirty="0" smtClean="0"/>
              <a:t>	</a:t>
            </a:r>
            <a:r>
              <a:rPr lang="en-IN" dirty="0" err="1" smtClean="0"/>
              <a:t>vs</a:t>
            </a:r>
            <a:endParaRPr lang="en-IN" dirty="0" smtClean="0"/>
          </a:p>
          <a:p>
            <a:pPr>
              <a:buNone/>
            </a:pPr>
            <a:r>
              <a:rPr lang="en-IN" dirty="0" smtClean="0"/>
              <a:t>	</a:t>
            </a:r>
          </a:p>
          <a:p>
            <a:pPr>
              <a:buNone/>
            </a:pPr>
            <a:r>
              <a:rPr lang="en-IN" dirty="0" smtClean="0"/>
              <a:t>   Your performance needs improvement from this year.</a:t>
            </a:r>
          </a:p>
          <a:p>
            <a:endParaRPr lang="en-IN" dirty="0" smtClean="0"/>
          </a:p>
          <a:p>
            <a:endParaRPr lang="en-IN" dirty="0"/>
          </a:p>
        </p:txBody>
      </p:sp>
    </p:spTree>
  </p:cSld>
  <p:clrMapOvr>
    <a:masterClrMapping/>
  </p:clrMapOvr>
</p:sld>
</file>

<file path=ppt/theme/theme1.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3067</Words>
  <Application>Microsoft Office PowerPoint</Application>
  <PresentationFormat>Custom</PresentationFormat>
  <Paragraphs>562</Paragraphs>
  <Slides>86</Slides>
  <Notes>8</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1_Business Cooperate</vt:lpstr>
      <vt:lpstr>Professional Communication uhu003.blogspot.com</vt:lpstr>
      <vt:lpstr>Communication </vt:lpstr>
      <vt:lpstr>A definition of communication</vt:lpstr>
      <vt:lpstr>Characteristics of communication</vt:lpstr>
      <vt:lpstr>Slide 5</vt:lpstr>
      <vt:lpstr>Slide 6</vt:lpstr>
      <vt:lpstr>Constructive and Destructive feedback</vt:lpstr>
      <vt:lpstr>Feedback</vt:lpstr>
      <vt:lpstr>Avoid criticising directly</vt:lpstr>
      <vt:lpstr>Don’t highlight negative areas too much!</vt:lpstr>
      <vt:lpstr>Do not settle your personal scores</vt:lpstr>
      <vt:lpstr>Feedback</vt:lpstr>
      <vt:lpstr>Feedback</vt:lpstr>
      <vt:lpstr>Communication Patterns-Underlying theories</vt:lpstr>
      <vt:lpstr>Slide 15</vt:lpstr>
      <vt:lpstr>Slide 16</vt:lpstr>
      <vt:lpstr>Slide 17</vt:lpstr>
      <vt:lpstr>Slide 18</vt:lpstr>
      <vt:lpstr>Slide 19</vt:lpstr>
      <vt:lpstr>Slide 20</vt:lpstr>
      <vt:lpstr>Slide 21</vt:lpstr>
      <vt:lpstr>Slide 22</vt:lpstr>
      <vt:lpstr>Slide 23</vt:lpstr>
      <vt:lpstr>Slide 24</vt:lpstr>
      <vt:lpstr>Slide 25</vt:lpstr>
      <vt:lpstr>Human communication</vt:lpstr>
      <vt:lpstr>Transactions</vt:lpstr>
      <vt:lpstr>Human Interaction Analysis</vt:lpstr>
      <vt:lpstr>Complementary ‘Transactions’</vt:lpstr>
      <vt:lpstr>Complementary ‘Transactions’ cont’d</vt:lpstr>
      <vt:lpstr>Crossed ‘Transactions’</vt:lpstr>
      <vt:lpstr>Crossed ‘Transactions’ cont’d</vt:lpstr>
      <vt:lpstr>Ulterior ‘Transactions’</vt:lpstr>
      <vt:lpstr>Seven C’s of Effective Communication</vt:lpstr>
      <vt:lpstr>Completeness</vt:lpstr>
      <vt:lpstr>Who, what, when, where, why.</vt:lpstr>
      <vt:lpstr>Completeness</vt:lpstr>
      <vt:lpstr>Completeness</vt:lpstr>
      <vt:lpstr>2) Conciseness</vt:lpstr>
      <vt:lpstr> How To achieve conciseness ?</vt:lpstr>
      <vt:lpstr>Avoid Wordy Expression</vt:lpstr>
      <vt:lpstr>Avoid Wordy Expression</vt:lpstr>
      <vt:lpstr>Avoid Wordy Expression</vt:lpstr>
      <vt:lpstr>Avoid Wordy Expression</vt:lpstr>
      <vt:lpstr>Avoid filler words/ phrases</vt:lpstr>
      <vt:lpstr>Include only relevant information</vt:lpstr>
      <vt:lpstr>Avoid unnecessary repetition</vt:lpstr>
      <vt:lpstr>Some ways to eliminate unnecessary words</vt:lpstr>
      <vt:lpstr>3) Consideration</vt:lpstr>
      <vt:lpstr>Three specific ways to indicate consideration</vt:lpstr>
      <vt:lpstr>Slide 51</vt:lpstr>
      <vt:lpstr>4) Concreteness</vt:lpstr>
      <vt:lpstr>Slide 53</vt:lpstr>
      <vt:lpstr> Creativity </vt:lpstr>
      <vt:lpstr>Courtesy</vt:lpstr>
      <vt:lpstr>Courtesy</vt:lpstr>
      <vt:lpstr>Email 1</vt:lpstr>
      <vt:lpstr>Email 2</vt:lpstr>
      <vt:lpstr>How to generate a  Courteous Tone ?</vt:lpstr>
      <vt:lpstr>Slide 60</vt:lpstr>
      <vt:lpstr>Never use offensive words</vt:lpstr>
      <vt:lpstr>Choose nondiscriminatory expressions</vt:lpstr>
      <vt:lpstr>When talking about disability </vt:lpstr>
      <vt:lpstr>Words to use and avoid regarding disabled</vt:lpstr>
      <vt:lpstr>7) Correctness</vt:lpstr>
      <vt:lpstr>Correctness</vt:lpstr>
      <vt:lpstr>Use the right Level of Language</vt:lpstr>
      <vt:lpstr>Formal and Informal Words</vt:lpstr>
      <vt:lpstr>Substandard Language</vt:lpstr>
      <vt:lpstr>Facts and Figures Accuracy</vt:lpstr>
      <vt:lpstr>Proper Use of Confusing Words!</vt:lpstr>
      <vt:lpstr>Proper Use of Confusing Words!</vt:lpstr>
      <vt:lpstr>Challenges while sending and receiving a message</vt:lpstr>
      <vt:lpstr>Challenges while sending a message</vt:lpstr>
      <vt:lpstr>Challenges while sending a message</vt:lpstr>
      <vt:lpstr>Challenges while receiving a message</vt:lpstr>
      <vt:lpstr>Barriers to Communication</vt:lpstr>
      <vt:lpstr>Framing a message!</vt:lpstr>
      <vt:lpstr>Language and semantics</vt:lpstr>
      <vt:lpstr>Slide 80</vt:lpstr>
      <vt:lpstr>Cross cultural barriers</vt:lpstr>
      <vt:lpstr>Slide 82</vt:lpstr>
      <vt:lpstr>Physical barriers</vt:lpstr>
      <vt:lpstr>Gender differences</vt:lpstr>
      <vt:lpstr>Psychological barriers</vt:lpstr>
      <vt:lpstr>Emotional barriers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Gurvinder</dc:creator>
  <cp:lastModifiedBy>AB</cp:lastModifiedBy>
  <cp:revision>89</cp:revision>
  <dcterms:created xsi:type="dcterms:W3CDTF">2017-02-07T17:57:00Z</dcterms:created>
  <dcterms:modified xsi:type="dcterms:W3CDTF">2020-01-21T05:08:56Z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