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358" r:id="rId2"/>
    <p:sldId id="359" r:id="rId3"/>
    <p:sldId id="261" r:id="rId4"/>
    <p:sldId id="285" r:id="rId5"/>
    <p:sldId id="277" r:id="rId6"/>
    <p:sldId id="302" r:id="rId7"/>
    <p:sldId id="303" r:id="rId8"/>
    <p:sldId id="278" r:id="rId9"/>
    <p:sldId id="279" r:id="rId10"/>
    <p:sldId id="280" r:id="rId11"/>
    <p:sldId id="281" r:id="rId12"/>
    <p:sldId id="360" r:id="rId13"/>
    <p:sldId id="361" r:id="rId14"/>
    <p:sldId id="304" r:id="rId15"/>
    <p:sldId id="305" r:id="rId16"/>
    <p:sldId id="306" r:id="rId17"/>
    <p:sldId id="313" r:id="rId18"/>
    <p:sldId id="314" r:id="rId19"/>
    <p:sldId id="307" r:id="rId20"/>
    <p:sldId id="316" r:id="rId21"/>
    <p:sldId id="317" r:id="rId22"/>
    <p:sldId id="308" r:id="rId23"/>
    <p:sldId id="258" r:id="rId24"/>
    <p:sldId id="259" r:id="rId25"/>
    <p:sldId id="269" r:id="rId26"/>
    <p:sldId id="282" r:id="rId27"/>
    <p:sldId id="311" r:id="rId28"/>
    <p:sldId id="309" r:id="rId29"/>
    <p:sldId id="318" r:id="rId30"/>
    <p:sldId id="312" r:id="rId31"/>
    <p:sldId id="323" r:id="rId32"/>
    <p:sldId id="324" r:id="rId33"/>
    <p:sldId id="325" r:id="rId34"/>
    <p:sldId id="326" r:id="rId35"/>
    <p:sldId id="319" r:id="rId36"/>
    <p:sldId id="332" r:id="rId37"/>
    <p:sldId id="333" r:id="rId38"/>
    <p:sldId id="334" r:id="rId39"/>
    <p:sldId id="335" r:id="rId40"/>
    <p:sldId id="336" r:id="rId41"/>
    <p:sldId id="337" r:id="rId42"/>
    <p:sldId id="320" r:id="rId43"/>
    <p:sldId id="340" r:id="rId44"/>
    <p:sldId id="338" r:id="rId45"/>
    <p:sldId id="339" r:id="rId46"/>
    <p:sldId id="331" r:id="rId47"/>
    <p:sldId id="321" r:id="rId48"/>
    <p:sldId id="342" r:id="rId49"/>
    <p:sldId id="348" r:id="rId50"/>
    <p:sldId id="349" r:id="rId51"/>
    <p:sldId id="350" r:id="rId52"/>
    <p:sldId id="322" r:id="rId53"/>
    <p:sldId id="343" r:id="rId54"/>
    <p:sldId id="347" r:id="rId55"/>
    <p:sldId id="344" r:id="rId56"/>
    <p:sldId id="345" r:id="rId57"/>
  </p:sldIdLst>
  <p:sldSz cx="9144000" cy="6858000" type="screen4x3"/>
  <p:notesSz cx="6858000" cy="9144000"/>
  <p:defaultTextStyle>
    <a:defPPr>
      <a:defRPr lang="en-US"/>
    </a:defPPr>
    <a:lvl1pPr algn="l" rtl="0" fontAlgn="base">
      <a:spcBef>
        <a:spcPct val="0"/>
      </a:spcBef>
      <a:spcAft>
        <a:spcPct val="0"/>
      </a:spcAft>
      <a:buFont typeface="Arial" pitchFamily="34" charset="0"/>
      <a:defRPr sz="2400" kern="1200">
        <a:solidFill>
          <a:schemeClr val="tx1"/>
        </a:solidFill>
        <a:latin typeface="Times New Roman" pitchFamily="18" charset="0"/>
        <a:ea typeface="+mn-ea"/>
        <a:cs typeface="+mn-cs"/>
      </a:defRPr>
    </a:lvl1pPr>
    <a:lvl2pPr marL="457200" algn="l" rtl="0" fontAlgn="base">
      <a:spcBef>
        <a:spcPct val="0"/>
      </a:spcBef>
      <a:spcAft>
        <a:spcPct val="0"/>
      </a:spcAft>
      <a:buFont typeface="Arial" pitchFamily="34" charset="0"/>
      <a:defRPr sz="2400" kern="1200">
        <a:solidFill>
          <a:schemeClr val="tx1"/>
        </a:solidFill>
        <a:latin typeface="Times New Roman" pitchFamily="18" charset="0"/>
        <a:ea typeface="+mn-ea"/>
        <a:cs typeface="+mn-cs"/>
      </a:defRPr>
    </a:lvl2pPr>
    <a:lvl3pPr marL="914400" algn="l" rtl="0" fontAlgn="base">
      <a:spcBef>
        <a:spcPct val="0"/>
      </a:spcBef>
      <a:spcAft>
        <a:spcPct val="0"/>
      </a:spcAft>
      <a:buFont typeface="Arial" pitchFamily="34" charset="0"/>
      <a:defRPr sz="2400" kern="1200">
        <a:solidFill>
          <a:schemeClr val="tx1"/>
        </a:solidFill>
        <a:latin typeface="Times New Roman" pitchFamily="18" charset="0"/>
        <a:ea typeface="+mn-ea"/>
        <a:cs typeface="+mn-cs"/>
      </a:defRPr>
    </a:lvl3pPr>
    <a:lvl4pPr marL="1371600" algn="l" rtl="0" fontAlgn="base">
      <a:spcBef>
        <a:spcPct val="0"/>
      </a:spcBef>
      <a:spcAft>
        <a:spcPct val="0"/>
      </a:spcAft>
      <a:buFont typeface="Arial" pitchFamily="34" charset="0"/>
      <a:defRPr sz="2400" kern="1200">
        <a:solidFill>
          <a:schemeClr val="tx1"/>
        </a:solidFill>
        <a:latin typeface="Times New Roman" pitchFamily="18" charset="0"/>
        <a:ea typeface="+mn-ea"/>
        <a:cs typeface="+mn-cs"/>
      </a:defRPr>
    </a:lvl4pPr>
    <a:lvl5pPr marL="1828800" algn="l" rtl="0" fontAlgn="base">
      <a:spcBef>
        <a:spcPct val="0"/>
      </a:spcBef>
      <a:spcAft>
        <a:spcPct val="0"/>
      </a:spcAft>
      <a:buFont typeface="Arial" pitchFamily="34" charset="0"/>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1" autoAdjust="0"/>
    <p:restoredTop sz="94660" autoAdjust="0"/>
  </p:normalViewPr>
  <p:slideViewPr>
    <p:cSldViewPr>
      <p:cViewPr varScale="1">
        <p:scale>
          <a:sx n="72" d="100"/>
          <a:sy n="72" d="100"/>
        </p:scale>
        <p:origin x="384" y="58"/>
      </p:cViewPr>
      <p:guideLst>
        <p:guide orient="horz" pos="2188"/>
        <p:guide pos="2880"/>
      </p:guideLst>
    </p:cSldViewPr>
  </p:slid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noProof="1"/>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1"/>
              <a:t>Click to edit Master subtitle style</a:t>
            </a:r>
          </a:p>
        </p:txBody>
      </p:sp>
      <p:sp>
        <p:nvSpPr>
          <p:cNvPr id="4" name="Date Placeholder 1027"/>
          <p:cNvSpPr>
            <a:spLocks noGrp="1"/>
          </p:cNvSpPr>
          <p:nvPr>
            <p:ph type="dt" sz="half" idx="10"/>
          </p:nvPr>
        </p:nvSpPr>
        <p:spPr>
          <a:ln/>
        </p:spPr>
        <p:txBody>
          <a:bodyPr/>
          <a:lstStyle>
            <a:lvl1pPr>
              <a:defRPr/>
            </a:lvl1pPr>
          </a:lstStyle>
          <a:p>
            <a:endParaRPr lang="en-US" altLang="en-US"/>
          </a:p>
        </p:txBody>
      </p:sp>
      <p:sp>
        <p:nvSpPr>
          <p:cNvPr id="5" name="Footer Placeholder 1028"/>
          <p:cNvSpPr>
            <a:spLocks noGrp="1"/>
          </p:cNvSpPr>
          <p:nvPr>
            <p:ph type="ftr" sz="quarter" idx="11"/>
          </p:nvPr>
        </p:nvSpPr>
        <p:spPr>
          <a:ln/>
        </p:spPr>
        <p:txBody>
          <a:bodyPr/>
          <a:lstStyle>
            <a:lvl1pPr>
              <a:defRPr/>
            </a:lvl1pPr>
          </a:lstStyle>
          <a:p>
            <a:endParaRPr lang="en-US" altLang="en-US"/>
          </a:p>
        </p:txBody>
      </p:sp>
      <p:sp>
        <p:nvSpPr>
          <p:cNvPr id="6" name="Slide Number Placeholder 1029"/>
          <p:cNvSpPr>
            <a:spLocks noGrp="1"/>
          </p:cNvSpPr>
          <p:nvPr>
            <p:ph type="sldNum" sz="quarter" idx="12"/>
          </p:nvPr>
        </p:nvSpPr>
        <p:spPr>
          <a:ln/>
        </p:spPr>
        <p:txBody>
          <a:bodyPr/>
          <a:lstStyle>
            <a:lvl1pPr>
              <a:defRPr/>
            </a:lvl1pPr>
          </a:lstStyle>
          <a:p>
            <a:fld id="{106D9B50-3722-4BEB-996B-5D8F55D7AE6B}"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1027"/>
          <p:cNvSpPr>
            <a:spLocks noGrp="1"/>
          </p:cNvSpPr>
          <p:nvPr>
            <p:ph type="dt" sz="half" idx="10"/>
          </p:nvPr>
        </p:nvSpPr>
        <p:spPr>
          <a:ln/>
        </p:spPr>
        <p:txBody>
          <a:bodyPr/>
          <a:lstStyle>
            <a:lvl1pPr>
              <a:defRPr/>
            </a:lvl1pPr>
          </a:lstStyle>
          <a:p>
            <a:endParaRPr lang="en-US" altLang="en-US"/>
          </a:p>
        </p:txBody>
      </p:sp>
      <p:sp>
        <p:nvSpPr>
          <p:cNvPr id="5" name="Footer Placeholder 1028"/>
          <p:cNvSpPr>
            <a:spLocks noGrp="1"/>
          </p:cNvSpPr>
          <p:nvPr>
            <p:ph type="ftr" sz="quarter" idx="11"/>
          </p:nvPr>
        </p:nvSpPr>
        <p:spPr>
          <a:ln/>
        </p:spPr>
        <p:txBody>
          <a:bodyPr/>
          <a:lstStyle>
            <a:lvl1pPr>
              <a:defRPr/>
            </a:lvl1pPr>
          </a:lstStyle>
          <a:p>
            <a:endParaRPr lang="en-US" altLang="en-US"/>
          </a:p>
        </p:txBody>
      </p:sp>
      <p:sp>
        <p:nvSpPr>
          <p:cNvPr id="6" name="Slide Number Placeholder 1029"/>
          <p:cNvSpPr>
            <a:spLocks noGrp="1"/>
          </p:cNvSpPr>
          <p:nvPr>
            <p:ph type="sldNum" sz="quarter" idx="12"/>
          </p:nvPr>
        </p:nvSpPr>
        <p:spPr>
          <a:ln/>
        </p:spPr>
        <p:txBody>
          <a:bodyPr/>
          <a:lstStyle>
            <a:lvl1pPr>
              <a:defRPr/>
            </a:lvl1pPr>
          </a:lstStyle>
          <a:p>
            <a:fld id="{1C54BDDA-50CE-47F6-96DA-1631B17DB20F}"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85800" y="609600"/>
            <a:ext cx="5716657" cy="5486400"/>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1027"/>
          <p:cNvSpPr>
            <a:spLocks noGrp="1"/>
          </p:cNvSpPr>
          <p:nvPr>
            <p:ph type="dt" sz="half" idx="10"/>
          </p:nvPr>
        </p:nvSpPr>
        <p:spPr>
          <a:ln/>
        </p:spPr>
        <p:txBody>
          <a:bodyPr/>
          <a:lstStyle>
            <a:lvl1pPr>
              <a:defRPr/>
            </a:lvl1pPr>
          </a:lstStyle>
          <a:p>
            <a:endParaRPr lang="en-US" altLang="en-US"/>
          </a:p>
        </p:txBody>
      </p:sp>
      <p:sp>
        <p:nvSpPr>
          <p:cNvPr id="5" name="Footer Placeholder 1028"/>
          <p:cNvSpPr>
            <a:spLocks noGrp="1"/>
          </p:cNvSpPr>
          <p:nvPr>
            <p:ph type="ftr" sz="quarter" idx="11"/>
          </p:nvPr>
        </p:nvSpPr>
        <p:spPr>
          <a:ln/>
        </p:spPr>
        <p:txBody>
          <a:bodyPr/>
          <a:lstStyle>
            <a:lvl1pPr>
              <a:defRPr/>
            </a:lvl1pPr>
          </a:lstStyle>
          <a:p>
            <a:endParaRPr lang="en-US" altLang="en-US"/>
          </a:p>
        </p:txBody>
      </p:sp>
      <p:sp>
        <p:nvSpPr>
          <p:cNvPr id="6" name="Slide Number Placeholder 1029"/>
          <p:cNvSpPr>
            <a:spLocks noGrp="1"/>
          </p:cNvSpPr>
          <p:nvPr>
            <p:ph type="sldNum" sz="quarter" idx="12"/>
          </p:nvPr>
        </p:nvSpPr>
        <p:spPr>
          <a:ln/>
        </p:spPr>
        <p:txBody>
          <a:bodyPr/>
          <a:lstStyle>
            <a:lvl1pPr>
              <a:defRPr/>
            </a:lvl1pPr>
          </a:lstStyle>
          <a:p>
            <a:fld id="{EB8492CF-E5F1-40D0-ABE4-C9FA759653E9}"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ClipArt Placeholder 2"/>
          <p:cNvSpPr>
            <a:spLocks noGrp="1"/>
          </p:cNvSpPr>
          <p:nvPr>
            <p:ph type="clipArt" sz="half" idx="1"/>
          </p:nvPr>
        </p:nvSpPr>
        <p:spPr>
          <a:xfrm>
            <a:off x="685800" y="1981200"/>
            <a:ext cx="3810000" cy="4114800"/>
          </a:xfrm>
        </p:spPr>
        <p:txBody>
          <a:bodyPr/>
          <a:lstStyle/>
          <a:p>
            <a:endParaRPr lang="en-IN"/>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EB177599-3235-4200-9E89-E860EB527B11}" type="slidenum">
              <a:rPr lang="en-US"/>
              <a:pPr/>
              <a:t>‹#›</a:t>
            </a:fld>
            <a:endParaRPr lang="en-US"/>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1027"/>
          <p:cNvSpPr>
            <a:spLocks noGrp="1"/>
          </p:cNvSpPr>
          <p:nvPr>
            <p:ph type="dt" sz="half" idx="10"/>
          </p:nvPr>
        </p:nvSpPr>
        <p:spPr>
          <a:ln/>
        </p:spPr>
        <p:txBody>
          <a:bodyPr/>
          <a:lstStyle>
            <a:lvl1pPr>
              <a:defRPr/>
            </a:lvl1pPr>
          </a:lstStyle>
          <a:p>
            <a:endParaRPr lang="en-US" altLang="en-US"/>
          </a:p>
        </p:txBody>
      </p:sp>
      <p:sp>
        <p:nvSpPr>
          <p:cNvPr id="5" name="Footer Placeholder 1028"/>
          <p:cNvSpPr>
            <a:spLocks noGrp="1"/>
          </p:cNvSpPr>
          <p:nvPr>
            <p:ph type="ftr" sz="quarter" idx="11"/>
          </p:nvPr>
        </p:nvSpPr>
        <p:spPr>
          <a:ln/>
        </p:spPr>
        <p:txBody>
          <a:bodyPr/>
          <a:lstStyle>
            <a:lvl1pPr>
              <a:defRPr/>
            </a:lvl1pPr>
          </a:lstStyle>
          <a:p>
            <a:endParaRPr lang="en-US" altLang="en-US"/>
          </a:p>
        </p:txBody>
      </p:sp>
      <p:sp>
        <p:nvSpPr>
          <p:cNvPr id="6" name="Slide Number Placeholder 1029"/>
          <p:cNvSpPr>
            <a:spLocks noGrp="1"/>
          </p:cNvSpPr>
          <p:nvPr>
            <p:ph type="sldNum" sz="quarter" idx="12"/>
          </p:nvPr>
        </p:nvSpPr>
        <p:spPr>
          <a:ln/>
        </p:spPr>
        <p:txBody>
          <a:bodyPr/>
          <a:lstStyle>
            <a:lvl1pPr>
              <a:defRPr/>
            </a:lvl1pPr>
          </a:lstStyle>
          <a:p>
            <a:fld id="{D6A5D608-ACA6-445D-B026-A77DFD70B664}"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noProof="1"/>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1"/>
              <a:t>Click to edit Master text styles</a:t>
            </a:r>
          </a:p>
        </p:txBody>
      </p:sp>
      <p:sp>
        <p:nvSpPr>
          <p:cNvPr id="4" name="Date Placeholder 1027"/>
          <p:cNvSpPr>
            <a:spLocks noGrp="1"/>
          </p:cNvSpPr>
          <p:nvPr>
            <p:ph type="dt" sz="half" idx="10"/>
          </p:nvPr>
        </p:nvSpPr>
        <p:spPr>
          <a:ln/>
        </p:spPr>
        <p:txBody>
          <a:bodyPr/>
          <a:lstStyle>
            <a:lvl1pPr>
              <a:defRPr/>
            </a:lvl1pPr>
          </a:lstStyle>
          <a:p>
            <a:endParaRPr lang="en-US" altLang="en-US"/>
          </a:p>
        </p:txBody>
      </p:sp>
      <p:sp>
        <p:nvSpPr>
          <p:cNvPr id="5" name="Footer Placeholder 1028"/>
          <p:cNvSpPr>
            <a:spLocks noGrp="1"/>
          </p:cNvSpPr>
          <p:nvPr>
            <p:ph type="ftr" sz="quarter" idx="11"/>
          </p:nvPr>
        </p:nvSpPr>
        <p:spPr>
          <a:ln/>
        </p:spPr>
        <p:txBody>
          <a:bodyPr/>
          <a:lstStyle>
            <a:lvl1pPr>
              <a:defRPr/>
            </a:lvl1pPr>
          </a:lstStyle>
          <a:p>
            <a:endParaRPr lang="en-US" altLang="en-US"/>
          </a:p>
        </p:txBody>
      </p:sp>
      <p:sp>
        <p:nvSpPr>
          <p:cNvPr id="6" name="Slide Number Placeholder 1029"/>
          <p:cNvSpPr>
            <a:spLocks noGrp="1"/>
          </p:cNvSpPr>
          <p:nvPr>
            <p:ph type="sldNum" sz="quarter" idx="12"/>
          </p:nvPr>
        </p:nvSpPr>
        <p:spPr>
          <a:ln/>
        </p:spPr>
        <p:txBody>
          <a:bodyPr/>
          <a:lstStyle>
            <a:lvl1pPr>
              <a:defRPr/>
            </a:lvl1pPr>
          </a:lstStyle>
          <a:p>
            <a:fld id="{8E040B9B-8F11-44F2-80D9-4A9D7D0239F8}"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85800" y="1981200"/>
            <a:ext cx="3808476" cy="411480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9724" y="1981200"/>
            <a:ext cx="3808476" cy="411480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1027"/>
          <p:cNvSpPr>
            <a:spLocks noGrp="1"/>
          </p:cNvSpPr>
          <p:nvPr>
            <p:ph type="dt" sz="half" idx="10"/>
          </p:nvPr>
        </p:nvSpPr>
        <p:spPr>
          <a:ln/>
        </p:spPr>
        <p:txBody>
          <a:bodyPr/>
          <a:lstStyle>
            <a:lvl1pPr>
              <a:defRPr/>
            </a:lvl1pPr>
          </a:lstStyle>
          <a:p>
            <a:endParaRPr lang="en-US" altLang="en-US"/>
          </a:p>
        </p:txBody>
      </p:sp>
      <p:sp>
        <p:nvSpPr>
          <p:cNvPr id="6" name="Footer Placeholder 1028"/>
          <p:cNvSpPr>
            <a:spLocks noGrp="1"/>
          </p:cNvSpPr>
          <p:nvPr>
            <p:ph type="ftr" sz="quarter" idx="11"/>
          </p:nvPr>
        </p:nvSpPr>
        <p:spPr>
          <a:ln/>
        </p:spPr>
        <p:txBody>
          <a:bodyPr/>
          <a:lstStyle>
            <a:lvl1pPr>
              <a:defRPr/>
            </a:lvl1pPr>
          </a:lstStyle>
          <a:p>
            <a:endParaRPr lang="en-US" altLang="en-US"/>
          </a:p>
        </p:txBody>
      </p:sp>
      <p:sp>
        <p:nvSpPr>
          <p:cNvPr id="7" name="Slide Number Placeholder 1029"/>
          <p:cNvSpPr>
            <a:spLocks noGrp="1"/>
          </p:cNvSpPr>
          <p:nvPr>
            <p:ph type="sldNum" sz="quarter" idx="12"/>
          </p:nvPr>
        </p:nvSpPr>
        <p:spPr>
          <a:ln/>
        </p:spPr>
        <p:txBody>
          <a:bodyPr/>
          <a:lstStyle>
            <a:lvl1pPr>
              <a:defRPr/>
            </a:lvl1pPr>
          </a:lstStyle>
          <a:p>
            <a:fld id="{67A86ACE-DC25-4185-9E90-DED0EDE709D6}"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noProof="1"/>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1"/>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1"/>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1027"/>
          <p:cNvSpPr>
            <a:spLocks noGrp="1"/>
          </p:cNvSpPr>
          <p:nvPr>
            <p:ph type="dt" sz="half" idx="10"/>
          </p:nvPr>
        </p:nvSpPr>
        <p:spPr>
          <a:ln/>
        </p:spPr>
        <p:txBody>
          <a:bodyPr/>
          <a:lstStyle>
            <a:lvl1pPr>
              <a:defRPr/>
            </a:lvl1pPr>
          </a:lstStyle>
          <a:p>
            <a:endParaRPr lang="en-US" altLang="en-US"/>
          </a:p>
        </p:txBody>
      </p:sp>
      <p:sp>
        <p:nvSpPr>
          <p:cNvPr id="8" name="Footer Placeholder 1028"/>
          <p:cNvSpPr>
            <a:spLocks noGrp="1"/>
          </p:cNvSpPr>
          <p:nvPr>
            <p:ph type="ftr" sz="quarter" idx="11"/>
          </p:nvPr>
        </p:nvSpPr>
        <p:spPr>
          <a:ln/>
        </p:spPr>
        <p:txBody>
          <a:bodyPr/>
          <a:lstStyle>
            <a:lvl1pPr>
              <a:defRPr/>
            </a:lvl1pPr>
          </a:lstStyle>
          <a:p>
            <a:endParaRPr lang="en-US" altLang="en-US"/>
          </a:p>
        </p:txBody>
      </p:sp>
      <p:sp>
        <p:nvSpPr>
          <p:cNvPr id="9" name="Slide Number Placeholder 1029"/>
          <p:cNvSpPr>
            <a:spLocks noGrp="1"/>
          </p:cNvSpPr>
          <p:nvPr>
            <p:ph type="sldNum" sz="quarter" idx="12"/>
          </p:nvPr>
        </p:nvSpPr>
        <p:spPr>
          <a:ln/>
        </p:spPr>
        <p:txBody>
          <a:bodyPr/>
          <a:lstStyle>
            <a:lvl1pPr>
              <a:defRPr/>
            </a:lvl1pPr>
          </a:lstStyle>
          <a:p>
            <a:fld id="{93801A2D-89C6-438A-A254-5881C19762AE}"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1027"/>
          <p:cNvSpPr>
            <a:spLocks noGrp="1"/>
          </p:cNvSpPr>
          <p:nvPr>
            <p:ph type="dt" sz="half" idx="10"/>
          </p:nvPr>
        </p:nvSpPr>
        <p:spPr>
          <a:ln/>
        </p:spPr>
        <p:txBody>
          <a:bodyPr/>
          <a:lstStyle>
            <a:lvl1pPr>
              <a:defRPr/>
            </a:lvl1pPr>
          </a:lstStyle>
          <a:p>
            <a:endParaRPr lang="en-US" altLang="en-US"/>
          </a:p>
        </p:txBody>
      </p:sp>
      <p:sp>
        <p:nvSpPr>
          <p:cNvPr id="4" name="Footer Placeholder 1028"/>
          <p:cNvSpPr>
            <a:spLocks noGrp="1"/>
          </p:cNvSpPr>
          <p:nvPr>
            <p:ph type="ftr" sz="quarter" idx="11"/>
          </p:nvPr>
        </p:nvSpPr>
        <p:spPr>
          <a:ln/>
        </p:spPr>
        <p:txBody>
          <a:bodyPr/>
          <a:lstStyle>
            <a:lvl1pPr>
              <a:defRPr/>
            </a:lvl1pPr>
          </a:lstStyle>
          <a:p>
            <a:endParaRPr lang="en-US" altLang="en-US"/>
          </a:p>
        </p:txBody>
      </p:sp>
      <p:sp>
        <p:nvSpPr>
          <p:cNvPr id="5" name="Slide Number Placeholder 1029"/>
          <p:cNvSpPr>
            <a:spLocks noGrp="1"/>
          </p:cNvSpPr>
          <p:nvPr>
            <p:ph type="sldNum" sz="quarter" idx="12"/>
          </p:nvPr>
        </p:nvSpPr>
        <p:spPr>
          <a:ln/>
        </p:spPr>
        <p:txBody>
          <a:bodyPr/>
          <a:lstStyle>
            <a:lvl1pPr>
              <a:defRPr/>
            </a:lvl1pPr>
          </a:lstStyle>
          <a:p>
            <a:fld id="{424B3581-30A0-4101-B17F-D94FBD9A5FF1}"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027"/>
          <p:cNvSpPr>
            <a:spLocks noGrp="1"/>
          </p:cNvSpPr>
          <p:nvPr>
            <p:ph type="dt" sz="half" idx="10"/>
          </p:nvPr>
        </p:nvSpPr>
        <p:spPr>
          <a:ln/>
        </p:spPr>
        <p:txBody>
          <a:bodyPr/>
          <a:lstStyle>
            <a:lvl1pPr>
              <a:defRPr/>
            </a:lvl1pPr>
          </a:lstStyle>
          <a:p>
            <a:endParaRPr lang="en-US" altLang="en-US"/>
          </a:p>
        </p:txBody>
      </p:sp>
      <p:sp>
        <p:nvSpPr>
          <p:cNvPr id="3" name="Footer Placeholder 1028"/>
          <p:cNvSpPr>
            <a:spLocks noGrp="1"/>
          </p:cNvSpPr>
          <p:nvPr>
            <p:ph type="ftr" sz="quarter" idx="11"/>
          </p:nvPr>
        </p:nvSpPr>
        <p:spPr>
          <a:ln/>
        </p:spPr>
        <p:txBody>
          <a:bodyPr/>
          <a:lstStyle>
            <a:lvl1pPr>
              <a:defRPr/>
            </a:lvl1pPr>
          </a:lstStyle>
          <a:p>
            <a:endParaRPr lang="en-US" altLang="en-US"/>
          </a:p>
        </p:txBody>
      </p:sp>
      <p:sp>
        <p:nvSpPr>
          <p:cNvPr id="4" name="Slide Number Placeholder 1029"/>
          <p:cNvSpPr>
            <a:spLocks noGrp="1"/>
          </p:cNvSpPr>
          <p:nvPr>
            <p:ph type="sldNum" sz="quarter" idx="12"/>
          </p:nvPr>
        </p:nvSpPr>
        <p:spPr>
          <a:ln/>
        </p:spPr>
        <p:txBody>
          <a:bodyPr/>
          <a:lstStyle>
            <a:lvl1pPr>
              <a:defRPr/>
            </a:lvl1pPr>
          </a:lstStyle>
          <a:p>
            <a:fld id="{C8683AE9-C97A-4027-B317-2B8591B832FB}"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noProof="1"/>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Click to edit Master text styles</a:t>
            </a:r>
          </a:p>
        </p:txBody>
      </p:sp>
      <p:sp>
        <p:nvSpPr>
          <p:cNvPr id="5" name="Date Placeholder 1027"/>
          <p:cNvSpPr>
            <a:spLocks noGrp="1"/>
          </p:cNvSpPr>
          <p:nvPr>
            <p:ph type="dt" sz="half" idx="10"/>
          </p:nvPr>
        </p:nvSpPr>
        <p:spPr>
          <a:ln/>
        </p:spPr>
        <p:txBody>
          <a:bodyPr/>
          <a:lstStyle>
            <a:lvl1pPr>
              <a:defRPr/>
            </a:lvl1pPr>
          </a:lstStyle>
          <a:p>
            <a:endParaRPr lang="en-US" altLang="en-US"/>
          </a:p>
        </p:txBody>
      </p:sp>
      <p:sp>
        <p:nvSpPr>
          <p:cNvPr id="6" name="Footer Placeholder 1028"/>
          <p:cNvSpPr>
            <a:spLocks noGrp="1"/>
          </p:cNvSpPr>
          <p:nvPr>
            <p:ph type="ftr" sz="quarter" idx="11"/>
          </p:nvPr>
        </p:nvSpPr>
        <p:spPr>
          <a:ln/>
        </p:spPr>
        <p:txBody>
          <a:bodyPr/>
          <a:lstStyle>
            <a:lvl1pPr>
              <a:defRPr/>
            </a:lvl1pPr>
          </a:lstStyle>
          <a:p>
            <a:endParaRPr lang="en-US" altLang="en-US"/>
          </a:p>
        </p:txBody>
      </p:sp>
      <p:sp>
        <p:nvSpPr>
          <p:cNvPr id="7" name="Slide Number Placeholder 1029"/>
          <p:cNvSpPr>
            <a:spLocks noGrp="1"/>
          </p:cNvSpPr>
          <p:nvPr>
            <p:ph type="sldNum" sz="quarter" idx="12"/>
          </p:nvPr>
        </p:nvSpPr>
        <p:spPr>
          <a:ln/>
        </p:spPr>
        <p:txBody>
          <a:bodyPr/>
          <a:lstStyle>
            <a:lvl1pPr>
              <a:defRPr/>
            </a:lvl1pPr>
          </a:lstStyle>
          <a:p>
            <a:fld id="{54B2EFEF-2CD0-4C4C-9187-01A7A36C271B}"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noProof="1"/>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Click to edit Master text styles</a:t>
            </a:r>
          </a:p>
        </p:txBody>
      </p:sp>
      <p:sp>
        <p:nvSpPr>
          <p:cNvPr id="5" name="Date Placeholder 1027"/>
          <p:cNvSpPr>
            <a:spLocks noGrp="1"/>
          </p:cNvSpPr>
          <p:nvPr>
            <p:ph type="dt" sz="half" idx="10"/>
          </p:nvPr>
        </p:nvSpPr>
        <p:spPr>
          <a:ln/>
        </p:spPr>
        <p:txBody>
          <a:bodyPr/>
          <a:lstStyle>
            <a:lvl1pPr>
              <a:defRPr/>
            </a:lvl1pPr>
          </a:lstStyle>
          <a:p>
            <a:endParaRPr lang="en-US" altLang="en-US"/>
          </a:p>
        </p:txBody>
      </p:sp>
      <p:sp>
        <p:nvSpPr>
          <p:cNvPr id="6" name="Footer Placeholder 1028"/>
          <p:cNvSpPr>
            <a:spLocks noGrp="1"/>
          </p:cNvSpPr>
          <p:nvPr>
            <p:ph type="ftr" sz="quarter" idx="11"/>
          </p:nvPr>
        </p:nvSpPr>
        <p:spPr>
          <a:ln/>
        </p:spPr>
        <p:txBody>
          <a:bodyPr/>
          <a:lstStyle>
            <a:lvl1pPr>
              <a:defRPr/>
            </a:lvl1pPr>
          </a:lstStyle>
          <a:p>
            <a:endParaRPr lang="en-US" altLang="en-US"/>
          </a:p>
        </p:txBody>
      </p:sp>
      <p:sp>
        <p:nvSpPr>
          <p:cNvPr id="7" name="Slide Number Placeholder 1029"/>
          <p:cNvSpPr>
            <a:spLocks noGrp="1"/>
          </p:cNvSpPr>
          <p:nvPr>
            <p:ph type="sldNum" sz="quarter" idx="12"/>
          </p:nvPr>
        </p:nvSpPr>
        <p:spPr>
          <a:ln/>
        </p:spPr>
        <p:txBody>
          <a:bodyPr/>
          <a:lstStyle>
            <a:lvl1pPr>
              <a:defRPr/>
            </a:lvl1pPr>
          </a:lstStyle>
          <a:p>
            <a:fld id="{884D4960-47CD-455F-B16D-C4F550D6BA09}"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1025"/>
          <p:cNvSpPr>
            <a:spLocks noGrp="1" noChangeArrowheads="1"/>
          </p:cNvSpPr>
          <p:nvPr>
            <p:ph type="title" idx="4294967295"/>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026"/>
          <p:cNvSpPr>
            <a:spLocks noGrp="1" noChangeArrowheads="1"/>
          </p:cNvSpPr>
          <p:nvPr>
            <p:ph type="body" idx="4294967295"/>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1027"/>
          <p:cNvSpPr>
            <a:spLocks noGrp="1"/>
          </p:cNvSpPr>
          <p:nvPr>
            <p:ph type="dt" sz="half" idx="2"/>
          </p:nvPr>
        </p:nvSpPr>
        <p:spPr>
          <a:xfrm>
            <a:off x="685800" y="6248400"/>
            <a:ext cx="1905000" cy="457200"/>
          </a:xfrm>
          <a:prstGeom prst="rect">
            <a:avLst/>
          </a:prstGeom>
          <a:noFill/>
          <a:ln w="9525">
            <a:noFill/>
          </a:ln>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Footer Placeholder 1028"/>
          <p:cNvSpPr>
            <a:spLocks noGrp="1"/>
          </p:cNvSpPr>
          <p:nvPr>
            <p:ph type="ftr" sz="quarter" idx="3"/>
          </p:nvPr>
        </p:nvSpPr>
        <p:spPr>
          <a:xfrm>
            <a:off x="3124200" y="6248400"/>
            <a:ext cx="2895600" cy="457200"/>
          </a:xfrm>
          <a:prstGeom prst="rect">
            <a:avLst/>
          </a:prstGeom>
          <a:noFill/>
          <a:ln w="9525">
            <a:noFill/>
          </a:ln>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Slide Number Placeholder 1029"/>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rstTxWarp prst="textNoShape">
              <a:avLst/>
            </a:prstTxWarp>
          </a:bodyPr>
          <a:lstStyle>
            <a:lvl1pPr algn="r">
              <a:defRPr sz="1400"/>
            </a:lvl1pPr>
          </a:lstStyle>
          <a:p>
            <a:fld id="{350115D8-AE69-4E43-9D69-2863C901FBC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txStyles>
    <p:titleStyle>
      <a:lvl1pPr algn="ctr" rtl="0" fontAlgn="base">
        <a:spcBef>
          <a:spcPct val="0"/>
        </a:spcBef>
        <a:spcAft>
          <a:spcPct val="0"/>
        </a:spcAft>
        <a:buFont typeface="Arial" pitchFamily="34" charset="0"/>
        <a:defRPr sz="4400" kern="1200">
          <a:solidFill>
            <a:schemeClr val="tx2"/>
          </a:solidFill>
          <a:latin typeface="+mj-lt"/>
          <a:ea typeface="+mj-ea"/>
          <a:cs typeface="+mj-cs"/>
        </a:defRPr>
      </a:lvl1pPr>
      <a:lvl2pPr algn="ctr" rtl="0" fontAlgn="base">
        <a:spcBef>
          <a:spcPct val="0"/>
        </a:spcBef>
        <a:spcAft>
          <a:spcPct val="0"/>
        </a:spcAft>
        <a:buFont typeface="Arial" pitchFamily="34" charset="0"/>
        <a:defRPr sz="4400">
          <a:solidFill>
            <a:schemeClr val="tx2"/>
          </a:solidFill>
          <a:latin typeface="Times New Roman" pitchFamily="18" charset="0"/>
        </a:defRPr>
      </a:lvl2pPr>
      <a:lvl3pPr algn="ctr" rtl="0" fontAlgn="base">
        <a:spcBef>
          <a:spcPct val="0"/>
        </a:spcBef>
        <a:spcAft>
          <a:spcPct val="0"/>
        </a:spcAft>
        <a:buFont typeface="Arial" pitchFamily="34" charset="0"/>
        <a:defRPr sz="4400">
          <a:solidFill>
            <a:schemeClr val="tx2"/>
          </a:solidFill>
          <a:latin typeface="Times New Roman" pitchFamily="18" charset="0"/>
        </a:defRPr>
      </a:lvl3pPr>
      <a:lvl4pPr algn="ctr" rtl="0" fontAlgn="base">
        <a:spcBef>
          <a:spcPct val="0"/>
        </a:spcBef>
        <a:spcAft>
          <a:spcPct val="0"/>
        </a:spcAft>
        <a:buFont typeface="Arial" pitchFamily="34" charset="0"/>
        <a:defRPr sz="4400">
          <a:solidFill>
            <a:schemeClr val="tx2"/>
          </a:solidFill>
          <a:latin typeface="Times New Roman" pitchFamily="18" charset="0"/>
        </a:defRPr>
      </a:lvl4pPr>
      <a:lvl5pPr algn="ctr" rtl="0" fontAlgn="base">
        <a:spcBef>
          <a:spcPct val="0"/>
        </a:spcBef>
        <a:spcAft>
          <a:spcPct val="0"/>
        </a:spcAft>
        <a:buFont typeface="Arial" pitchFamily="34" charset="0"/>
        <a:defRPr sz="4400">
          <a:solidFill>
            <a:schemeClr val="tx2"/>
          </a:solidFill>
          <a:latin typeface="Times New Roman" pitchFamily="18" charset="0"/>
        </a:defRPr>
      </a:lvl5pPr>
      <a:lvl6pPr marL="457200" algn="ctr" rtl="0" fontAlgn="base">
        <a:spcBef>
          <a:spcPct val="0"/>
        </a:spcBef>
        <a:spcAft>
          <a:spcPct val="0"/>
        </a:spcAft>
        <a:buFont typeface="Arial" pitchFamily="34" charset="0"/>
        <a:defRPr sz="4400">
          <a:solidFill>
            <a:schemeClr val="tx2"/>
          </a:solidFill>
          <a:latin typeface="Times New Roman" pitchFamily="18" charset="0"/>
        </a:defRPr>
      </a:lvl6pPr>
      <a:lvl7pPr marL="914400" algn="ctr" rtl="0" fontAlgn="base">
        <a:spcBef>
          <a:spcPct val="0"/>
        </a:spcBef>
        <a:spcAft>
          <a:spcPct val="0"/>
        </a:spcAft>
        <a:buFont typeface="Arial" pitchFamily="34" charset="0"/>
        <a:defRPr sz="4400">
          <a:solidFill>
            <a:schemeClr val="tx2"/>
          </a:solidFill>
          <a:latin typeface="Times New Roman" pitchFamily="18" charset="0"/>
        </a:defRPr>
      </a:lvl7pPr>
      <a:lvl8pPr marL="1371600" algn="ctr" rtl="0" fontAlgn="base">
        <a:spcBef>
          <a:spcPct val="0"/>
        </a:spcBef>
        <a:spcAft>
          <a:spcPct val="0"/>
        </a:spcAft>
        <a:buFont typeface="Arial" pitchFamily="34" charset="0"/>
        <a:defRPr sz="4400">
          <a:solidFill>
            <a:schemeClr val="tx2"/>
          </a:solidFill>
          <a:latin typeface="Times New Roman" pitchFamily="18" charset="0"/>
        </a:defRPr>
      </a:lvl8pPr>
      <a:lvl9pPr marL="1828800" algn="ctr" rtl="0" fontAlgn="base">
        <a:spcBef>
          <a:spcPct val="0"/>
        </a:spcBef>
        <a:spcAft>
          <a:spcPct val="0"/>
        </a:spcAft>
        <a:buFont typeface="Arial" pitchFamily="34" charset="0"/>
        <a:defRPr sz="4400">
          <a:solidFill>
            <a:schemeClr val="tx2"/>
          </a:solidFill>
          <a:latin typeface="Times New Roman"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lvl="1"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audio" Target="file:///C:\PROGRAM%20FILES\COMMON%20FILES\MICROSOFT%20SHARED\ARTGALRY\Downloaded%20Clips\halle101.mi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audio" Target="../media/audio3.wav"/><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audio" Target="../media/audio4.wav"/><Relationship Id="rId1" Type="http://schemas.openxmlformats.org/officeDocument/2006/relationships/slideLayout" Target="../slideLayouts/slideLayout6.xml"/><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47AB-CFAA-4C1F-8620-B9985C3756AB}"/>
              </a:ext>
            </a:extLst>
          </p:cNvPr>
          <p:cNvSpPr>
            <a:spLocks noGrp="1"/>
          </p:cNvSpPr>
          <p:nvPr>
            <p:ph type="title"/>
          </p:nvPr>
        </p:nvSpPr>
        <p:spPr/>
        <p:txBody>
          <a:bodyPr/>
          <a:lstStyle/>
          <a:p>
            <a:r>
              <a:rPr lang="en-US" dirty="0"/>
              <a:t>Writing</a:t>
            </a:r>
            <a:endParaRPr lang="en-IN" dirty="0"/>
          </a:p>
        </p:txBody>
      </p:sp>
      <p:sp>
        <p:nvSpPr>
          <p:cNvPr id="3" name="Content Placeholder 2">
            <a:extLst>
              <a:ext uri="{FF2B5EF4-FFF2-40B4-BE49-F238E27FC236}">
                <a16:creationId xmlns:a16="http://schemas.microsoft.com/office/drawing/2014/main" id="{A4B9C3F3-FE43-42E8-85D3-F87AD410CD44}"/>
              </a:ext>
            </a:extLst>
          </p:cNvPr>
          <p:cNvSpPr>
            <a:spLocks noGrp="1"/>
          </p:cNvSpPr>
          <p:nvPr>
            <p:ph idx="1"/>
          </p:nvPr>
        </p:nvSpPr>
        <p:spPr/>
        <p:txBody>
          <a:bodyPr/>
          <a:lstStyle/>
          <a:p>
            <a:endParaRPr lang="en-US" dirty="0"/>
          </a:p>
          <a:p>
            <a:pPr marL="0" indent="0">
              <a:buNone/>
            </a:pPr>
            <a:r>
              <a:rPr lang="en-IN" dirty="0"/>
              <a:t>“Being understood is better than being admired.”</a:t>
            </a:r>
          </a:p>
          <a:p>
            <a:endParaRPr lang="en-IN" dirty="0"/>
          </a:p>
        </p:txBody>
      </p:sp>
    </p:spTree>
    <p:extLst>
      <p:ext uri="{BB962C8B-B14F-4D97-AF65-F5344CB8AC3E}">
        <p14:creationId xmlns:p14="http://schemas.microsoft.com/office/powerpoint/2010/main" val="203334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2289"/>
          <p:cNvSpPr>
            <a:spLocks noGrp="1" noChangeArrowheads="1"/>
          </p:cNvSpPr>
          <p:nvPr>
            <p:ph type="title"/>
          </p:nvPr>
        </p:nvSpPr>
        <p:spPr/>
        <p:txBody>
          <a:bodyPr/>
          <a:lstStyle/>
          <a:p>
            <a:r>
              <a:rPr lang="en-US" altLang="en-US"/>
              <a:t>Avoid foreign words</a:t>
            </a:r>
          </a:p>
        </p:txBody>
      </p:sp>
      <p:sp>
        <p:nvSpPr>
          <p:cNvPr id="11266" name="Text Placeholder 12290"/>
          <p:cNvSpPr>
            <a:spLocks noGrp="1" noChangeArrowheads="1"/>
          </p:cNvSpPr>
          <p:nvPr>
            <p:ph type="body" sz="half" idx="1"/>
          </p:nvPr>
        </p:nvSpPr>
        <p:spPr>
          <a:xfrm>
            <a:off x="685800" y="1981200"/>
            <a:ext cx="3810000" cy="4114800"/>
          </a:xfrm>
        </p:spPr>
        <p:txBody>
          <a:bodyPr/>
          <a:lstStyle/>
          <a:p>
            <a:r>
              <a:rPr lang="en-US" altLang="en-US" sz="2800" dirty="0"/>
              <a:t>Infra dig </a:t>
            </a:r>
          </a:p>
          <a:p>
            <a:r>
              <a:rPr lang="en-US" altLang="en-US" sz="2800" dirty="0"/>
              <a:t>Bona fide</a:t>
            </a:r>
          </a:p>
          <a:p>
            <a:r>
              <a:rPr lang="en-US" altLang="en-US" sz="2800" dirty="0"/>
              <a:t>Sub </a:t>
            </a:r>
            <a:r>
              <a:rPr lang="en-US" altLang="en-US" sz="2800" dirty="0" err="1"/>
              <a:t>rosa</a:t>
            </a:r>
            <a:endParaRPr lang="en-US" altLang="en-US" sz="2800" dirty="0"/>
          </a:p>
          <a:p>
            <a:r>
              <a:rPr lang="en-US" altLang="en-US" sz="2800" dirty="0"/>
              <a:t>Prima facie</a:t>
            </a:r>
          </a:p>
        </p:txBody>
      </p:sp>
      <p:sp>
        <p:nvSpPr>
          <p:cNvPr id="11267" name="Text Placeholder 12291"/>
          <p:cNvSpPr>
            <a:spLocks noGrp="1" noChangeArrowheads="1"/>
          </p:cNvSpPr>
          <p:nvPr>
            <p:ph type="body" sz="half" idx="2"/>
          </p:nvPr>
        </p:nvSpPr>
        <p:spPr>
          <a:xfrm>
            <a:off x="4648200" y="1981200"/>
            <a:ext cx="3810000" cy="4114800"/>
          </a:xfrm>
        </p:spPr>
        <p:txBody>
          <a:bodyPr/>
          <a:lstStyle/>
          <a:p>
            <a:r>
              <a:rPr lang="en-US" altLang="en-US" sz="2800" dirty="0"/>
              <a:t>Below dignity</a:t>
            </a:r>
          </a:p>
          <a:p>
            <a:r>
              <a:rPr lang="en-US" altLang="en-US" sz="2800" dirty="0"/>
              <a:t>In good faith</a:t>
            </a:r>
          </a:p>
          <a:p>
            <a:r>
              <a:rPr lang="en-US" altLang="en-US" sz="2800" dirty="0"/>
              <a:t>Secretly</a:t>
            </a:r>
          </a:p>
          <a:p>
            <a:r>
              <a:rPr lang="en-US" altLang="en-US" sz="2800" dirty="0"/>
              <a:t>Evidently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3313"/>
          <p:cNvSpPr>
            <a:spLocks noGrp="1" noChangeArrowheads="1"/>
          </p:cNvSpPr>
          <p:nvPr>
            <p:ph type="title"/>
          </p:nvPr>
        </p:nvSpPr>
        <p:spPr/>
        <p:txBody>
          <a:bodyPr/>
          <a:lstStyle/>
          <a:p>
            <a:r>
              <a:rPr lang="en-US" altLang="en-US"/>
              <a:t>Avoid redundancy</a:t>
            </a:r>
          </a:p>
        </p:txBody>
      </p:sp>
      <p:sp>
        <p:nvSpPr>
          <p:cNvPr id="12290" name="Text Placeholder 13314"/>
          <p:cNvSpPr>
            <a:spLocks noGrp="1" noChangeArrowheads="1"/>
          </p:cNvSpPr>
          <p:nvPr>
            <p:ph type="body" idx="1"/>
          </p:nvPr>
        </p:nvSpPr>
        <p:spPr/>
        <p:txBody>
          <a:bodyPr/>
          <a:lstStyle/>
          <a:p>
            <a:r>
              <a:rPr lang="en-US" altLang="en-US" dirty="0"/>
              <a:t>Redundancy is the part of message that can be eliminated without any loss of information.</a:t>
            </a:r>
          </a:p>
          <a:p>
            <a:r>
              <a:rPr lang="en-US" altLang="en-US" dirty="0" err="1"/>
              <a:t>E.g</a:t>
            </a:r>
            <a:r>
              <a:rPr lang="en-US" altLang="en-US" dirty="0"/>
              <a:t> </a:t>
            </a:r>
            <a:r>
              <a:rPr lang="en-US" altLang="en-US" i="1" dirty="0"/>
              <a:t>basic</a:t>
            </a:r>
            <a:r>
              <a:rPr lang="en-US" altLang="en-US" dirty="0"/>
              <a:t> fundamentals, adequately enough, </a:t>
            </a:r>
            <a:r>
              <a:rPr lang="en-US" altLang="en-US" i="1" dirty="0"/>
              <a:t>future</a:t>
            </a:r>
            <a:r>
              <a:rPr lang="en-US" altLang="en-US" dirty="0"/>
              <a:t> prospects, </a:t>
            </a:r>
            <a:r>
              <a:rPr lang="en-US" altLang="en-US" i="1" dirty="0"/>
              <a:t>resume</a:t>
            </a:r>
            <a:r>
              <a:rPr lang="en-US" altLang="en-US" dirty="0"/>
              <a:t> again, </a:t>
            </a:r>
            <a:r>
              <a:rPr lang="en-US" altLang="en-US" i="1" dirty="0"/>
              <a:t>revert</a:t>
            </a:r>
            <a:r>
              <a:rPr lang="en-US" altLang="en-US" dirty="0"/>
              <a:t> back, </a:t>
            </a:r>
            <a:r>
              <a:rPr lang="en-US" altLang="en-US" i="1" dirty="0"/>
              <a:t>the month</a:t>
            </a:r>
            <a:r>
              <a:rPr lang="en-US" altLang="en-US" dirty="0"/>
              <a:t> of May, </a:t>
            </a:r>
            <a:r>
              <a:rPr lang="en-US" altLang="en-US" i="1" dirty="0"/>
              <a:t>true</a:t>
            </a:r>
            <a:r>
              <a:rPr lang="en-US" altLang="en-US" dirty="0"/>
              <a:t> fact, </a:t>
            </a:r>
            <a:r>
              <a:rPr lang="en-US" altLang="en-US" i="1" dirty="0"/>
              <a:t>new</a:t>
            </a:r>
            <a:r>
              <a:rPr lang="en-US" altLang="en-US" dirty="0"/>
              <a:t> innovations.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21505"/>
          <p:cNvSpPr>
            <a:spLocks noGrp="1" noChangeArrowheads="1"/>
          </p:cNvSpPr>
          <p:nvPr>
            <p:ph type="title"/>
          </p:nvPr>
        </p:nvSpPr>
        <p:spPr/>
        <p:txBody>
          <a:bodyPr/>
          <a:lstStyle/>
          <a:p>
            <a:r>
              <a:rPr lang="en-IN" sz="3200" i="1" dirty="0"/>
              <a:t>Camouflaged Verbs</a:t>
            </a:r>
            <a:endParaRPr lang="zh-CN" altLang="en-US" sz="3200" dirty="0">
              <a:ea typeface="SimSun" pitchFamily="2" charset="-122"/>
            </a:endParaRPr>
          </a:p>
        </p:txBody>
      </p:sp>
      <p:sp>
        <p:nvSpPr>
          <p:cNvPr id="21507" name="Text Placeholder 21506"/>
          <p:cNvSpPr>
            <a:spLocks noGrp="1" noChangeArrowheads="1"/>
          </p:cNvSpPr>
          <p:nvPr>
            <p:ph type="body" idx="1"/>
          </p:nvPr>
        </p:nvSpPr>
        <p:spPr>
          <a:xfrm>
            <a:off x="685800" y="1600200"/>
            <a:ext cx="7772400" cy="4419600"/>
          </a:xfrm>
        </p:spPr>
        <p:txBody>
          <a:bodyPr/>
          <a:lstStyle/>
          <a:p>
            <a:pPr>
              <a:lnSpc>
                <a:spcPct val="90000"/>
              </a:lnSpc>
              <a:buNone/>
            </a:pPr>
            <a:r>
              <a:rPr lang="en-IN" sz="2800" dirty="0"/>
              <a:t>	A </a:t>
            </a:r>
            <a:r>
              <a:rPr lang="en-IN" sz="2800" i="1" dirty="0"/>
              <a:t>camouflaged verb </a:t>
            </a:r>
            <a:r>
              <a:rPr lang="en-IN" sz="2800" dirty="0"/>
              <a:t>is a verb that has been needlessly transformed into a noun. </a:t>
            </a:r>
          </a:p>
          <a:p>
            <a:pPr>
              <a:lnSpc>
                <a:spcPct val="90000"/>
              </a:lnSpc>
              <a:buNone/>
            </a:pPr>
            <a:endParaRPr lang="en-IN" sz="2800" dirty="0"/>
          </a:p>
          <a:p>
            <a:pPr>
              <a:lnSpc>
                <a:spcPct val="90000"/>
              </a:lnSpc>
              <a:buNone/>
            </a:pPr>
            <a:r>
              <a:rPr lang="en-IN" sz="2800" dirty="0"/>
              <a:t>	Camouflaged verbs increase the sentence length and slow comprehension because they are abstract and thus difficult for the receiver to envision.</a:t>
            </a:r>
          </a:p>
        </p:txBody>
      </p:sp>
    </p:spTree>
    <p:extLst>
      <p:ext uri="{BB962C8B-B14F-4D97-AF65-F5344CB8AC3E}">
        <p14:creationId xmlns:p14="http://schemas.microsoft.com/office/powerpoint/2010/main" val="15542045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21505"/>
          <p:cNvSpPr>
            <a:spLocks noGrp="1" noChangeArrowheads="1"/>
          </p:cNvSpPr>
          <p:nvPr>
            <p:ph type="title"/>
          </p:nvPr>
        </p:nvSpPr>
        <p:spPr/>
        <p:txBody>
          <a:bodyPr/>
          <a:lstStyle/>
          <a:p>
            <a:r>
              <a:rPr lang="en-IN" sz="3200" i="1" dirty="0"/>
              <a:t>Camouflaged Verbs</a:t>
            </a:r>
            <a:endParaRPr lang="zh-CN" altLang="en-US" sz="3200" dirty="0">
              <a:ea typeface="SimSun" pitchFamily="2" charset="-122"/>
            </a:endParaRPr>
          </a:p>
        </p:txBody>
      </p:sp>
      <p:sp>
        <p:nvSpPr>
          <p:cNvPr id="21507" name="Text Placeholder 21506"/>
          <p:cNvSpPr>
            <a:spLocks noGrp="1" noChangeArrowheads="1"/>
          </p:cNvSpPr>
          <p:nvPr>
            <p:ph type="body" idx="1"/>
          </p:nvPr>
        </p:nvSpPr>
        <p:spPr>
          <a:xfrm>
            <a:off x="685800" y="1600200"/>
            <a:ext cx="7772400" cy="4419600"/>
          </a:xfrm>
        </p:spPr>
        <p:txBody>
          <a:bodyPr/>
          <a:lstStyle/>
          <a:p>
            <a:pPr>
              <a:lnSpc>
                <a:spcPct val="90000"/>
              </a:lnSpc>
            </a:pPr>
            <a:r>
              <a:rPr lang="en-IN" sz="2400" i="1" dirty="0"/>
              <a:t>Confirmation </a:t>
            </a:r>
            <a:r>
              <a:rPr lang="en-IN" sz="2400" dirty="0"/>
              <a:t>of the date will be received from the president. </a:t>
            </a:r>
            <a:r>
              <a:rPr lang="en-IN" sz="2400" dirty="0" err="1"/>
              <a:t>vs</a:t>
            </a:r>
            <a:endParaRPr lang="en-IN" sz="2400" dirty="0"/>
          </a:p>
          <a:p>
            <a:pPr>
              <a:lnSpc>
                <a:spcPct val="90000"/>
              </a:lnSpc>
            </a:pPr>
            <a:r>
              <a:rPr lang="en-IN" sz="2400" dirty="0"/>
              <a:t>The president will </a:t>
            </a:r>
            <a:r>
              <a:rPr lang="en-IN" sz="2400" i="1" dirty="0"/>
              <a:t>confirm </a:t>
            </a:r>
            <a:r>
              <a:rPr lang="en-IN" sz="2400" dirty="0"/>
              <a:t>the date.</a:t>
            </a:r>
            <a:endParaRPr lang="en-IN" altLang="en-US" sz="2400" i="1" dirty="0"/>
          </a:p>
          <a:p>
            <a:pPr>
              <a:lnSpc>
                <a:spcPct val="90000"/>
              </a:lnSpc>
            </a:pPr>
            <a:r>
              <a:rPr lang="en-IN" sz="2400" i="1" dirty="0"/>
              <a:t>Cancellation </a:t>
            </a:r>
            <a:r>
              <a:rPr lang="en-IN" sz="2400" dirty="0"/>
              <a:t>of the flight to Los Angeles was necessary because of icing conditions. </a:t>
            </a:r>
            <a:r>
              <a:rPr lang="en-IN" sz="2400" dirty="0" err="1"/>
              <a:t>vs</a:t>
            </a:r>
            <a:endParaRPr lang="en-IN" sz="2400" dirty="0"/>
          </a:p>
          <a:p>
            <a:pPr>
              <a:lnSpc>
                <a:spcPct val="90000"/>
              </a:lnSpc>
            </a:pPr>
            <a:r>
              <a:rPr lang="en-IN" sz="2400" dirty="0"/>
              <a:t>The flight to Los Angeles was </a:t>
            </a:r>
            <a:r>
              <a:rPr lang="en-IN" sz="2400" i="1" dirty="0"/>
              <a:t>cancelled </a:t>
            </a:r>
            <a:r>
              <a:rPr lang="en-IN" sz="2400" dirty="0"/>
              <a:t>because of icing conditions.</a:t>
            </a:r>
            <a:endParaRPr lang="en-US" altLang="en-US" sz="2400" i="1" dirty="0"/>
          </a:p>
          <a:p>
            <a:pPr>
              <a:lnSpc>
                <a:spcPct val="90000"/>
              </a:lnSpc>
            </a:pPr>
            <a:r>
              <a:rPr lang="en-IN" sz="2400" dirty="0"/>
              <a:t>The management team has been directed to identify a plan to create a </a:t>
            </a:r>
            <a:r>
              <a:rPr lang="en-IN" sz="2400" i="1" dirty="0"/>
              <a:t>reduction </a:t>
            </a:r>
            <a:r>
              <a:rPr lang="en-IN" sz="2400" dirty="0"/>
              <a:t>in shipping costs by 20 percent. </a:t>
            </a:r>
            <a:r>
              <a:rPr lang="en-IN" sz="2400" dirty="0" err="1"/>
              <a:t>vs</a:t>
            </a:r>
            <a:endParaRPr lang="en-IN" sz="2400" dirty="0"/>
          </a:p>
          <a:p>
            <a:pPr>
              <a:lnSpc>
                <a:spcPct val="90000"/>
              </a:lnSpc>
            </a:pPr>
            <a:r>
              <a:rPr lang="en-IN" sz="2400" dirty="0"/>
              <a:t>The management team has been directed to identify a plan to </a:t>
            </a:r>
            <a:r>
              <a:rPr lang="en-IN" sz="2400" i="1" dirty="0"/>
              <a:t>reduce </a:t>
            </a:r>
            <a:r>
              <a:rPr lang="en-IN" sz="2400" dirty="0"/>
              <a:t>shipping costs by 20 percent.</a:t>
            </a:r>
          </a:p>
          <a:p>
            <a:pPr>
              <a:lnSpc>
                <a:spcPct val="90000"/>
              </a:lnSpc>
              <a:buNone/>
            </a:pPr>
            <a:endParaRPr lang="en-US" altLang="en-US" sz="2800" i="1" dirty="0"/>
          </a:p>
        </p:txBody>
      </p:sp>
    </p:spTree>
    <p:extLst>
      <p:ext uri="{BB962C8B-B14F-4D97-AF65-F5344CB8AC3E}">
        <p14:creationId xmlns:p14="http://schemas.microsoft.com/office/powerpoint/2010/main" val="182474360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4337"/>
          <p:cNvSpPr>
            <a:spLocks noGrp="1" noChangeArrowheads="1"/>
          </p:cNvSpPr>
          <p:nvPr>
            <p:ph type="title"/>
          </p:nvPr>
        </p:nvSpPr>
        <p:spPr/>
        <p:txBody>
          <a:bodyPr/>
          <a:lstStyle/>
          <a:p>
            <a:r>
              <a:rPr lang="en-IN" altLang="en-US"/>
              <a:t>Choice of words....</a:t>
            </a:r>
            <a:endParaRPr lang="zh-CN" altLang="en-US">
              <a:ea typeface="SimSun" pitchFamily="2" charset="-122"/>
            </a:endParaRPr>
          </a:p>
        </p:txBody>
      </p:sp>
      <p:sp>
        <p:nvSpPr>
          <p:cNvPr id="13314" name="Text Placeholder 14338"/>
          <p:cNvSpPr>
            <a:spLocks noGrp="1" noChangeArrowheads="1"/>
          </p:cNvSpPr>
          <p:nvPr>
            <p:ph type="body" idx="1"/>
          </p:nvPr>
        </p:nvSpPr>
        <p:spPr/>
        <p:txBody>
          <a:bodyPr/>
          <a:lstStyle/>
          <a:p>
            <a:r>
              <a:rPr lang="en-IN" altLang="en-US"/>
              <a:t>.</a:t>
            </a:r>
            <a:r>
              <a:rPr lang="en-IN" altLang="en-US" sz="2400"/>
              <a:t>..no negative words.</a:t>
            </a:r>
          </a:p>
          <a:p>
            <a:r>
              <a:rPr lang="en-IN" altLang="en-US" sz="2400"/>
              <a:t>The restaurant will not be open for lunch this Saturday-T</a:t>
            </a:r>
            <a:r>
              <a:rPr lang="en-IN" altLang="en-US" sz="2400" i="1"/>
              <a:t>he restaurant will be closed for lunch this Saturday.</a:t>
            </a:r>
          </a:p>
          <a:p>
            <a:r>
              <a:rPr lang="en-IN" altLang="en-US" sz="2400"/>
              <a:t>This kind of callous and indifferent behaviour is not expected from the employees.-</a:t>
            </a:r>
            <a:r>
              <a:rPr lang="en-IN" altLang="en-US" sz="2400" i="1"/>
              <a:t>The company expects better conduct and more commitment from its employees.</a:t>
            </a:r>
          </a:p>
          <a:p>
            <a:r>
              <a:rPr lang="en-IN" altLang="en-US" sz="2400"/>
              <a:t>I have not received the documents that you have sent me.-</a:t>
            </a:r>
            <a:r>
              <a:rPr lang="en-IN" altLang="en-US" sz="2400" i="1"/>
              <a:t>I have yet to receive the documents that you have sent 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5361"/>
          <p:cNvSpPr>
            <a:spLocks noGrp="1" noChangeArrowheads="1"/>
          </p:cNvSpPr>
          <p:nvPr>
            <p:ph type="title"/>
          </p:nvPr>
        </p:nvSpPr>
        <p:spPr>
          <a:xfrm>
            <a:off x="685800" y="609600"/>
            <a:ext cx="7772400" cy="885825"/>
          </a:xfrm>
        </p:spPr>
        <p:txBody>
          <a:bodyPr/>
          <a:lstStyle/>
          <a:p>
            <a:r>
              <a:rPr lang="zh-CN" altLang="en-US" sz="3200">
                <a:ea typeface="SimSun" pitchFamily="2" charset="-122"/>
              </a:rPr>
              <a:t>Effective Sentence Construction</a:t>
            </a:r>
            <a:r>
              <a:rPr lang="en-IN" altLang="en-US" sz="3200"/>
              <a:t>...4 stages</a:t>
            </a:r>
            <a:endParaRPr lang="zh-CN" altLang="en-US" sz="3200">
              <a:ea typeface="SimSun" pitchFamily="2" charset="-122"/>
            </a:endParaRPr>
          </a:p>
        </p:txBody>
      </p:sp>
      <p:sp>
        <p:nvSpPr>
          <p:cNvPr id="14338" name="Text Placeholder 15362"/>
          <p:cNvSpPr>
            <a:spLocks noGrp="1" noChangeArrowheads="1"/>
          </p:cNvSpPr>
          <p:nvPr>
            <p:ph type="body" idx="1"/>
          </p:nvPr>
        </p:nvSpPr>
        <p:spPr>
          <a:xfrm>
            <a:off x="685800" y="1404938"/>
            <a:ext cx="7772400" cy="4691062"/>
          </a:xfrm>
        </p:spPr>
        <p:txBody>
          <a:bodyPr/>
          <a:lstStyle/>
          <a:p>
            <a:endParaRPr lang="en-IN" altLang="en-US"/>
          </a:p>
          <a:p>
            <a:endParaRPr lang="en-IN" altLang="en-US"/>
          </a:p>
        </p:txBody>
      </p:sp>
      <p:sp>
        <p:nvSpPr>
          <p:cNvPr id="14339" name="Flowchart: Process 15363"/>
          <p:cNvSpPr>
            <a:spLocks noChangeArrowheads="1"/>
          </p:cNvSpPr>
          <p:nvPr/>
        </p:nvSpPr>
        <p:spPr bwMode="auto">
          <a:xfrm>
            <a:off x="2997200" y="1854200"/>
            <a:ext cx="3600450" cy="609600"/>
          </a:xfrm>
          <a:prstGeom prst="flowChartProcess">
            <a:avLst/>
          </a:prstGeom>
          <a:solidFill>
            <a:schemeClr val="accent1"/>
          </a:solidFill>
          <a:ln w="9525">
            <a:solidFill>
              <a:schemeClr val="tx1"/>
            </a:solidFill>
            <a:miter lim="800000"/>
            <a:headEnd/>
            <a:tailEnd/>
          </a:ln>
        </p:spPr>
        <p:txBody>
          <a:bodyPr wrap="none" anchor="ctr"/>
          <a:lstStyle/>
          <a:p>
            <a:pPr algn="ctr"/>
            <a:r>
              <a:rPr lang="en-IN" altLang="en-US">
                <a:cs typeface="Times New Roman" pitchFamily="18" charset="0"/>
              </a:rPr>
              <a:t>Collect all the Information</a:t>
            </a:r>
            <a:endParaRPr lang="zh-CN" altLang="en-US">
              <a:ea typeface="SimSun" pitchFamily="2" charset="-122"/>
              <a:cs typeface="Times New Roman" pitchFamily="18" charset="0"/>
            </a:endParaRPr>
          </a:p>
        </p:txBody>
      </p:sp>
      <p:sp>
        <p:nvSpPr>
          <p:cNvPr id="14340" name="Flowchart: Process 15364"/>
          <p:cNvSpPr>
            <a:spLocks noChangeArrowheads="1"/>
          </p:cNvSpPr>
          <p:nvPr/>
        </p:nvSpPr>
        <p:spPr bwMode="auto">
          <a:xfrm>
            <a:off x="3087688" y="3114675"/>
            <a:ext cx="3509962" cy="584200"/>
          </a:xfrm>
          <a:prstGeom prst="flowChartProcess">
            <a:avLst/>
          </a:prstGeom>
          <a:solidFill>
            <a:schemeClr val="accent1"/>
          </a:solidFill>
          <a:ln w="9525">
            <a:solidFill>
              <a:schemeClr val="tx1"/>
            </a:solidFill>
            <a:miter lim="800000"/>
            <a:headEnd/>
            <a:tailEnd/>
          </a:ln>
        </p:spPr>
        <p:txBody>
          <a:bodyPr wrap="none" anchor="ctr"/>
          <a:lstStyle/>
          <a:p>
            <a:pPr algn="ctr"/>
            <a:r>
              <a:rPr lang="en-IN" altLang="en-US">
                <a:cs typeface="Times New Roman" pitchFamily="18" charset="0"/>
              </a:rPr>
              <a:t>Plan what you want to write</a:t>
            </a:r>
            <a:endParaRPr lang="zh-CN" altLang="en-US">
              <a:ea typeface="SimSun" pitchFamily="2" charset="-122"/>
              <a:cs typeface="Times New Roman" pitchFamily="18" charset="0"/>
            </a:endParaRPr>
          </a:p>
        </p:txBody>
      </p:sp>
      <p:sp>
        <p:nvSpPr>
          <p:cNvPr id="14341" name="Flowchart: Process 15365"/>
          <p:cNvSpPr>
            <a:spLocks noChangeArrowheads="1"/>
          </p:cNvSpPr>
          <p:nvPr/>
        </p:nvSpPr>
        <p:spPr bwMode="auto">
          <a:xfrm>
            <a:off x="3176588" y="4149725"/>
            <a:ext cx="3286125" cy="676275"/>
          </a:xfrm>
          <a:prstGeom prst="flowChartProcess">
            <a:avLst/>
          </a:prstGeom>
          <a:solidFill>
            <a:schemeClr val="accent1"/>
          </a:solidFill>
          <a:ln w="9525">
            <a:solidFill>
              <a:schemeClr val="tx1"/>
            </a:solidFill>
            <a:miter lim="800000"/>
            <a:headEnd/>
            <a:tailEnd/>
          </a:ln>
        </p:spPr>
        <p:txBody>
          <a:bodyPr wrap="none" anchor="ctr"/>
          <a:lstStyle/>
          <a:p>
            <a:pPr algn="ctr"/>
            <a:r>
              <a:rPr lang="en-IN" altLang="en-US">
                <a:cs typeface="Times New Roman" pitchFamily="18" charset="0"/>
              </a:rPr>
              <a:t>Construct the sentences</a:t>
            </a:r>
            <a:endParaRPr lang="zh-CN" altLang="en-US">
              <a:ea typeface="SimSun" pitchFamily="2" charset="-122"/>
              <a:cs typeface="Times New Roman" pitchFamily="18" charset="0"/>
            </a:endParaRPr>
          </a:p>
        </p:txBody>
      </p:sp>
      <p:sp>
        <p:nvSpPr>
          <p:cNvPr id="14342" name="Flowchart: Process 15366"/>
          <p:cNvSpPr>
            <a:spLocks noChangeArrowheads="1"/>
          </p:cNvSpPr>
          <p:nvPr/>
        </p:nvSpPr>
        <p:spPr bwMode="auto">
          <a:xfrm>
            <a:off x="3311525" y="5364163"/>
            <a:ext cx="3060700" cy="765175"/>
          </a:xfrm>
          <a:prstGeom prst="flowChartProcess">
            <a:avLst/>
          </a:prstGeom>
          <a:solidFill>
            <a:schemeClr val="accent1"/>
          </a:solidFill>
          <a:ln w="9525">
            <a:solidFill>
              <a:schemeClr val="tx1"/>
            </a:solidFill>
            <a:miter lim="800000"/>
            <a:headEnd/>
            <a:tailEnd/>
          </a:ln>
        </p:spPr>
        <p:txBody>
          <a:bodyPr wrap="none" anchor="ctr"/>
          <a:lstStyle/>
          <a:p>
            <a:pPr algn="ctr"/>
            <a:r>
              <a:rPr lang="en-IN" altLang="en-US">
                <a:cs typeface="Times New Roman" pitchFamily="18" charset="0"/>
              </a:rPr>
              <a:t>Connect the sentences</a:t>
            </a:r>
            <a:endParaRPr lang="zh-CN" altLang="en-US">
              <a:ea typeface="SimSun" pitchFamily="2" charset="-122"/>
              <a:cs typeface="Times New Roman" pitchFamily="18" charset="0"/>
            </a:endParaRPr>
          </a:p>
        </p:txBody>
      </p:sp>
      <p:sp>
        <p:nvSpPr>
          <p:cNvPr id="14343" name="Down Arrow 15367"/>
          <p:cNvSpPr>
            <a:spLocks noChangeArrowheads="1"/>
          </p:cNvSpPr>
          <p:nvPr/>
        </p:nvSpPr>
        <p:spPr bwMode="auto">
          <a:xfrm>
            <a:off x="4527550" y="2574925"/>
            <a:ext cx="134938" cy="539750"/>
          </a:xfrm>
          <a:prstGeom prst="downArrow">
            <a:avLst>
              <a:gd name="adj1" fmla="val 50000"/>
              <a:gd name="adj2" fmla="val 99981"/>
            </a:avLst>
          </a:prstGeom>
          <a:solidFill>
            <a:schemeClr val="accent1"/>
          </a:solidFill>
          <a:ln w="9525">
            <a:solidFill>
              <a:schemeClr val="tx1"/>
            </a:solidFill>
            <a:miter lim="800000"/>
            <a:headEnd/>
            <a:tailEnd/>
          </a:ln>
        </p:spPr>
        <p:txBody>
          <a:bodyPr/>
          <a:lstStyle/>
          <a:p>
            <a:endParaRPr lang="en-US" altLang="en-US"/>
          </a:p>
        </p:txBody>
      </p:sp>
      <p:sp>
        <p:nvSpPr>
          <p:cNvPr id="14344" name="Down Arrow 15368"/>
          <p:cNvSpPr>
            <a:spLocks noChangeArrowheads="1"/>
          </p:cNvSpPr>
          <p:nvPr/>
        </p:nvSpPr>
        <p:spPr bwMode="auto">
          <a:xfrm>
            <a:off x="4572000" y="3698875"/>
            <a:ext cx="136525" cy="450850"/>
          </a:xfrm>
          <a:prstGeom prst="downArrow">
            <a:avLst>
              <a:gd name="adj1" fmla="val 50000"/>
              <a:gd name="adj2" fmla="val 82543"/>
            </a:avLst>
          </a:prstGeom>
          <a:solidFill>
            <a:schemeClr val="accent1"/>
          </a:solidFill>
          <a:ln w="9525">
            <a:solidFill>
              <a:schemeClr val="tx1"/>
            </a:solidFill>
            <a:miter lim="800000"/>
            <a:headEnd/>
            <a:tailEnd/>
          </a:ln>
        </p:spPr>
        <p:txBody>
          <a:bodyPr/>
          <a:lstStyle/>
          <a:p>
            <a:endParaRPr lang="en-US" altLang="en-US"/>
          </a:p>
        </p:txBody>
      </p:sp>
      <p:sp>
        <p:nvSpPr>
          <p:cNvPr id="14345" name="Down Arrow 15369"/>
          <p:cNvSpPr>
            <a:spLocks noChangeArrowheads="1"/>
          </p:cNvSpPr>
          <p:nvPr/>
        </p:nvSpPr>
        <p:spPr bwMode="auto">
          <a:xfrm>
            <a:off x="4616450" y="4870450"/>
            <a:ext cx="76200" cy="493713"/>
          </a:xfrm>
          <a:prstGeom prst="downArrow">
            <a:avLst>
              <a:gd name="adj1" fmla="val 50000"/>
              <a:gd name="adj2" fmla="val 161949"/>
            </a:avLst>
          </a:prstGeom>
          <a:solidFill>
            <a:schemeClr val="accent1"/>
          </a:solidFill>
          <a:ln w="9525">
            <a:solidFill>
              <a:schemeClr val="tx1"/>
            </a:solidFill>
            <a:miter lim="800000"/>
            <a:headEnd/>
            <a:tailEnd/>
          </a:ln>
        </p:spPr>
        <p:txBody>
          <a:bodyPr/>
          <a:lstStyle/>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6385"/>
          <p:cNvSpPr>
            <a:spLocks noGrp="1" noChangeArrowheads="1"/>
          </p:cNvSpPr>
          <p:nvPr>
            <p:ph type="title"/>
          </p:nvPr>
        </p:nvSpPr>
        <p:spPr>
          <a:xfrm>
            <a:off x="685800" y="609600"/>
            <a:ext cx="7772400" cy="795338"/>
          </a:xfrm>
        </p:spPr>
        <p:txBody>
          <a:bodyPr/>
          <a:lstStyle/>
          <a:p>
            <a:r>
              <a:rPr lang="en-IN" altLang="en-US" sz="3200"/>
              <a:t>1.Collect the information</a:t>
            </a:r>
          </a:p>
        </p:txBody>
      </p:sp>
      <p:sp>
        <p:nvSpPr>
          <p:cNvPr id="15362" name="Text Placeholder 16386"/>
          <p:cNvSpPr>
            <a:spLocks noGrp="1" noChangeArrowheads="1"/>
          </p:cNvSpPr>
          <p:nvPr>
            <p:ph type="body" idx="1"/>
          </p:nvPr>
        </p:nvSpPr>
        <p:spPr>
          <a:xfrm>
            <a:off x="685800" y="1358900"/>
            <a:ext cx="7772400" cy="4737100"/>
          </a:xfrm>
        </p:spPr>
        <p:txBody>
          <a:bodyPr/>
          <a:lstStyle/>
          <a:p>
            <a:pPr>
              <a:lnSpc>
                <a:spcPct val="80000"/>
              </a:lnSpc>
            </a:pPr>
            <a:r>
              <a:rPr lang="en-IN" altLang="en-US" sz="2400" dirty="0"/>
              <a:t>Dear </a:t>
            </a:r>
            <a:r>
              <a:rPr lang="en-IN" altLang="en-US" sz="2400" dirty="0" err="1"/>
              <a:t>Vipul</a:t>
            </a:r>
            <a:r>
              <a:rPr lang="en-IN" altLang="en-US" sz="2400" dirty="0"/>
              <a:t>,</a:t>
            </a:r>
          </a:p>
          <a:p>
            <a:pPr>
              <a:lnSpc>
                <a:spcPct val="80000"/>
              </a:lnSpc>
              <a:buFont typeface="Arial" pitchFamily="34" charset="0"/>
              <a:buNone/>
            </a:pPr>
            <a:r>
              <a:rPr lang="en-IN" altLang="en-US" sz="2400" dirty="0"/>
              <a:t>     The new computers that have been supplied are giving some problems though some of them are working fine too.</a:t>
            </a:r>
          </a:p>
          <a:p>
            <a:pPr>
              <a:lnSpc>
                <a:spcPct val="80000"/>
              </a:lnSpc>
              <a:buFont typeface="Arial" pitchFamily="34" charset="0"/>
              <a:buNone/>
            </a:pPr>
            <a:r>
              <a:rPr lang="en-IN" altLang="en-US" sz="2400" dirty="0"/>
              <a:t>     The operators are complaining about the lack of training though some training has already been given.</a:t>
            </a:r>
          </a:p>
          <a:p>
            <a:pPr>
              <a:lnSpc>
                <a:spcPct val="80000"/>
              </a:lnSpc>
              <a:buFont typeface="Arial" pitchFamily="34" charset="0"/>
              <a:buNone/>
            </a:pPr>
            <a:r>
              <a:rPr lang="en-IN" altLang="en-US" sz="2400" dirty="0"/>
              <a:t>     The technical performance of the machines has yet to be determined.</a:t>
            </a:r>
          </a:p>
          <a:p>
            <a:pPr>
              <a:lnSpc>
                <a:spcPct val="80000"/>
              </a:lnSpc>
              <a:buFont typeface="Arial" pitchFamily="34" charset="0"/>
              <a:buNone/>
            </a:pPr>
            <a:r>
              <a:rPr lang="en-IN" altLang="en-US" sz="2400" dirty="0"/>
              <a:t>     Will keep you posted on the same.</a:t>
            </a:r>
          </a:p>
          <a:p>
            <a:pPr>
              <a:lnSpc>
                <a:spcPct val="80000"/>
              </a:lnSpc>
              <a:buFont typeface="Arial" pitchFamily="34" charset="0"/>
              <a:buNone/>
            </a:pPr>
            <a:endParaRPr lang="en-IN" altLang="en-US" sz="2400" dirty="0"/>
          </a:p>
          <a:p>
            <a:pPr>
              <a:lnSpc>
                <a:spcPct val="80000"/>
              </a:lnSpc>
              <a:buFont typeface="Arial" pitchFamily="34" charset="0"/>
              <a:buNone/>
            </a:pPr>
            <a:r>
              <a:rPr lang="en-IN" altLang="en-US" sz="2400" dirty="0"/>
              <a:t>     Regards</a:t>
            </a:r>
          </a:p>
          <a:p>
            <a:pPr>
              <a:lnSpc>
                <a:spcPct val="80000"/>
              </a:lnSpc>
              <a:buFont typeface="Arial" pitchFamily="34" charset="0"/>
              <a:buNone/>
            </a:pPr>
            <a:r>
              <a:rPr lang="en-IN" altLang="en-US" sz="2400" dirty="0"/>
              <a:t>     Sunil</a:t>
            </a:r>
          </a:p>
          <a:p>
            <a:pPr>
              <a:lnSpc>
                <a:spcPct val="80000"/>
              </a:lnSpc>
            </a:pPr>
            <a:endParaRPr lang="en-IN" altLang="en-US" sz="2400" dirty="0"/>
          </a:p>
          <a:p>
            <a:pPr>
              <a:lnSpc>
                <a:spcPct val="80000"/>
              </a:lnSpc>
              <a:buFont typeface="Arial" pitchFamily="34" charset="0"/>
              <a:buNone/>
            </a:pPr>
            <a:r>
              <a:rPr lang="en-IN" altLang="en-US" sz="2400" dirty="0"/>
              <a:t>   </a:t>
            </a:r>
            <a:endParaRPr lang="zh-CN" altLang="en-US" sz="2400" dirty="0">
              <a:ea typeface="SimSun"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messages</a:t>
            </a:r>
          </a:p>
        </p:txBody>
      </p:sp>
      <p:sp>
        <p:nvSpPr>
          <p:cNvPr id="3" name="Content Placeholder 2"/>
          <p:cNvSpPr>
            <a:spLocks noGrp="1"/>
          </p:cNvSpPr>
          <p:nvPr>
            <p:ph idx="1"/>
          </p:nvPr>
        </p:nvSpPr>
        <p:spPr/>
        <p:txBody>
          <a:bodyPr/>
          <a:lstStyle/>
          <a:p>
            <a:pPr marL="514350" indent="-514350" algn="just">
              <a:buAutoNum type="arabicPeriod"/>
            </a:pPr>
            <a:r>
              <a:rPr lang="en-IN" sz="2400" dirty="0"/>
              <a:t>Raja has worked in the company for quite a few years. He has decided to quit the company and join a financial firm. For his service, we have decided to give him a farewell this month-end. We may plan a gift for him.</a:t>
            </a:r>
          </a:p>
          <a:p>
            <a:pPr marL="514350" indent="-514350" algn="just">
              <a:buAutoNum type="arabicPeriod"/>
            </a:pPr>
            <a:r>
              <a:rPr lang="en-IN" sz="2400" dirty="0"/>
              <a:t> Raja has worked with us for three years now. He has decided to quit on 28</a:t>
            </a:r>
            <a:r>
              <a:rPr lang="en-IN" sz="2400" baseline="30000" dirty="0"/>
              <a:t>th</a:t>
            </a:r>
            <a:r>
              <a:rPr lang="en-IN" sz="2400" dirty="0"/>
              <a:t> of this month and move on for a better opportunity with a financial firm. We have decided to give him a farewell on the 27</a:t>
            </a:r>
            <a:r>
              <a:rPr lang="en-IN" sz="2400" baseline="30000" dirty="0"/>
              <a:t>th</a:t>
            </a:r>
            <a:r>
              <a:rPr lang="en-IN" sz="2400" dirty="0"/>
              <a:t> of this month and have planned for a surprise gift.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messages</a:t>
            </a:r>
          </a:p>
        </p:txBody>
      </p:sp>
      <p:sp>
        <p:nvSpPr>
          <p:cNvPr id="3" name="Content Placeholder 2"/>
          <p:cNvSpPr>
            <a:spLocks noGrp="1"/>
          </p:cNvSpPr>
          <p:nvPr>
            <p:ph idx="1"/>
          </p:nvPr>
        </p:nvSpPr>
        <p:spPr>
          <a:xfrm>
            <a:off x="685800" y="1562100"/>
            <a:ext cx="7772400" cy="4533900"/>
          </a:xfrm>
        </p:spPr>
        <p:txBody>
          <a:bodyPr/>
          <a:lstStyle/>
          <a:p>
            <a:pPr marL="457200" indent="-457200" algn="just">
              <a:buAutoNum type="arabicPeriod"/>
            </a:pPr>
            <a:r>
              <a:rPr lang="en-IN" sz="2400" dirty="0"/>
              <a:t>We are planning for a workshop for all managers. Please keep yourself available in the next few weeks. In the workshop we are going to work on the plans for the next quarter.</a:t>
            </a:r>
          </a:p>
          <a:p>
            <a:pPr marL="457200" indent="-457200" algn="just">
              <a:buAutoNum type="arabicPeriod"/>
            </a:pPr>
            <a:r>
              <a:rPr lang="en-IN" sz="2400" dirty="0"/>
              <a:t>We are planning for a workshop starting 15</a:t>
            </a:r>
            <a:r>
              <a:rPr lang="en-IN" sz="2400" baseline="30000" dirty="0"/>
              <a:t>th</a:t>
            </a:r>
            <a:r>
              <a:rPr lang="en-IN" sz="2400" dirty="0"/>
              <a:t> June in Coimbatore. The workshop is intended to work on the plans for the forthcoming quarter. Please keep yourself free from the 15</a:t>
            </a:r>
            <a:r>
              <a:rPr lang="en-IN" sz="2400" baseline="30000" dirty="0"/>
              <a:t>th</a:t>
            </a:r>
            <a:r>
              <a:rPr lang="en-IN" sz="2400" dirty="0"/>
              <a:t> as your inputs will be very critical for success in the quarter. We will be communicating the details to you soon and the workshop is intended for all managers across all our locations.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7409"/>
          <p:cNvSpPr>
            <a:spLocks noGrp="1" noChangeArrowheads="1"/>
          </p:cNvSpPr>
          <p:nvPr>
            <p:ph type="title"/>
          </p:nvPr>
        </p:nvSpPr>
        <p:spPr>
          <a:xfrm>
            <a:off x="685800" y="609600"/>
            <a:ext cx="7772400" cy="839788"/>
          </a:xfrm>
        </p:spPr>
        <p:txBody>
          <a:bodyPr/>
          <a:lstStyle/>
          <a:p>
            <a:r>
              <a:rPr lang="en-IN" altLang="en-US" sz="3200"/>
              <a:t>2.Plan what you want to write</a:t>
            </a:r>
          </a:p>
        </p:txBody>
      </p:sp>
      <p:sp>
        <p:nvSpPr>
          <p:cNvPr id="16386" name="Text Placeholder 17410"/>
          <p:cNvSpPr>
            <a:spLocks noGrp="1" noChangeArrowheads="1"/>
          </p:cNvSpPr>
          <p:nvPr>
            <p:ph type="body" idx="1"/>
          </p:nvPr>
        </p:nvSpPr>
        <p:spPr>
          <a:xfrm>
            <a:off x="685800" y="1358900"/>
            <a:ext cx="7772400" cy="4737100"/>
          </a:xfrm>
        </p:spPr>
        <p:txBody>
          <a:bodyPr/>
          <a:lstStyle/>
          <a:p>
            <a:pPr>
              <a:lnSpc>
                <a:spcPct val="90000"/>
              </a:lnSpc>
            </a:pPr>
            <a:r>
              <a:rPr lang="en-IN" altLang="en-US" dirty="0"/>
              <a:t>Writing the right sentences and placing  them logically is needed.</a:t>
            </a:r>
            <a:endParaRPr lang="zh-CN" altLang="en-US" dirty="0">
              <a:ea typeface="SimSun" pitchFamily="2" charset="-122"/>
            </a:endParaRPr>
          </a:p>
          <a:p>
            <a:pPr>
              <a:lnSpc>
                <a:spcPct val="80000"/>
              </a:lnSpc>
              <a:buFont typeface="Arial" pitchFamily="34" charset="0"/>
              <a:buNone/>
            </a:pPr>
            <a:endParaRPr lang="zh-CN" altLang="en-US" sz="2800" i="1" dirty="0">
              <a:ea typeface="SimSun" pitchFamily="2" charset="-122"/>
            </a:endParaRPr>
          </a:p>
          <a:p>
            <a:pPr>
              <a:lnSpc>
                <a:spcPct val="80000"/>
              </a:lnSpc>
              <a:buFont typeface="Arial" pitchFamily="34" charset="0"/>
              <a:buNone/>
            </a:pPr>
            <a:r>
              <a:rPr lang="zh-CN" altLang="en-US" sz="2800" i="1" dirty="0">
                <a:ea typeface="SimSun" pitchFamily="2" charset="-122"/>
              </a:rPr>
              <a:t>The company lost money last year.The loss occurred despite record sales</a:t>
            </a:r>
            <a:r>
              <a:rPr lang="en-IN" altLang="zh-CN" sz="2800" i="1" dirty="0">
                <a:ea typeface="SimSun" pitchFamily="2" charset="-122"/>
              </a:rPr>
              <a:t>.</a:t>
            </a:r>
            <a:endParaRPr lang="zh-CN" altLang="en-US" sz="2800" i="1" dirty="0">
              <a:ea typeface="SimSun" pitchFamily="2" charset="-122"/>
            </a:endParaRPr>
          </a:p>
          <a:p>
            <a:pPr>
              <a:lnSpc>
                <a:spcPct val="80000"/>
              </a:lnSpc>
              <a:buFont typeface="Arial" pitchFamily="34" charset="0"/>
              <a:buNone/>
            </a:pPr>
            <a:r>
              <a:rPr lang="zh-CN" altLang="en-US" sz="2800" u="sng" dirty="0">
                <a:ea typeface="SimSun" pitchFamily="2" charset="-122"/>
              </a:rPr>
              <a:t>Emphasis on lost money</a:t>
            </a:r>
            <a:r>
              <a:rPr lang="en-IN" altLang="zh-CN" sz="2800" u="sng" dirty="0">
                <a:ea typeface="SimSun" pitchFamily="2" charset="-122"/>
              </a:rPr>
              <a:t>:</a:t>
            </a:r>
            <a:endParaRPr lang="zh-CN" altLang="en-US" sz="2800" u="sng" dirty="0">
              <a:ea typeface="SimSun" pitchFamily="2" charset="-122"/>
            </a:endParaRPr>
          </a:p>
          <a:p>
            <a:pPr>
              <a:lnSpc>
                <a:spcPct val="80000"/>
              </a:lnSpc>
              <a:buFont typeface="Arial" pitchFamily="34" charset="0"/>
              <a:buNone/>
            </a:pPr>
            <a:r>
              <a:rPr lang="zh-CN" altLang="en-US" sz="2800" i="1" dirty="0">
                <a:ea typeface="SimSun" pitchFamily="2" charset="-122"/>
              </a:rPr>
              <a:t>Although the company enjoyed record sales last year, it lost money</a:t>
            </a:r>
            <a:r>
              <a:rPr lang="en-IN" altLang="zh-CN" sz="2800" i="1" dirty="0">
                <a:ea typeface="SimSun" pitchFamily="2" charset="-122"/>
              </a:rPr>
              <a:t>.</a:t>
            </a:r>
            <a:endParaRPr lang="zh-CN" altLang="en-US" sz="2800" i="1" dirty="0">
              <a:ea typeface="SimSun" pitchFamily="2" charset="-122"/>
            </a:endParaRPr>
          </a:p>
          <a:p>
            <a:pPr>
              <a:lnSpc>
                <a:spcPct val="80000"/>
              </a:lnSpc>
              <a:buFont typeface="Arial" pitchFamily="34" charset="0"/>
              <a:buNone/>
            </a:pPr>
            <a:r>
              <a:rPr lang="zh-CN" altLang="en-US" sz="2800" u="sng" dirty="0">
                <a:ea typeface="SimSun" pitchFamily="2" charset="-122"/>
              </a:rPr>
              <a:t>Emphasis on sales increase</a:t>
            </a:r>
            <a:r>
              <a:rPr lang="en-IN" altLang="zh-CN" sz="2800" u="sng" dirty="0">
                <a:ea typeface="SimSun" pitchFamily="2" charset="-122"/>
              </a:rPr>
              <a:t>:</a:t>
            </a:r>
            <a:endParaRPr lang="zh-CN" altLang="en-US" sz="2800" u="sng" dirty="0">
              <a:ea typeface="SimSun" pitchFamily="2" charset="-122"/>
            </a:endParaRPr>
          </a:p>
          <a:p>
            <a:pPr>
              <a:lnSpc>
                <a:spcPct val="80000"/>
              </a:lnSpc>
              <a:buFont typeface="Arial" pitchFamily="34" charset="0"/>
              <a:buNone/>
            </a:pPr>
            <a:r>
              <a:rPr lang="zh-CN" altLang="en-US" sz="2800" i="1" dirty="0">
                <a:ea typeface="SimSun" pitchFamily="2" charset="-122"/>
              </a:rPr>
              <a:t>The company enjoyed record sales last year,although it lost money.</a:t>
            </a:r>
          </a:p>
          <a:p>
            <a:pPr>
              <a:lnSpc>
                <a:spcPct val="90000"/>
              </a:lnSpc>
            </a:pPr>
            <a:endParaRPr lang="zh-CN" altLang="en-US" sz="2800" i="1" dirty="0">
              <a:ea typeface="SimSun"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3525-3CD9-4FC7-B51D-4C918A0D44CC}"/>
              </a:ext>
            </a:extLst>
          </p:cNvPr>
          <p:cNvSpPr>
            <a:spLocks noGrp="1"/>
          </p:cNvSpPr>
          <p:nvPr>
            <p:ph type="title"/>
          </p:nvPr>
        </p:nvSpPr>
        <p:spPr/>
        <p:txBody>
          <a:bodyPr/>
          <a:lstStyle/>
          <a:p>
            <a:r>
              <a:rPr lang="en-US" dirty="0"/>
              <a:t>Writing </a:t>
            </a:r>
            <a:endParaRPr lang="en-IN" dirty="0"/>
          </a:p>
        </p:txBody>
      </p:sp>
      <p:sp>
        <p:nvSpPr>
          <p:cNvPr id="3" name="Content Placeholder 2">
            <a:extLst>
              <a:ext uri="{FF2B5EF4-FFF2-40B4-BE49-F238E27FC236}">
                <a16:creationId xmlns:a16="http://schemas.microsoft.com/office/drawing/2014/main" id="{FA333AFF-494B-41B6-9F2A-EB1FEC7E8B4A}"/>
              </a:ext>
            </a:extLst>
          </p:cNvPr>
          <p:cNvSpPr>
            <a:spLocks noGrp="1"/>
          </p:cNvSpPr>
          <p:nvPr>
            <p:ph idx="1"/>
          </p:nvPr>
        </p:nvSpPr>
        <p:spPr/>
        <p:txBody>
          <a:bodyPr/>
          <a:lstStyle/>
          <a:p>
            <a:endParaRPr lang="en-US" dirty="0"/>
          </a:p>
          <a:p>
            <a:r>
              <a:rPr lang="en-IN" dirty="0"/>
              <a:t>Words</a:t>
            </a:r>
          </a:p>
          <a:p>
            <a:r>
              <a:rPr lang="en-IN" dirty="0"/>
              <a:t>Sentences</a:t>
            </a:r>
          </a:p>
          <a:p>
            <a:r>
              <a:rPr lang="en-IN" dirty="0"/>
              <a:t>Paragraphs</a:t>
            </a:r>
          </a:p>
          <a:p>
            <a:endParaRPr lang="en-IN" dirty="0"/>
          </a:p>
          <a:p>
            <a:endParaRPr lang="en-IN" dirty="0"/>
          </a:p>
        </p:txBody>
      </p:sp>
    </p:spTree>
    <p:extLst>
      <p:ext uri="{BB962C8B-B14F-4D97-AF65-F5344CB8AC3E}">
        <p14:creationId xmlns:p14="http://schemas.microsoft.com/office/powerpoint/2010/main" val="359710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400" y="361950"/>
            <a:ext cx="7772400" cy="4178300"/>
          </a:xfrm>
        </p:spPr>
        <p:txBody>
          <a:bodyPr/>
          <a:lstStyle/>
          <a:p>
            <a:pPr>
              <a:buNone/>
            </a:pPr>
            <a:endParaRPr lang="en-IN" sz="2000" dirty="0"/>
          </a:p>
          <a:p>
            <a:pPr>
              <a:buNone/>
            </a:pPr>
            <a:endParaRPr lang="en-IN" sz="2000" dirty="0"/>
          </a:p>
          <a:p>
            <a:pPr>
              <a:buNone/>
            </a:pPr>
            <a:r>
              <a:rPr lang="en-IN" sz="2000" dirty="0"/>
              <a:t>	Dear Managers,</a:t>
            </a:r>
          </a:p>
          <a:p>
            <a:pPr algn="just">
              <a:buNone/>
            </a:pPr>
            <a:r>
              <a:rPr lang="en-IN" sz="2000" dirty="0"/>
              <a:t>	The clients of the ED team have been complaining of poor customer service. They have mentioned in a recent survey that one of the reasons for their discontinuation of services with our company is poor services from the managers. I was shell-shocked when I came to know of this and I fail to understand  what made them say this.</a:t>
            </a:r>
          </a:p>
          <a:p>
            <a:pPr algn="just">
              <a:buNone/>
            </a:pPr>
            <a:r>
              <a:rPr lang="en-IN" sz="2000" dirty="0"/>
              <a:t>  	I  had  a personal look at the data and it is quite shocking. The frequency of meetings with your clients is not even once every half year and the level of engagement is also poor. We need to look at several other factors including our people who are currently in touch with the customers. The clients have mentioned that their communicating abilities are far from acceptable standards. Let us meet sometime to discuss this big challenge ahead of us.</a:t>
            </a:r>
          </a:p>
          <a:p>
            <a:pPr>
              <a:buNone/>
            </a:pPr>
            <a:r>
              <a:rPr lang="en-IN" sz="2000" dirty="0"/>
              <a:t>	Regards,</a:t>
            </a:r>
          </a:p>
          <a:p>
            <a:pPr>
              <a:buNone/>
            </a:pPr>
            <a:r>
              <a:rPr lang="en-IN" sz="2000" dirty="0"/>
              <a:t>	</a:t>
            </a:r>
            <a:r>
              <a:rPr lang="en-IN" sz="2000" dirty="0" err="1"/>
              <a:t>Sujeet</a:t>
            </a:r>
            <a:r>
              <a:rPr lang="en-IN" sz="20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06450"/>
            <a:ext cx="7772400" cy="5289550"/>
          </a:xfrm>
        </p:spPr>
        <p:txBody>
          <a:bodyPr/>
          <a:lstStyle/>
          <a:p>
            <a:pPr>
              <a:buNone/>
            </a:pPr>
            <a:r>
              <a:rPr lang="en-IN" sz="2000" dirty="0"/>
              <a:t>	Dear Managers,</a:t>
            </a:r>
          </a:p>
          <a:p>
            <a:pPr algn="just">
              <a:buNone/>
            </a:pPr>
            <a:r>
              <a:rPr lang="en-IN" sz="2000" dirty="0"/>
              <a:t>	I have received three complaints from the clients of the ED team and this is disappointing. These complaints have given the clients a very poor image of our service, and they have withdrawn from three of our projects. </a:t>
            </a:r>
          </a:p>
          <a:p>
            <a:pPr algn="just">
              <a:buNone/>
            </a:pPr>
            <a:r>
              <a:rPr lang="en-IN" sz="2000" dirty="0"/>
              <a:t>	In an independent survey of the clients done by the auditors, the clients have explicitly mentioned poor service as a reason for discontinuation from our services. Please find attached  the report.</a:t>
            </a:r>
          </a:p>
          <a:p>
            <a:pPr algn="just">
              <a:buNone/>
            </a:pPr>
            <a:r>
              <a:rPr lang="en-IN" sz="2000" dirty="0"/>
              <a:t>	The report is shocking, as it is clear that you have not effectively engaged the clients – the frequency of the meetings is not even once every half year. Besides service-related grievances, the client has also expressed concern over the  quality of communication from our side.</a:t>
            </a:r>
          </a:p>
          <a:p>
            <a:pPr algn="just">
              <a:buNone/>
            </a:pPr>
            <a:r>
              <a:rPr lang="en-IN" sz="2000" dirty="0"/>
              <a:t>	This is a serious issue, and we will meet tomorrow at 9 am in the boardroom. We will try and formulate a strategy to fix this.</a:t>
            </a:r>
          </a:p>
          <a:p>
            <a:pPr>
              <a:buNone/>
            </a:pPr>
            <a:r>
              <a:rPr lang="en-IN" sz="2000" dirty="0"/>
              <a:t>	Regards,</a:t>
            </a:r>
          </a:p>
          <a:p>
            <a:pPr>
              <a:buNone/>
            </a:pPr>
            <a:r>
              <a:rPr lang="en-IN" sz="2000" dirty="0"/>
              <a:t>	</a:t>
            </a:r>
            <a:r>
              <a:rPr lang="en-IN" sz="2000" dirty="0" err="1"/>
              <a:t>Sujeet</a:t>
            </a:r>
            <a:r>
              <a:rPr lang="en-IN" sz="2000" dirty="0"/>
              <a:t> </a:t>
            </a:r>
          </a:p>
          <a:p>
            <a:pPr>
              <a:buNone/>
            </a:pPr>
            <a:r>
              <a:rPr lang="en-IN" sz="24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8433"/>
          <p:cNvSpPr>
            <a:spLocks noGrp="1" noChangeArrowheads="1"/>
          </p:cNvSpPr>
          <p:nvPr>
            <p:ph type="title"/>
          </p:nvPr>
        </p:nvSpPr>
        <p:spPr>
          <a:xfrm>
            <a:off x="685800" y="609600"/>
            <a:ext cx="7772400" cy="930275"/>
          </a:xfrm>
        </p:spPr>
        <p:txBody>
          <a:bodyPr/>
          <a:lstStyle/>
          <a:p>
            <a:r>
              <a:rPr lang="en-IN" altLang="en-US" sz="3600"/>
              <a:t>3.Construct the sentences</a:t>
            </a:r>
          </a:p>
        </p:txBody>
      </p:sp>
      <p:sp>
        <p:nvSpPr>
          <p:cNvPr id="17410" name="Text Placeholder 18434"/>
          <p:cNvSpPr>
            <a:spLocks noGrp="1" noChangeArrowheads="1"/>
          </p:cNvSpPr>
          <p:nvPr>
            <p:ph type="body" idx="1"/>
          </p:nvPr>
        </p:nvSpPr>
        <p:spPr>
          <a:xfrm>
            <a:off x="685800" y="1539875"/>
            <a:ext cx="7772400" cy="4556125"/>
          </a:xfrm>
        </p:spPr>
        <p:txBody>
          <a:bodyPr/>
          <a:lstStyle/>
          <a:p>
            <a:pPr>
              <a:lnSpc>
                <a:spcPct val="90000"/>
              </a:lnSpc>
            </a:pPr>
            <a:r>
              <a:rPr lang="en-IN" altLang="en-US" dirty="0"/>
              <a:t>Short sentences are better; however too many short sentences will give a choppy effect.</a:t>
            </a:r>
          </a:p>
          <a:p>
            <a:pPr>
              <a:lnSpc>
                <a:spcPct val="90000"/>
              </a:lnSpc>
            </a:pPr>
            <a:r>
              <a:rPr lang="en-IN" altLang="en-US" dirty="0"/>
              <a:t>Good mix of short and long to convey meaning crisply.</a:t>
            </a:r>
          </a:p>
          <a:p>
            <a:pPr>
              <a:lnSpc>
                <a:spcPct val="90000"/>
              </a:lnSpc>
            </a:pPr>
            <a:r>
              <a:rPr lang="en-IN" altLang="en-US" dirty="0"/>
              <a:t>One single idea in a sentence.</a:t>
            </a:r>
          </a:p>
          <a:p>
            <a:pPr>
              <a:lnSpc>
                <a:spcPct val="90000"/>
              </a:lnSpc>
            </a:pPr>
            <a:r>
              <a:rPr lang="en-IN" altLang="en-US" dirty="0"/>
              <a:t>Long sentences can cause confusion though at times these are unavoidable.</a:t>
            </a:r>
          </a:p>
          <a:p>
            <a:pPr>
              <a:lnSpc>
                <a:spcPct val="90000"/>
              </a:lnSpc>
            </a:pPr>
            <a:r>
              <a:rPr lang="en-IN" altLang="en-US" dirty="0"/>
              <a:t>Sentences should be presented logically.</a:t>
            </a:r>
            <a:endParaRPr lang="zh-CN" altLang="en-US" dirty="0">
              <a:ea typeface="SimSun"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9457"/>
          <p:cNvSpPr>
            <a:spLocks noGrp="1" noChangeArrowheads="1"/>
          </p:cNvSpPr>
          <p:nvPr>
            <p:ph type="title"/>
          </p:nvPr>
        </p:nvSpPr>
        <p:spPr>
          <a:xfrm>
            <a:off x="685800" y="304800"/>
            <a:ext cx="7772400" cy="838200"/>
          </a:xfrm>
        </p:spPr>
        <p:txBody>
          <a:bodyPr/>
          <a:lstStyle/>
          <a:p>
            <a:r>
              <a:rPr lang="en-IN" altLang="en-US" sz="3600"/>
              <a:t>Constructing a sentence....</a:t>
            </a:r>
            <a:endParaRPr lang="zh-CN" altLang="en-US" sz="3600">
              <a:ea typeface="SimSun" pitchFamily="2" charset="-122"/>
            </a:endParaRPr>
          </a:p>
        </p:txBody>
      </p:sp>
      <p:sp>
        <p:nvSpPr>
          <p:cNvPr id="18434" name="Text Placeholder 19458"/>
          <p:cNvSpPr>
            <a:spLocks noGrp="1" noChangeArrowheads="1"/>
          </p:cNvSpPr>
          <p:nvPr>
            <p:ph type="body" sz="half" idx="1"/>
          </p:nvPr>
        </p:nvSpPr>
        <p:spPr>
          <a:xfrm>
            <a:off x="685800" y="1371600"/>
            <a:ext cx="3810000" cy="5105400"/>
          </a:xfrm>
        </p:spPr>
        <p:txBody>
          <a:bodyPr/>
          <a:lstStyle/>
          <a:p>
            <a:pPr>
              <a:lnSpc>
                <a:spcPct val="90000"/>
              </a:lnSpc>
              <a:buFont typeface="Arial" pitchFamily="34" charset="0"/>
              <a:buNone/>
            </a:pPr>
            <a:r>
              <a:rPr lang="en-US" altLang="en-US" sz="2400" b="1" i="1" u="sng" dirty="0"/>
              <a:t>Needlessly long sentence</a:t>
            </a:r>
          </a:p>
          <a:p>
            <a:pPr algn="just">
              <a:lnSpc>
                <a:spcPct val="90000"/>
              </a:lnSpc>
              <a:buFont typeface="Arial" pitchFamily="34" charset="0"/>
              <a:buNone/>
            </a:pPr>
            <a:r>
              <a:rPr lang="en-US" altLang="en-US" sz="2000" dirty="0"/>
              <a:t>Due to the fact that the production of reports involves considerable cost to our organization, it can be easily seen that the reduction of time spent in writing and reading them, a shortening of the reports themselves would represent an appreciable gain in reducing our general operating expenses, although the matter of the length of the report would naturally be considered in relation to the complexity of the material and its adequate coverage keeping in mind the requirements of the specific situation</a:t>
            </a:r>
          </a:p>
        </p:txBody>
      </p:sp>
      <p:sp>
        <p:nvSpPr>
          <p:cNvPr id="19460" name="Text Placeholder 19459"/>
          <p:cNvSpPr>
            <a:spLocks noGrp="1" noChangeArrowheads="1"/>
          </p:cNvSpPr>
          <p:nvPr>
            <p:ph type="body" sz="half" idx="2"/>
          </p:nvPr>
        </p:nvSpPr>
        <p:spPr>
          <a:xfrm>
            <a:off x="4648200" y="1371600"/>
            <a:ext cx="3810000" cy="4495800"/>
          </a:xfrm>
        </p:spPr>
        <p:txBody>
          <a:bodyPr/>
          <a:lstStyle/>
          <a:p>
            <a:pPr>
              <a:buFont typeface="Arial" pitchFamily="34" charset="0"/>
              <a:buNone/>
            </a:pPr>
            <a:r>
              <a:rPr lang="en-US" altLang="en-US" sz="2000" b="1" i="1" u="sng" dirty="0"/>
              <a:t>Short and clear sentences</a:t>
            </a:r>
          </a:p>
          <a:p>
            <a:pPr>
              <a:buFont typeface="Arial" pitchFamily="34" charset="0"/>
              <a:buNone/>
            </a:pPr>
            <a:r>
              <a:rPr lang="en-US" altLang="en-US" sz="2000" dirty="0"/>
              <a:t>The production of reports involves a large sum to our organization. If we shorten the reports keeping in mind the complexity, adequate coverage relevant to specification and the contents, we can reduce the time spent on reading  and writing them. By doing so we can reduce the operating expenses.</a:t>
            </a:r>
          </a:p>
        </p:txBody>
      </p:sp>
    </p:spTree>
  </p:cSld>
  <p:clrMapOvr>
    <a:masterClrMapping/>
  </p:clrMapOvr>
  <p:transition spd="med">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blinds(horizontal)">
                                      <p:cBhvr>
                                        <p:cTn id="7" dur="500"/>
                                        <p:tgtEl>
                                          <p:spTgt spid="1946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60">
                                            <p:txEl>
                                              <p:pRg st="1" end="1"/>
                                            </p:txEl>
                                          </p:spTgt>
                                        </p:tgtEl>
                                        <p:attrNameLst>
                                          <p:attrName>style.visibility</p:attrName>
                                        </p:attrNameLst>
                                      </p:cBhvr>
                                      <p:to>
                                        <p:strVal val="visible"/>
                                      </p:to>
                                    </p:set>
                                    <p:animEffect transition="in" filter="blinds(horizontal)">
                                      <p:cBhvr>
                                        <p:cTn id="10" dur="500"/>
                                        <p:tgtEl>
                                          <p:spTgt spid="194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0481"/>
          <p:cNvSpPr>
            <a:spLocks noGrp="1" noChangeArrowheads="1"/>
          </p:cNvSpPr>
          <p:nvPr>
            <p:ph type="title"/>
          </p:nvPr>
        </p:nvSpPr>
        <p:spPr/>
        <p:txBody>
          <a:bodyPr/>
          <a:lstStyle/>
          <a:p>
            <a:r>
              <a:rPr lang="en-IN" altLang="en-US" sz="3200"/>
              <a:t>Constructing a sentence.....</a:t>
            </a:r>
            <a:br>
              <a:rPr lang="zh-CN" altLang="en-US" sz="3200">
                <a:ea typeface="SimSun" pitchFamily="2" charset="-122"/>
              </a:rPr>
            </a:br>
            <a:r>
              <a:rPr lang="en-IN" altLang="en-US" sz="3200"/>
              <a:t>avoid cluttering</a:t>
            </a:r>
            <a:r>
              <a:rPr lang="zh-CN" altLang="en-US" sz="3200">
                <a:ea typeface="SimSun" pitchFamily="2" charset="-122"/>
              </a:rPr>
              <a:t>  phrases</a:t>
            </a:r>
          </a:p>
        </p:txBody>
      </p:sp>
      <p:sp>
        <p:nvSpPr>
          <p:cNvPr id="19458" name="Text Placeholder 20482"/>
          <p:cNvSpPr>
            <a:spLocks noGrp="1" noChangeArrowheads="1"/>
          </p:cNvSpPr>
          <p:nvPr>
            <p:ph type="body" sz="half" idx="1"/>
          </p:nvPr>
        </p:nvSpPr>
        <p:spPr>
          <a:xfrm>
            <a:off x="685800" y="1981200"/>
            <a:ext cx="3810000" cy="4114800"/>
          </a:xfrm>
        </p:spPr>
        <p:txBody>
          <a:bodyPr/>
          <a:lstStyle/>
          <a:p>
            <a:pPr>
              <a:buFont typeface="Arial" pitchFamily="34" charset="0"/>
              <a:buNone/>
            </a:pPr>
            <a:r>
              <a:rPr lang="en-US" altLang="en-US" sz="2800" i="1" u="sng" dirty="0"/>
              <a:t>Cluttering phrases</a:t>
            </a:r>
            <a:endParaRPr lang="en-US" altLang="en-US" sz="2800" dirty="0"/>
          </a:p>
          <a:p>
            <a:r>
              <a:rPr lang="en-US" altLang="en-US" sz="2400" dirty="0"/>
              <a:t>Owing to the fact</a:t>
            </a:r>
          </a:p>
          <a:p>
            <a:r>
              <a:rPr lang="en-US" altLang="en-US" sz="2400" dirty="0"/>
              <a:t>For the reason that</a:t>
            </a:r>
          </a:p>
          <a:p>
            <a:r>
              <a:rPr lang="en-US" altLang="en-US" sz="2400" dirty="0"/>
              <a:t>There is a chance that</a:t>
            </a:r>
          </a:p>
          <a:p>
            <a:r>
              <a:rPr lang="en-US" altLang="en-US" sz="2400" dirty="0"/>
              <a:t>It is important that</a:t>
            </a:r>
          </a:p>
          <a:p>
            <a:r>
              <a:rPr lang="en-US" altLang="en-US" sz="2400" dirty="0"/>
              <a:t>In very few cases</a:t>
            </a:r>
          </a:p>
          <a:p>
            <a:r>
              <a:rPr lang="en-US" altLang="en-US" sz="2400" dirty="0"/>
              <a:t>With a view to</a:t>
            </a:r>
          </a:p>
          <a:p>
            <a:endParaRPr lang="en-US" altLang="en-US" sz="2400" dirty="0"/>
          </a:p>
          <a:p>
            <a:endParaRPr lang="en-US" altLang="en-US" sz="2800" dirty="0"/>
          </a:p>
          <a:p>
            <a:pPr>
              <a:buFont typeface="Arial" pitchFamily="34" charset="0"/>
              <a:buNone/>
            </a:pPr>
            <a:endParaRPr lang="en-US" altLang="en-US" sz="2800" dirty="0"/>
          </a:p>
          <a:p>
            <a:endParaRPr lang="en-US" altLang="en-US" sz="2800" dirty="0"/>
          </a:p>
        </p:txBody>
      </p:sp>
      <p:sp>
        <p:nvSpPr>
          <p:cNvPr id="19459" name="Text Placeholder 20483"/>
          <p:cNvSpPr>
            <a:spLocks noGrp="1" noChangeArrowheads="1"/>
          </p:cNvSpPr>
          <p:nvPr>
            <p:ph type="body" sz="half" idx="2"/>
          </p:nvPr>
        </p:nvSpPr>
        <p:spPr>
          <a:xfrm>
            <a:off x="4648200" y="1981200"/>
            <a:ext cx="3810000" cy="4114800"/>
          </a:xfrm>
        </p:spPr>
        <p:txBody>
          <a:bodyPr/>
          <a:lstStyle/>
          <a:p>
            <a:pPr>
              <a:buFont typeface="Arial" pitchFamily="34" charset="0"/>
              <a:buNone/>
            </a:pPr>
            <a:r>
              <a:rPr lang="en-US" altLang="en-US" sz="2800" i="1" u="sng" dirty="0"/>
              <a:t>Better substitute</a:t>
            </a:r>
          </a:p>
          <a:p>
            <a:r>
              <a:rPr lang="en-US" altLang="en-US" sz="2400" dirty="0"/>
              <a:t>Because</a:t>
            </a:r>
          </a:p>
          <a:p>
            <a:r>
              <a:rPr lang="en-US" altLang="en-US" sz="2400" dirty="0"/>
              <a:t>Since</a:t>
            </a:r>
          </a:p>
          <a:p>
            <a:r>
              <a:rPr lang="en-US" altLang="en-US" sz="2400" dirty="0"/>
              <a:t>May</a:t>
            </a:r>
          </a:p>
          <a:p>
            <a:r>
              <a:rPr lang="en-US" altLang="en-US" sz="2400" dirty="0"/>
              <a:t>Must</a:t>
            </a:r>
          </a:p>
          <a:p>
            <a:r>
              <a:rPr lang="en-US" altLang="en-US" sz="2400" dirty="0"/>
              <a:t>Seldom</a:t>
            </a:r>
          </a:p>
          <a:p>
            <a:r>
              <a:rPr lang="en-US" altLang="en-US" sz="2400" dirty="0"/>
              <a:t>To</a:t>
            </a:r>
          </a:p>
          <a:p>
            <a:pPr>
              <a:buFont typeface="Arial" pitchFamily="34" charset="0"/>
              <a:buNone/>
            </a:pPr>
            <a:endParaRPr lang="en-US"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21505"/>
          <p:cNvSpPr>
            <a:spLocks noGrp="1" noChangeArrowheads="1"/>
          </p:cNvSpPr>
          <p:nvPr>
            <p:ph type="title"/>
          </p:nvPr>
        </p:nvSpPr>
        <p:spPr/>
        <p:txBody>
          <a:bodyPr/>
          <a:lstStyle/>
          <a:p>
            <a:r>
              <a:rPr lang="en-IN" altLang="en-US" sz="3200"/>
              <a:t>Constructing a sentence...</a:t>
            </a:r>
            <a:br>
              <a:rPr lang="zh-CN" altLang="en-US" sz="3200">
                <a:ea typeface="SimSun" pitchFamily="2" charset="-122"/>
              </a:rPr>
            </a:br>
            <a:r>
              <a:rPr lang="en-IN" altLang="en-US" sz="3200"/>
              <a:t>avoid u</a:t>
            </a:r>
            <a:r>
              <a:rPr lang="zh-CN" altLang="en-US" sz="3200">
                <a:ea typeface="SimSun" pitchFamily="2" charset="-122"/>
              </a:rPr>
              <a:t>nnecessary </a:t>
            </a:r>
            <a:r>
              <a:rPr lang="en-IN" altLang="en-US" sz="3200"/>
              <a:t>r</a:t>
            </a:r>
            <a:r>
              <a:rPr lang="zh-CN" altLang="en-US" sz="3200">
                <a:ea typeface="SimSun" pitchFamily="2" charset="-122"/>
              </a:rPr>
              <a:t>epetition</a:t>
            </a:r>
          </a:p>
        </p:txBody>
      </p:sp>
      <p:sp>
        <p:nvSpPr>
          <p:cNvPr id="21507" name="Text Placeholder 21506"/>
          <p:cNvSpPr>
            <a:spLocks noGrp="1" noChangeArrowheads="1"/>
          </p:cNvSpPr>
          <p:nvPr>
            <p:ph type="body" idx="1"/>
          </p:nvPr>
        </p:nvSpPr>
        <p:spPr>
          <a:xfrm>
            <a:off x="685800" y="1600200"/>
            <a:ext cx="7772400" cy="4419600"/>
          </a:xfrm>
        </p:spPr>
        <p:txBody>
          <a:bodyPr/>
          <a:lstStyle/>
          <a:p>
            <a:pPr>
              <a:lnSpc>
                <a:spcPct val="90000"/>
              </a:lnSpc>
            </a:pPr>
            <a:r>
              <a:rPr lang="en-US" altLang="en-US" sz="2800" dirty="0"/>
              <a:t>Please endorse your name at the back of this </a:t>
            </a:r>
            <a:r>
              <a:rPr lang="en-US" altLang="en-US" sz="2800" dirty="0" err="1"/>
              <a:t>cheque</a:t>
            </a:r>
            <a:r>
              <a:rPr lang="en-US" altLang="en-US" sz="2800" dirty="0"/>
              <a:t>.</a:t>
            </a:r>
          </a:p>
          <a:p>
            <a:pPr>
              <a:lnSpc>
                <a:spcPct val="90000"/>
              </a:lnSpc>
            </a:pPr>
            <a:r>
              <a:rPr lang="en-US" altLang="en-US" sz="2800" i="1" dirty="0"/>
              <a:t>Please endorse this </a:t>
            </a:r>
            <a:r>
              <a:rPr lang="en-US" altLang="en-US" sz="2800" i="1" dirty="0" err="1"/>
              <a:t>cheque</a:t>
            </a:r>
            <a:r>
              <a:rPr lang="en-US" altLang="en-US" sz="2800" dirty="0"/>
              <a:t>.</a:t>
            </a:r>
          </a:p>
          <a:p>
            <a:pPr>
              <a:lnSpc>
                <a:spcPct val="90000"/>
              </a:lnSpc>
            </a:pPr>
            <a:r>
              <a:rPr lang="en-US" altLang="en-US" sz="2800" dirty="0"/>
              <a:t>We must assemble together at 5.30 </a:t>
            </a:r>
            <a:r>
              <a:rPr lang="en-US" altLang="en-US" sz="2800" dirty="0" err="1"/>
              <a:t>a.m</a:t>
            </a:r>
            <a:r>
              <a:rPr lang="en-US" altLang="en-US" sz="2800" dirty="0"/>
              <a:t> in the morning.</a:t>
            </a:r>
          </a:p>
          <a:p>
            <a:pPr>
              <a:lnSpc>
                <a:spcPct val="90000"/>
              </a:lnSpc>
            </a:pPr>
            <a:r>
              <a:rPr lang="en-US" altLang="en-US" sz="2800" i="1" dirty="0"/>
              <a:t>We must assemble at 5.30 </a:t>
            </a:r>
            <a:r>
              <a:rPr lang="en-US" altLang="en-US" sz="2800" i="1" dirty="0" err="1"/>
              <a:t>a.m</a:t>
            </a:r>
            <a:endParaRPr lang="en-US" altLang="en-US" sz="2800" i="1" dirty="0"/>
          </a:p>
          <a:p>
            <a:pPr>
              <a:lnSpc>
                <a:spcPct val="90000"/>
              </a:lnSpc>
            </a:pPr>
            <a:r>
              <a:rPr lang="en-US" altLang="en-US" sz="2800" dirty="0"/>
              <a:t>One should know the basic fundamentals of clear writing.</a:t>
            </a:r>
          </a:p>
          <a:p>
            <a:pPr>
              <a:lnSpc>
                <a:spcPct val="90000"/>
              </a:lnSpc>
            </a:pPr>
            <a:r>
              <a:rPr lang="en-US" altLang="en-US" sz="2800" i="1" dirty="0"/>
              <a:t>One should know the fundamentals of clear writing.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22529"/>
          <p:cNvSpPr>
            <a:spLocks noGrp="1" noChangeArrowheads="1"/>
          </p:cNvSpPr>
          <p:nvPr>
            <p:ph type="title"/>
          </p:nvPr>
        </p:nvSpPr>
        <p:spPr/>
        <p:txBody>
          <a:bodyPr/>
          <a:lstStyle/>
          <a:p>
            <a:r>
              <a:rPr lang="en-IN" altLang="en-US" sz="3200"/>
              <a:t>Constructing a sentence...</a:t>
            </a:r>
            <a:br>
              <a:rPr lang="zh-CN" altLang="en-US" sz="3200">
                <a:ea typeface="SimSun" pitchFamily="2" charset="-122"/>
              </a:rPr>
            </a:br>
            <a:r>
              <a:rPr lang="zh-CN" altLang="en-US" sz="3200">
                <a:ea typeface="SimSun" pitchFamily="2" charset="-122"/>
              </a:rPr>
              <a:t>Avoid ambiguous sentences</a:t>
            </a:r>
          </a:p>
        </p:txBody>
      </p:sp>
      <p:sp>
        <p:nvSpPr>
          <p:cNvPr id="21506" name="Text Placeholder 22530"/>
          <p:cNvSpPr>
            <a:spLocks noGrp="1" noChangeArrowheads="1"/>
          </p:cNvSpPr>
          <p:nvPr>
            <p:ph type="body" sz="half" idx="1"/>
          </p:nvPr>
        </p:nvSpPr>
        <p:spPr>
          <a:xfrm>
            <a:off x="685800" y="1981200"/>
            <a:ext cx="3810000" cy="4114800"/>
          </a:xfrm>
        </p:spPr>
        <p:txBody>
          <a:bodyPr/>
          <a:lstStyle/>
          <a:p>
            <a:pPr algn="ctr">
              <a:buFont typeface="Arial" pitchFamily="34" charset="0"/>
              <a:buNone/>
            </a:pPr>
            <a:r>
              <a:rPr lang="en-US" altLang="en-US" sz="2000" dirty="0"/>
              <a:t> </a:t>
            </a:r>
            <a:r>
              <a:rPr lang="en-US" altLang="en-US" sz="2400" dirty="0"/>
              <a:t>Ambiguous</a:t>
            </a:r>
          </a:p>
          <a:p>
            <a:r>
              <a:rPr lang="en-US" altLang="en-US" sz="2400" dirty="0"/>
              <a:t>The delay in transit nearly drove the manager frantic.</a:t>
            </a:r>
          </a:p>
          <a:p>
            <a:r>
              <a:rPr lang="en-US" altLang="en-US" sz="2400" dirty="0"/>
              <a:t>He noticed a large stain in the rug that was right in the centre.</a:t>
            </a:r>
          </a:p>
          <a:p>
            <a:r>
              <a:rPr lang="en-US" altLang="en-US" sz="2400" dirty="0"/>
              <a:t>You can call your father in Delhi and tell him about </a:t>
            </a:r>
            <a:r>
              <a:rPr lang="en-US" altLang="en-US" sz="2400" dirty="0" err="1"/>
              <a:t>Srimant</a:t>
            </a:r>
            <a:r>
              <a:rPr lang="en-US" altLang="en-US" sz="2400" dirty="0"/>
              <a:t> taking you out for dinner for just Rs 20.</a:t>
            </a:r>
          </a:p>
        </p:txBody>
      </p:sp>
      <p:sp>
        <p:nvSpPr>
          <p:cNvPr id="21507" name="Text Placeholder 22531"/>
          <p:cNvSpPr>
            <a:spLocks noGrp="1" noChangeArrowheads="1"/>
          </p:cNvSpPr>
          <p:nvPr>
            <p:ph type="body" sz="half" idx="2"/>
          </p:nvPr>
        </p:nvSpPr>
        <p:spPr>
          <a:xfrm>
            <a:off x="4648200" y="1981200"/>
            <a:ext cx="3810000" cy="4114800"/>
          </a:xfrm>
        </p:spPr>
        <p:txBody>
          <a:bodyPr/>
          <a:lstStyle/>
          <a:p>
            <a:pPr algn="ctr">
              <a:buFont typeface="Arial" pitchFamily="34" charset="0"/>
              <a:buNone/>
            </a:pPr>
            <a:r>
              <a:rPr lang="en-US" altLang="en-US" sz="2400" dirty="0"/>
              <a:t>Revised</a:t>
            </a:r>
          </a:p>
          <a:p>
            <a:r>
              <a:rPr lang="en-US" altLang="en-US" sz="2400" dirty="0"/>
              <a:t>The delay in transit drove the manager nearly frantic.</a:t>
            </a:r>
          </a:p>
          <a:p>
            <a:r>
              <a:rPr lang="en-US" altLang="en-US" sz="2400" dirty="0"/>
              <a:t>He noticed a large stain in the centre of the rug.</a:t>
            </a:r>
          </a:p>
          <a:p>
            <a:r>
              <a:rPr lang="en-US" altLang="en-US" sz="2400" dirty="0"/>
              <a:t>For just Rs. 20,you can call your father in Delhi and tell him about </a:t>
            </a:r>
            <a:r>
              <a:rPr lang="en-US" altLang="en-US" sz="2400" dirty="0" err="1"/>
              <a:t>Srimant</a:t>
            </a:r>
            <a:r>
              <a:rPr lang="en-US" altLang="en-US" sz="2400" dirty="0"/>
              <a:t> taking you out for dinner.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Eliminate misplaced elements</a:t>
            </a:r>
          </a:p>
        </p:txBody>
      </p:sp>
      <p:sp>
        <p:nvSpPr>
          <p:cNvPr id="3" name="Content Placeholder 2"/>
          <p:cNvSpPr>
            <a:spLocks noGrp="1"/>
          </p:cNvSpPr>
          <p:nvPr>
            <p:ph sz="half" idx="1"/>
          </p:nvPr>
        </p:nvSpPr>
        <p:spPr/>
        <p:txBody>
          <a:bodyPr/>
          <a:lstStyle/>
          <a:p>
            <a:pPr algn="just"/>
            <a:r>
              <a:rPr lang="en-IN" sz="2400" dirty="0"/>
              <a:t>The three-year budgets are being returned to the committee, which have some serious defects.</a:t>
            </a:r>
          </a:p>
          <a:p>
            <a:endParaRPr lang="en-IN" sz="2400" dirty="0"/>
          </a:p>
          <a:p>
            <a:r>
              <a:rPr lang="en-IN" sz="2400" dirty="0"/>
              <a:t>Michele displayed the financial ratios to upper-level managers on the screen.</a:t>
            </a:r>
          </a:p>
          <a:p>
            <a:endParaRPr lang="en-IN" dirty="0"/>
          </a:p>
        </p:txBody>
      </p:sp>
      <p:sp>
        <p:nvSpPr>
          <p:cNvPr id="4" name="Content Placeholder 3"/>
          <p:cNvSpPr>
            <a:spLocks noGrp="1"/>
          </p:cNvSpPr>
          <p:nvPr>
            <p:ph sz="half" idx="2"/>
          </p:nvPr>
        </p:nvSpPr>
        <p:spPr/>
        <p:txBody>
          <a:bodyPr/>
          <a:lstStyle/>
          <a:p>
            <a:pPr algn="just"/>
            <a:r>
              <a:rPr lang="en-IN" sz="2400" dirty="0"/>
              <a:t>The three-year budgets, which have some serious defects, are being returned to the committee.</a:t>
            </a:r>
          </a:p>
          <a:p>
            <a:endParaRPr lang="en-IN" sz="2400" dirty="0"/>
          </a:p>
          <a:p>
            <a:r>
              <a:rPr lang="en-IN" sz="2400" dirty="0"/>
              <a:t>Michele explained to upper-level managers the financial ratios displayed on the screen.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21505"/>
          <p:cNvSpPr>
            <a:spLocks noGrp="1" noChangeArrowheads="1"/>
          </p:cNvSpPr>
          <p:nvPr>
            <p:ph type="title"/>
          </p:nvPr>
        </p:nvSpPr>
        <p:spPr/>
        <p:txBody>
          <a:bodyPr/>
          <a:lstStyle/>
          <a:p>
            <a:r>
              <a:rPr lang="en-IN" sz="3200" i="1" dirty="0"/>
              <a:t>Camouflaged Verbs</a:t>
            </a:r>
            <a:endParaRPr lang="zh-CN" altLang="en-US" sz="3200" dirty="0">
              <a:ea typeface="SimSun" pitchFamily="2" charset="-122"/>
            </a:endParaRPr>
          </a:p>
        </p:txBody>
      </p:sp>
      <p:sp>
        <p:nvSpPr>
          <p:cNvPr id="21507" name="Text Placeholder 21506"/>
          <p:cNvSpPr>
            <a:spLocks noGrp="1" noChangeArrowheads="1"/>
          </p:cNvSpPr>
          <p:nvPr>
            <p:ph type="body" idx="1"/>
          </p:nvPr>
        </p:nvSpPr>
        <p:spPr>
          <a:xfrm>
            <a:off x="685800" y="1600200"/>
            <a:ext cx="7772400" cy="4419600"/>
          </a:xfrm>
        </p:spPr>
        <p:txBody>
          <a:bodyPr/>
          <a:lstStyle/>
          <a:p>
            <a:pPr>
              <a:lnSpc>
                <a:spcPct val="90000"/>
              </a:lnSpc>
              <a:buNone/>
            </a:pPr>
            <a:r>
              <a:rPr lang="en-IN" sz="2800" dirty="0"/>
              <a:t>	</a:t>
            </a:r>
          </a:p>
          <a:p>
            <a:pPr>
              <a:lnSpc>
                <a:spcPct val="90000"/>
              </a:lnSpc>
              <a:buNone/>
            </a:pPr>
            <a:r>
              <a:rPr lang="en-IN" sz="2800" dirty="0"/>
              <a:t>	Camouflaged verbs increase the sentence length and slow comprehension because they are abstract and thus difficult for the receiver to envision.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Connecting the sentences</a:t>
            </a:r>
          </a:p>
        </p:txBody>
      </p:sp>
      <p:sp>
        <p:nvSpPr>
          <p:cNvPr id="3" name="Content Placeholder 2"/>
          <p:cNvSpPr>
            <a:spLocks noGrp="1"/>
          </p:cNvSpPr>
          <p:nvPr>
            <p:ph idx="1"/>
          </p:nvPr>
        </p:nvSpPr>
        <p:spPr/>
        <p:txBody>
          <a:bodyPr/>
          <a:lstStyle/>
          <a:p>
            <a:pPr>
              <a:buNone/>
            </a:pPr>
            <a:r>
              <a:rPr lang="en-IN" dirty="0"/>
              <a:t>	Put related ideas together.</a:t>
            </a:r>
          </a:p>
          <a:p>
            <a:pPr>
              <a:buNone/>
            </a:pPr>
            <a:r>
              <a:rPr lang="en-IN" dirty="0"/>
              <a:t> - </a:t>
            </a:r>
            <a:r>
              <a:rPr lang="en-IN" dirty="0" err="1"/>
              <a:t>Sahil’s</a:t>
            </a:r>
            <a:r>
              <a:rPr lang="en-IN" dirty="0"/>
              <a:t> performance has fallen. He has bought a new car.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5121"/>
          <p:cNvSpPr>
            <a:spLocks noGrp="1" noChangeArrowheads="1"/>
          </p:cNvSpPr>
          <p:nvPr>
            <p:ph type="ctrTitle"/>
          </p:nvPr>
        </p:nvSpPr>
        <p:spPr>
          <a:xfrm>
            <a:off x="685800" y="0"/>
            <a:ext cx="7772400" cy="1143000"/>
          </a:xfrm>
        </p:spPr>
        <p:txBody>
          <a:bodyPr anchor="ctr"/>
          <a:lstStyle/>
          <a:p>
            <a:r>
              <a:rPr lang="en-IN" altLang="en-US" sz="3200"/>
              <a:t>Right Words</a:t>
            </a:r>
          </a:p>
        </p:txBody>
      </p:sp>
      <p:sp>
        <p:nvSpPr>
          <p:cNvPr id="4098" name="Subtitle 5122"/>
          <p:cNvSpPr>
            <a:spLocks noGrp="1" noChangeArrowheads="1"/>
          </p:cNvSpPr>
          <p:nvPr>
            <p:ph type="subTitle" idx="1"/>
          </p:nvPr>
        </p:nvSpPr>
        <p:spPr>
          <a:xfrm>
            <a:off x="1152525" y="1089025"/>
            <a:ext cx="6400800" cy="5387975"/>
          </a:xfrm>
        </p:spPr>
        <p:txBody>
          <a:bodyPr/>
          <a:lstStyle/>
          <a:p>
            <a:pPr marL="1828800" lvl="4" indent="-1828800" algn="just">
              <a:lnSpc>
                <a:spcPct val="90000"/>
              </a:lnSpc>
              <a:buFont typeface="Arial" pitchFamily="34" charset="0"/>
              <a:buChar char="»"/>
            </a:pPr>
            <a:endParaRPr lang="en-IN" altLang="en-US" sz="2400"/>
          </a:p>
          <a:p>
            <a:pPr algn="just">
              <a:lnSpc>
                <a:spcPct val="90000"/>
              </a:lnSpc>
              <a:buFont typeface="Arial" pitchFamily="34" charset="0"/>
              <a:buChar char="•"/>
            </a:pPr>
            <a:endParaRPr lang="en-IN" altLang="en-US" sz="2400"/>
          </a:p>
          <a:p>
            <a:pPr algn="just">
              <a:lnSpc>
                <a:spcPct val="90000"/>
              </a:lnSpc>
              <a:buFont typeface="Arial" pitchFamily="34" charset="0"/>
              <a:buChar char="•"/>
            </a:pPr>
            <a:endParaRPr lang="en-IN" altLang="en-US" sz="2400"/>
          </a:p>
          <a:p>
            <a:pPr algn="just">
              <a:lnSpc>
                <a:spcPct val="90000"/>
              </a:lnSpc>
              <a:buFont typeface="Arial" pitchFamily="34" charset="0"/>
              <a:buChar char="•"/>
            </a:pPr>
            <a:endParaRPr lang="en-IN" altLang="en-US" sz="2400"/>
          </a:p>
          <a:p>
            <a:pPr algn="just">
              <a:lnSpc>
                <a:spcPct val="90000"/>
              </a:lnSpc>
              <a:buFont typeface="Arial" pitchFamily="34" charset="0"/>
              <a:buChar char="•"/>
            </a:pPr>
            <a:endParaRPr lang="en-IN" altLang="en-US" sz="2400"/>
          </a:p>
          <a:p>
            <a:pPr algn="just">
              <a:lnSpc>
                <a:spcPct val="90000"/>
              </a:lnSpc>
              <a:buFont typeface="Arial" pitchFamily="34" charset="0"/>
              <a:buChar char="•"/>
            </a:pPr>
            <a:endParaRPr lang="en-IN" altLang="en-US" sz="2400"/>
          </a:p>
          <a:p>
            <a:pPr algn="just">
              <a:lnSpc>
                <a:spcPct val="90000"/>
              </a:lnSpc>
            </a:pPr>
            <a:endParaRPr lang="zh-CN" altLang="en-US" sz="2400" i="1">
              <a:ea typeface="SimSun" pitchFamily="2" charset="-122"/>
            </a:endParaRPr>
          </a:p>
        </p:txBody>
      </p:sp>
      <p:sp>
        <p:nvSpPr>
          <p:cNvPr id="4099" name="Oval 5123"/>
          <p:cNvSpPr>
            <a:spLocks noChangeArrowheads="1"/>
          </p:cNvSpPr>
          <p:nvPr/>
        </p:nvSpPr>
        <p:spPr bwMode="auto">
          <a:xfrm>
            <a:off x="3448050" y="2528888"/>
            <a:ext cx="2070100" cy="1935162"/>
          </a:xfrm>
          <a:prstGeom prst="ellipse">
            <a:avLst/>
          </a:prstGeom>
          <a:solidFill>
            <a:schemeClr val="accent1"/>
          </a:solidFill>
          <a:ln w="9525">
            <a:solidFill>
              <a:schemeClr val="tx1"/>
            </a:solidFill>
            <a:round/>
            <a:headEnd/>
            <a:tailEnd/>
          </a:ln>
        </p:spPr>
        <p:txBody>
          <a:bodyPr/>
          <a:lstStyle/>
          <a:p>
            <a:endParaRPr lang="en-US" altLang="en-US"/>
          </a:p>
        </p:txBody>
      </p:sp>
      <p:sp>
        <p:nvSpPr>
          <p:cNvPr id="4100" name="Text Box 5124"/>
          <p:cNvSpPr txBox="1">
            <a:spLocks noChangeArrowheads="1"/>
          </p:cNvSpPr>
          <p:nvPr/>
        </p:nvSpPr>
        <p:spPr bwMode="auto">
          <a:xfrm>
            <a:off x="3943350" y="3159125"/>
            <a:ext cx="1393825" cy="823913"/>
          </a:xfrm>
          <a:prstGeom prst="rect">
            <a:avLst/>
          </a:prstGeom>
          <a:noFill/>
          <a:ln w="9525">
            <a:noFill/>
            <a:miter lim="800000"/>
            <a:headEnd/>
            <a:tailEnd/>
          </a:ln>
        </p:spPr>
        <p:txBody>
          <a:bodyPr>
            <a:spAutoFit/>
          </a:bodyPr>
          <a:lstStyle/>
          <a:p>
            <a:r>
              <a:rPr lang="en-IN" altLang="en-US">
                <a:cs typeface="Times New Roman" pitchFamily="18" charset="0"/>
              </a:rPr>
              <a:t>Right Words</a:t>
            </a:r>
            <a:endParaRPr lang="zh-CN" altLang="en-US">
              <a:ea typeface="SimSun" pitchFamily="2" charset="-122"/>
              <a:cs typeface="Times New Roman" pitchFamily="18" charset="0"/>
            </a:endParaRPr>
          </a:p>
        </p:txBody>
      </p:sp>
      <p:sp>
        <p:nvSpPr>
          <p:cNvPr id="4101" name="Rectangle 5125"/>
          <p:cNvSpPr>
            <a:spLocks noChangeArrowheads="1"/>
          </p:cNvSpPr>
          <p:nvPr/>
        </p:nvSpPr>
        <p:spPr bwMode="auto">
          <a:xfrm>
            <a:off x="3627438" y="1403350"/>
            <a:ext cx="1709737" cy="720725"/>
          </a:xfrm>
          <a:prstGeom prst="rect">
            <a:avLst/>
          </a:prstGeom>
          <a:solidFill>
            <a:schemeClr val="accent1"/>
          </a:solidFill>
          <a:ln w="9525">
            <a:solidFill>
              <a:schemeClr val="tx1"/>
            </a:solidFill>
            <a:miter lim="800000"/>
            <a:headEnd/>
            <a:tailEnd/>
          </a:ln>
        </p:spPr>
        <p:txBody>
          <a:bodyPr wrap="none" anchor="ctr"/>
          <a:lstStyle/>
          <a:p>
            <a:pPr algn="ctr"/>
            <a:r>
              <a:rPr lang="en-IN" altLang="en-US">
                <a:cs typeface="Times New Roman" pitchFamily="18" charset="0"/>
              </a:rPr>
              <a:t>Familiar</a:t>
            </a:r>
            <a:endParaRPr lang="zh-CN" altLang="en-US">
              <a:ea typeface="SimSun" pitchFamily="2" charset="-122"/>
              <a:cs typeface="Times New Roman" pitchFamily="18" charset="0"/>
            </a:endParaRPr>
          </a:p>
        </p:txBody>
      </p:sp>
      <p:sp>
        <p:nvSpPr>
          <p:cNvPr id="4102" name="Rectangle 5126"/>
          <p:cNvSpPr>
            <a:spLocks noChangeArrowheads="1"/>
          </p:cNvSpPr>
          <p:nvPr/>
        </p:nvSpPr>
        <p:spPr bwMode="auto">
          <a:xfrm>
            <a:off x="1511300" y="2798763"/>
            <a:ext cx="1171575" cy="1350962"/>
          </a:xfrm>
          <a:prstGeom prst="rect">
            <a:avLst/>
          </a:prstGeom>
          <a:solidFill>
            <a:schemeClr val="accent1"/>
          </a:solidFill>
          <a:ln w="9525">
            <a:solidFill>
              <a:schemeClr val="tx1"/>
            </a:solidFill>
            <a:miter lim="800000"/>
            <a:headEnd/>
            <a:tailEnd/>
          </a:ln>
        </p:spPr>
        <p:txBody>
          <a:bodyPr wrap="none" anchor="ctr"/>
          <a:lstStyle/>
          <a:p>
            <a:pPr algn="ctr"/>
            <a:r>
              <a:rPr lang="en-IN" altLang="en-US" dirty="0">
                <a:cs typeface="Times New Roman" pitchFamily="18" charset="0"/>
              </a:rPr>
              <a:t>Concise</a:t>
            </a:r>
            <a:endParaRPr lang="zh-CN" altLang="en-US" dirty="0">
              <a:ea typeface="SimSun" pitchFamily="2" charset="-122"/>
              <a:cs typeface="Times New Roman" pitchFamily="18" charset="0"/>
            </a:endParaRPr>
          </a:p>
        </p:txBody>
      </p:sp>
      <p:sp>
        <p:nvSpPr>
          <p:cNvPr id="4103" name="Rectangle 5127"/>
          <p:cNvSpPr>
            <a:spLocks noChangeArrowheads="1"/>
          </p:cNvSpPr>
          <p:nvPr/>
        </p:nvSpPr>
        <p:spPr bwMode="auto">
          <a:xfrm>
            <a:off x="6416675" y="2798763"/>
            <a:ext cx="1125538" cy="1484312"/>
          </a:xfrm>
          <a:prstGeom prst="rect">
            <a:avLst/>
          </a:prstGeom>
          <a:solidFill>
            <a:schemeClr val="accent1"/>
          </a:solidFill>
          <a:ln w="9525">
            <a:solidFill>
              <a:schemeClr val="tx1"/>
            </a:solidFill>
            <a:miter lim="800000"/>
            <a:headEnd/>
            <a:tailEnd/>
          </a:ln>
        </p:spPr>
        <p:txBody>
          <a:bodyPr wrap="none" anchor="ctr"/>
          <a:lstStyle/>
          <a:p>
            <a:pPr algn="ctr"/>
            <a:r>
              <a:rPr lang="en-IN" altLang="en-US">
                <a:cs typeface="Times New Roman" pitchFamily="18" charset="0"/>
              </a:rPr>
              <a:t>Simple</a:t>
            </a:r>
            <a:endParaRPr lang="zh-CN" altLang="en-US">
              <a:ea typeface="SimSun" pitchFamily="2" charset="-122"/>
              <a:cs typeface="Times New Roman" pitchFamily="18" charset="0"/>
            </a:endParaRPr>
          </a:p>
        </p:txBody>
      </p:sp>
      <p:sp>
        <p:nvSpPr>
          <p:cNvPr id="4104" name="Rectangle 5128"/>
          <p:cNvSpPr>
            <a:spLocks noChangeArrowheads="1"/>
          </p:cNvSpPr>
          <p:nvPr/>
        </p:nvSpPr>
        <p:spPr bwMode="auto">
          <a:xfrm>
            <a:off x="3627438" y="4870450"/>
            <a:ext cx="2024062" cy="898525"/>
          </a:xfrm>
          <a:prstGeom prst="rect">
            <a:avLst/>
          </a:prstGeom>
          <a:solidFill>
            <a:schemeClr val="accent1"/>
          </a:solidFill>
          <a:ln w="9525">
            <a:solidFill>
              <a:schemeClr val="tx1"/>
            </a:solidFill>
            <a:miter lim="800000"/>
            <a:headEnd/>
            <a:tailEnd/>
          </a:ln>
        </p:spPr>
        <p:txBody>
          <a:bodyPr wrap="none" anchor="ctr"/>
          <a:lstStyle/>
          <a:p>
            <a:pPr algn="ctr"/>
            <a:r>
              <a:rPr lang="en-IN" altLang="en-US" dirty="0">
                <a:cs typeface="Times New Roman" pitchFamily="18" charset="0"/>
              </a:rPr>
              <a:t>Unbiased</a:t>
            </a:r>
            <a:endParaRPr lang="zh-CN" altLang="en-US" dirty="0">
              <a:ea typeface="SimSun" pitchFamily="2" charset="-122"/>
              <a:cs typeface="Times New Roman" pitchFamily="18" charset="0"/>
            </a:endParaRPr>
          </a:p>
        </p:txBody>
      </p:sp>
      <p:sp>
        <p:nvSpPr>
          <p:cNvPr id="4105" name="Right Arrow 5129"/>
          <p:cNvSpPr>
            <a:spLocks noChangeArrowheads="1"/>
          </p:cNvSpPr>
          <p:nvPr/>
        </p:nvSpPr>
        <p:spPr bwMode="auto">
          <a:xfrm flipH="1" flipV="1">
            <a:off x="2771775" y="3354388"/>
            <a:ext cx="585788" cy="74612"/>
          </a:xfrm>
          <a:prstGeom prst="rightArrow">
            <a:avLst>
              <a:gd name="adj1" fmla="val 50000"/>
              <a:gd name="adj2" fmla="val 196242"/>
            </a:avLst>
          </a:prstGeom>
          <a:solidFill>
            <a:schemeClr val="accent1"/>
          </a:solidFill>
          <a:ln w="9525">
            <a:solidFill>
              <a:schemeClr val="tx1"/>
            </a:solidFill>
            <a:miter lim="800000"/>
            <a:headEnd/>
            <a:tailEnd/>
          </a:ln>
        </p:spPr>
        <p:txBody>
          <a:bodyPr/>
          <a:lstStyle/>
          <a:p>
            <a:endParaRPr lang="en-US" altLang="en-US"/>
          </a:p>
        </p:txBody>
      </p:sp>
      <p:sp>
        <p:nvSpPr>
          <p:cNvPr id="4106" name="Right Arrow 5130"/>
          <p:cNvSpPr>
            <a:spLocks noChangeArrowheads="1"/>
          </p:cNvSpPr>
          <p:nvPr/>
        </p:nvSpPr>
        <p:spPr bwMode="auto">
          <a:xfrm>
            <a:off x="5607050" y="3429000"/>
            <a:ext cx="809625" cy="90488"/>
          </a:xfrm>
          <a:prstGeom prst="rightArrow">
            <a:avLst>
              <a:gd name="adj1" fmla="val 50000"/>
              <a:gd name="adj2" fmla="val 223642"/>
            </a:avLst>
          </a:prstGeom>
          <a:solidFill>
            <a:schemeClr val="accent1"/>
          </a:solidFill>
          <a:ln w="9525">
            <a:solidFill>
              <a:schemeClr val="tx1"/>
            </a:solidFill>
            <a:miter lim="800000"/>
            <a:headEnd/>
            <a:tailEnd/>
          </a:ln>
        </p:spPr>
        <p:txBody>
          <a:bodyPr/>
          <a:lstStyle/>
          <a:p>
            <a:endParaRPr lang="en-US" altLang="en-US"/>
          </a:p>
        </p:txBody>
      </p:sp>
      <p:sp>
        <p:nvSpPr>
          <p:cNvPr id="4107" name="Down Arrow 5131"/>
          <p:cNvSpPr>
            <a:spLocks noChangeArrowheads="1"/>
          </p:cNvSpPr>
          <p:nvPr/>
        </p:nvSpPr>
        <p:spPr bwMode="auto">
          <a:xfrm>
            <a:off x="4616450" y="4510088"/>
            <a:ext cx="76200" cy="360362"/>
          </a:xfrm>
          <a:prstGeom prst="downArrow">
            <a:avLst>
              <a:gd name="adj1" fmla="val 50000"/>
              <a:gd name="adj2" fmla="val 118207"/>
            </a:avLst>
          </a:prstGeom>
          <a:solidFill>
            <a:schemeClr val="accent1"/>
          </a:solidFill>
          <a:ln w="9525">
            <a:solidFill>
              <a:schemeClr val="tx1"/>
            </a:solidFill>
            <a:miter lim="800000"/>
            <a:headEnd/>
            <a:tailEnd/>
          </a:ln>
        </p:spPr>
        <p:txBody>
          <a:bodyPr/>
          <a:lstStyle/>
          <a:p>
            <a:endParaRPr lang="en-US" altLang="en-US"/>
          </a:p>
        </p:txBody>
      </p:sp>
      <p:sp>
        <p:nvSpPr>
          <p:cNvPr id="4108" name="Down Arrow 5132"/>
          <p:cNvSpPr>
            <a:spLocks noChangeArrowheads="1"/>
          </p:cNvSpPr>
          <p:nvPr/>
        </p:nvSpPr>
        <p:spPr bwMode="auto">
          <a:xfrm flipH="1" flipV="1">
            <a:off x="4451350" y="2168525"/>
            <a:ext cx="76200" cy="315913"/>
          </a:xfrm>
          <a:prstGeom prst="downArrow">
            <a:avLst>
              <a:gd name="adj1" fmla="val 50000"/>
              <a:gd name="adj2" fmla="val 103627"/>
            </a:avLst>
          </a:prstGeom>
          <a:solidFill>
            <a:schemeClr val="accent1"/>
          </a:solidFill>
          <a:ln w="9525">
            <a:solidFill>
              <a:schemeClr val="tx1"/>
            </a:solidFill>
            <a:miter lim="800000"/>
            <a:headEnd/>
            <a:tailEnd/>
          </a:ln>
        </p:spPr>
        <p:txBody>
          <a:bodyPr/>
          <a:lstStyle/>
          <a:p>
            <a:endParaRPr lang="en-US" altLang="en-US"/>
          </a:p>
        </p:txBody>
      </p:sp>
    </p:spTree>
  </p:cSld>
  <p:clrMapOvr>
    <a:masterClrMapping/>
  </p:clrMapOvr>
  <p:transition>
    <p:sndAc>
      <p:stSnd>
        <p:snd r:embed="rId2" name="whoosh.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descr="Image result for software engineer joke milk"/>
          <p:cNvPicPr>
            <a:picLocks noGrp="1" noChangeAspect="1" noChangeArrowheads="1"/>
          </p:cNvPicPr>
          <p:nvPr>
            <p:ph idx="1"/>
          </p:nvPr>
        </p:nvPicPr>
        <p:blipFill>
          <a:blip r:embed="rId2" cstate="print"/>
          <a:srcRect/>
          <a:stretch>
            <a:fillRect/>
          </a:stretch>
        </p:blipFill>
        <p:spPr bwMode="auto">
          <a:xfrm>
            <a:off x="349250" y="495300"/>
            <a:ext cx="8401050" cy="55118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subTitle" idx="1"/>
          </p:nvPr>
        </p:nvSpPr>
        <p:spPr>
          <a:xfrm>
            <a:off x="1371600" y="1073150"/>
            <a:ext cx="6400800" cy="5022850"/>
          </a:xfrm>
        </p:spPr>
        <p:txBody>
          <a:bodyPr/>
          <a:lstStyle/>
          <a:p>
            <a:endParaRPr lang="en-US" dirty="0">
              <a:solidFill>
                <a:srgbClr val="CC0000"/>
              </a:solidFill>
            </a:endParaRPr>
          </a:p>
          <a:p>
            <a:r>
              <a:rPr lang="en-US" sz="4400" dirty="0"/>
              <a:t>Paragraphs</a:t>
            </a:r>
          </a:p>
          <a:p>
            <a:endParaRPr lang="en-US" sz="2800" dirty="0"/>
          </a:p>
          <a:p>
            <a:endParaRPr lang="en-US" sz="2800" dirty="0"/>
          </a:p>
          <a:p>
            <a:endParaRPr lang="en-US" sz="2800" dirty="0"/>
          </a:p>
          <a:p>
            <a:r>
              <a:rPr lang="en-US" sz="3200" dirty="0"/>
              <a:t>The paragraph is a series of sentences developing </a:t>
            </a:r>
            <a:r>
              <a:rPr lang="en-US" sz="3200" b="1" dirty="0"/>
              <a:t>one</a:t>
            </a:r>
            <a:r>
              <a:rPr lang="en-US" sz="3200" dirty="0"/>
              <a:t> topic.</a:t>
            </a:r>
          </a:p>
        </p:txBody>
      </p:sp>
      <p:pic>
        <p:nvPicPr>
          <p:cNvPr id="4100" name="halle101.mid">
            <a:hlinkClick r:id="" action="ppaction://media"/>
          </p:cNvPr>
          <p:cNvPicPr>
            <a:picLocks noRot="1" noChangeAspect="1" noChangeArrowheads="1"/>
          </p:cNvPicPr>
          <p:nvPr>
            <a:audioFile r:link="rId1"/>
          </p:nvPr>
        </p:nvPicPr>
        <p:blipFill>
          <a:blip r:embed="rId3" cstate="print"/>
          <a:srcRect/>
          <a:stretch>
            <a:fillRect/>
          </a:stretch>
        </p:blipFill>
        <p:spPr bwMode="auto">
          <a:xfrm>
            <a:off x="9448800" y="2895600"/>
            <a:ext cx="304800" cy="304800"/>
          </a:xfrm>
          <a:prstGeom prst="rect">
            <a:avLst/>
          </a:prstGeom>
          <a:noFill/>
          <a:ln w="9525" cmpd="sng">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100"/>
                                        </p:tgtEl>
                                      </p:cBhvr>
                                    </p:cmd>
                                  </p:childTnLst>
                                </p:cTn>
                              </p:par>
                            </p:childTnLst>
                          </p:cTn>
                        </p:par>
                        <p:par>
                          <p:cTn id="7" fill="hold">
                            <p:stCondLst>
                              <p:cond delay="0"/>
                            </p:stCondLst>
                            <p:childTnLst>
                              <p:par>
                                <p:cTn id="8" presetID="4" presetClass="entr" presetSubtype="32" fill="hold" grpId="0" nodeType="afterEffect">
                                  <p:stCondLst>
                                    <p:cond delay="0"/>
                                  </p:stCondLst>
                                  <p:childTnLst>
                                    <p:set>
                                      <p:cBhvr>
                                        <p:cTn id="9" dur="1" fill="hold">
                                          <p:stCondLst>
                                            <p:cond delay="0"/>
                                          </p:stCondLst>
                                        </p:cTn>
                                        <p:tgtEl>
                                          <p:spTgt spid="4098">
                                            <p:txEl>
                                              <p:pRg st="1" end="1"/>
                                            </p:txEl>
                                          </p:spTgt>
                                        </p:tgtEl>
                                        <p:attrNameLst>
                                          <p:attrName>style.visibility</p:attrName>
                                        </p:attrNameLst>
                                      </p:cBhvr>
                                      <p:to>
                                        <p:strVal val="visible"/>
                                      </p:to>
                                    </p:set>
                                    <p:animEffect transition="in" filter="box(out)">
                                      <p:cBhvr>
                                        <p:cTn id="10" dur="500"/>
                                        <p:tgtEl>
                                          <p:spTgt spid="4098">
                                            <p:txEl>
                                              <p:pRg st="1" end="1"/>
                                            </p:txEl>
                                          </p:spTgt>
                                        </p:tgtEl>
                                      </p:cBhvr>
                                    </p:animEffect>
                                  </p:childTnLst>
                                </p:cTn>
                              </p:par>
                            </p:childTnLst>
                          </p:cTn>
                        </p:par>
                        <p:par>
                          <p:cTn id="11" fill="hold">
                            <p:stCondLst>
                              <p:cond delay="500"/>
                            </p:stCondLst>
                            <p:childTnLst>
                              <p:par>
                                <p:cTn id="12" presetID="4" presetClass="entr" presetSubtype="32" fill="hold" grpId="0" nodeType="afterEffect">
                                  <p:stCondLst>
                                    <p:cond delay="0"/>
                                  </p:stCondLst>
                                  <p:childTnLst>
                                    <p:set>
                                      <p:cBhvr>
                                        <p:cTn id="13" dur="1" fill="hold">
                                          <p:stCondLst>
                                            <p:cond delay="0"/>
                                          </p:stCondLst>
                                        </p:cTn>
                                        <p:tgtEl>
                                          <p:spTgt spid="4098">
                                            <p:txEl>
                                              <p:pRg st="5" end="5"/>
                                            </p:txEl>
                                          </p:spTgt>
                                        </p:tgtEl>
                                        <p:attrNameLst>
                                          <p:attrName>style.visibility</p:attrName>
                                        </p:attrNameLst>
                                      </p:cBhvr>
                                      <p:to>
                                        <p:strVal val="visible"/>
                                      </p:to>
                                    </p:set>
                                    <p:animEffect transition="in" filter="box(out)">
                                      <p:cBhvr>
                                        <p:cTn id="14" dur="500"/>
                                        <p:tgtEl>
                                          <p:spTgt spid="40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15" fill="hold" display="0" nodeType="clickEffect">
                  <p:stCondLst>
                    <p:cond delay="indefinite"/>
                  </p:stCondLst>
                  <p:endCondLst>
                    <p:cond evt="onPrev" delay="0">
                      <p:tgtEl>
                        <p:sldTgt/>
                      </p:tgtEl>
                    </p:cond>
                    <p:cond evt="onStopAudio" delay="0">
                      <p:tgtEl>
                        <p:sldTgt/>
                      </p:tgtEl>
                    </p:cond>
                  </p:endCondLst>
                </p:cTn>
                <p:tgtEl>
                  <p:spTgt spid="4100"/>
                </p:tgtEl>
              </p:cMediaNode>
            </p:audio>
          </p:childTnLst>
        </p:cTn>
      </p:par>
    </p:tnLst>
    <p:bldLst>
      <p:bldP spid="4098"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609600"/>
            <a:ext cx="7772400" cy="1981200"/>
          </a:xfrm>
        </p:spPr>
        <p:txBody>
          <a:bodyPr/>
          <a:lstStyle/>
          <a:p>
            <a:r>
              <a:rPr lang="en-US" dirty="0"/>
              <a:t>The </a:t>
            </a:r>
            <a:r>
              <a:rPr lang="en-US" i="1" dirty="0"/>
              <a:t>Introductory</a:t>
            </a:r>
            <a:r>
              <a:rPr lang="en-US" dirty="0"/>
              <a:t> Sentence</a:t>
            </a:r>
          </a:p>
        </p:txBody>
      </p:sp>
      <p:sp>
        <p:nvSpPr>
          <p:cNvPr id="5123" name="Rectangle 3"/>
          <p:cNvSpPr>
            <a:spLocks noGrp="1" noChangeArrowheads="1"/>
          </p:cNvSpPr>
          <p:nvPr>
            <p:ph type="body" idx="1"/>
          </p:nvPr>
        </p:nvSpPr>
        <p:spPr/>
        <p:txBody>
          <a:bodyPr/>
          <a:lstStyle/>
          <a:p>
            <a:endParaRPr lang="en-US" dirty="0"/>
          </a:p>
          <a:p>
            <a:endParaRPr lang="en-US" dirty="0"/>
          </a:p>
          <a:p>
            <a:pPr>
              <a:buNone/>
            </a:pPr>
            <a:r>
              <a:rPr lang="en-US" sz="3600" dirty="0">
                <a:solidFill>
                  <a:srgbClr val="CC0000"/>
                </a:solidFill>
              </a:rPr>
              <a:t>	</a:t>
            </a:r>
            <a:r>
              <a:rPr lang="en-US" sz="3600" dirty="0"/>
              <a:t>The </a:t>
            </a:r>
            <a:r>
              <a:rPr lang="en-US" sz="3600" b="1" dirty="0"/>
              <a:t>topic of a paragraph</a:t>
            </a:r>
            <a:r>
              <a:rPr lang="en-US" sz="3600" dirty="0"/>
              <a:t> is stated in one sentence. This is called the </a:t>
            </a:r>
            <a:r>
              <a:rPr lang="en-US" sz="3600" i="1" dirty="0"/>
              <a:t>topic sentence </a:t>
            </a:r>
            <a:r>
              <a:rPr lang="en-US" sz="3600" dirty="0"/>
              <a:t>or</a:t>
            </a:r>
            <a:r>
              <a:rPr lang="en-US" sz="3600" i="1" dirty="0"/>
              <a:t> introductory sentence.</a:t>
            </a:r>
            <a:endParaRPr 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ox(in)">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blinds(vertical)">
                                      <p:cBhvr>
                                        <p:cTn id="12" dur="5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The rest of the paragraph consists of sentences that develop or explain the main idea.</a:t>
            </a:r>
          </a:p>
        </p:txBody>
      </p:sp>
      <p:sp>
        <p:nvSpPr>
          <p:cNvPr id="6147" name="Rectangle 3"/>
          <p:cNvSpPr>
            <a:spLocks noGrp="1" noChangeArrowheads="1"/>
          </p:cNvSpPr>
          <p:nvPr>
            <p:ph type="body" sz="half" idx="2"/>
          </p:nvPr>
        </p:nvSpPr>
        <p:spPr>
          <a:xfrm>
            <a:off x="4876800" y="2286000"/>
            <a:ext cx="3581400" cy="3810000"/>
          </a:xfrm>
        </p:spPr>
        <p:txBody>
          <a:bodyPr/>
          <a:lstStyle/>
          <a:p>
            <a:pPr>
              <a:buNone/>
            </a:pPr>
            <a:r>
              <a:rPr lang="en-US" sz="1800" dirty="0"/>
              <a:t>     </a:t>
            </a:r>
            <a:r>
              <a:rPr lang="en-US" sz="1800" u="sng" dirty="0">
                <a:solidFill>
                  <a:srgbClr val="CC0000"/>
                </a:solidFill>
              </a:rPr>
              <a:t>Through the centuries rats have </a:t>
            </a:r>
            <a:r>
              <a:rPr lang="en-US" sz="1800" b="1" i="1" u="sng" dirty="0">
                <a:solidFill>
                  <a:srgbClr val="CC0000"/>
                </a:solidFill>
              </a:rPr>
              <a:t>managed to survive</a:t>
            </a:r>
            <a:r>
              <a:rPr lang="en-US" sz="1800" u="sng" dirty="0">
                <a:solidFill>
                  <a:srgbClr val="CC0000"/>
                </a:solidFill>
              </a:rPr>
              <a:t> all our efforts to destroy them</a:t>
            </a:r>
            <a:r>
              <a:rPr lang="en-US" sz="1800" dirty="0">
                <a:solidFill>
                  <a:srgbClr val="CC0000"/>
                </a:solidFill>
              </a:rPr>
              <a:t>.</a:t>
            </a:r>
            <a:r>
              <a:rPr lang="en-US" sz="1800" dirty="0"/>
              <a:t>  We have </a:t>
            </a:r>
            <a:r>
              <a:rPr lang="en-US" sz="1800" b="1" i="1" dirty="0"/>
              <a:t>poisoned</a:t>
            </a:r>
            <a:r>
              <a:rPr lang="en-US" sz="1800" b="1" dirty="0"/>
              <a:t> </a:t>
            </a:r>
            <a:r>
              <a:rPr lang="en-US" sz="1800" dirty="0"/>
              <a:t>them and</a:t>
            </a:r>
            <a:r>
              <a:rPr lang="en-US" sz="1800" i="1" dirty="0"/>
              <a:t> </a:t>
            </a:r>
            <a:r>
              <a:rPr lang="en-US" sz="1800" b="1" i="1" dirty="0"/>
              <a:t>trapped</a:t>
            </a:r>
            <a:r>
              <a:rPr lang="en-US" sz="1800" b="1" dirty="0"/>
              <a:t> </a:t>
            </a:r>
            <a:r>
              <a:rPr lang="en-US" sz="1800" dirty="0"/>
              <a:t>them.  We have </a:t>
            </a:r>
            <a:r>
              <a:rPr lang="en-US" sz="1800" b="1" i="1" dirty="0"/>
              <a:t>fumigated</a:t>
            </a:r>
            <a:r>
              <a:rPr lang="en-US" sz="1800" dirty="0"/>
              <a:t>, </a:t>
            </a:r>
            <a:r>
              <a:rPr lang="en-US" sz="1800" b="1" i="1" dirty="0"/>
              <a:t>flooded</a:t>
            </a:r>
            <a:r>
              <a:rPr lang="en-US" sz="1800" dirty="0"/>
              <a:t>, and</a:t>
            </a:r>
            <a:r>
              <a:rPr lang="en-US" sz="1800" b="1" dirty="0"/>
              <a:t> </a:t>
            </a:r>
            <a:r>
              <a:rPr lang="en-US" sz="1800" b="1" i="1" dirty="0"/>
              <a:t>burned</a:t>
            </a:r>
            <a:r>
              <a:rPr lang="en-US" sz="1800" dirty="0"/>
              <a:t> them.  We have tried </a:t>
            </a:r>
            <a:r>
              <a:rPr lang="en-US" sz="1800" b="1" i="1" dirty="0"/>
              <a:t>germ warfare</a:t>
            </a:r>
            <a:r>
              <a:rPr lang="en-US" sz="1800" dirty="0"/>
              <a:t>.  Some rats even survived </a:t>
            </a:r>
            <a:r>
              <a:rPr lang="en-US" sz="1800" b="1" i="1" dirty="0"/>
              <a:t>atomic bomb</a:t>
            </a:r>
            <a:r>
              <a:rPr lang="en-US" sz="1800" dirty="0"/>
              <a:t> </a:t>
            </a:r>
            <a:r>
              <a:rPr lang="en-US" sz="1800" b="1" i="1" dirty="0"/>
              <a:t>tests </a:t>
            </a:r>
            <a:r>
              <a:rPr lang="en-US" sz="1800" dirty="0"/>
              <a:t>conducted on </a:t>
            </a:r>
            <a:r>
              <a:rPr lang="en-US" sz="1800" dirty="0" err="1"/>
              <a:t>Entwetok</a:t>
            </a:r>
            <a:r>
              <a:rPr lang="en-US" sz="1800" dirty="0"/>
              <a:t> atoll in the Pacific after World War II.  </a:t>
            </a:r>
            <a:r>
              <a:rPr lang="en-US" sz="1800" u="sng" dirty="0">
                <a:solidFill>
                  <a:srgbClr val="CC0000"/>
                </a:solidFill>
              </a:rPr>
              <a:t>In spite of all our efforts, these enemies of ours continue to prove that they are the most </a:t>
            </a:r>
            <a:r>
              <a:rPr lang="en-US" sz="1800" b="1" i="1" u="sng" dirty="0">
                <a:solidFill>
                  <a:srgbClr val="CC0000"/>
                </a:solidFill>
              </a:rPr>
              <a:t>indestructible of pests</a:t>
            </a:r>
            <a:r>
              <a:rPr lang="en-US" sz="1800" dirty="0">
                <a:solidFill>
                  <a:srgbClr val="CC0000"/>
                </a:solidFill>
              </a:rPr>
              <a:t>.</a:t>
            </a:r>
          </a:p>
        </p:txBody>
      </p:sp>
      <p:grpSp>
        <p:nvGrpSpPr>
          <p:cNvPr id="2" name="Group 4"/>
          <p:cNvGrpSpPr>
            <a:grpSpLocks/>
          </p:cNvGrpSpPr>
          <p:nvPr/>
        </p:nvGrpSpPr>
        <p:grpSpPr bwMode="auto">
          <a:xfrm>
            <a:off x="2562225" y="3313113"/>
            <a:ext cx="1095375" cy="2087562"/>
            <a:chOff x="0" y="0"/>
            <a:chExt cx="690" cy="1315"/>
          </a:xfrm>
        </p:grpSpPr>
        <p:sp>
          <p:nvSpPr>
            <p:cNvPr id="6149" name="Freeform 5"/>
            <p:cNvSpPr>
              <a:spLocks/>
            </p:cNvSpPr>
            <p:nvPr/>
          </p:nvSpPr>
          <p:spPr bwMode="auto">
            <a:xfrm>
              <a:off x="0" y="438"/>
              <a:ext cx="690" cy="877"/>
            </a:xfrm>
            <a:custGeom>
              <a:avLst/>
              <a:gdLst/>
              <a:ahLst/>
              <a:cxnLst>
                <a:cxn ang="0">
                  <a:pos x="775" y="0"/>
                </a:cxn>
                <a:cxn ang="0">
                  <a:pos x="537" y="53"/>
                </a:cxn>
                <a:cxn ang="0">
                  <a:pos x="412" y="174"/>
                </a:cxn>
                <a:cxn ang="0">
                  <a:pos x="470" y="375"/>
                </a:cxn>
                <a:cxn ang="0">
                  <a:pos x="269" y="496"/>
                </a:cxn>
                <a:cxn ang="0">
                  <a:pos x="103" y="670"/>
                </a:cxn>
                <a:cxn ang="0">
                  <a:pos x="9" y="908"/>
                </a:cxn>
                <a:cxn ang="0">
                  <a:pos x="0" y="1168"/>
                </a:cxn>
                <a:cxn ang="0">
                  <a:pos x="94" y="1410"/>
                </a:cxn>
                <a:cxn ang="0">
                  <a:pos x="336" y="1624"/>
                </a:cxn>
                <a:cxn ang="0">
                  <a:pos x="686" y="1746"/>
                </a:cxn>
                <a:cxn ang="0">
                  <a:pos x="976" y="1740"/>
                </a:cxn>
                <a:cxn ang="0">
                  <a:pos x="1178" y="1598"/>
                </a:cxn>
                <a:cxn ang="0">
                  <a:pos x="1326" y="1382"/>
                </a:cxn>
                <a:cxn ang="0">
                  <a:pos x="1380" y="1137"/>
                </a:cxn>
                <a:cxn ang="0">
                  <a:pos x="1330" y="873"/>
                </a:cxn>
                <a:cxn ang="0">
                  <a:pos x="1164" y="613"/>
                </a:cxn>
                <a:cxn ang="0">
                  <a:pos x="994" y="491"/>
                </a:cxn>
                <a:cxn ang="0">
                  <a:pos x="788" y="424"/>
                </a:cxn>
                <a:cxn ang="0">
                  <a:pos x="882" y="505"/>
                </a:cxn>
                <a:cxn ang="0">
                  <a:pos x="1035" y="563"/>
                </a:cxn>
                <a:cxn ang="0">
                  <a:pos x="1178" y="733"/>
                </a:cxn>
                <a:cxn ang="0">
                  <a:pos x="1263" y="873"/>
                </a:cxn>
                <a:cxn ang="0">
                  <a:pos x="1317" y="1096"/>
                </a:cxn>
                <a:cxn ang="0">
                  <a:pos x="1289" y="1288"/>
                </a:cxn>
                <a:cxn ang="0">
                  <a:pos x="1195" y="1472"/>
                </a:cxn>
                <a:cxn ang="0">
                  <a:pos x="1075" y="1606"/>
                </a:cxn>
                <a:cxn ang="0">
                  <a:pos x="928" y="1687"/>
                </a:cxn>
                <a:cxn ang="0">
                  <a:pos x="749" y="1692"/>
                </a:cxn>
                <a:cxn ang="0">
                  <a:pos x="483" y="1624"/>
                </a:cxn>
                <a:cxn ang="0">
                  <a:pos x="278" y="1504"/>
                </a:cxn>
                <a:cxn ang="0">
                  <a:pos x="144" y="1364"/>
                </a:cxn>
                <a:cxn ang="0">
                  <a:pos x="67" y="1181"/>
                </a:cxn>
                <a:cxn ang="0">
                  <a:pos x="67" y="926"/>
                </a:cxn>
                <a:cxn ang="0">
                  <a:pos x="129" y="725"/>
                </a:cxn>
                <a:cxn ang="0">
                  <a:pos x="282" y="563"/>
                </a:cxn>
                <a:cxn ang="0">
                  <a:pos x="452" y="465"/>
                </a:cxn>
                <a:cxn ang="0">
                  <a:pos x="574" y="415"/>
                </a:cxn>
                <a:cxn ang="0">
                  <a:pos x="506" y="196"/>
                </a:cxn>
                <a:cxn ang="0">
                  <a:pos x="551" y="133"/>
                </a:cxn>
                <a:cxn ang="0">
                  <a:pos x="694" y="76"/>
                </a:cxn>
                <a:cxn ang="0">
                  <a:pos x="734" y="210"/>
                </a:cxn>
                <a:cxn ang="0">
                  <a:pos x="686" y="522"/>
                </a:cxn>
                <a:cxn ang="0">
                  <a:pos x="793" y="600"/>
                </a:cxn>
              </a:cxnLst>
              <a:rect l="0" t="0" r="r" b="b"/>
              <a:pathLst>
                <a:path w="1380" h="1755">
                  <a:moveTo>
                    <a:pt x="793" y="600"/>
                  </a:moveTo>
                  <a:lnTo>
                    <a:pt x="775" y="0"/>
                  </a:lnTo>
                  <a:lnTo>
                    <a:pt x="694" y="13"/>
                  </a:lnTo>
                  <a:lnTo>
                    <a:pt x="537" y="53"/>
                  </a:lnTo>
                  <a:lnTo>
                    <a:pt x="443" y="102"/>
                  </a:lnTo>
                  <a:lnTo>
                    <a:pt x="412" y="174"/>
                  </a:lnTo>
                  <a:lnTo>
                    <a:pt x="466" y="330"/>
                  </a:lnTo>
                  <a:lnTo>
                    <a:pt x="470" y="375"/>
                  </a:lnTo>
                  <a:lnTo>
                    <a:pt x="363" y="428"/>
                  </a:lnTo>
                  <a:lnTo>
                    <a:pt x="269" y="496"/>
                  </a:lnTo>
                  <a:lnTo>
                    <a:pt x="197" y="572"/>
                  </a:lnTo>
                  <a:lnTo>
                    <a:pt x="103" y="670"/>
                  </a:lnTo>
                  <a:lnTo>
                    <a:pt x="40" y="779"/>
                  </a:lnTo>
                  <a:lnTo>
                    <a:pt x="9" y="908"/>
                  </a:lnTo>
                  <a:lnTo>
                    <a:pt x="0" y="1015"/>
                  </a:lnTo>
                  <a:lnTo>
                    <a:pt x="0" y="1168"/>
                  </a:lnTo>
                  <a:lnTo>
                    <a:pt x="35" y="1325"/>
                  </a:lnTo>
                  <a:lnTo>
                    <a:pt x="94" y="1410"/>
                  </a:lnTo>
                  <a:lnTo>
                    <a:pt x="201" y="1517"/>
                  </a:lnTo>
                  <a:lnTo>
                    <a:pt x="336" y="1624"/>
                  </a:lnTo>
                  <a:lnTo>
                    <a:pt x="493" y="1700"/>
                  </a:lnTo>
                  <a:lnTo>
                    <a:pt x="686" y="1746"/>
                  </a:lnTo>
                  <a:lnTo>
                    <a:pt x="869" y="1755"/>
                  </a:lnTo>
                  <a:lnTo>
                    <a:pt x="976" y="1740"/>
                  </a:lnTo>
                  <a:lnTo>
                    <a:pt x="1070" y="1687"/>
                  </a:lnTo>
                  <a:lnTo>
                    <a:pt x="1178" y="1598"/>
                  </a:lnTo>
                  <a:lnTo>
                    <a:pt x="1236" y="1504"/>
                  </a:lnTo>
                  <a:lnTo>
                    <a:pt x="1326" y="1382"/>
                  </a:lnTo>
                  <a:lnTo>
                    <a:pt x="1357" y="1270"/>
                  </a:lnTo>
                  <a:lnTo>
                    <a:pt x="1380" y="1137"/>
                  </a:lnTo>
                  <a:lnTo>
                    <a:pt x="1367" y="1002"/>
                  </a:lnTo>
                  <a:lnTo>
                    <a:pt x="1330" y="873"/>
                  </a:lnTo>
                  <a:lnTo>
                    <a:pt x="1263" y="738"/>
                  </a:lnTo>
                  <a:lnTo>
                    <a:pt x="1164" y="613"/>
                  </a:lnTo>
                  <a:lnTo>
                    <a:pt x="1084" y="532"/>
                  </a:lnTo>
                  <a:lnTo>
                    <a:pt x="994" y="491"/>
                  </a:lnTo>
                  <a:lnTo>
                    <a:pt x="874" y="443"/>
                  </a:lnTo>
                  <a:lnTo>
                    <a:pt x="788" y="424"/>
                  </a:lnTo>
                  <a:lnTo>
                    <a:pt x="788" y="478"/>
                  </a:lnTo>
                  <a:lnTo>
                    <a:pt x="882" y="505"/>
                  </a:lnTo>
                  <a:lnTo>
                    <a:pt x="963" y="522"/>
                  </a:lnTo>
                  <a:lnTo>
                    <a:pt x="1035" y="563"/>
                  </a:lnTo>
                  <a:lnTo>
                    <a:pt x="1116" y="644"/>
                  </a:lnTo>
                  <a:lnTo>
                    <a:pt x="1178" y="733"/>
                  </a:lnTo>
                  <a:lnTo>
                    <a:pt x="1219" y="792"/>
                  </a:lnTo>
                  <a:lnTo>
                    <a:pt x="1263" y="873"/>
                  </a:lnTo>
                  <a:lnTo>
                    <a:pt x="1299" y="989"/>
                  </a:lnTo>
                  <a:lnTo>
                    <a:pt x="1317" y="1096"/>
                  </a:lnTo>
                  <a:lnTo>
                    <a:pt x="1317" y="1190"/>
                  </a:lnTo>
                  <a:lnTo>
                    <a:pt x="1289" y="1288"/>
                  </a:lnTo>
                  <a:lnTo>
                    <a:pt x="1258" y="1382"/>
                  </a:lnTo>
                  <a:lnTo>
                    <a:pt x="1195" y="1472"/>
                  </a:lnTo>
                  <a:lnTo>
                    <a:pt x="1138" y="1543"/>
                  </a:lnTo>
                  <a:lnTo>
                    <a:pt x="1075" y="1606"/>
                  </a:lnTo>
                  <a:lnTo>
                    <a:pt x="994" y="1646"/>
                  </a:lnTo>
                  <a:lnTo>
                    <a:pt x="928" y="1687"/>
                  </a:lnTo>
                  <a:lnTo>
                    <a:pt x="860" y="1700"/>
                  </a:lnTo>
                  <a:lnTo>
                    <a:pt x="749" y="1692"/>
                  </a:lnTo>
                  <a:lnTo>
                    <a:pt x="614" y="1674"/>
                  </a:lnTo>
                  <a:lnTo>
                    <a:pt x="483" y="1624"/>
                  </a:lnTo>
                  <a:lnTo>
                    <a:pt x="376" y="1570"/>
                  </a:lnTo>
                  <a:lnTo>
                    <a:pt x="278" y="1504"/>
                  </a:lnTo>
                  <a:lnTo>
                    <a:pt x="197" y="1432"/>
                  </a:lnTo>
                  <a:lnTo>
                    <a:pt x="144" y="1364"/>
                  </a:lnTo>
                  <a:lnTo>
                    <a:pt x="90" y="1284"/>
                  </a:lnTo>
                  <a:lnTo>
                    <a:pt x="67" y="1181"/>
                  </a:lnTo>
                  <a:lnTo>
                    <a:pt x="63" y="1043"/>
                  </a:lnTo>
                  <a:lnTo>
                    <a:pt x="67" y="926"/>
                  </a:lnTo>
                  <a:lnTo>
                    <a:pt x="94" y="827"/>
                  </a:lnTo>
                  <a:lnTo>
                    <a:pt x="129" y="725"/>
                  </a:lnTo>
                  <a:lnTo>
                    <a:pt x="201" y="639"/>
                  </a:lnTo>
                  <a:lnTo>
                    <a:pt x="282" y="563"/>
                  </a:lnTo>
                  <a:lnTo>
                    <a:pt x="363" y="509"/>
                  </a:lnTo>
                  <a:lnTo>
                    <a:pt x="452" y="465"/>
                  </a:lnTo>
                  <a:lnTo>
                    <a:pt x="520" y="428"/>
                  </a:lnTo>
                  <a:lnTo>
                    <a:pt x="574" y="415"/>
                  </a:lnTo>
                  <a:lnTo>
                    <a:pt x="574" y="397"/>
                  </a:lnTo>
                  <a:lnTo>
                    <a:pt x="506" y="196"/>
                  </a:lnTo>
                  <a:lnTo>
                    <a:pt x="506" y="160"/>
                  </a:lnTo>
                  <a:lnTo>
                    <a:pt x="551" y="133"/>
                  </a:lnTo>
                  <a:lnTo>
                    <a:pt x="614" y="93"/>
                  </a:lnTo>
                  <a:lnTo>
                    <a:pt x="694" y="76"/>
                  </a:lnTo>
                  <a:lnTo>
                    <a:pt x="725" y="76"/>
                  </a:lnTo>
                  <a:lnTo>
                    <a:pt x="734" y="210"/>
                  </a:lnTo>
                  <a:lnTo>
                    <a:pt x="712" y="397"/>
                  </a:lnTo>
                  <a:lnTo>
                    <a:pt x="686" y="522"/>
                  </a:lnTo>
                  <a:lnTo>
                    <a:pt x="734" y="572"/>
                  </a:lnTo>
                  <a:lnTo>
                    <a:pt x="793" y="600"/>
                  </a:lnTo>
                  <a:close/>
                </a:path>
              </a:pathLst>
            </a:custGeom>
            <a:solidFill>
              <a:srgbClr val="000000"/>
            </a:solidFill>
            <a:ln w="9525">
              <a:noFill/>
              <a:round/>
              <a:headEnd/>
              <a:tailEnd/>
            </a:ln>
          </p:spPr>
          <p:txBody>
            <a:bodyPr/>
            <a:lstStyle/>
            <a:p>
              <a:endParaRPr lang="en-IN"/>
            </a:p>
          </p:txBody>
        </p:sp>
        <p:sp>
          <p:nvSpPr>
            <p:cNvPr id="6150" name="Freeform 6"/>
            <p:cNvSpPr>
              <a:spLocks/>
            </p:cNvSpPr>
            <p:nvPr/>
          </p:nvSpPr>
          <p:spPr bwMode="auto">
            <a:xfrm>
              <a:off x="214" y="224"/>
              <a:ext cx="109" cy="262"/>
            </a:xfrm>
            <a:custGeom>
              <a:avLst/>
              <a:gdLst/>
              <a:ahLst/>
              <a:cxnLst>
                <a:cxn ang="0">
                  <a:pos x="201" y="444"/>
                </a:cxn>
                <a:cxn ang="0">
                  <a:pos x="201" y="367"/>
                </a:cxn>
                <a:cxn ang="0">
                  <a:pos x="179" y="247"/>
                </a:cxn>
                <a:cxn ang="0">
                  <a:pos x="135" y="175"/>
                </a:cxn>
                <a:cxn ang="0">
                  <a:pos x="72" y="41"/>
                </a:cxn>
                <a:cxn ang="0">
                  <a:pos x="45" y="0"/>
                </a:cxn>
                <a:cxn ang="0">
                  <a:pos x="0" y="28"/>
                </a:cxn>
                <a:cxn ang="0">
                  <a:pos x="0" y="59"/>
                </a:cxn>
                <a:cxn ang="0">
                  <a:pos x="32" y="113"/>
                </a:cxn>
                <a:cxn ang="0">
                  <a:pos x="80" y="220"/>
                </a:cxn>
                <a:cxn ang="0">
                  <a:pos x="120" y="301"/>
                </a:cxn>
                <a:cxn ang="0">
                  <a:pos x="126" y="376"/>
                </a:cxn>
                <a:cxn ang="0">
                  <a:pos x="139" y="498"/>
                </a:cxn>
                <a:cxn ang="0">
                  <a:pos x="179" y="524"/>
                </a:cxn>
                <a:cxn ang="0">
                  <a:pos x="220" y="489"/>
                </a:cxn>
                <a:cxn ang="0">
                  <a:pos x="201" y="444"/>
                </a:cxn>
              </a:cxnLst>
              <a:rect l="0" t="0" r="r" b="b"/>
              <a:pathLst>
                <a:path w="220" h="524">
                  <a:moveTo>
                    <a:pt x="201" y="444"/>
                  </a:moveTo>
                  <a:lnTo>
                    <a:pt x="201" y="367"/>
                  </a:lnTo>
                  <a:lnTo>
                    <a:pt x="179" y="247"/>
                  </a:lnTo>
                  <a:lnTo>
                    <a:pt x="135" y="175"/>
                  </a:lnTo>
                  <a:lnTo>
                    <a:pt x="72" y="41"/>
                  </a:lnTo>
                  <a:lnTo>
                    <a:pt x="45" y="0"/>
                  </a:lnTo>
                  <a:lnTo>
                    <a:pt x="0" y="28"/>
                  </a:lnTo>
                  <a:lnTo>
                    <a:pt x="0" y="59"/>
                  </a:lnTo>
                  <a:lnTo>
                    <a:pt x="32" y="113"/>
                  </a:lnTo>
                  <a:lnTo>
                    <a:pt x="80" y="220"/>
                  </a:lnTo>
                  <a:lnTo>
                    <a:pt x="120" y="301"/>
                  </a:lnTo>
                  <a:lnTo>
                    <a:pt x="126" y="376"/>
                  </a:lnTo>
                  <a:lnTo>
                    <a:pt x="139" y="498"/>
                  </a:lnTo>
                  <a:lnTo>
                    <a:pt x="179" y="524"/>
                  </a:lnTo>
                  <a:lnTo>
                    <a:pt x="220" y="489"/>
                  </a:lnTo>
                  <a:lnTo>
                    <a:pt x="201" y="444"/>
                  </a:lnTo>
                  <a:close/>
                </a:path>
              </a:pathLst>
            </a:custGeom>
            <a:solidFill>
              <a:srgbClr val="000000"/>
            </a:solidFill>
            <a:ln w="9525">
              <a:noFill/>
              <a:round/>
              <a:headEnd/>
              <a:tailEnd/>
            </a:ln>
          </p:spPr>
          <p:txBody>
            <a:bodyPr/>
            <a:lstStyle/>
            <a:p>
              <a:endParaRPr lang="en-IN"/>
            </a:p>
          </p:txBody>
        </p:sp>
        <p:sp>
          <p:nvSpPr>
            <p:cNvPr id="6151" name="Freeform 7"/>
            <p:cNvSpPr>
              <a:spLocks/>
            </p:cNvSpPr>
            <p:nvPr/>
          </p:nvSpPr>
          <p:spPr bwMode="auto">
            <a:xfrm>
              <a:off x="310" y="229"/>
              <a:ext cx="119" cy="60"/>
            </a:xfrm>
            <a:custGeom>
              <a:avLst/>
              <a:gdLst/>
              <a:ahLst/>
              <a:cxnLst>
                <a:cxn ang="0">
                  <a:pos x="238" y="111"/>
                </a:cxn>
                <a:cxn ang="0">
                  <a:pos x="224" y="79"/>
                </a:cxn>
                <a:cxn ang="0">
                  <a:pos x="148" y="31"/>
                </a:cxn>
                <a:cxn ang="0">
                  <a:pos x="67" y="0"/>
                </a:cxn>
                <a:cxn ang="0">
                  <a:pos x="22" y="0"/>
                </a:cxn>
                <a:cxn ang="0">
                  <a:pos x="0" y="26"/>
                </a:cxn>
                <a:cxn ang="0">
                  <a:pos x="13" y="66"/>
                </a:cxn>
                <a:cxn ang="0">
                  <a:pos x="89" y="92"/>
                </a:cxn>
                <a:cxn ang="0">
                  <a:pos x="198" y="120"/>
                </a:cxn>
                <a:cxn ang="0">
                  <a:pos x="238" y="111"/>
                </a:cxn>
              </a:cxnLst>
              <a:rect l="0" t="0" r="r" b="b"/>
              <a:pathLst>
                <a:path w="238" h="120">
                  <a:moveTo>
                    <a:pt x="238" y="111"/>
                  </a:moveTo>
                  <a:lnTo>
                    <a:pt x="224" y="79"/>
                  </a:lnTo>
                  <a:lnTo>
                    <a:pt x="148" y="31"/>
                  </a:lnTo>
                  <a:lnTo>
                    <a:pt x="67" y="0"/>
                  </a:lnTo>
                  <a:lnTo>
                    <a:pt x="22" y="0"/>
                  </a:lnTo>
                  <a:lnTo>
                    <a:pt x="0" y="26"/>
                  </a:lnTo>
                  <a:lnTo>
                    <a:pt x="13" y="66"/>
                  </a:lnTo>
                  <a:lnTo>
                    <a:pt x="89" y="92"/>
                  </a:lnTo>
                  <a:lnTo>
                    <a:pt x="198" y="120"/>
                  </a:lnTo>
                  <a:lnTo>
                    <a:pt x="238" y="111"/>
                  </a:lnTo>
                  <a:close/>
                </a:path>
              </a:pathLst>
            </a:custGeom>
            <a:solidFill>
              <a:srgbClr val="000000"/>
            </a:solidFill>
            <a:ln w="9525">
              <a:noFill/>
              <a:round/>
              <a:headEnd/>
              <a:tailEnd/>
            </a:ln>
          </p:spPr>
          <p:txBody>
            <a:bodyPr/>
            <a:lstStyle/>
            <a:p>
              <a:endParaRPr lang="en-IN"/>
            </a:p>
          </p:txBody>
        </p:sp>
        <p:sp>
          <p:nvSpPr>
            <p:cNvPr id="6152" name="Freeform 8"/>
            <p:cNvSpPr>
              <a:spLocks/>
            </p:cNvSpPr>
            <p:nvPr/>
          </p:nvSpPr>
          <p:spPr bwMode="auto">
            <a:xfrm>
              <a:off x="282" y="48"/>
              <a:ext cx="84" cy="110"/>
            </a:xfrm>
            <a:custGeom>
              <a:avLst/>
              <a:gdLst/>
              <a:ahLst/>
              <a:cxnLst>
                <a:cxn ang="0">
                  <a:pos x="161" y="0"/>
                </a:cxn>
                <a:cxn ang="0">
                  <a:pos x="169" y="31"/>
                </a:cxn>
                <a:cxn ang="0">
                  <a:pos x="120" y="138"/>
                </a:cxn>
                <a:cxn ang="0">
                  <a:pos x="81" y="192"/>
                </a:cxn>
                <a:cxn ang="0">
                  <a:pos x="50" y="219"/>
                </a:cxn>
                <a:cxn ang="0">
                  <a:pos x="14" y="219"/>
                </a:cxn>
                <a:cxn ang="0">
                  <a:pos x="0" y="192"/>
                </a:cxn>
                <a:cxn ang="0">
                  <a:pos x="9" y="151"/>
                </a:cxn>
                <a:cxn ang="0">
                  <a:pos x="103" y="57"/>
                </a:cxn>
                <a:cxn ang="0">
                  <a:pos x="161" y="0"/>
                </a:cxn>
              </a:cxnLst>
              <a:rect l="0" t="0" r="r" b="b"/>
              <a:pathLst>
                <a:path w="169" h="219">
                  <a:moveTo>
                    <a:pt x="161" y="0"/>
                  </a:moveTo>
                  <a:lnTo>
                    <a:pt x="169" y="31"/>
                  </a:lnTo>
                  <a:lnTo>
                    <a:pt x="120" y="138"/>
                  </a:lnTo>
                  <a:lnTo>
                    <a:pt x="81" y="192"/>
                  </a:lnTo>
                  <a:lnTo>
                    <a:pt x="50" y="219"/>
                  </a:lnTo>
                  <a:lnTo>
                    <a:pt x="14" y="219"/>
                  </a:lnTo>
                  <a:lnTo>
                    <a:pt x="0" y="192"/>
                  </a:lnTo>
                  <a:lnTo>
                    <a:pt x="9" y="151"/>
                  </a:lnTo>
                  <a:lnTo>
                    <a:pt x="103" y="57"/>
                  </a:lnTo>
                  <a:lnTo>
                    <a:pt x="161" y="0"/>
                  </a:lnTo>
                  <a:close/>
                </a:path>
              </a:pathLst>
            </a:custGeom>
            <a:solidFill>
              <a:srgbClr val="000000"/>
            </a:solidFill>
            <a:ln w="9525">
              <a:noFill/>
              <a:round/>
              <a:headEnd/>
              <a:tailEnd/>
            </a:ln>
          </p:spPr>
          <p:txBody>
            <a:bodyPr/>
            <a:lstStyle/>
            <a:p>
              <a:endParaRPr lang="en-IN"/>
            </a:p>
          </p:txBody>
        </p:sp>
        <p:sp>
          <p:nvSpPr>
            <p:cNvPr id="6153" name="Freeform 9"/>
            <p:cNvSpPr>
              <a:spLocks/>
            </p:cNvSpPr>
            <p:nvPr/>
          </p:nvSpPr>
          <p:spPr bwMode="auto">
            <a:xfrm>
              <a:off x="195" y="0"/>
              <a:ext cx="45" cy="122"/>
            </a:xfrm>
            <a:custGeom>
              <a:avLst/>
              <a:gdLst/>
              <a:ahLst/>
              <a:cxnLst>
                <a:cxn ang="0">
                  <a:pos x="13" y="0"/>
                </a:cxn>
                <a:cxn ang="0">
                  <a:pos x="53" y="72"/>
                </a:cxn>
                <a:cxn ang="0">
                  <a:pos x="75" y="152"/>
                </a:cxn>
                <a:cxn ang="0">
                  <a:pos x="88" y="213"/>
                </a:cxn>
                <a:cxn ang="0">
                  <a:pos x="66" y="245"/>
                </a:cxn>
                <a:cxn ang="0">
                  <a:pos x="35" y="245"/>
                </a:cxn>
                <a:cxn ang="0">
                  <a:pos x="22" y="218"/>
                </a:cxn>
                <a:cxn ang="0">
                  <a:pos x="0" y="165"/>
                </a:cxn>
                <a:cxn ang="0">
                  <a:pos x="0" y="80"/>
                </a:cxn>
                <a:cxn ang="0">
                  <a:pos x="13" y="0"/>
                </a:cxn>
              </a:cxnLst>
              <a:rect l="0" t="0" r="r" b="b"/>
              <a:pathLst>
                <a:path w="88" h="245">
                  <a:moveTo>
                    <a:pt x="13" y="0"/>
                  </a:moveTo>
                  <a:lnTo>
                    <a:pt x="53" y="72"/>
                  </a:lnTo>
                  <a:lnTo>
                    <a:pt x="75" y="152"/>
                  </a:lnTo>
                  <a:lnTo>
                    <a:pt x="88" y="213"/>
                  </a:lnTo>
                  <a:lnTo>
                    <a:pt x="66" y="245"/>
                  </a:lnTo>
                  <a:lnTo>
                    <a:pt x="35" y="245"/>
                  </a:lnTo>
                  <a:lnTo>
                    <a:pt x="22" y="218"/>
                  </a:lnTo>
                  <a:lnTo>
                    <a:pt x="0" y="165"/>
                  </a:lnTo>
                  <a:lnTo>
                    <a:pt x="0" y="80"/>
                  </a:lnTo>
                  <a:lnTo>
                    <a:pt x="13" y="0"/>
                  </a:lnTo>
                  <a:close/>
                </a:path>
              </a:pathLst>
            </a:custGeom>
            <a:solidFill>
              <a:srgbClr val="000000"/>
            </a:solidFill>
            <a:ln w="9525">
              <a:noFill/>
              <a:round/>
              <a:headEnd/>
              <a:tailEnd/>
            </a:ln>
          </p:spPr>
          <p:txBody>
            <a:bodyPr/>
            <a:lstStyle/>
            <a:p>
              <a:endParaRPr lang="en-IN"/>
            </a:p>
          </p:txBody>
        </p:sp>
        <p:sp>
          <p:nvSpPr>
            <p:cNvPr id="6154" name="Freeform 10"/>
            <p:cNvSpPr>
              <a:spLocks/>
            </p:cNvSpPr>
            <p:nvPr/>
          </p:nvSpPr>
          <p:spPr bwMode="auto">
            <a:xfrm>
              <a:off x="38" y="100"/>
              <a:ext cx="121" cy="61"/>
            </a:xfrm>
            <a:custGeom>
              <a:avLst/>
              <a:gdLst/>
              <a:ahLst/>
              <a:cxnLst>
                <a:cxn ang="0">
                  <a:pos x="0" y="0"/>
                </a:cxn>
                <a:cxn ang="0">
                  <a:pos x="116" y="15"/>
                </a:cxn>
                <a:cxn ang="0">
                  <a:pos x="201" y="37"/>
                </a:cxn>
                <a:cxn ang="0">
                  <a:pos x="241" y="68"/>
                </a:cxn>
                <a:cxn ang="0">
                  <a:pos x="227" y="109"/>
                </a:cxn>
                <a:cxn ang="0">
                  <a:pos x="201" y="122"/>
                </a:cxn>
                <a:cxn ang="0">
                  <a:pos x="133" y="103"/>
                </a:cxn>
                <a:cxn ang="0">
                  <a:pos x="0" y="0"/>
                </a:cxn>
              </a:cxnLst>
              <a:rect l="0" t="0" r="r" b="b"/>
              <a:pathLst>
                <a:path w="241" h="122">
                  <a:moveTo>
                    <a:pt x="0" y="0"/>
                  </a:moveTo>
                  <a:lnTo>
                    <a:pt x="116" y="15"/>
                  </a:lnTo>
                  <a:lnTo>
                    <a:pt x="201" y="37"/>
                  </a:lnTo>
                  <a:lnTo>
                    <a:pt x="241" y="68"/>
                  </a:lnTo>
                  <a:lnTo>
                    <a:pt x="227" y="109"/>
                  </a:lnTo>
                  <a:lnTo>
                    <a:pt x="201" y="122"/>
                  </a:lnTo>
                  <a:lnTo>
                    <a:pt x="133" y="103"/>
                  </a:lnTo>
                  <a:lnTo>
                    <a:pt x="0" y="0"/>
                  </a:lnTo>
                  <a:close/>
                </a:path>
              </a:pathLst>
            </a:custGeom>
            <a:solidFill>
              <a:srgbClr val="000000"/>
            </a:solidFill>
            <a:ln w="9525">
              <a:noFill/>
              <a:round/>
              <a:headEnd/>
              <a:tailEnd/>
            </a:ln>
          </p:spPr>
          <p:txBody>
            <a:bodyPr/>
            <a:lstStyle/>
            <a:p>
              <a:endParaRPr lang="en-IN"/>
            </a:p>
          </p:txBody>
        </p:sp>
        <p:sp>
          <p:nvSpPr>
            <p:cNvPr id="6155" name="Freeform 11"/>
            <p:cNvSpPr>
              <a:spLocks/>
            </p:cNvSpPr>
            <p:nvPr/>
          </p:nvSpPr>
          <p:spPr bwMode="auto">
            <a:xfrm>
              <a:off x="24" y="203"/>
              <a:ext cx="134" cy="94"/>
            </a:xfrm>
            <a:custGeom>
              <a:avLst/>
              <a:gdLst/>
              <a:ahLst/>
              <a:cxnLst>
                <a:cxn ang="0">
                  <a:pos x="15" y="133"/>
                </a:cxn>
                <a:cxn ang="0">
                  <a:pos x="68" y="74"/>
                </a:cxn>
                <a:cxn ang="0">
                  <a:pos x="153" y="22"/>
                </a:cxn>
                <a:cxn ang="0">
                  <a:pos x="229" y="0"/>
                </a:cxn>
                <a:cxn ang="0">
                  <a:pos x="260" y="0"/>
                </a:cxn>
                <a:cxn ang="0">
                  <a:pos x="268" y="39"/>
                </a:cxn>
                <a:cxn ang="0">
                  <a:pos x="246" y="66"/>
                </a:cxn>
                <a:cxn ang="0">
                  <a:pos x="188" y="79"/>
                </a:cxn>
                <a:cxn ang="0">
                  <a:pos x="135" y="79"/>
                </a:cxn>
                <a:cxn ang="0">
                  <a:pos x="72" y="119"/>
                </a:cxn>
                <a:cxn ang="0">
                  <a:pos x="19" y="168"/>
                </a:cxn>
                <a:cxn ang="0">
                  <a:pos x="0" y="186"/>
                </a:cxn>
                <a:cxn ang="0">
                  <a:pos x="15" y="133"/>
                </a:cxn>
              </a:cxnLst>
              <a:rect l="0" t="0" r="r" b="b"/>
              <a:pathLst>
                <a:path w="268" h="186">
                  <a:moveTo>
                    <a:pt x="15" y="133"/>
                  </a:moveTo>
                  <a:lnTo>
                    <a:pt x="68" y="74"/>
                  </a:lnTo>
                  <a:lnTo>
                    <a:pt x="153" y="22"/>
                  </a:lnTo>
                  <a:lnTo>
                    <a:pt x="229" y="0"/>
                  </a:lnTo>
                  <a:lnTo>
                    <a:pt x="260" y="0"/>
                  </a:lnTo>
                  <a:lnTo>
                    <a:pt x="268" y="39"/>
                  </a:lnTo>
                  <a:lnTo>
                    <a:pt x="246" y="66"/>
                  </a:lnTo>
                  <a:lnTo>
                    <a:pt x="188" y="79"/>
                  </a:lnTo>
                  <a:lnTo>
                    <a:pt x="135" y="79"/>
                  </a:lnTo>
                  <a:lnTo>
                    <a:pt x="72" y="119"/>
                  </a:lnTo>
                  <a:lnTo>
                    <a:pt x="19" y="168"/>
                  </a:lnTo>
                  <a:lnTo>
                    <a:pt x="0" y="186"/>
                  </a:lnTo>
                  <a:lnTo>
                    <a:pt x="15" y="133"/>
                  </a:lnTo>
                  <a:close/>
                </a:path>
              </a:pathLst>
            </a:custGeom>
            <a:solidFill>
              <a:srgbClr val="000000"/>
            </a:solidFill>
            <a:ln w="9525">
              <a:noFill/>
              <a:round/>
              <a:headEnd/>
              <a:tailEnd/>
            </a:ln>
          </p:spPr>
          <p:txBody>
            <a:bodyPr/>
            <a:lstStyle/>
            <a:p>
              <a:endParaRPr lang="en-IN"/>
            </a:p>
          </p:txBody>
        </p:sp>
        <p:sp>
          <p:nvSpPr>
            <p:cNvPr id="6156" name="Freeform 12"/>
            <p:cNvSpPr>
              <a:spLocks/>
            </p:cNvSpPr>
            <p:nvPr/>
          </p:nvSpPr>
          <p:spPr bwMode="auto">
            <a:xfrm>
              <a:off x="169" y="283"/>
              <a:ext cx="35" cy="67"/>
            </a:xfrm>
            <a:custGeom>
              <a:avLst/>
              <a:gdLst/>
              <a:ahLst/>
              <a:cxnLst>
                <a:cxn ang="0">
                  <a:pos x="33" y="135"/>
                </a:cxn>
                <a:cxn ang="0">
                  <a:pos x="0" y="77"/>
                </a:cxn>
                <a:cxn ang="0">
                  <a:pos x="0" y="24"/>
                </a:cxn>
                <a:cxn ang="0">
                  <a:pos x="40" y="0"/>
                </a:cxn>
                <a:cxn ang="0">
                  <a:pos x="71" y="27"/>
                </a:cxn>
                <a:cxn ang="0">
                  <a:pos x="53" y="81"/>
                </a:cxn>
                <a:cxn ang="0">
                  <a:pos x="33" y="135"/>
                </a:cxn>
              </a:cxnLst>
              <a:rect l="0" t="0" r="r" b="b"/>
              <a:pathLst>
                <a:path w="71" h="135">
                  <a:moveTo>
                    <a:pt x="33" y="135"/>
                  </a:moveTo>
                  <a:lnTo>
                    <a:pt x="0" y="77"/>
                  </a:lnTo>
                  <a:lnTo>
                    <a:pt x="0" y="24"/>
                  </a:lnTo>
                  <a:lnTo>
                    <a:pt x="40" y="0"/>
                  </a:lnTo>
                  <a:lnTo>
                    <a:pt x="71" y="27"/>
                  </a:lnTo>
                  <a:lnTo>
                    <a:pt x="53" y="81"/>
                  </a:lnTo>
                  <a:lnTo>
                    <a:pt x="33" y="135"/>
                  </a:lnTo>
                  <a:close/>
                </a:path>
              </a:pathLst>
            </a:custGeom>
            <a:solidFill>
              <a:srgbClr val="000000"/>
            </a:solidFill>
            <a:ln w="9525">
              <a:noFill/>
              <a:round/>
              <a:headEnd/>
              <a:tailEnd/>
            </a:ln>
          </p:spPr>
          <p:txBody>
            <a:bodyPr/>
            <a:lstStyle/>
            <a:p>
              <a:endParaRPr lang="en-IN"/>
            </a:p>
          </p:txBody>
        </p:sp>
      </p:grpSp>
      <p:grpSp>
        <p:nvGrpSpPr>
          <p:cNvPr id="3" name="Group 13"/>
          <p:cNvGrpSpPr>
            <a:grpSpLocks/>
          </p:cNvGrpSpPr>
          <p:nvPr/>
        </p:nvGrpSpPr>
        <p:grpSpPr bwMode="auto">
          <a:xfrm>
            <a:off x="3846513" y="2830513"/>
            <a:ext cx="1336675" cy="2538412"/>
            <a:chOff x="0" y="0"/>
            <a:chExt cx="842" cy="1599"/>
          </a:xfrm>
        </p:grpSpPr>
        <p:sp>
          <p:nvSpPr>
            <p:cNvPr id="6158" name="Freeform 14"/>
            <p:cNvSpPr>
              <a:spLocks/>
            </p:cNvSpPr>
            <p:nvPr/>
          </p:nvSpPr>
          <p:spPr bwMode="auto">
            <a:xfrm>
              <a:off x="0" y="490"/>
              <a:ext cx="330" cy="544"/>
            </a:xfrm>
            <a:custGeom>
              <a:avLst/>
              <a:gdLst/>
              <a:ahLst/>
              <a:cxnLst>
                <a:cxn ang="0">
                  <a:pos x="348" y="162"/>
                </a:cxn>
                <a:cxn ang="0">
                  <a:pos x="416" y="94"/>
                </a:cxn>
                <a:cxn ang="0">
                  <a:pos x="510" y="28"/>
                </a:cxn>
                <a:cxn ang="0">
                  <a:pos x="577" y="0"/>
                </a:cxn>
                <a:cxn ang="0">
                  <a:pos x="658" y="6"/>
                </a:cxn>
                <a:cxn ang="0">
                  <a:pos x="658" y="68"/>
                </a:cxn>
                <a:cxn ang="0">
                  <a:pos x="618" y="122"/>
                </a:cxn>
                <a:cxn ang="0">
                  <a:pos x="542" y="162"/>
                </a:cxn>
                <a:cxn ang="0">
                  <a:pos x="354" y="247"/>
                </a:cxn>
                <a:cxn ang="0">
                  <a:pos x="173" y="351"/>
                </a:cxn>
                <a:cxn ang="0">
                  <a:pos x="98" y="377"/>
                </a:cxn>
                <a:cxn ang="0">
                  <a:pos x="71" y="417"/>
                </a:cxn>
                <a:cxn ang="0">
                  <a:pos x="98" y="458"/>
                </a:cxn>
                <a:cxn ang="0">
                  <a:pos x="254" y="609"/>
                </a:cxn>
                <a:cxn ang="0">
                  <a:pos x="326" y="659"/>
                </a:cxn>
                <a:cxn ang="0">
                  <a:pos x="433" y="744"/>
                </a:cxn>
                <a:cxn ang="0">
                  <a:pos x="542" y="825"/>
                </a:cxn>
                <a:cxn ang="0">
                  <a:pos x="537" y="865"/>
                </a:cxn>
                <a:cxn ang="0">
                  <a:pos x="456" y="878"/>
                </a:cxn>
                <a:cxn ang="0">
                  <a:pos x="335" y="878"/>
                </a:cxn>
                <a:cxn ang="0">
                  <a:pos x="260" y="919"/>
                </a:cxn>
                <a:cxn ang="0">
                  <a:pos x="232" y="1022"/>
                </a:cxn>
                <a:cxn ang="0">
                  <a:pos x="232" y="1076"/>
                </a:cxn>
                <a:cxn ang="0">
                  <a:pos x="201" y="1089"/>
                </a:cxn>
                <a:cxn ang="0">
                  <a:pos x="151" y="1041"/>
                </a:cxn>
                <a:cxn ang="0">
                  <a:pos x="160" y="954"/>
                </a:cxn>
                <a:cxn ang="0">
                  <a:pos x="205" y="892"/>
                </a:cxn>
                <a:cxn ang="0">
                  <a:pos x="295" y="838"/>
                </a:cxn>
                <a:cxn ang="0">
                  <a:pos x="393" y="812"/>
                </a:cxn>
                <a:cxn ang="0">
                  <a:pos x="402" y="784"/>
                </a:cxn>
                <a:cxn ang="0">
                  <a:pos x="354" y="731"/>
                </a:cxn>
                <a:cxn ang="0">
                  <a:pos x="147" y="596"/>
                </a:cxn>
                <a:cxn ang="0">
                  <a:pos x="85" y="543"/>
                </a:cxn>
                <a:cxn ang="0">
                  <a:pos x="26" y="471"/>
                </a:cxn>
                <a:cxn ang="0">
                  <a:pos x="0" y="390"/>
                </a:cxn>
                <a:cxn ang="0">
                  <a:pos x="17" y="341"/>
                </a:cxn>
                <a:cxn ang="0">
                  <a:pos x="120" y="310"/>
                </a:cxn>
                <a:cxn ang="0">
                  <a:pos x="245" y="256"/>
                </a:cxn>
                <a:cxn ang="0">
                  <a:pos x="326" y="202"/>
                </a:cxn>
                <a:cxn ang="0">
                  <a:pos x="348" y="162"/>
                </a:cxn>
              </a:cxnLst>
              <a:rect l="0" t="0" r="r" b="b"/>
              <a:pathLst>
                <a:path w="658" h="1089">
                  <a:moveTo>
                    <a:pt x="348" y="162"/>
                  </a:moveTo>
                  <a:lnTo>
                    <a:pt x="416" y="94"/>
                  </a:lnTo>
                  <a:lnTo>
                    <a:pt x="510" y="28"/>
                  </a:lnTo>
                  <a:lnTo>
                    <a:pt x="577" y="0"/>
                  </a:lnTo>
                  <a:lnTo>
                    <a:pt x="658" y="6"/>
                  </a:lnTo>
                  <a:lnTo>
                    <a:pt x="658" y="68"/>
                  </a:lnTo>
                  <a:lnTo>
                    <a:pt x="618" y="122"/>
                  </a:lnTo>
                  <a:lnTo>
                    <a:pt x="542" y="162"/>
                  </a:lnTo>
                  <a:lnTo>
                    <a:pt x="354" y="247"/>
                  </a:lnTo>
                  <a:lnTo>
                    <a:pt x="173" y="351"/>
                  </a:lnTo>
                  <a:lnTo>
                    <a:pt x="98" y="377"/>
                  </a:lnTo>
                  <a:lnTo>
                    <a:pt x="71" y="417"/>
                  </a:lnTo>
                  <a:lnTo>
                    <a:pt x="98" y="458"/>
                  </a:lnTo>
                  <a:lnTo>
                    <a:pt x="254" y="609"/>
                  </a:lnTo>
                  <a:lnTo>
                    <a:pt x="326" y="659"/>
                  </a:lnTo>
                  <a:lnTo>
                    <a:pt x="433" y="744"/>
                  </a:lnTo>
                  <a:lnTo>
                    <a:pt x="542" y="825"/>
                  </a:lnTo>
                  <a:lnTo>
                    <a:pt x="537" y="865"/>
                  </a:lnTo>
                  <a:lnTo>
                    <a:pt x="456" y="878"/>
                  </a:lnTo>
                  <a:lnTo>
                    <a:pt x="335" y="878"/>
                  </a:lnTo>
                  <a:lnTo>
                    <a:pt x="260" y="919"/>
                  </a:lnTo>
                  <a:lnTo>
                    <a:pt x="232" y="1022"/>
                  </a:lnTo>
                  <a:lnTo>
                    <a:pt x="232" y="1076"/>
                  </a:lnTo>
                  <a:lnTo>
                    <a:pt x="201" y="1089"/>
                  </a:lnTo>
                  <a:lnTo>
                    <a:pt x="151" y="1041"/>
                  </a:lnTo>
                  <a:lnTo>
                    <a:pt x="160" y="954"/>
                  </a:lnTo>
                  <a:lnTo>
                    <a:pt x="205" y="892"/>
                  </a:lnTo>
                  <a:lnTo>
                    <a:pt x="295" y="838"/>
                  </a:lnTo>
                  <a:lnTo>
                    <a:pt x="393" y="812"/>
                  </a:lnTo>
                  <a:lnTo>
                    <a:pt x="402" y="784"/>
                  </a:lnTo>
                  <a:lnTo>
                    <a:pt x="354" y="731"/>
                  </a:lnTo>
                  <a:lnTo>
                    <a:pt x="147" y="596"/>
                  </a:lnTo>
                  <a:lnTo>
                    <a:pt x="85" y="543"/>
                  </a:lnTo>
                  <a:lnTo>
                    <a:pt x="26" y="471"/>
                  </a:lnTo>
                  <a:lnTo>
                    <a:pt x="0" y="390"/>
                  </a:lnTo>
                  <a:lnTo>
                    <a:pt x="17" y="341"/>
                  </a:lnTo>
                  <a:lnTo>
                    <a:pt x="120" y="310"/>
                  </a:lnTo>
                  <a:lnTo>
                    <a:pt x="245" y="256"/>
                  </a:lnTo>
                  <a:lnTo>
                    <a:pt x="326" y="202"/>
                  </a:lnTo>
                  <a:lnTo>
                    <a:pt x="348" y="162"/>
                  </a:lnTo>
                  <a:close/>
                </a:path>
              </a:pathLst>
            </a:custGeom>
            <a:solidFill>
              <a:srgbClr val="000000"/>
            </a:solidFill>
            <a:ln w="9525">
              <a:noFill/>
              <a:round/>
              <a:headEnd/>
              <a:tailEnd/>
            </a:ln>
          </p:spPr>
          <p:txBody>
            <a:bodyPr/>
            <a:lstStyle/>
            <a:p>
              <a:endParaRPr lang="en-IN"/>
            </a:p>
          </p:txBody>
        </p:sp>
        <p:sp>
          <p:nvSpPr>
            <p:cNvPr id="6159" name="Freeform 15"/>
            <p:cNvSpPr>
              <a:spLocks/>
            </p:cNvSpPr>
            <p:nvPr/>
          </p:nvSpPr>
          <p:spPr bwMode="auto">
            <a:xfrm>
              <a:off x="294" y="466"/>
              <a:ext cx="229" cy="521"/>
            </a:xfrm>
            <a:custGeom>
              <a:avLst/>
              <a:gdLst/>
              <a:ahLst/>
              <a:cxnLst>
                <a:cxn ang="0">
                  <a:pos x="98" y="80"/>
                </a:cxn>
                <a:cxn ang="0">
                  <a:pos x="139" y="13"/>
                </a:cxn>
                <a:cxn ang="0">
                  <a:pos x="188" y="0"/>
                </a:cxn>
                <a:cxn ang="0">
                  <a:pos x="256" y="0"/>
                </a:cxn>
                <a:cxn ang="0">
                  <a:pos x="341" y="48"/>
                </a:cxn>
                <a:cxn ang="0">
                  <a:pos x="395" y="157"/>
                </a:cxn>
                <a:cxn ang="0">
                  <a:pos x="435" y="295"/>
                </a:cxn>
                <a:cxn ang="0">
                  <a:pos x="459" y="438"/>
                </a:cxn>
                <a:cxn ang="0">
                  <a:pos x="459" y="631"/>
                </a:cxn>
                <a:cxn ang="0">
                  <a:pos x="409" y="842"/>
                </a:cxn>
                <a:cxn ang="0">
                  <a:pos x="337" y="966"/>
                </a:cxn>
                <a:cxn ang="0">
                  <a:pos x="242" y="1028"/>
                </a:cxn>
                <a:cxn ang="0">
                  <a:pos x="153" y="1043"/>
                </a:cxn>
                <a:cxn ang="0">
                  <a:pos x="85" y="1002"/>
                </a:cxn>
                <a:cxn ang="0">
                  <a:pos x="32" y="953"/>
                </a:cxn>
                <a:cxn ang="0">
                  <a:pos x="17" y="873"/>
                </a:cxn>
                <a:cxn ang="0">
                  <a:pos x="0" y="720"/>
                </a:cxn>
                <a:cxn ang="0">
                  <a:pos x="13" y="532"/>
                </a:cxn>
                <a:cxn ang="0">
                  <a:pos x="54" y="336"/>
                </a:cxn>
                <a:cxn ang="0">
                  <a:pos x="80" y="196"/>
                </a:cxn>
                <a:cxn ang="0">
                  <a:pos x="98" y="80"/>
                </a:cxn>
              </a:cxnLst>
              <a:rect l="0" t="0" r="r" b="b"/>
              <a:pathLst>
                <a:path w="459" h="1043">
                  <a:moveTo>
                    <a:pt x="98" y="80"/>
                  </a:moveTo>
                  <a:lnTo>
                    <a:pt x="139" y="13"/>
                  </a:lnTo>
                  <a:lnTo>
                    <a:pt x="188" y="0"/>
                  </a:lnTo>
                  <a:lnTo>
                    <a:pt x="256" y="0"/>
                  </a:lnTo>
                  <a:lnTo>
                    <a:pt x="341" y="48"/>
                  </a:lnTo>
                  <a:lnTo>
                    <a:pt x="395" y="157"/>
                  </a:lnTo>
                  <a:lnTo>
                    <a:pt x="435" y="295"/>
                  </a:lnTo>
                  <a:lnTo>
                    <a:pt x="459" y="438"/>
                  </a:lnTo>
                  <a:lnTo>
                    <a:pt x="459" y="631"/>
                  </a:lnTo>
                  <a:lnTo>
                    <a:pt x="409" y="842"/>
                  </a:lnTo>
                  <a:lnTo>
                    <a:pt x="337" y="966"/>
                  </a:lnTo>
                  <a:lnTo>
                    <a:pt x="242" y="1028"/>
                  </a:lnTo>
                  <a:lnTo>
                    <a:pt x="153" y="1043"/>
                  </a:lnTo>
                  <a:lnTo>
                    <a:pt x="85" y="1002"/>
                  </a:lnTo>
                  <a:lnTo>
                    <a:pt x="32" y="953"/>
                  </a:lnTo>
                  <a:lnTo>
                    <a:pt x="17" y="873"/>
                  </a:lnTo>
                  <a:lnTo>
                    <a:pt x="0" y="720"/>
                  </a:lnTo>
                  <a:lnTo>
                    <a:pt x="13" y="532"/>
                  </a:lnTo>
                  <a:lnTo>
                    <a:pt x="54" y="336"/>
                  </a:lnTo>
                  <a:lnTo>
                    <a:pt x="80" y="196"/>
                  </a:lnTo>
                  <a:lnTo>
                    <a:pt x="98" y="80"/>
                  </a:lnTo>
                  <a:close/>
                </a:path>
              </a:pathLst>
            </a:custGeom>
            <a:solidFill>
              <a:srgbClr val="000000"/>
            </a:solidFill>
            <a:ln w="9525">
              <a:noFill/>
              <a:round/>
              <a:headEnd/>
              <a:tailEnd/>
            </a:ln>
          </p:spPr>
          <p:txBody>
            <a:bodyPr/>
            <a:lstStyle/>
            <a:p>
              <a:endParaRPr lang="en-IN"/>
            </a:p>
          </p:txBody>
        </p:sp>
        <p:sp>
          <p:nvSpPr>
            <p:cNvPr id="6160" name="Freeform 16"/>
            <p:cNvSpPr>
              <a:spLocks/>
            </p:cNvSpPr>
            <p:nvPr/>
          </p:nvSpPr>
          <p:spPr bwMode="auto">
            <a:xfrm>
              <a:off x="357" y="919"/>
              <a:ext cx="134" cy="680"/>
            </a:xfrm>
            <a:custGeom>
              <a:avLst/>
              <a:gdLst/>
              <a:ahLst/>
              <a:cxnLst>
                <a:cxn ang="0">
                  <a:pos x="129" y="240"/>
                </a:cxn>
                <a:cxn ang="0">
                  <a:pos x="93" y="151"/>
                </a:cxn>
                <a:cxn ang="0">
                  <a:pos x="93" y="53"/>
                </a:cxn>
                <a:cxn ang="0">
                  <a:pos x="142" y="0"/>
                </a:cxn>
                <a:cxn ang="0">
                  <a:pos x="200" y="26"/>
                </a:cxn>
                <a:cxn ang="0">
                  <a:pos x="240" y="120"/>
                </a:cxn>
                <a:cxn ang="0">
                  <a:pos x="263" y="281"/>
                </a:cxn>
                <a:cxn ang="0">
                  <a:pos x="268" y="482"/>
                </a:cxn>
                <a:cxn ang="0">
                  <a:pos x="253" y="657"/>
                </a:cxn>
                <a:cxn ang="0">
                  <a:pos x="227" y="845"/>
                </a:cxn>
                <a:cxn ang="0">
                  <a:pos x="227" y="1073"/>
                </a:cxn>
                <a:cxn ang="0">
                  <a:pos x="263" y="1167"/>
                </a:cxn>
                <a:cxn ang="0">
                  <a:pos x="249" y="1211"/>
                </a:cxn>
                <a:cxn ang="0">
                  <a:pos x="187" y="1226"/>
                </a:cxn>
                <a:cxn ang="0">
                  <a:pos x="120" y="1288"/>
                </a:cxn>
                <a:cxn ang="0">
                  <a:pos x="89" y="1342"/>
                </a:cxn>
                <a:cxn ang="0">
                  <a:pos x="13" y="1360"/>
                </a:cxn>
                <a:cxn ang="0">
                  <a:pos x="0" y="1301"/>
                </a:cxn>
                <a:cxn ang="0">
                  <a:pos x="26" y="1252"/>
                </a:cxn>
                <a:cxn ang="0">
                  <a:pos x="120" y="1211"/>
                </a:cxn>
                <a:cxn ang="0">
                  <a:pos x="187" y="1181"/>
                </a:cxn>
                <a:cxn ang="0">
                  <a:pos x="209" y="1154"/>
                </a:cxn>
                <a:cxn ang="0">
                  <a:pos x="183" y="1078"/>
                </a:cxn>
                <a:cxn ang="0">
                  <a:pos x="161" y="925"/>
                </a:cxn>
                <a:cxn ang="0">
                  <a:pos x="155" y="742"/>
                </a:cxn>
                <a:cxn ang="0">
                  <a:pos x="161" y="621"/>
                </a:cxn>
                <a:cxn ang="0">
                  <a:pos x="168" y="456"/>
                </a:cxn>
                <a:cxn ang="0">
                  <a:pos x="155" y="308"/>
                </a:cxn>
                <a:cxn ang="0">
                  <a:pos x="129" y="240"/>
                </a:cxn>
              </a:cxnLst>
              <a:rect l="0" t="0" r="r" b="b"/>
              <a:pathLst>
                <a:path w="268" h="1360">
                  <a:moveTo>
                    <a:pt x="129" y="240"/>
                  </a:moveTo>
                  <a:lnTo>
                    <a:pt x="93" y="151"/>
                  </a:lnTo>
                  <a:lnTo>
                    <a:pt x="93" y="53"/>
                  </a:lnTo>
                  <a:lnTo>
                    <a:pt x="142" y="0"/>
                  </a:lnTo>
                  <a:lnTo>
                    <a:pt x="200" y="26"/>
                  </a:lnTo>
                  <a:lnTo>
                    <a:pt x="240" y="120"/>
                  </a:lnTo>
                  <a:lnTo>
                    <a:pt x="263" y="281"/>
                  </a:lnTo>
                  <a:lnTo>
                    <a:pt x="268" y="482"/>
                  </a:lnTo>
                  <a:lnTo>
                    <a:pt x="253" y="657"/>
                  </a:lnTo>
                  <a:lnTo>
                    <a:pt x="227" y="845"/>
                  </a:lnTo>
                  <a:lnTo>
                    <a:pt x="227" y="1073"/>
                  </a:lnTo>
                  <a:lnTo>
                    <a:pt x="263" y="1167"/>
                  </a:lnTo>
                  <a:lnTo>
                    <a:pt x="249" y="1211"/>
                  </a:lnTo>
                  <a:lnTo>
                    <a:pt x="187" y="1226"/>
                  </a:lnTo>
                  <a:lnTo>
                    <a:pt x="120" y="1288"/>
                  </a:lnTo>
                  <a:lnTo>
                    <a:pt x="89" y="1342"/>
                  </a:lnTo>
                  <a:lnTo>
                    <a:pt x="13" y="1360"/>
                  </a:lnTo>
                  <a:lnTo>
                    <a:pt x="0" y="1301"/>
                  </a:lnTo>
                  <a:lnTo>
                    <a:pt x="26" y="1252"/>
                  </a:lnTo>
                  <a:lnTo>
                    <a:pt x="120" y="1211"/>
                  </a:lnTo>
                  <a:lnTo>
                    <a:pt x="187" y="1181"/>
                  </a:lnTo>
                  <a:lnTo>
                    <a:pt x="209" y="1154"/>
                  </a:lnTo>
                  <a:lnTo>
                    <a:pt x="183" y="1078"/>
                  </a:lnTo>
                  <a:lnTo>
                    <a:pt x="161" y="925"/>
                  </a:lnTo>
                  <a:lnTo>
                    <a:pt x="155" y="742"/>
                  </a:lnTo>
                  <a:lnTo>
                    <a:pt x="161" y="621"/>
                  </a:lnTo>
                  <a:lnTo>
                    <a:pt x="168" y="456"/>
                  </a:lnTo>
                  <a:lnTo>
                    <a:pt x="155" y="308"/>
                  </a:lnTo>
                  <a:lnTo>
                    <a:pt x="129" y="240"/>
                  </a:lnTo>
                  <a:close/>
                </a:path>
              </a:pathLst>
            </a:custGeom>
            <a:solidFill>
              <a:srgbClr val="000000"/>
            </a:solidFill>
            <a:ln w="9525">
              <a:noFill/>
              <a:round/>
              <a:headEnd/>
              <a:tailEnd/>
            </a:ln>
          </p:spPr>
          <p:txBody>
            <a:bodyPr/>
            <a:lstStyle/>
            <a:p>
              <a:endParaRPr lang="en-IN"/>
            </a:p>
          </p:txBody>
        </p:sp>
        <p:sp>
          <p:nvSpPr>
            <p:cNvPr id="6161" name="Freeform 17"/>
            <p:cNvSpPr>
              <a:spLocks/>
            </p:cNvSpPr>
            <p:nvPr/>
          </p:nvSpPr>
          <p:spPr bwMode="auto">
            <a:xfrm>
              <a:off x="170" y="920"/>
              <a:ext cx="208" cy="678"/>
            </a:xfrm>
            <a:custGeom>
              <a:avLst/>
              <a:gdLst/>
              <a:ahLst/>
              <a:cxnLst>
                <a:cxn ang="0">
                  <a:pos x="256" y="126"/>
                </a:cxn>
                <a:cxn ang="0">
                  <a:pos x="300" y="41"/>
                </a:cxn>
                <a:cxn ang="0">
                  <a:pos x="354" y="0"/>
                </a:cxn>
                <a:cxn ang="0">
                  <a:pos x="417" y="27"/>
                </a:cxn>
                <a:cxn ang="0">
                  <a:pos x="408" y="108"/>
                </a:cxn>
                <a:cxn ang="0">
                  <a:pos x="367" y="165"/>
                </a:cxn>
                <a:cxn ang="0">
                  <a:pos x="287" y="309"/>
                </a:cxn>
                <a:cxn ang="0">
                  <a:pos x="234" y="447"/>
                </a:cxn>
                <a:cxn ang="0">
                  <a:pos x="203" y="595"/>
                </a:cxn>
                <a:cxn ang="0">
                  <a:pos x="206" y="739"/>
                </a:cxn>
                <a:cxn ang="0">
                  <a:pos x="256" y="931"/>
                </a:cxn>
                <a:cxn ang="0">
                  <a:pos x="297" y="1115"/>
                </a:cxn>
                <a:cxn ang="0">
                  <a:pos x="354" y="1195"/>
                </a:cxn>
                <a:cxn ang="0">
                  <a:pos x="350" y="1241"/>
                </a:cxn>
                <a:cxn ang="0">
                  <a:pos x="300" y="1263"/>
                </a:cxn>
                <a:cxn ang="0">
                  <a:pos x="188" y="1280"/>
                </a:cxn>
                <a:cxn ang="0">
                  <a:pos x="108" y="1329"/>
                </a:cxn>
                <a:cxn ang="0">
                  <a:pos x="68" y="1357"/>
                </a:cxn>
                <a:cxn ang="0">
                  <a:pos x="0" y="1294"/>
                </a:cxn>
                <a:cxn ang="0">
                  <a:pos x="14" y="1254"/>
                </a:cxn>
                <a:cxn ang="0">
                  <a:pos x="81" y="1226"/>
                </a:cxn>
                <a:cxn ang="0">
                  <a:pos x="166" y="1213"/>
                </a:cxn>
                <a:cxn ang="0">
                  <a:pos x="247" y="1213"/>
                </a:cxn>
                <a:cxn ang="0">
                  <a:pos x="260" y="1187"/>
                </a:cxn>
                <a:cxn ang="0">
                  <a:pos x="247" y="1141"/>
                </a:cxn>
                <a:cxn ang="0">
                  <a:pos x="179" y="967"/>
                </a:cxn>
                <a:cxn ang="0">
                  <a:pos x="135" y="796"/>
                </a:cxn>
                <a:cxn ang="0">
                  <a:pos x="112" y="672"/>
                </a:cxn>
                <a:cxn ang="0">
                  <a:pos x="108" y="556"/>
                </a:cxn>
                <a:cxn ang="0">
                  <a:pos x="125" y="443"/>
                </a:cxn>
                <a:cxn ang="0">
                  <a:pos x="166" y="327"/>
                </a:cxn>
                <a:cxn ang="0">
                  <a:pos x="229" y="174"/>
                </a:cxn>
                <a:cxn ang="0">
                  <a:pos x="256" y="126"/>
                </a:cxn>
              </a:cxnLst>
              <a:rect l="0" t="0" r="r" b="b"/>
              <a:pathLst>
                <a:path w="417" h="1357">
                  <a:moveTo>
                    <a:pt x="256" y="126"/>
                  </a:moveTo>
                  <a:lnTo>
                    <a:pt x="300" y="41"/>
                  </a:lnTo>
                  <a:lnTo>
                    <a:pt x="354" y="0"/>
                  </a:lnTo>
                  <a:lnTo>
                    <a:pt x="417" y="27"/>
                  </a:lnTo>
                  <a:lnTo>
                    <a:pt x="408" y="108"/>
                  </a:lnTo>
                  <a:lnTo>
                    <a:pt x="367" y="165"/>
                  </a:lnTo>
                  <a:lnTo>
                    <a:pt x="287" y="309"/>
                  </a:lnTo>
                  <a:lnTo>
                    <a:pt x="234" y="447"/>
                  </a:lnTo>
                  <a:lnTo>
                    <a:pt x="203" y="595"/>
                  </a:lnTo>
                  <a:lnTo>
                    <a:pt x="206" y="739"/>
                  </a:lnTo>
                  <a:lnTo>
                    <a:pt x="256" y="931"/>
                  </a:lnTo>
                  <a:lnTo>
                    <a:pt x="297" y="1115"/>
                  </a:lnTo>
                  <a:lnTo>
                    <a:pt x="354" y="1195"/>
                  </a:lnTo>
                  <a:lnTo>
                    <a:pt x="350" y="1241"/>
                  </a:lnTo>
                  <a:lnTo>
                    <a:pt x="300" y="1263"/>
                  </a:lnTo>
                  <a:lnTo>
                    <a:pt x="188" y="1280"/>
                  </a:lnTo>
                  <a:lnTo>
                    <a:pt x="108" y="1329"/>
                  </a:lnTo>
                  <a:lnTo>
                    <a:pt x="68" y="1357"/>
                  </a:lnTo>
                  <a:lnTo>
                    <a:pt x="0" y="1294"/>
                  </a:lnTo>
                  <a:lnTo>
                    <a:pt x="14" y="1254"/>
                  </a:lnTo>
                  <a:lnTo>
                    <a:pt x="81" y="1226"/>
                  </a:lnTo>
                  <a:lnTo>
                    <a:pt x="166" y="1213"/>
                  </a:lnTo>
                  <a:lnTo>
                    <a:pt x="247" y="1213"/>
                  </a:lnTo>
                  <a:lnTo>
                    <a:pt x="260" y="1187"/>
                  </a:lnTo>
                  <a:lnTo>
                    <a:pt x="247" y="1141"/>
                  </a:lnTo>
                  <a:lnTo>
                    <a:pt x="179" y="967"/>
                  </a:lnTo>
                  <a:lnTo>
                    <a:pt x="135" y="796"/>
                  </a:lnTo>
                  <a:lnTo>
                    <a:pt x="112" y="672"/>
                  </a:lnTo>
                  <a:lnTo>
                    <a:pt x="108" y="556"/>
                  </a:lnTo>
                  <a:lnTo>
                    <a:pt x="125" y="443"/>
                  </a:lnTo>
                  <a:lnTo>
                    <a:pt x="166" y="327"/>
                  </a:lnTo>
                  <a:lnTo>
                    <a:pt x="229" y="174"/>
                  </a:lnTo>
                  <a:lnTo>
                    <a:pt x="256" y="126"/>
                  </a:lnTo>
                  <a:close/>
                </a:path>
              </a:pathLst>
            </a:custGeom>
            <a:solidFill>
              <a:srgbClr val="000000"/>
            </a:solidFill>
            <a:ln w="9525">
              <a:noFill/>
              <a:round/>
              <a:headEnd/>
              <a:tailEnd/>
            </a:ln>
          </p:spPr>
          <p:txBody>
            <a:bodyPr/>
            <a:lstStyle/>
            <a:p>
              <a:endParaRPr lang="en-IN"/>
            </a:p>
          </p:txBody>
        </p:sp>
        <p:sp>
          <p:nvSpPr>
            <p:cNvPr id="6162" name="Freeform 18"/>
            <p:cNvSpPr>
              <a:spLocks/>
            </p:cNvSpPr>
            <p:nvPr/>
          </p:nvSpPr>
          <p:spPr bwMode="auto">
            <a:xfrm>
              <a:off x="209" y="75"/>
              <a:ext cx="269" cy="354"/>
            </a:xfrm>
            <a:custGeom>
              <a:avLst/>
              <a:gdLst/>
              <a:ahLst/>
              <a:cxnLst>
                <a:cxn ang="0">
                  <a:pos x="196" y="592"/>
                </a:cxn>
                <a:cxn ang="0">
                  <a:pos x="236" y="680"/>
                </a:cxn>
                <a:cxn ang="0">
                  <a:pos x="330" y="708"/>
                </a:cxn>
                <a:cxn ang="0">
                  <a:pos x="411" y="699"/>
                </a:cxn>
                <a:cxn ang="0">
                  <a:pos x="478" y="641"/>
                </a:cxn>
                <a:cxn ang="0">
                  <a:pos x="531" y="524"/>
                </a:cxn>
                <a:cxn ang="0">
                  <a:pos x="537" y="385"/>
                </a:cxn>
                <a:cxn ang="0">
                  <a:pos x="518" y="264"/>
                </a:cxn>
                <a:cxn ang="0">
                  <a:pos x="443" y="129"/>
                </a:cxn>
                <a:cxn ang="0">
                  <a:pos x="388" y="66"/>
                </a:cxn>
                <a:cxn ang="0">
                  <a:pos x="330" y="27"/>
                </a:cxn>
                <a:cxn ang="0">
                  <a:pos x="277" y="0"/>
                </a:cxn>
                <a:cxn ang="0">
                  <a:pos x="183" y="9"/>
                </a:cxn>
                <a:cxn ang="0">
                  <a:pos x="133" y="90"/>
                </a:cxn>
                <a:cxn ang="0">
                  <a:pos x="107" y="175"/>
                </a:cxn>
                <a:cxn ang="0">
                  <a:pos x="107" y="309"/>
                </a:cxn>
                <a:cxn ang="0">
                  <a:pos x="129" y="439"/>
                </a:cxn>
                <a:cxn ang="0">
                  <a:pos x="155" y="511"/>
                </a:cxn>
                <a:cxn ang="0">
                  <a:pos x="8" y="618"/>
                </a:cxn>
                <a:cxn ang="0">
                  <a:pos x="0" y="658"/>
                </a:cxn>
                <a:cxn ang="0">
                  <a:pos x="22" y="680"/>
                </a:cxn>
                <a:cxn ang="0">
                  <a:pos x="183" y="560"/>
                </a:cxn>
                <a:cxn ang="0">
                  <a:pos x="196" y="592"/>
                </a:cxn>
              </a:cxnLst>
              <a:rect l="0" t="0" r="r" b="b"/>
              <a:pathLst>
                <a:path w="537" h="708">
                  <a:moveTo>
                    <a:pt x="196" y="592"/>
                  </a:moveTo>
                  <a:lnTo>
                    <a:pt x="236" y="680"/>
                  </a:lnTo>
                  <a:lnTo>
                    <a:pt x="330" y="708"/>
                  </a:lnTo>
                  <a:lnTo>
                    <a:pt x="411" y="699"/>
                  </a:lnTo>
                  <a:lnTo>
                    <a:pt x="478" y="641"/>
                  </a:lnTo>
                  <a:lnTo>
                    <a:pt x="531" y="524"/>
                  </a:lnTo>
                  <a:lnTo>
                    <a:pt x="537" y="385"/>
                  </a:lnTo>
                  <a:lnTo>
                    <a:pt x="518" y="264"/>
                  </a:lnTo>
                  <a:lnTo>
                    <a:pt x="443" y="129"/>
                  </a:lnTo>
                  <a:lnTo>
                    <a:pt x="388" y="66"/>
                  </a:lnTo>
                  <a:lnTo>
                    <a:pt x="330" y="27"/>
                  </a:lnTo>
                  <a:lnTo>
                    <a:pt x="277" y="0"/>
                  </a:lnTo>
                  <a:lnTo>
                    <a:pt x="183" y="9"/>
                  </a:lnTo>
                  <a:lnTo>
                    <a:pt x="133" y="90"/>
                  </a:lnTo>
                  <a:lnTo>
                    <a:pt x="107" y="175"/>
                  </a:lnTo>
                  <a:lnTo>
                    <a:pt x="107" y="309"/>
                  </a:lnTo>
                  <a:lnTo>
                    <a:pt x="129" y="439"/>
                  </a:lnTo>
                  <a:lnTo>
                    <a:pt x="155" y="511"/>
                  </a:lnTo>
                  <a:lnTo>
                    <a:pt x="8" y="618"/>
                  </a:lnTo>
                  <a:lnTo>
                    <a:pt x="0" y="658"/>
                  </a:lnTo>
                  <a:lnTo>
                    <a:pt x="22" y="680"/>
                  </a:lnTo>
                  <a:lnTo>
                    <a:pt x="183" y="560"/>
                  </a:lnTo>
                  <a:lnTo>
                    <a:pt x="196" y="592"/>
                  </a:lnTo>
                  <a:close/>
                </a:path>
              </a:pathLst>
            </a:custGeom>
            <a:solidFill>
              <a:srgbClr val="000000"/>
            </a:solidFill>
            <a:ln w="9525">
              <a:noFill/>
              <a:round/>
              <a:headEnd/>
              <a:tailEnd/>
            </a:ln>
          </p:spPr>
          <p:txBody>
            <a:bodyPr/>
            <a:lstStyle/>
            <a:p>
              <a:endParaRPr lang="en-IN"/>
            </a:p>
          </p:txBody>
        </p:sp>
        <p:sp>
          <p:nvSpPr>
            <p:cNvPr id="6163" name="Freeform 19"/>
            <p:cNvSpPr>
              <a:spLocks/>
            </p:cNvSpPr>
            <p:nvPr/>
          </p:nvSpPr>
          <p:spPr bwMode="auto">
            <a:xfrm>
              <a:off x="307" y="0"/>
              <a:ext cx="535" cy="592"/>
            </a:xfrm>
            <a:custGeom>
              <a:avLst/>
              <a:gdLst/>
              <a:ahLst/>
              <a:cxnLst>
                <a:cxn ang="0">
                  <a:pos x="710" y="820"/>
                </a:cxn>
                <a:cxn ang="0">
                  <a:pos x="657" y="873"/>
                </a:cxn>
                <a:cxn ang="0">
                  <a:pos x="544" y="940"/>
                </a:cxn>
                <a:cxn ang="0">
                  <a:pos x="443" y="980"/>
                </a:cxn>
                <a:cxn ang="0">
                  <a:pos x="371" y="1021"/>
                </a:cxn>
                <a:cxn ang="0">
                  <a:pos x="303" y="1074"/>
                </a:cxn>
                <a:cxn ang="0">
                  <a:pos x="295" y="1169"/>
                </a:cxn>
                <a:cxn ang="0">
                  <a:pos x="362" y="1186"/>
                </a:cxn>
                <a:cxn ang="0">
                  <a:pos x="531" y="1088"/>
                </a:cxn>
                <a:cxn ang="0">
                  <a:pos x="657" y="971"/>
                </a:cxn>
                <a:cxn ang="0">
                  <a:pos x="804" y="824"/>
                </a:cxn>
                <a:cxn ang="0">
                  <a:pos x="925" y="729"/>
                </a:cxn>
                <a:cxn ang="0">
                  <a:pos x="1028" y="658"/>
                </a:cxn>
                <a:cxn ang="0">
                  <a:pos x="1068" y="622"/>
                </a:cxn>
                <a:cxn ang="0">
                  <a:pos x="1054" y="578"/>
                </a:cxn>
                <a:cxn ang="0">
                  <a:pos x="1006" y="515"/>
                </a:cxn>
                <a:cxn ang="0">
                  <a:pos x="827" y="417"/>
                </a:cxn>
                <a:cxn ang="0">
                  <a:pos x="657" y="327"/>
                </a:cxn>
                <a:cxn ang="0">
                  <a:pos x="450" y="233"/>
                </a:cxn>
                <a:cxn ang="0">
                  <a:pos x="375" y="179"/>
                </a:cxn>
                <a:cxn ang="0">
                  <a:pos x="295" y="107"/>
                </a:cxn>
                <a:cxn ang="0">
                  <a:pos x="214" y="28"/>
                </a:cxn>
                <a:cxn ang="0">
                  <a:pos x="142" y="0"/>
                </a:cxn>
                <a:cxn ang="0">
                  <a:pos x="0" y="100"/>
                </a:cxn>
                <a:cxn ang="0">
                  <a:pos x="9" y="192"/>
                </a:cxn>
                <a:cxn ang="0">
                  <a:pos x="35" y="229"/>
                </a:cxn>
                <a:cxn ang="0">
                  <a:pos x="107" y="215"/>
                </a:cxn>
                <a:cxn ang="0">
                  <a:pos x="94" y="175"/>
                </a:cxn>
                <a:cxn ang="0">
                  <a:pos x="66" y="161"/>
                </a:cxn>
                <a:cxn ang="0">
                  <a:pos x="53" y="113"/>
                </a:cxn>
                <a:cxn ang="0">
                  <a:pos x="133" y="59"/>
                </a:cxn>
                <a:cxn ang="0">
                  <a:pos x="201" y="113"/>
                </a:cxn>
                <a:cxn ang="0">
                  <a:pos x="201" y="161"/>
                </a:cxn>
                <a:cxn ang="0">
                  <a:pos x="173" y="220"/>
                </a:cxn>
                <a:cxn ang="0">
                  <a:pos x="196" y="260"/>
                </a:cxn>
                <a:cxn ang="0">
                  <a:pos x="330" y="296"/>
                </a:cxn>
                <a:cxn ang="0">
                  <a:pos x="384" y="246"/>
                </a:cxn>
                <a:cxn ang="0">
                  <a:pos x="563" y="354"/>
                </a:cxn>
                <a:cxn ang="0">
                  <a:pos x="710" y="421"/>
                </a:cxn>
                <a:cxn ang="0">
                  <a:pos x="791" y="462"/>
                </a:cxn>
                <a:cxn ang="0">
                  <a:pos x="871" y="502"/>
                </a:cxn>
                <a:cxn ang="0">
                  <a:pos x="934" y="556"/>
                </a:cxn>
                <a:cxn ang="0">
                  <a:pos x="974" y="609"/>
                </a:cxn>
                <a:cxn ang="0">
                  <a:pos x="938" y="648"/>
                </a:cxn>
                <a:cxn ang="0">
                  <a:pos x="853" y="703"/>
                </a:cxn>
                <a:cxn ang="0">
                  <a:pos x="764" y="765"/>
                </a:cxn>
                <a:cxn ang="0">
                  <a:pos x="710" y="820"/>
                </a:cxn>
              </a:cxnLst>
              <a:rect l="0" t="0" r="r" b="b"/>
              <a:pathLst>
                <a:path w="1068" h="1186">
                  <a:moveTo>
                    <a:pt x="710" y="820"/>
                  </a:moveTo>
                  <a:lnTo>
                    <a:pt x="657" y="873"/>
                  </a:lnTo>
                  <a:lnTo>
                    <a:pt x="544" y="940"/>
                  </a:lnTo>
                  <a:lnTo>
                    <a:pt x="443" y="980"/>
                  </a:lnTo>
                  <a:lnTo>
                    <a:pt x="371" y="1021"/>
                  </a:lnTo>
                  <a:lnTo>
                    <a:pt x="303" y="1074"/>
                  </a:lnTo>
                  <a:lnTo>
                    <a:pt x="295" y="1169"/>
                  </a:lnTo>
                  <a:lnTo>
                    <a:pt x="362" y="1186"/>
                  </a:lnTo>
                  <a:lnTo>
                    <a:pt x="531" y="1088"/>
                  </a:lnTo>
                  <a:lnTo>
                    <a:pt x="657" y="971"/>
                  </a:lnTo>
                  <a:lnTo>
                    <a:pt x="804" y="824"/>
                  </a:lnTo>
                  <a:lnTo>
                    <a:pt x="925" y="729"/>
                  </a:lnTo>
                  <a:lnTo>
                    <a:pt x="1028" y="658"/>
                  </a:lnTo>
                  <a:lnTo>
                    <a:pt x="1068" y="622"/>
                  </a:lnTo>
                  <a:lnTo>
                    <a:pt x="1054" y="578"/>
                  </a:lnTo>
                  <a:lnTo>
                    <a:pt x="1006" y="515"/>
                  </a:lnTo>
                  <a:lnTo>
                    <a:pt x="827" y="417"/>
                  </a:lnTo>
                  <a:lnTo>
                    <a:pt x="657" y="327"/>
                  </a:lnTo>
                  <a:lnTo>
                    <a:pt x="450" y="233"/>
                  </a:lnTo>
                  <a:lnTo>
                    <a:pt x="375" y="179"/>
                  </a:lnTo>
                  <a:lnTo>
                    <a:pt x="295" y="107"/>
                  </a:lnTo>
                  <a:lnTo>
                    <a:pt x="214" y="28"/>
                  </a:lnTo>
                  <a:lnTo>
                    <a:pt x="142" y="0"/>
                  </a:lnTo>
                  <a:lnTo>
                    <a:pt x="0" y="100"/>
                  </a:lnTo>
                  <a:lnTo>
                    <a:pt x="9" y="192"/>
                  </a:lnTo>
                  <a:lnTo>
                    <a:pt x="35" y="229"/>
                  </a:lnTo>
                  <a:lnTo>
                    <a:pt x="107" y="215"/>
                  </a:lnTo>
                  <a:lnTo>
                    <a:pt x="94" y="175"/>
                  </a:lnTo>
                  <a:lnTo>
                    <a:pt x="66" y="161"/>
                  </a:lnTo>
                  <a:lnTo>
                    <a:pt x="53" y="113"/>
                  </a:lnTo>
                  <a:lnTo>
                    <a:pt x="133" y="59"/>
                  </a:lnTo>
                  <a:lnTo>
                    <a:pt x="201" y="113"/>
                  </a:lnTo>
                  <a:lnTo>
                    <a:pt x="201" y="161"/>
                  </a:lnTo>
                  <a:lnTo>
                    <a:pt x="173" y="220"/>
                  </a:lnTo>
                  <a:lnTo>
                    <a:pt x="196" y="260"/>
                  </a:lnTo>
                  <a:lnTo>
                    <a:pt x="330" y="296"/>
                  </a:lnTo>
                  <a:lnTo>
                    <a:pt x="384" y="246"/>
                  </a:lnTo>
                  <a:lnTo>
                    <a:pt x="563" y="354"/>
                  </a:lnTo>
                  <a:lnTo>
                    <a:pt x="710" y="421"/>
                  </a:lnTo>
                  <a:lnTo>
                    <a:pt x="791" y="462"/>
                  </a:lnTo>
                  <a:lnTo>
                    <a:pt x="871" y="502"/>
                  </a:lnTo>
                  <a:lnTo>
                    <a:pt x="934" y="556"/>
                  </a:lnTo>
                  <a:lnTo>
                    <a:pt x="974" y="609"/>
                  </a:lnTo>
                  <a:lnTo>
                    <a:pt x="938" y="648"/>
                  </a:lnTo>
                  <a:lnTo>
                    <a:pt x="853" y="703"/>
                  </a:lnTo>
                  <a:lnTo>
                    <a:pt x="764" y="765"/>
                  </a:lnTo>
                  <a:lnTo>
                    <a:pt x="710" y="820"/>
                  </a:lnTo>
                  <a:close/>
                </a:path>
              </a:pathLst>
            </a:custGeom>
            <a:solidFill>
              <a:srgbClr val="000000"/>
            </a:solidFill>
            <a:ln w="9525">
              <a:noFill/>
              <a:round/>
              <a:headEnd/>
              <a:tailEnd/>
            </a:ln>
          </p:spPr>
          <p:txBody>
            <a:bodyPr/>
            <a:lstStyle/>
            <a:p>
              <a:endParaRPr lang="en-IN"/>
            </a:p>
          </p:txBody>
        </p:sp>
      </p:grpSp>
      <p:sp>
        <p:nvSpPr>
          <p:cNvPr id="6164" name="AutoShape 20"/>
          <p:cNvSpPr>
            <a:spLocks noChangeArrowheads="1"/>
          </p:cNvSpPr>
          <p:nvPr/>
        </p:nvSpPr>
        <p:spPr bwMode="auto">
          <a:xfrm rot="458342">
            <a:off x="8001000" y="1447800"/>
            <a:ext cx="838200" cy="990600"/>
          </a:xfrm>
          <a:prstGeom prst="wedgeRectCallout">
            <a:avLst>
              <a:gd name="adj1" fmla="val -61931"/>
              <a:gd name="adj2" fmla="val 59296"/>
            </a:avLst>
          </a:prstGeom>
          <a:solidFill>
            <a:schemeClr val="bg1"/>
          </a:solidFill>
          <a:ln w="9525" cmpd="sng">
            <a:solidFill>
              <a:schemeClr val="tx1"/>
            </a:solidFill>
            <a:miter lim="800000"/>
            <a:headEnd/>
            <a:tailEnd/>
          </a:ln>
          <a:effectLst/>
        </p:spPr>
        <p:txBody>
          <a:bodyPr wrap="none" anchor="ctr"/>
          <a:lstStyle/>
          <a:p>
            <a:pPr algn="ctr"/>
            <a:r>
              <a:rPr lang="en-US" dirty="0">
                <a:solidFill>
                  <a:srgbClr val="CC0000"/>
                </a:solidFill>
              </a:rPr>
              <a:t>main </a:t>
            </a:r>
          </a:p>
          <a:p>
            <a:pPr algn="ctr"/>
            <a:r>
              <a:rPr lang="en-US" dirty="0">
                <a:solidFill>
                  <a:srgbClr val="CC0000"/>
                </a:solidFill>
              </a:rPr>
              <a:t>idea</a:t>
            </a:r>
          </a:p>
        </p:txBody>
      </p:sp>
      <p:sp>
        <p:nvSpPr>
          <p:cNvPr id="6165" name="AutoShape 21"/>
          <p:cNvSpPr>
            <a:spLocks noChangeArrowheads="1"/>
          </p:cNvSpPr>
          <p:nvPr/>
        </p:nvSpPr>
        <p:spPr bwMode="auto">
          <a:xfrm rot="758381">
            <a:off x="3571875" y="5334000"/>
            <a:ext cx="1000125" cy="1041400"/>
          </a:xfrm>
          <a:prstGeom prst="wedgeRectCallout">
            <a:avLst>
              <a:gd name="adj1" fmla="val 119255"/>
              <a:gd name="adj2" fmla="val -49241"/>
            </a:avLst>
          </a:prstGeom>
          <a:solidFill>
            <a:schemeClr val="bg1"/>
          </a:solidFill>
          <a:ln w="9525" cmpd="sng">
            <a:solidFill>
              <a:schemeClr val="tx1"/>
            </a:solidFill>
            <a:miter lim="800000"/>
            <a:headEnd/>
            <a:tailEnd/>
          </a:ln>
          <a:effectLst/>
        </p:spPr>
        <p:txBody>
          <a:bodyPr wrap="none" anchor="ctr"/>
          <a:lstStyle/>
          <a:p>
            <a:pPr algn="ctr"/>
            <a:r>
              <a:rPr lang="en-US">
                <a:solidFill>
                  <a:srgbClr val="CC0000"/>
                </a:solidFill>
              </a:rPr>
              <a:t>concluding</a:t>
            </a:r>
          </a:p>
          <a:p>
            <a:pPr algn="ctr"/>
            <a:r>
              <a:rPr lang="en-US">
                <a:solidFill>
                  <a:srgbClr val="CC0000"/>
                </a:solidFill>
              </a:rPr>
              <a:t>sentence</a:t>
            </a:r>
          </a:p>
        </p:txBody>
      </p:sp>
      <p:pic>
        <p:nvPicPr>
          <p:cNvPr id="6166" name="Picture 22" descr="ANMWI157"/>
          <p:cNvPicPr>
            <a:picLocks noChangeAspect="1" noChangeArrowheads="1"/>
          </p:cNvPicPr>
          <p:nvPr/>
        </p:nvPicPr>
        <p:blipFill>
          <a:blip r:embed="rId3" cstate="print"/>
          <a:srcRect/>
          <a:stretch>
            <a:fillRect/>
          </a:stretch>
        </p:blipFill>
        <p:spPr bwMode="auto">
          <a:xfrm>
            <a:off x="1676400" y="4419600"/>
            <a:ext cx="927100" cy="927100"/>
          </a:xfrm>
          <a:prstGeom prst="rect">
            <a:avLst/>
          </a:prstGeom>
          <a:noFill/>
          <a:ln w="9525" cmpd="sng">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vertic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 calcmode="lin" valueType="num">
                                      <p:cBhvr>
                                        <p:cTn id="12" dur="500" fill="hold"/>
                                        <p:tgtEl>
                                          <p:spTgt spid="614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147">
                                            <p:txEl>
                                              <p:pRg st="0" end="0"/>
                                            </p:txEl>
                                          </p:spTgt>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6164"/>
                                        </p:tgtEl>
                                        <p:attrNameLst>
                                          <p:attrName>style.visibility</p:attrName>
                                        </p:attrNameLst>
                                      </p:cBhvr>
                                      <p:to>
                                        <p:strVal val="visible"/>
                                      </p:to>
                                    </p:set>
                                    <p:anim calcmode="lin" valueType="num">
                                      <p:cBhvr additive="base">
                                        <p:cTn id="22" dur="500" fill="hold"/>
                                        <p:tgtEl>
                                          <p:spTgt spid="6164"/>
                                        </p:tgtEl>
                                        <p:attrNameLst>
                                          <p:attrName>ppt_x</p:attrName>
                                        </p:attrNameLst>
                                      </p:cBhvr>
                                      <p:tavLst>
                                        <p:tav tm="0">
                                          <p:val>
                                            <p:strVal val="1+#ppt_w/2"/>
                                          </p:val>
                                        </p:tav>
                                        <p:tav tm="100000">
                                          <p:val>
                                            <p:strVal val="#ppt_x"/>
                                          </p:val>
                                        </p:tav>
                                      </p:tavLst>
                                    </p:anim>
                                    <p:anim calcmode="lin" valueType="num">
                                      <p:cBhvr additive="base">
                                        <p:cTn id="23" dur="500" fill="hold"/>
                                        <p:tgtEl>
                                          <p:spTgt spid="616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165"/>
                                        </p:tgtEl>
                                        <p:attrNameLst>
                                          <p:attrName>style.visibility</p:attrName>
                                        </p:attrNameLst>
                                      </p:cBhvr>
                                      <p:to>
                                        <p:strVal val="visible"/>
                                      </p:to>
                                    </p:set>
                                    <p:anim calcmode="lin" valueType="num">
                                      <p:cBhvr additive="base">
                                        <p:cTn id="28" dur="500" fill="hold"/>
                                        <p:tgtEl>
                                          <p:spTgt spid="6165"/>
                                        </p:tgtEl>
                                        <p:attrNameLst>
                                          <p:attrName>ppt_x</p:attrName>
                                        </p:attrNameLst>
                                      </p:cBhvr>
                                      <p:tavLst>
                                        <p:tav tm="0">
                                          <p:val>
                                            <p:strVal val="0-#ppt_w/2"/>
                                          </p:val>
                                        </p:tav>
                                        <p:tav tm="100000">
                                          <p:val>
                                            <p:strVal val="#ppt_x"/>
                                          </p:val>
                                        </p:tav>
                                      </p:tavLst>
                                    </p:anim>
                                    <p:anim calcmode="lin" valueType="num">
                                      <p:cBhvr additive="base">
                                        <p:cTn id="29"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subTnLst>
                                    <p:audio>
                                      <p:cMediaNode>
                                        <p:cTn display="0" masterRel="sameClick">
                                          <p:stCondLst>
                                            <p:cond evt="begin" delay="0">
                                              <p:tn val="32"/>
                                            </p:cond>
                                          </p:stCondLst>
                                          <p:endCondLst>
                                            <p:cond evt="onStopAudio" delay="0">
                                              <p:tgtEl>
                                                <p:sldTgt/>
                                              </p:tgtEl>
                                            </p:cond>
                                          </p:endCondLst>
                                        </p:cTn>
                                        <p:tgtEl>
                                          <p:sndTgt r:embed="rId2" name="EXPLODE.WAV"/>
                                        </p:tgtEl>
                                      </p:cMediaNode>
                                    </p:audio>
                                  </p:sub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166"/>
                                        </p:tgtEl>
                                        <p:attrNameLst>
                                          <p:attrName>style.visibility</p:attrName>
                                        </p:attrNameLst>
                                      </p:cBhvr>
                                      <p:to>
                                        <p:strVal val="visible"/>
                                      </p:to>
                                    </p:set>
                                    <p:animEffect transition="in" filter="dissolve">
                                      <p:cBhvr>
                                        <p:cTn id="39" dur="500"/>
                                        <p:tgtEl>
                                          <p:spTgt spid="6166"/>
                                        </p:tgtEl>
                                      </p:cBhvr>
                                    </p:animEffect>
                                  </p:childTnLst>
                                  <p:subTnLst>
                                    <p:set>
                                      <p:cBhvr override="childStyle">
                                        <p:cTn dur="1" fill="hold" display="0" masterRel="sameClick" afterEffect="1">
                                          <p:stCondLst>
                                            <p:cond evt="end" delay="0">
                                              <p:tn val="37"/>
                                            </p:cond>
                                          </p:stCondLst>
                                        </p:cTn>
                                        <p:tgtEl>
                                          <p:spTgt spid="616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build="p" autoUpdateAnimBg="0"/>
      <p:bldP spid="6164" grpId="0" animBg="1" autoUpdateAnimBg="0"/>
      <p:bldP spid="616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AutoShape 2"/>
          <p:cNvSpPr>
            <a:spLocks noChangeArrowheads="1"/>
          </p:cNvSpPr>
          <p:nvPr/>
        </p:nvSpPr>
        <p:spPr bwMode="auto">
          <a:xfrm rot="20652623">
            <a:off x="5791200" y="2590800"/>
            <a:ext cx="3352800" cy="3733800"/>
          </a:xfrm>
          <a:prstGeom prst="parallelogram">
            <a:avLst>
              <a:gd name="adj" fmla="val 25000"/>
            </a:avLst>
          </a:prstGeom>
          <a:solidFill>
            <a:schemeClr val="tx2"/>
          </a:solidFill>
          <a:ln w="9525" cmpd="sng">
            <a:solidFill>
              <a:schemeClr val="bg1"/>
            </a:solidFill>
            <a:miter lim="800000"/>
            <a:headEnd/>
            <a:tailEnd/>
          </a:ln>
          <a:effectLst>
            <a:outerShdw dist="107763" dir="8100000" algn="ctr" rotWithShape="0">
              <a:schemeClr val="bg2"/>
            </a:outerShdw>
          </a:effectLst>
        </p:spPr>
        <p:txBody>
          <a:bodyPr wrap="none" anchor="ctr"/>
          <a:lstStyle/>
          <a:p>
            <a:pPr algn="ctr"/>
            <a:r>
              <a:rPr lang="en-US" b="1">
                <a:solidFill>
                  <a:schemeClr val="bg1"/>
                </a:solidFill>
              </a:rPr>
              <a:t>A topic</a:t>
            </a:r>
          </a:p>
          <a:p>
            <a:pPr algn="ctr"/>
            <a:r>
              <a:rPr lang="en-US" b="1">
                <a:solidFill>
                  <a:schemeClr val="bg1"/>
                </a:solidFill>
              </a:rPr>
              <a:t> sentence may </a:t>
            </a:r>
          </a:p>
          <a:p>
            <a:pPr algn="ctr"/>
            <a:r>
              <a:rPr lang="en-US" b="1">
                <a:solidFill>
                  <a:schemeClr val="bg1"/>
                </a:solidFill>
              </a:rPr>
              <a:t>be developed</a:t>
            </a:r>
          </a:p>
          <a:p>
            <a:pPr algn="ctr"/>
            <a:r>
              <a:rPr lang="en-US" b="1">
                <a:solidFill>
                  <a:schemeClr val="bg1"/>
                </a:solidFill>
              </a:rPr>
              <a:t>by telling</a:t>
            </a:r>
          </a:p>
          <a:p>
            <a:pPr algn="ctr"/>
            <a:r>
              <a:rPr lang="en-US" b="1">
                <a:solidFill>
                  <a:schemeClr val="bg1"/>
                </a:solidFill>
              </a:rPr>
              <a:t> an </a:t>
            </a:r>
          </a:p>
          <a:p>
            <a:pPr algn="ctr"/>
            <a:r>
              <a:rPr lang="en-US" b="1">
                <a:solidFill>
                  <a:schemeClr val="bg1"/>
                </a:solidFill>
              </a:rPr>
              <a:t>incident</a:t>
            </a:r>
            <a:endParaRPr lang="en-US"/>
          </a:p>
        </p:txBody>
      </p:sp>
      <p:sp>
        <p:nvSpPr>
          <p:cNvPr id="7171" name="Text Box 3"/>
          <p:cNvSpPr txBox="1">
            <a:spLocks noChangeArrowheads="1"/>
          </p:cNvSpPr>
          <p:nvPr/>
        </p:nvSpPr>
        <p:spPr bwMode="auto">
          <a:xfrm>
            <a:off x="685800" y="304800"/>
            <a:ext cx="8458200" cy="1006475"/>
          </a:xfrm>
          <a:prstGeom prst="rect">
            <a:avLst/>
          </a:prstGeom>
          <a:noFill/>
          <a:ln w="9525">
            <a:noFill/>
            <a:miter lim="800000"/>
            <a:headEnd/>
            <a:tailEnd/>
          </a:ln>
          <a:effectLst/>
        </p:spPr>
        <p:txBody>
          <a:bodyPr>
            <a:spAutoFit/>
          </a:bodyPr>
          <a:lstStyle/>
          <a:p>
            <a:pPr>
              <a:spcBef>
                <a:spcPct val="50000"/>
              </a:spcBef>
            </a:pPr>
            <a:r>
              <a:rPr lang="en-US" sz="6000" b="1"/>
              <a:t>Developing a Paragraph</a:t>
            </a:r>
          </a:p>
        </p:txBody>
      </p:sp>
      <p:sp>
        <p:nvSpPr>
          <p:cNvPr id="7172" name="AutoShape 4"/>
          <p:cNvSpPr>
            <a:spLocks noChangeArrowheads="1"/>
          </p:cNvSpPr>
          <p:nvPr/>
        </p:nvSpPr>
        <p:spPr bwMode="auto">
          <a:xfrm rot="534213">
            <a:off x="3810000" y="1524000"/>
            <a:ext cx="2743200" cy="2790825"/>
          </a:xfrm>
          <a:prstGeom prst="can">
            <a:avLst>
              <a:gd name="adj" fmla="val 19386"/>
            </a:avLst>
          </a:prstGeom>
          <a:solidFill>
            <a:schemeClr val="tx2"/>
          </a:solidFill>
          <a:ln w="9525" cmpd="sng">
            <a:solidFill>
              <a:schemeClr val="tx1"/>
            </a:solidFill>
            <a:round/>
            <a:headEnd/>
            <a:tailEnd/>
          </a:ln>
          <a:effectLst>
            <a:outerShdw dist="107763" dir="13500000" algn="ctr" rotWithShape="0">
              <a:schemeClr val="bg2"/>
            </a:outerShdw>
          </a:effectLst>
        </p:spPr>
        <p:txBody>
          <a:bodyPr wrap="none" anchor="ctr"/>
          <a:lstStyle/>
          <a:p>
            <a:pPr algn="ctr"/>
            <a:r>
              <a:rPr lang="en-US" b="1" dirty="0">
                <a:solidFill>
                  <a:schemeClr val="bg1"/>
                </a:solidFill>
              </a:rPr>
              <a:t>A topic sentence</a:t>
            </a:r>
          </a:p>
          <a:p>
            <a:pPr algn="ctr"/>
            <a:r>
              <a:rPr lang="en-US" b="1" dirty="0">
                <a:solidFill>
                  <a:schemeClr val="bg1"/>
                </a:solidFill>
              </a:rPr>
              <a:t>may be </a:t>
            </a:r>
          </a:p>
          <a:p>
            <a:pPr algn="ctr"/>
            <a:r>
              <a:rPr lang="en-US" b="1" dirty="0">
                <a:solidFill>
                  <a:schemeClr val="bg1"/>
                </a:solidFill>
              </a:rPr>
              <a:t>developed</a:t>
            </a:r>
          </a:p>
          <a:p>
            <a:pPr algn="ctr"/>
            <a:r>
              <a:rPr lang="en-US" b="1" dirty="0">
                <a:solidFill>
                  <a:schemeClr val="bg1"/>
                </a:solidFill>
              </a:rPr>
              <a:t>by giving</a:t>
            </a:r>
          </a:p>
          <a:p>
            <a:pPr algn="ctr"/>
            <a:r>
              <a:rPr lang="en-US" b="1" dirty="0">
                <a:solidFill>
                  <a:schemeClr val="bg1"/>
                </a:solidFill>
              </a:rPr>
              <a:t> examples.</a:t>
            </a:r>
            <a:endParaRPr lang="en-US" dirty="0"/>
          </a:p>
        </p:txBody>
      </p:sp>
      <p:sp>
        <p:nvSpPr>
          <p:cNvPr id="7173" name="AutoShape 5"/>
          <p:cNvSpPr>
            <a:spLocks noGrp="1" noChangeArrowheads="1"/>
          </p:cNvSpPr>
          <p:nvPr>
            <p:ph type="body" idx="1"/>
          </p:nvPr>
        </p:nvSpPr>
        <p:spPr>
          <a:xfrm rot="21126145">
            <a:off x="381000" y="3733800"/>
            <a:ext cx="3810000" cy="1827213"/>
          </a:xfrm>
          <a:prstGeom prst="cube">
            <a:avLst>
              <a:gd name="adj" fmla="val 4616"/>
            </a:avLst>
          </a:prstGeom>
          <a:solidFill>
            <a:schemeClr val="tx2"/>
          </a:solidFill>
          <a:ln>
            <a:solidFill>
              <a:schemeClr val="tx1"/>
            </a:solidFill>
          </a:ln>
          <a:effectLst>
            <a:prstShdw prst="shdw13" dist="53882" dir="13500000">
              <a:schemeClr val="bg2"/>
            </a:prstShdw>
          </a:effectLst>
        </p:spPr>
        <p:txBody>
          <a:bodyPr/>
          <a:lstStyle/>
          <a:p>
            <a:pPr algn="ctr"/>
            <a:r>
              <a:rPr lang="en-US" b="1">
                <a:solidFill>
                  <a:schemeClr val="bg1"/>
                </a:solidFill>
              </a:rPr>
              <a:t>A topic sentence may be developed by giving details</a:t>
            </a:r>
            <a:r>
              <a:rPr lang="en-US">
                <a:solidFill>
                  <a:schemeClr val="bg1"/>
                </a:solidFill>
              </a:rPr>
              <a:t>.</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arn(inHorizontal)">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173">
                                            <p:bg/>
                                          </p:spTgt>
                                        </p:tgtEl>
                                        <p:attrNameLst>
                                          <p:attrName>style.visibility</p:attrName>
                                        </p:attrNameLst>
                                      </p:cBhvr>
                                      <p:to>
                                        <p:strVal val="visible"/>
                                      </p:to>
                                    </p:set>
                                    <p:anim calcmode="lin" valueType="num">
                                      <p:cBhvr additive="base">
                                        <p:cTn id="12" dur="500" fill="hold"/>
                                        <p:tgtEl>
                                          <p:spTgt spid="7173">
                                            <p:bg/>
                                          </p:spTgt>
                                        </p:tgtEl>
                                        <p:attrNameLst>
                                          <p:attrName>ppt_x</p:attrName>
                                        </p:attrNameLst>
                                      </p:cBhvr>
                                      <p:tavLst>
                                        <p:tav tm="0">
                                          <p:val>
                                            <p:strVal val="0-#ppt_w/2"/>
                                          </p:val>
                                        </p:tav>
                                        <p:tav tm="100000">
                                          <p:val>
                                            <p:strVal val="#ppt_x"/>
                                          </p:val>
                                        </p:tav>
                                      </p:tavLst>
                                    </p:anim>
                                    <p:anim calcmode="lin" valueType="num">
                                      <p:cBhvr additive="base">
                                        <p:cTn id="13" dur="500" fill="hold"/>
                                        <p:tgtEl>
                                          <p:spTgt spid="7173">
                                            <p:bg/>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173">
                                            <p:txEl>
                                              <p:pRg st="0" end="0"/>
                                            </p:txEl>
                                          </p:spTgt>
                                        </p:tgtEl>
                                        <p:attrNameLst>
                                          <p:attrName>style.visibility</p:attrName>
                                        </p:attrNameLst>
                                      </p:cBhvr>
                                      <p:to>
                                        <p:strVal val="visible"/>
                                      </p:to>
                                    </p:set>
                                    <p:anim calcmode="lin" valueType="num">
                                      <p:cBhvr additive="base">
                                        <p:cTn id="18" dur="500" fill="hold"/>
                                        <p:tgtEl>
                                          <p:spTgt spid="717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1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7170"/>
                                        </p:tgtEl>
                                        <p:attrNameLst>
                                          <p:attrName>style.visibility</p:attrName>
                                        </p:attrNameLst>
                                      </p:cBhvr>
                                      <p:to>
                                        <p:strVal val="visible"/>
                                      </p:to>
                                    </p:set>
                                    <p:anim calcmode="lin" valueType="num">
                                      <p:cBhvr additive="base">
                                        <p:cTn id="24" dur="500" fill="hold"/>
                                        <p:tgtEl>
                                          <p:spTgt spid="7170"/>
                                        </p:tgtEl>
                                        <p:attrNameLst>
                                          <p:attrName>ppt_x</p:attrName>
                                        </p:attrNameLst>
                                      </p:cBhvr>
                                      <p:tavLst>
                                        <p:tav tm="0">
                                          <p:val>
                                            <p:strVal val="1+#ppt_w/2"/>
                                          </p:val>
                                        </p:tav>
                                        <p:tav tm="100000">
                                          <p:val>
                                            <p:strVal val="#ppt_x"/>
                                          </p:val>
                                        </p:tav>
                                      </p:tavLst>
                                    </p:anim>
                                    <p:anim calcmode="lin" valueType="num">
                                      <p:cBhvr additive="base">
                                        <p:cTn id="25"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autoUpdateAnimBg="0"/>
      <p:bldP spid="7172" grpId="0" animBg="1" autoUpdateAnimBg="0"/>
      <p:bldP spid="7173" grpId="0" build="p" animBg="1" autoUpdateAnimBg="0" rev="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solidFill>
                  <a:schemeClr val="tx1"/>
                </a:solidFill>
              </a:rPr>
              <a:t>Paragraph Writing</a:t>
            </a:r>
          </a:p>
        </p:txBody>
      </p:sp>
      <p:sp>
        <p:nvSpPr>
          <p:cNvPr id="11267" name="Content Placeholder 2"/>
          <p:cNvSpPr>
            <a:spLocks noGrp="1"/>
          </p:cNvSpPr>
          <p:nvPr>
            <p:ph idx="1"/>
          </p:nvPr>
        </p:nvSpPr>
        <p:spPr/>
        <p:txBody>
          <a:bodyPr/>
          <a:lstStyle/>
          <a:p>
            <a:r>
              <a:rPr lang="en-US" dirty="0"/>
              <a:t>Have all the related ideas</a:t>
            </a:r>
          </a:p>
          <a:p>
            <a:r>
              <a:rPr lang="en-US" dirty="0"/>
              <a:t>Have an introductory sentence</a:t>
            </a:r>
          </a:p>
          <a:p>
            <a:r>
              <a:rPr lang="en-US" dirty="0"/>
              <a:t>Provide only required information</a:t>
            </a:r>
          </a:p>
          <a:p>
            <a:r>
              <a:rPr lang="en-US" dirty="0"/>
              <a:t>Do not make paragraphs too long</a:t>
            </a:r>
          </a:p>
          <a:p>
            <a:r>
              <a:rPr lang="en-US" dirty="0"/>
              <a:t>Make paragraph coherent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Related ideas in a paragraph</a:t>
            </a:r>
          </a:p>
        </p:txBody>
      </p:sp>
      <p:sp>
        <p:nvSpPr>
          <p:cNvPr id="3" name="Content Placeholder 2"/>
          <p:cNvSpPr>
            <a:spLocks noGrp="1"/>
          </p:cNvSpPr>
          <p:nvPr>
            <p:ph idx="1"/>
          </p:nvPr>
        </p:nvSpPr>
        <p:spPr/>
        <p:txBody>
          <a:bodyPr/>
          <a:lstStyle/>
          <a:p>
            <a:pPr algn="just">
              <a:buNone/>
            </a:pPr>
            <a:r>
              <a:rPr lang="en-IN" sz="2400" dirty="0"/>
              <a:t>	In my previous organization, I was handling the  role of a territory manager. My primary job was to manage a team of seven people and handle a territory to get the sales revenue from that zone. My yearly targets were fixed, </a:t>
            </a:r>
            <a:r>
              <a:rPr lang="en-IN" sz="2400" dirty="0">
                <a:solidFill>
                  <a:srgbClr val="FF0000"/>
                </a:solidFill>
              </a:rPr>
              <a:t>but  due to high employee turnover these targets were rarely met. The company also was reluctant to take steps to improve the situation and this led to a clash of mutual interest.</a:t>
            </a:r>
            <a:r>
              <a:rPr lang="en-IN" sz="2400" dirty="0"/>
              <a:t> I also had the responsibility of managing the creative team of my organization, which primarily composed of ‘art work’ executives, who designed the advertisements.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Introductory sentence in a paragraph</a:t>
            </a:r>
          </a:p>
        </p:txBody>
      </p:sp>
      <p:sp>
        <p:nvSpPr>
          <p:cNvPr id="3" name="Content Placeholder 2"/>
          <p:cNvSpPr>
            <a:spLocks noGrp="1"/>
          </p:cNvSpPr>
          <p:nvPr>
            <p:ph idx="1"/>
          </p:nvPr>
        </p:nvSpPr>
        <p:spPr/>
        <p:txBody>
          <a:bodyPr/>
          <a:lstStyle/>
          <a:p>
            <a:pPr algn="just">
              <a:buNone/>
            </a:pPr>
            <a:r>
              <a:rPr lang="en-IN" sz="2400" dirty="0"/>
              <a:t>	</a:t>
            </a:r>
            <a:r>
              <a:rPr lang="en-IN" sz="2400" dirty="0">
                <a:solidFill>
                  <a:srgbClr val="FF0000"/>
                </a:solidFill>
              </a:rPr>
              <a:t>Recently, I started a part-time business of selling chemical products to refrigeration companies.  </a:t>
            </a:r>
            <a:r>
              <a:rPr lang="en-IN" sz="2400" dirty="0"/>
              <a:t>In my previous organization, I was handling the  role of a territory manager. My primary job was to manage a team of seven people and handle a territory to get the sales revenue from that zone. My yearly targets were fixed. I also had the responsibility of managing the creative team of my organization, which primarily composed of ‘art work’ executives, who designed the advertisements.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Provide only required information</a:t>
            </a:r>
          </a:p>
        </p:txBody>
      </p:sp>
      <p:sp>
        <p:nvSpPr>
          <p:cNvPr id="3" name="Content Placeholder 2"/>
          <p:cNvSpPr>
            <a:spLocks noGrp="1"/>
          </p:cNvSpPr>
          <p:nvPr>
            <p:ph idx="1"/>
          </p:nvPr>
        </p:nvSpPr>
        <p:spPr/>
        <p:txBody>
          <a:bodyPr/>
          <a:lstStyle/>
          <a:p>
            <a:pPr algn="just">
              <a:buNone/>
            </a:pPr>
            <a:r>
              <a:rPr lang="en-IN" sz="2400" dirty="0"/>
              <a:t>	In my previous organization, I was handling the  role of a territory manager. My primary job was to manage a team of seven people and handle a territory to get the sales revenue from that zone. My yearly targets were fixed. I also had the responsibility of managing the creative team of my organization, which primarily composed of ‘art work’ executives, who designed the advertisements. </a:t>
            </a:r>
            <a:r>
              <a:rPr lang="en-IN" sz="2400" dirty="0">
                <a:solidFill>
                  <a:srgbClr val="FF0000"/>
                </a:solidFill>
              </a:rPr>
              <a:t>Both the types of work were quite different and challenging in their own ways. Even the type of people I had to work with in these types of work were quite different.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7772400" cy="1143000"/>
          </a:xfrm>
        </p:spPr>
        <p:txBody>
          <a:bodyPr/>
          <a:lstStyle/>
          <a:p>
            <a:r>
              <a:rPr lang="en-US" dirty="0"/>
              <a:t>Unity in the Paragraph</a:t>
            </a:r>
          </a:p>
        </p:txBody>
      </p:sp>
      <p:sp>
        <p:nvSpPr>
          <p:cNvPr id="8195" name="Text Box 3"/>
          <p:cNvSpPr txBox="1">
            <a:spLocks noChangeArrowheads="1"/>
          </p:cNvSpPr>
          <p:nvPr/>
        </p:nvSpPr>
        <p:spPr bwMode="auto">
          <a:xfrm>
            <a:off x="1143000" y="1600200"/>
            <a:ext cx="7543800" cy="830997"/>
          </a:xfrm>
          <a:prstGeom prst="rect">
            <a:avLst/>
          </a:prstGeom>
          <a:noFill/>
          <a:ln w="9525">
            <a:noFill/>
            <a:miter lim="800000"/>
            <a:headEnd/>
            <a:tailEnd/>
          </a:ln>
          <a:effectLst/>
        </p:spPr>
        <p:txBody>
          <a:bodyPr>
            <a:spAutoFit/>
          </a:bodyPr>
          <a:lstStyle/>
          <a:p>
            <a:pPr>
              <a:spcBef>
                <a:spcPct val="50000"/>
              </a:spcBef>
            </a:pPr>
            <a:r>
              <a:rPr lang="en-US" b="1" i="1" dirty="0"/>
              <a:t>Every sentence in a paragraph should support the main idea expressed in the topic sentence</a:t>
            </a:r>
            <a:r>
              <a:rPr lang="en-US" i="1" dirty="0"/>
              <a:t>.</a:t>
            </a:r>
          </a:p>
        </p:txBody>
      </p:sp>
      <p:pic>
        <p:nvPicPr>
          <p:cNvPr id="8196" name="Picture 4"/>
          <p:cNvPicPr>
            <a:picLocks noChangeAspect="1" noChangeArrowheads="1"/>
          </p:cNvPicPr>
          <p:nvPr/>
        </p:nvPicPr>
        <p:blipFill>
          <a:blip r:embed="rId3"/>
          <a:srcRect/>
          <a:stretch>
            <a:fillRect/>
          </a:stretch>
        </p:blipFill>
        <p:spPr bwMode="auto">
          <a:xfrm>
            <a:off x="4573588" y="3046413"/>
            <a:ext cx="0" cy="0"/>
          </a:xfrm>
          <a:prstGeom prst="rect">
            <a:avLst/>
          </a:prstGeom>
          <a:noFill/>
          <a:ln w="9525">
            <a:noFill/>
            <a:miter lim="800000"/>
            <a:headEnd/>
            <a:tailEnd/>
          </a:ln>
          <a:effectLst/>
        </p:spPr>
      </p:pic>
      <p:pic>
        <p:nvPicPr>
          <p:cNvPr id="8197" name="Picture 5"/>
          <p:cNvPicPr>
            <a:picLocks noChangeAspect="1" noChangeArrowheads="1"/>
          </p:cNvPicPr>
          <p:nvPr/>
        </p:nvPicPr>
        <p:blipFill>
          <a:blip r:embed="rId3"/>
          <a:srcRect/>
          <a:stretch>
            <a:fillRect/>
          </a:stretch>
        </p:blipFill>
        <p:spPr bwMode="auto">
          <a:xfrm>
            <a:off x="4725988" y="3198813"/>
            <a:ext cx="0" cy="0"/>
          </a:xfrm>
          <a:prstGeom prst="rect">
            <a:avLst/>
          </a:prstGeom>
          <a:noFill/>
          <a:ln w="9525">
            <a:noFill/>
            <a:miter lim="800000"/>
            <a:headEnd/>
            <a:tailEnd/>
          </a:ln>
          <a:effectLst/>
        </p:spPr>
      </p:pic>
      <p:pic>
        <p:nvPicPr>
          <p:cNvPr id="8198" name="Picture 6"/>
          <p:cNvPicPr>
            <a:picLocks noChangeAspect="1" noChangeArrowheads="1"/>
          </p:cNvPicPr>
          <p:nvPr/>
        </p:nvPicPr>
        <p:blipFill>
          <a:blip r:embed="rId3"/>
          <a:srcRect/>
          <a:stretch>
            <a:fillRect/>
          </a:stretch>
        </p:blipFill>
        <p:spPr bwMode="auto">
          <a:xfrm>
            <a:off x="4878388" y="3351213"/>
            <a:ext cx="0" cy="0"/>
          </a:xfrm>
          <a:prstGeom prst="rect">
            <a:avLst/>
          </a:prstGeom>
          <a:noFill/>
          <a:ln w="9525">
            <a:noFill/>
            <a:miter lim="800000"/>
            <a:headEnd/>
            <a:tailEnd/>
          </a:ln>
          <a:effectLst/>
        </p:spPr>
      </p:pic>
      <p:pic>
        <p:nvPicPr>
          <p:cNvPr id="8199" name="Picture 7" descr="CRTA1433"/>
          <p:cNvPicPr>
            <a:picLocks noChangeAspect="1" noChangeArrowheads="1"/>
          </p:cNvPicPr>
          <p:nvPr/>
        </p:nvPicPr>
        <p:blipFill>
          <a:blip r:embed="rId4" cstate="print"/>
          <a:srcRect/>
          <a:stretch>
            <a:fillRect/>
          </a:stretch>
        </p:blipFill>
        <p:spPr bwMode="auto">
          <a:xfrm>
            <a:off x="3124200" y="2971800"/>
            <a:ext cx="4278313" cy="3276600"/>
          </a:xfrm>
          <a:prstGeom prst="rect">
            <a:avLst/>
          </a:prstGeom>
          <a:noFill/>
          <a:ln w="9525" cmpd="sng">
            <a:noFill/>
            <a:miter lim="800000"/>
            <a:headEnd/>
            <a:tailEnd/>
          </a:ln>
        </p:spPr>
      </p:pic>
      <p:sp>
        <p:nvSpPr>
          <p:cNvPr id="8200" name="AutoShape 8"/>
          <p:cNvSpPr>
            <a:spLocks noChangeArrowheads="1"/>
          </p:cNvSpPr>
          <p:nvPr/>
        </p:nvSpPr>
        <p:spPr bwMode="auto">
          <a:xfrm rot="21409105">
            <a:off x="2822575" y="2741613"/>
            <a:ext cx="4191000" cy="990600"/>
          </a:xfrm>
          <a:prstGeom prst="doubleWave">
            <a:avLst>
              <a:gd name="adj1" fmla="val 6500"/>
              <a:gd name="adj2" fmla="val 0"/>
            </a:avLst>
          </a:prstGeom>
          <a:solidFill>
            <a:schemeClr val="tx2"/>
          </a:solidFill>
          <a:ln w="9525" cmpd="sng">
            <a:solidFill>
              <a:schemeClr val="tx1"/>
            </a:solidFill>
            <a:miter lim="800000"/>
            <a:headEnd/>
            <a:tailEnd/>
          </a:ln>
          <a:effectLst/>
        </p:spPr>
        <p:txBody>
          <a:bodyPr wrap="none" anchor="ctr"/>
          <a:lstStyle/>
          <a:p>
            <a:pPr algn="ctr"/>
            <a:r>
              <a:rPr lang="en-US" sz="5400" b="1">
                <a:solidFill>
                  <a:schemeClr val="bg1"/>
                </a:solidFill>
              </a:rPr>
              <a:t>main</a:t>
            </a:r>
            <a:r>
              <a:rPr lang="en-US" sz="5400" b="1"/>
              <a:t> </a:t>
            </a:r>
            <a:r>
              <a:rPr lang="en-US" sz="5400" b="1">
                <a:solidFill>
                  <a:schemeClr val="bg1"/>
                </a:solidFill>
              </a:rPr>
              <a:t>idea</a:t>
            </a:r>
            <a:endParaRPr lang="en-US" i="1"/>
          </a:p>
        </p:txBody>
      </p:sp>
      <p:sp>
        <p:nvSpPr>
          <p:cNvPr id="8201" name="Text Box 9"/>
          <p:cNvSpPr txBox="1">
            <a:spLocks noChangeArrowheads="1"/>
          </p:cNvSpPr>
          <p:nvPr/>
        </p:nvSpPr>
        <p:spPr bwMode="auto">
          <a:xfrm rot="20462181">
            <a:off x="2590800" y="4419600"/>
            <a:ext cx="1447800" cy="457200"/>
          </a:xfrm>
          <a:prstGeom prst="rect">
            <a:avLst/>
          </a:prstGeom>
          <a:noFill/>
          <a:ln w="9525">
            <a:noFill/>
            <a:miter lim="800000"/>
            <a:headEnd/>
            <a:tailEnd/>
          </a:ln>
          <a:effectLst/>
        </p:spPr>
        <p:txBody>
          <a:bodyPr>
            <a:spAutoFit/>
          </a:bodyPr>
          <a:lstStyle/>
          <a:p>
            <a:pPr>
              <a:spcBef>
                <a:spcPct val="50000"/>
              </a:spcBef>
            </a:pPr>
            <a:r>
              <a:rPr lang="en-US" i="1"/>
              <a:t>sentence</a:t>
            </a:r>
          </a:p>
        </p:txBody>
      </p:sp>
      <p:sp>
        <p:nvSpPr>
          <p:cNvPr id="8202" name="Text Box 10"/>
          <p:cNvSpPr txBox="1">
            <a:spLocks noChangeArrowheads="1"/>
          </p:cNvSpPr>
          <p:nvPr/>
        </p:nvSpPr>
        <p:spPr bwMode="auto">
          <a:xfrm rot="1103674">
            <a:off x="6172200" y="4191000"/>
            <a:ext cx="1371600" cy="457200"/>
          </a:xfrm>
          <a:prstGeom prst="rect">
            <a:avLst/>
          </a:prstGeom>
          <a:noFill/>
          <a:ln w="9525">
            <a:noFill/>
            <a:miter lim="800000"/>
            <a:headEnd/>
            <a:tailEnd/>
          </a:ln>
          <a:effectLst/>
        </p:spPr>
        <p:txBody>
          <a:bodyPr>
            <a:spAutoFit/>
          </a:bodyPr>
          <a:lstStyle/>
          <a:p>
            <a:pPr>
              <a:spcBef>
                <a:spcPct val="50000"/>
              </a:spcBef>
            </a:pPr>
            <a:r>
              <a:rPr lang="en-US" i="1"/>
              <a:t>sentence</a:t>
            </a:r>
          </a:p>
        </p:txBody>
      </p:sp>
      <p:sp>
        <p:nvSpPr>
          <p:cNvPr id="8203" name="Text Box 11"/>
          <p:cNvSpPr txBox="1">
            <a:spLocks noChangeArrowheads="1"/>
          </p:cNvSpPr>
          <p:nvPr/>
        </p:nvSpPr>
        <p:spPr bwMode="auto">
          <a:xfrm rot="20202248">
            <a:off x="3733800" y="5410200"/>
            <a:ext cx="1447800" cy="457200"/>
          </a:xfrm>
          <a:prstGeom prst="rect">
            <a:avLst/>
          </a:prstGeom>
          <a:noFill/>
          <a:ln w="9525">
            <a:noFill/>
            <a:miter lim="800000"/>
            <a:headEnd/>
            <a:tailEnd/>
          </a:ln>
          <a:effectLst/>
        </p:spPr>
        <p:txBody>
          <a:bodyPr>
            <a:spAutoFit/>
          </a:bodyPr>
          <a:lstStyle/>
          <a:p>
            <a:pPr>
              <a:spcBef>
                <a:spcPct val="50000"/>
              </a:spcBef>
            </a:pPr>
            <a:r>
              <a:rPr lang="en-US" i="1"/>
              <a:t>sentence</a:t>
            </a:r>
          </a:p>
        </p:txBody>
      </p:sp>
      <p:sp>
        <p:nvSpPr>
          <p:cNvPr id="8204" name="Text Box 12"/>
          <p:cNvSpPr txBox="1">
            <a:spLocks noChangeArrowheads="1"/>
          </p:cNvSpPr>
          <p:nvPr/>
        </p:nvSpPr>
        <p:spPr bwMode="auto">
          <a:xfrm rot="744069">
            <a:off x="5715000" y="5105400"/>
            <a:ext cx="2286000" cy="457200"/>
          </a:xfrm>
          <a:prstGeom prst="rect">
            <a:avLst/>
          </a:prstGeom>
          <a:noFill/>
          <a:ln w="9525">
            <a:noFill/>
            <a:miter lim="800000"/>
            <a:headEnd/>
            <a:tailEnd/>
          </a:ln>
          <a:effectLst/>
        </p:spPr>
        <p:txBody>
          <a:bodyPr>
            <a:spAutoFit/>
          </a:bodyPr>
          <a:lstStyle/>
          <a:p>
            <a:pPr>
              <a:spcBef>
                <a:spcPct val="50000"/>
              </a:spcBef>
            </a:pPr>
            <a:r>
              <a:rPr lang="en-US" i="1"/>
              <a:t>sentence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out)">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box(in)">
                                      <p:cBhvr>
                                        <p:cTn id="12" dur="5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8200"/>
                                        </p:tgtEl>
                                        <p:attrNameLst>
                                          <p:attrName>style.visibility</p:attrName>
                                        </p:attrNameLst>
                                      </p:cBhvr>
                                      <p:to>
                                        <p:strVal val="visible"/>
                                      </p:to>
                                    </p:set>
                                    <p:animEffect transition="in" filter="blinds(vertical)">
                                      <p:cBhvr>
                                        <p:cTn id="17" dur="500"/>
                                        <p:tgtEl>
                                          <p:spTgt spid="82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99"/>
                                        </p:tgtEl>
                                        <p:attrNameLst>
                                          <p:attrName>style.visibility</p:attrName>
                                        </p:attrNameLst>
                                      </p:cBhvr>
                                      <p:to>
                                        <p:strVal val="visible"/>
                                      </p:to>
                                    </p:set>
                                    <p:animEffect transition="in" filter="blinds(horizontal)">
                                      <p:cBhvr>
                                        <p:cTn id="22" dur="500"/>
                                        <p:tgtEl>
                                          <p:spTgt spid="8199"/>
                                        </p:tgtEl>
                                      </p:cBhvr>
                                    </p:animEffect>
                                  </p:childTnLst>
                                  <p:subTnLst>
                                    <p:audio>
                                      <p:cMediaNode>
                                        <p:cTn display="0" masterRel="sameClick">
                                          <p:stCondLst>
                                            <p:cond evt="begin" delay="0">
                                              <p:tn val="20"/>
                                            </p:cond>
                                          </p:stCondLst>
                                          <p:endCondLst>
                                            <p:cond evt="onStopAudio" delay="0">
                                              <p:tgtEl>
                                                <p:sldTgt/>
                                              </p:tgtEl>
                                            </p:cond>
                                          </p:endCondLst>
                                        </p:cTn>
                                        <p:tgtEl>
                                          <p:sndTgt r:embed="rId2" name="APPLAUSE.WAV"/>
                                        </p:tgtEl>
                                      </p:cMediaNode>
                                    </p:audio>
                                  </p:subTnLst>
                                </p:cTn>
                              </p:par>
                            </p:childTnLst>
                          </p:cTn>
                        </p:par>
                        <p:par>
                          <p:cTn id="23" fill="hold">
                            <p:stCondLst>
                              <p:cond delay="500"/>
                            </p:stCondLst>
                            <p:childTnLst>
                              <p:par>
                                <p:cTn id="24" presetID="2" presetClass="entr" presetSubtype="8" fill="hold" grpId="0" nodeType="afterEffect">
                                  <p:stCondLst>
                                    <p:cond delay="0"/>
                                  </p:stCondLst>
                                  <p:childTnLst>
                                    <p:set>
                                      <p:cBhvr>
                                        <p:cTn id="25" dur="1" fill="hold">
                                          <p:stCondLst>
                                            <p:cond delay="0"/>
                                          </p:stCondLst>
                                        </p:cTn>
                                        <p:tgtEl>
                                          <p:spTgt spid="8201"/>
                                        </p:tgtEl>
                                        <p:attrNameLst>
                                          <p:attrName>style.visibility</p:attrName>
                                        </p:attrNameLst>
                                      </p:cBhvr>
                                      <p:to>
                                        <p:strVal val="visible"/>
                                      </p:to>
                                    </p:set>
                                    <p:anim calcmode="lin" valueType="num">
                                      <p:cBhvr additive="base">
                                        <p:cTn id="26" dur="500" fill="hold"/>
                                        <p:tgtEl>
                                          <p:spTgt spid="8201"/>
                                        </p:tgtEl>
                                        <p:attrNameLst>
                                          <p:attrName>ppt_x</p:attrName>
                                        </p:attrNameLst>
                                      </p:cBhvr>
                                      <p:tavLst>
                                        <p:tav tm="0">
                                          <p:val>
                                            <p:strVal val="0-#ppt_w/2"/>
                                          </p:val>
                                        </p:tav>
                                        <p:tav tm="100000">
                                          <p:val>
                                            <p:strVal val="#ppt_x"/>
                                          </p:val>
                                        </p:tav>
                                      </p:tavLst>
                                    </p:anim>
                                    <p:anim calcmode="lin" valueType="num">
                                      <p:cBhvr additive="base">
                                        <p:cTn id="27" dur="500" fill="hold"/>
                                        <p:tgtEl>
                                          <p:spTgt spid="8201"/>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2" fill="hold" grpId="0" nodeType="afterEffect">
                                  <p:stCondLst>
                                    <p:cond delay="0"/>
                                  </p:stCondLst>
                                  <p:childTnLst>
                                    <p:set>
                                      <p:cBhvr>
                                        <p:cTn id="30" dur="1" fill="hold">
                                          <p:stCondLst>
                                            <p:cond delay="0"/>
                                          </p:stCondLst>
                                        </p:cTn>
                                        <p:tgtEl>
                                          <p:spTgt spid="8202"/>
                                        </p:tgtEl>
                                        <p:attrNameLst>
                                          <p:attrName>style.visibility</p:attrName>
                                        </p:attrNameLst>
                                      </p:cBhvr>
                                      <p:to>
                                        <p:strVal val="visible"/>
                                      </p:to>
                                    </p:set>
                                    <p:anim calcmode="lin" valueType="num">
                                      <p:cBhvr additive="base">
                                        <p:cTn id="31" dur="500" fill="hold"/>
                                        <p:tgtEl>
                                          <p:spTgt spid="8202"/>
                                        </p:tgtEl>
                                        <p:attrNameLst>
                                          <p:attrName>ppt_x</p:attrName>
                                        </p:attrNameLst>
                                      </p:cBhvr>
                                      <p:tavLst>
                                        <p:tav tm="0">
                                          <p:val>
                                            <p:strVal val="1+#ppt_w/2"/>
                                          </p:val>
                                        </p:tav>
                                        <p:tav tm="100000">
                                          <p:val>
                                            <p:strVal val="#ppt_x"/>
                                          </p:val>
                                        </p:tav>
                                      </p:tavLst>
                                    </p:anim>
                                    <p:anim calcmode="lin" valueType="num">
                                      <p:cBhvr additive="base">
                                        <p:cTn id="32" dur="500" fill="hold"/>
                                        <p:tgtEl>
                                          <p:spTgt spid="8202"/>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12" fill="hold" grpId="0" nodeType="afterEffect">
                                  <p:stCondLst>
                                    <p:cond delay="0"/>
                                  </p:stCondLst>
                                  <p:childTnLst>
                                    <p:set>
                                      <p:cBhvr>
                                        <p:cTn id="35" dur="1" fill="hold">
                                          <p:stCondLst>
                                            <p:cond delay="0"/>
                                          </p:stCondLst>
                                        </p:cTn>
                                        <p:tgtEl>
                                          <p:spTgt spid="8203"/>
                                        </p:tgtEl>
                                        <p:attrNameLst>
                                          <p:attrName>style.visibility</p:attrName>
                                        </p:attrNameLst>
                                      </p:cBhvr>
                                      <p:to>
                                        <p:strVal val="visible"/>
                                      </p:to>
                                    </p:set>
                                    <p:anim calcmode="lin" valueType="num">
                                      <p:cBhvr additive="base">
                                        <p:cTn id="36" dur="500" fill="hold"/>
                                        <p:tgtEl>
                                          <p:spTgt spid="8203"/>
                                        </p:tgtEl>
                                        <p:attrNameLst>
                                          <p:attrName>ppt_x</p:attrName>
                                        </p:attrNameLst>
                                      </p:cBhvr>
                                      <p:tavLst>
                                        <p:tav tm="0">
                                          <p:val>
                                            <p:strVal val="0-#ppt_w/2"/>
                                          </p:val>
                                        </p:tav>
                                        <p:tav tm="100000">
                                          <p:val>
                                            <p:strVal val="#ppt_x"/>
                                          </p:val>
                                        </p:tav>
                                      </p:tavLst>
                                    </p:anim>
                                    <p:anim calcmode="lin" valueType="num">
                                      <p:cBhvr additive="base">
                                        <p:cTn id="37" dur="500" fill="hold"/>
                                        <p:tgtEl>
                                          <p:spTgt spid="8203"/>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2" presetClass="entr" presetSubtype="6" fill="hold" grpId="0" nodeType="afterEffect">
                                  <p:stCondLst>
                                    <p:cond delay="0"/>
                                  </p:stCondLst>
                                  <p:childTnLst>
                                    <p:set>
                                      <p:cBhvr>
                                        <p:cTn id="40" dur="1" fill="hold">
                                          <p:stCondLst>
                                            <p:cond delay="0"/>
                                          </p:stCondLst>
                                        </p:cTn>
                                        <p:tgtEl>
                                          <p:spTgt spid="8204"/>
                                        </p:tgtEl>
                                        <p:attrNameLst>
                                          <p:attrName>style.visibility</p:attrName>
                                        </p:attrNameLst>
                                      </p:cBhvr>
                                      <p:to>
                                        <p:strVal val="visible"/>
                                      </p:to>
                                    </p:set>
                                    <p:anim calcmode="lin" valueType="num">
                                      <p:cBhvr additive="base">
                                        <p:cTn id="41" dur="500" fill="hold"/>
                                        <p:tgtEl>
                                          <p:spTgt spid="8204"/>
                                        </p:tgtEl>
                                        <p:attrNameLst>
                                          <p:attrName>ppt_x</p:attrName>
                                        </p:attrNameLst>
                                      </p:cBhvr>
                                      <p:tavLst>
                                        <p:tav tm="0">
                                          <p:val>
                                            <p:strVal val="1+#ppt_w/2"/>
                                          </p:val>
                                        </p:tav>
                                        <p:tav tm="100000">
                                          <p:val>
                                            <p:strVal val="#ppt_x"/>
                                          </p:val>
                                        </p:tav>
                                      </p:tavLst>
                                    </p:anim>
                                    <p:anim calcmode="lin" valueType="num">
                                      <p:cBhvr additive="base">
                                        <p:cTn id="42" dur="500" fill="hold"/>
                                        <p:tgtEl>
                                          <p:spTgt spid="8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P spid="8200" grpId="0" animBg="1" autoUpdateAnimBg="0"/>
      <p:bldP spid="8201" grpId="0" autoUpdateAnimBg="0"/>
      <p:bldP spid="8202" grpId="0" autoUpdateAnimBg="0"/>
      <p:bldP spid="8203" grpId="0" autoUpdateAnimBg="0"/>
      <p:bldP spid="820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6145"/>
          <p:cNvSpPr>
            <a:spLocks noGrp="1" noChangeArrowheads="1"/>
          </p:cNvSpPr>
          <p:nvPr>
            <p:ph type="title"/>
          </p:nvPr>
        </p:nvSpPr>
        <p:spPr>
          <a:xfrm>
            <a:off x="685800" y="609600"/>
            <a:ext cx="7772400" cy="839788"/>
          </a:xfrm>
        </p:spPr>
        <p:txBody>
          <a:bodyPr/>
          <a:lstStyle/>
          <a:p>
            <a:r>
              <a:rPr lang="en-IN" altLang="en-US"/>
              <a:t>Familiar words..</a:t>
            </a:r>
          </a:p>
        </p:txBody>
      </p:sp>
      <p:sp>
        <p:nvSpPr>
          <p:cNvPr id="5122" name="Text Placeholder 6146"/>
          <p:cNvSpPr>
            <a:spLocks noGrp="1" noChangeArrowheads="1"/>
          </p:cNvSpPr>
          <p:nvPr>
            <p:ph type="body" idx="1"/>
          </p:nvPr>
        </p:nvSpPr>
        <p:spPr>
          <a:xfrm>
            <a:off x="685800" y="1314450"/>
            <a:ext cx="7772400" cy="4781550"/>
          </a:xfrm>
        </p:spPr>
        <p:txBody>
          <a:bodyPr/>
          <a:lstStyle/>
          <a:p>
            <a:pPr algn="just">
              <a:lnSpc>
                <a:spcPct val="80000"/>
              </a:lnSpc>
            </a:pPr>
            <a:r>
              <a:rPr lang="en-IN" altLang="en-US" sz="1800" dirty="0"/>
              <a:t>...a</a:t>
            </a:r>
            <a:r>
              <a:rPr lang="zh-CN" altLang="en-US" sz="1800" dirty="0">
                <a:ea typeface="SimSun" pitchFamily="2" charset="-122"/>
              </a:rPr>
              <a:t>re everyday words-words with sharp and clear meanings in the minds.</a:t>
            </a:r>
          </a:p>
          <a:p>
            <a:pPr algn="just">
              <a:lnSpc>
                <a:spcPct val="80000"/>
              </a:lnSpc>
            </a:pPr>
            <a:r>
              <a:rPr lang="en-IN" altLang="zh-CN" sz="1800" dirty="0">
                <a:ea typeface="SimSun" pitchFamily="2" charset="-122"/>
              </a:rPr>
              <a:t>....</a:t>
            </a:r>
            <a:r>
              <a:rPr lang="zh-CN" altLang="en-US" sz="1800" dirty="0">
                <a:ea typeface="SimSun" pitchFamily="2" charset="-122"/>
              </a:rPr>
              <a:t>using the language that most of us do in our everyday conversation.</a:t>
            </a:r>
          </a:p>
          <a:p>
            <a:pPr algn="just">
              <a:lnSpc>
                <a:spcPct val="80000"/>
              </a:lnSpc>
            </a:pPr>
            <a:r>
              <a:rPr lang="zh-CN" altLang="en-US" sz="1800" dirty="0">
                <a:ea typeface="SimSun" pitchFamily="2" charset="-122"/>
              </a:rPr>
              <a:t>avoid stiff,more difficult words that do  not communicate so precisely or quickly.</a:t>
            </a:r>
          </a:p>
          <a:p>
            <a:pPr algn="just">
              <a:lnSpc>
                <a:spcPct val="80000"/>
              </a:lnSpc>
              <a:buFont typeface="Arial" pitchFamily="34" charset="0"/>
              <a:buNone/>
            </a:pPr>
            <a:endParaRPr lang="zh-CN" altLang="en-US" sz="1800" dirty="0">
              <a:ea typeface="SimSun" pitchFamily="2" charset="-122"/>
            </a:endParaRPr>
          </a:p>
          <a:p>
            <a:pPr algn="just">
              <a:lnSpc>
                <a:spcPct val="80000"/>
              </a:lnSpc>
            </a:pPr>
            <a:r>
              <a:rPr lang="zh-CN" altLang="en-US" sz="1800" dirty="0">
                <a:ea typeface="SimSun" pitchFamily="2" charset="-122"/>
              </a:rPr>
              <a:t>e.g </a:t>
            </a:r>
            <a:r>
              <a:rPr lang="zh-CN" altLang="en-US" sz="1800" i="1" dirty="0">
                <a:ea typeface="SimSun" pitchFamily="2" charset="-122"/>
              </a:rPr>
              <a:t>The machine has a tendency to develop excessive and unpleasant audio symptoms when operated at elevated temperatures.</a:t>
            </a:r>
          </a:p>
          <a:p>
            <a:pPr algn="just">
              <a:lnSpc>
                <a:spcPct val="80000"/>
              </a:lnSpc>
            </a:pPr>
            <a:r>
              <a:rPr lang="zh-CN" altLang="en-US" sz="1800" dirty="0">
                <a:ea typeface="SimSun" pitchFamily="2" charset="-122"/>
              </a:rPr>
              <a:t>..can be written as..</a:t>
            </a:r>
          </a:p>
          <a:p>
            <a:pPr algn="just">
              <a:lnSpc>
                <a:spcPct val="80000"/>
              </a:lnSpc>
            </a:pPr>
            <a:r>
              <a:rPr lang="zh-CN" altLang="en-US" sz="1800" i="1" dirty="0">
                <a:ea typeface="SimSun" pitchFamily="2" charset="-122"/>
              </a:rPr>
              <a:t>This machine tends to get noisy</a:t>
            </a:r>
            <a:r>
              <a:rPr lang="zh-CN" altLang="en-US" sz="1800" dirty="0">
                <a:ea typeface="SimSun" pitchFamily="2" charset="-122"/>
              </a:rPr>
              <a:t> </a:t>
            </a:r>
            <a:r>
              <a:rPr lang="zh-CN" altLang="en-US" sz="1800" i="1" dirty="0">
                <a:ea typeface="SimSun" pitchFamily="2" charset="-122"/>
              </a:rPr>
              <a:t>when it runs hot</a:t>
            </a:r>
            <a:r>
              <a:rPr lang="zh-CN" altLang="en-US" sz="1800" dirty="0">
                <a:ea typeface="SimSun" pitchFamily="2" charset="-122"/>
              </a:rPr>
              <a:t>.</a:t>
            </a:r>
          </a:p>
          <a:p>
            <a:pPr>
              <a:lnSpc>
                <a:spcPct val="80000"/>
              </a:lnSpc>
            </a:pPr>
            <a:endParaRPr lang="zh-CN" altLang="en-US" sz="1800" dirty="0">
              <a:ea typeface="SimSun" pitchFamily="2" charset="-122"/>
            </a:endParaRPr>
          </a:p>
          <a:p>
            <a:pPr>
              <a:lnSpc>
                <a:spcPct val="80000"/>
              </a:lnSpc>
            </a:pPr>
            <a:r>
              <a:rPr lang="zh-CN" altLang="en-US" sz="1800" dirty="0">
                <a:ea typeface="SimSun" pitchFamily="2" charset="-122"/>
              </a:rPr>
              <a:t>The decision was </a:t>
            </a:r>
            <a:r>
              <a:rPr lang="zh-CN" altLang="en-US" sz="1800" i="1" dirty="0">
                <a:ea typeface="SimSun" pitchFamily="2" charset="-122"/>
              </a:rPr>
              <a:t>predicated </a:t>
            </a:r>
            <a:r>
              <a:rPr lang="zh-CN" altLang="en-US" sz="1800" dirty="0">
                <a:ea typeface="SimSun" pitchFamily="2" charset="-122"/>
              </a:rPr>
              <a:t>on the</a:t>
            </a:r>
            <a:r>
              <a:rPr lang="zh-CN" altLang="en-US" sz="1800" i="1" dirty="0">
                <a:ea typeface="SimSun" pitchFamily="2" charset="-122"/>
              </a:rPr>
              <a:t> assumption</a:t>
            </a:r>
            <a:r>
              <a:rPr lang="zh-CN" altLang="en-US" sz="1800" dirty="0">
                <a:ea typeface="SimSun" pitchFamily="2" charset="-122"/>
              </a:rPr>
              <a:t> that an abundance of </a:t>
            </a:r>
            <a:r>
              <a:rPr lang="zh-CN" altLang="en-US" sz="1800" i="1" dirty="0">
                <a:ea typeface="SimSun" pitchFamily="2" charset="-122"/>
              </a:rPr>
              <a:t>monetary</a:t>
            </a:r>
            <a:r>
              <a:rPr lang="zh-CN" altLang="en-US" sz="1800" dirty="0">
                <a:ea typeface="SimSun" pitchFamily="2" charset="-122"/>
              </a:rPr>
              <a:t> funds was </a:t>
            </a:r>
            <a:r>
              <a:rPr lang="zh-CN" altLang="en-US" sz="1800" i="1" dirty="0">
                <a:ea typeface="SimSun" pitchFamily="2" charset="-122"/>
              </a:rPr>
              <a:t>forthcoming</a:t>
            </a:r>
            <a:r>
              <a:rPr lang="zh-CN" altLang="en-US" sz="1800" dirty="0">
                <a:ea typeface="SimSun" pitchFamily="2" charset="-122"/>
              </a:rPr>
              <a:t>.</a:t>
            </a:r>
          </a:p>
          <a:p>
            <a:pPr>
              <a:lnSpc>
                <a:spcPct val="80000"/>
              </a:lnSpc>
              <a:buFont typeface="Arial" pitchFamily="34" charset="0"/>
              <a:buNone/>
            </a:pPr>
            <a:r>
              <a:rPr lang="zh-CN" altLang="en-US" sz="1800" dirty="0">
                <a:ea typeface="SimSun" pitchFamily="2" charset="-122"/>
              </a:rPr>
              <a:t>-The decision was based on the belief that there would be more money.</a:t>
            </a:r>
          </a:p>
          <a:p>
            <a:pPr>
              <a:lnSpc>
                <a:spcPct val="80000"/>
              </a:lnSpc>
            </a:pPr>
            <a:r>
              <a:rPr lang="zh-CN" altLang="en-US" sz="1800" dirty="0">
                <a:ea typeface="SimSun" pitchFamily="2" charset="-122"/>
              </a:rPr>
              <a:t>Prior to </a:t>
            </a:r>
            <a:r>
              <a:rPr lang="zh-CN" altLang="en-US" sz="1800" i="1" dirty="0">
                <a:ea typeface="SimSun" pitchFamily="2" charset="-122"/>
              </a:rPr>
              <a:t>accelerating</a:t>
            </a:r>
            <a:r>
              <a:rPr lang="zh-CN" altLang="en-US" sz="1800" dirty="0">
                <a:ea typeface="SimSun" pitchFamily="2" charset="-122"/>
              </a:rPr>
              <a:t> </a:t>
            </a:r>
            <a:r>
              <a:rPr lang="zh-CN" altLang="en-US" sz="1800" i="1" dirty="0">
                <a:ea typeface="SimSun" pitchFamily="2" charset="-122"/>
              </a:rPr>
              <a:t>productive operation</a:t>
            </a:r>
            <a:r>
              <a:rPr lang="zh-CN" altLang="en-US" sz="1800" dirty="0">
                <a:ea typeface="SimSun" pitchFamily="2" charset="-122"/>
              </a:rPr>
              <a:t>, the superevisor inspected the machinery.</a:t>
            </a:r>
          </a:p>
          <a:p>
            <a:pPr>
              <a:lnSpc>
                <a:spcPct val="80000"/>
              </a:lnSpc>
              <a:buFont typeface="Arial" pitchFamily="34" charset="0"/>
              <a:buNone/>
            </a:pPr>
            <a:r>
              <a:rPr lang="zh-CN" altLang="en-US" sz="1800" dirty="0">
                <a:ea typeface="SimSun" pitchFamily="2" charset="-122"/>
              </a:rPr>
              <a:t>-Before speeding up production, the supervisor inspected the machinery.</a:t>
            </a:r>
          </a:p>
          <a:p>
            <a:pPr>
              <a:lnSpc>
                <a:spcPct val="80000"/>
              </a:lnSpc>
              <a:buFont typeface="Arial" pitchFamily="34" charset="0"/>
              <a:buNone/>
            </a:pPr>
            <a:endParaRPr lang="en-IN" altLang="en-US" sz="1800" dirty="0"/>
          </a:p>
          <a:p>
            <a:pPr>
              <a:lnSpc>
                <a:spcPct val="80000"/>
              </a:lnSpc>
              <a:buFont typeface="Arial" pitchFamily="34" charset="0"/>
              <a:buNone/>
            </a:pPr>
            <a:r>
              <a:rPr lang="en-IN" altLang="en-US" sz="1800" dirty="0"/>
              <a:t>Garrulous.........................Disparaging.....................Pertinent..........................</a:t>
            </a:r>
            <a:endParaRPr lang="zh-CN" altLang="en-US" sz="1800" dirty="0">
              <a:ea typeface="SimSun"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solidFill>
            <a:schemeClr val="tx1"/>
          </a:solidFill>
          <a:effectLst>
            <a:outerShdw dist="107763" dir="13500000" algn="ctr" rotWithShape="0">
              <a:schemeClr val="bg2"/>
            </a:outerShdw>
          </a:effectLst>
        </p:spPr>
        <p:txBody>
          <a:bodyPr/>
          <a:lstStyle/>
          <a:p>
            <a:r>
              <a:rPr lang="en-US" sz="5400" dirty="0">
                <a:solidFill>
                  <a:schemeClr val="bg1"/>
                </a:solidFill>
              </a:rPr>
              <a:t>Coherence in a Paragraph</a:t>
            </a:r>
            <a:endParaRPr lang="en-US" dirty="0">
              <a:solidFill>
                <a:schemeClr val="bg1"/>
              </a:solidFill>
            </a:endParaRPr>
          </a:p>
        </p:txBody>
      </p:sp>
      <p:sp>
        <p:nvSpPr>
          <p:cNvPr id="10243" name="Rectangle 3"/>
          <p:cNvSpPr>
            <a:spLocks noGrp="1" noChangeArrowheads="1"/>
          </p:cNvSpPr>
          <p:nvPr>
            <p:ph type="body" idx="1"/>
          </p:nvPr>
        </p:nvSpPr>
        <p:spPr>
          <a:xfrm>
            <a:off x="609600" y="1981200"/>
            <a:ext cx="6553200" cy="2590800"/>
          </a:xfrm>
        </p:spPr>
        <p:txBody>
          <a:bodyPr/>
          <a:lstStyle/>
          <a:p>
            <a:r>
              <a:rPr lang="en-US" sz="4400"/>
              <a:t>Stick to the point:</a:t>
            </a:r>
            <a:r>
              <a:rPr lang="en-US" sz="2400"/>
              <a:t>  The ideas have a clear and logical relation to each other.</a:t>
            </a:r>
          </a:p>
          <a:p>
            <a:r>
              <a:rPr lang="en-US" sz="4400"/>
              <a:t>Put details or examples or incidents in logical order.              </a:t>
            </a:r>
          </a:p>
        </p:txBody>
      </p:sp>
      <p:sp>
        <p:nvSpPr>
          <p:cNvPr id="10244" name="AutoShape 4"/>
          <p:cNvSpPr>
            <a:spLocks noChangeArrowheads="1"/>
          </p:cNvSpPr>
          <p:nvPr/>
        </p:nvSpPr>
        <p:spPr bwMode="auto">
          <a:xfrm>
            <a:off x="7315200" y="3276600"/>
            <a:ext cx="1295400" cy="685800"/>
          </a:xfrm>
          <a:prstGeom prst="cube">
            <a:avLst>
              <a:gd name="adj" fmla="val 25000"/>
            </a:avLst>
          </a:prstGeom>
          <a:solidFill>
            <a:srgbClr val="CC0000"/>
          </a:solidFill>
          <a:ln w="9525" cmpd="sng">
            <a:solidFill>
              <a:schemeClr val="tx1"/>
            </a:solidFill>
            <a:miter lim="800000"/>
            <a:headEnd/>
            <a:tailEnd/>
          </a:ln>
          <a:effectLst/>
        </p:spPr>
        <p:txBody>
          <a:bodyPr wrap="none" anchor="ctr"/>
          <a:lstStyle/>
          <a:p>
            <a:pPr algn="ctr"/>
            <a:r>
              <a:rPr lang="en-US" i="1"/>
              <a:t>4</a:t>
            </a:r>
          </a:p>
        </p:txBody>
      </p:sp>
      <p:sp>
        <p:nvSpPr>
          <p:cNvPr id="10245" name="AutoShape 5"/>
          <p:cNvSpPr>
            <a:spLocks noChangeArrowheads="1"/>
          </p:cNvSpPr>
          <p:nvPr/>
        </p:nvSpPr>
        <p:spPr bwMode="auto">
          <a:xfrm>
            <a:off x="7315200" y="3733800"/>
            <a:ext cx="1143000" cy="533400"/>
          </a:xfrm>
          <a:prstGeom prst="cube">
            <a:avLst>
              <a:gd name="adj" fmla="val 25000"/>
            </a:avLst>
          </a:prstGeom>
          <a:solidFill>
            <a:srgbClr val="CC0000"/>
          </a:solidFill>
          <a:ln w="9525" cmpd="sng">
            <a:solidFill>
              <a:schemeClr val="tx1"/>
            </a:solidFill>
            <a:miter lim="800000"/>
            <a:headEnd/>
            <a:tailEnd/>
          </a:ln>
          <a:effectLst/>
        </p:spPr>
        <p:txBody>
          <a:bodyPr wrap="none" anchor="ctr"/>
          <a:lstStyle/>
          <a:p>
            <a:pPr algn="ctr"/>
            <a:r>
              <a:rPr lang="en-US" i="1"/>
              <a:t>3</a:t>
            </a:r>
          </a:p>
        </p:txBody>
      </p:sp>
      <p:sp>
        <p:nvSpPr>
          <p:cNvPr id="10246" name="AutoShape 6"/>
          <p:cNvSpPr>
            <a:spLocks noChangeArrowheads="1"/>
          </p:cNvSpPr>
          <p:nvPr/>
        </p:nvSpPr>
        <p:spPr bwMode="auto">
          <a:xfrm>
            <a:off x="7239000" y="4114800"/>
            <a:ext cx="1066800" cy="609600"/>
          </a:xfrm>
          <a:prstGeom prst="cube">
            <a:avLst>
              <a:gd name="adj" fmla="val 25000"/>
            </a:avLst>
          </a:prstGeom>
          <a:solidFill>
            <a:srgbClr val="CC0000"/>
          </a:solidFill>
          <a:ln w="9525" cmpd="sng">
            <a:solidFill>
              <a:schemeClr val="tx1"/>
            </a:solidFill>
            <a:miter lim="800000"/>
            <a:headEnd/>
            <a:tailEnd/>
          </a:ln>
          <a:effectLst/>
        </p:spPr>
        <p:txBody>
          <a:bodyPr wrap="none" anchor="ctr"/>
          <a:lstStyle/>
          <a:p>
            <a:pPr algn="ctr"/>
            <a:r>
              <a:rPr lang="en-US" i="1"/>
              <a:t>2</a:t>
            </a:r>
          </a:p>
        </p:txBody>
      </p:sp>
      <p:sp>
        <p:nvSpPr>
          <p:cNvPr id="10247" name="AutoShape 7"/>
          <p:cNvSpPr>
            <a:spLocks noChangeArrowheads="1"/>
          </p:cNvSpPr>
          <p:nvPr/>
        </p:nvSpPr>
        <p:spPr bwMode="auto">
          <a:xfrm>
            <a:off x="7162800" y="4572000"/>
            <a:ext cx="1066800" cy="685800"/>
          </a:xfrm>
          <a:prstGeom prst="cube">
            <a:avLst>
              <a:gd name="adj" fmla="val 25000"/>
            </a:avLst>
          </a:prstGeom>
          <a:solidFill>
            <a:srgbClr val="CC0000"/>
          </a:solidFill>
          <a:ln w="9525" cmpd="sng">
            <a:solidFill>
              <a:schemeClr val="tx1"/>
            </a:solidFill>
            <a:miter lim="800000"/>
            <a:headEnd/>
            <a:tailEnd/>
          </a:ln>
          <a:effectLst/>
        </p:spPr>
        <p:txBody>
          <a:bodyPr wrap="none" anchor="ctr"/>
          <a:lstStyle/>
          <a:p>
            <a:pPr algn="ctr"/>
            <a:r>
              <a:rPr lang="en-US" i="1"/>
              <a:t>1</a:t>
            </a:r>
          </a:p>
        </p:txBody>
      </p:sp>
      <p:sp>
        <p:nvSpPr>
          <p:cNvPr id="10248" name="Text Box 8"/>
          <p:cNvSpPr txBox="1">
            <a:spLocks noChangeArrowheads="1"/>
          </p:cNvSpPr>
          <p:nvPr/>
        </p:nvSpPr>
        <p:spPr bwMode="auto">
          <a:xfrm>
            <a:off x="2133600" y="4572000"/>
            <a:ext cx="2590800" cy="457200"/>
          </a:xfrm>
          <a:prstGeom prst="rect">
            <a:avLst/>
          </a:prstGeom>
          <a:noFill/>
          <a:ln w="9525">
            <a:noFill/>
            <a:miter lim="800000"/>
            <a:headEnd/>
            <a:tailEnd/>
          </a:ln>
          <a:effectLst/>
        </p:spPr>
        <p:txBody>
          <a:bodyPr>
            <a:spAutoFit/>
          </a:bodyPr>
          <a:lstStyle/>
          <a:p>
            <a:pPr>
              <a:spcBef>
                <a:spcPct val="50000"/>
              </a:spcBef>
            </a:pPr>
            <a:r>
              <a:rPr lang="en-US" i="1"/>
              <a:t>chronological</a:t>
            </a:r>
          </a:p>
        </p:txBody>
      </p:sp>
      <p:sp>
        <p:nvSpPr>
          <p:cNvPr id="10249" name="Text Box 9"/>
          <p:cNvSpPr txBox="1">
            <a:spLocks noChangeArrowheads="1"/>
          </p:cNvSpPr>
          <p:nvPr/>
        </p:nvSpPr>
        <p:spPr bwMode="auto">
          <a:xfrm>
            <a:off x="2514600" y="5181600"/>
            <a:ext cx="3581400" cy="457200"/>
          </a:xfrm>
          <a:prstGeom prst="rect">
            <a:avLst/>
          </a:prstGeom>
          <a:noFill/>
          <a:ln w="9525">
            <a:noFill/>
            <a:miter lim="800000"/>
            <a:headEnd/>
            <a:tailEnd/>
          </a:ln>
          <a:effectLst/>
        </p:spPr>
        <p:txBody>
          <a:bodyPr>
            <a:spAutoFit/>
          </a:bodyPr>
          <a:lstStyle/>
          <a:p>
            <a:pPr>
              <a:spcBef>
                <a:spcPct val="50000"/>
              </a:spcBef>
            </a:pPr>
            <a:r>
              <a:rPr lang="en-US" i="1"/>
              <a:t>in relation to each other</a:t>
            </a:r>
          </a:p>
        </p:txBody>
      </p:sp>
      <p:sp>
        <p:nvSpPr>
          <p:cNvPr id="10250" name="Text Box 10"/>
          <p:cNvSpPr txBox="1">
            <a:spLocks noChangeArrowheads="1"/>
          </p:cNvSpPr>
          <p:nvPr/>
        </p:nvSpPr>
        <p:spPr bwMode="auto">
          <a:xfrm>
            <a:off x="3200400" y="5791200"/>
            <a:ext cx="3124200" cy="457200"/>
          </a:xfrm>
          <a:prstGeom prst="rect">
            <a:avLst/>
          </a:prstGeom>
          <a:noFill/>
          <a:ln w="9525">
            <a:noFill/>
            <a:miter lim="800000"/>
            <a:headEnd/>
            <a:tailEnd/>
          </a:ln>
          <a:effectLst/>
        </p:spPr>
        <p:txBody>
          <a:bodyPr>
            <a:spAutoFit/>
          </a:bodyPr>
          <a:lstStyle/>
          <a:p>
            <a:pPr>
              <a:spcBef>
                <a:spcPct val="50000"/>
              </a:spcBef>
            </a:pPr>
            <a:r>
              <a:rPr lang="en-US" i="1"/>
              <a:t>in order of importance </a:t>
            </a:r>
          </a:p>
        </p:txBody>
      </p:sp>
      <p:pic>
        <p:nvPicPr>
          <p:cNvPr id="10251" name="Picture 11" descr="H_HEL001"/>
          <p:cNvPicPr>
            <a:picLocks noChangeAspect="1" noChangeArrowheads="1"/>
          </p:cNvPicPr>
          <p:nvPr/>
        </p:nvPicPr>
        <p:blipFill>
          <a:blip r:embed="rId3" cstate="print"/>
          <a:srcRect/>
          <a:stretch>
            <a:fillRect/>
          </a:stretch>
        </p:blipFill>
        <p:spPr bwMode="auto">
          <a:xfrm>
            <a:off x="1219200" y="4495800"/>
            <a:ext cx="762000" cy="762000"/>
          </a:xfrm>
          <a:prstGeom prst="rect">
            <a:avLst/>
          </a:prstGeom>
          <a:noFill/>
          <a:ln w="9525" cmpd="sng">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0-#ppt_w/2"/>
                                          </p:val>
                                        </p:tav>
                                        <p:tav tm="100000">
                                          <p:val>
                                            <p:strVal val="#ppt_x"/>
                                          </p:val>
                                        </p:tav>
                                      </p:tavLst>
                                    </p:anim>
                                    <p:anim calcmode="lin" valueType="num">
                                      <p:cBhvr additive="base">
                                        <p:cTn id="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iterate type="wd">
                                    <p:tmPct val="100000"/>
                                  </p:iterate>
                                  <p:childTnLst>
                                    <p:set>
                                      <p:cBhvr>
                                        <p:cTn id="12"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13" dur="300"/>
                                        <p:tgtEl>
                                          <p:spTgt spid="1024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iterate type="wd">
                                    <p:tmPct val="100000"/>
                                  </p:iterate>
                                  <p:childTnLst>
                                    <p:set>
                                      <p:cBhvr>
                                        <p:cTn id="17"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8" dur="300"/>
                                        <p:tgtEl>
                                          <p:spTgt spid="10243">
                                            <p:txEl>
                                              <p:pRg st="1" end="1"/>
                                            </p:txEl>
                                          </p:spTgt>
                                        </p:tgtEl>
                                      </p:cBhvr>
                                    </p:animEffect>
                                  </p:childTnLst>
                                </p:cTn>
                              </p:par>
                            </p:childTnLst>
                          </p:cTn>
                        </p:par>
                        <p:par>
                          <p:cTn id="19" fill="hold">
                            <p:stCondLst>
                              <p:cond delay="300"/>
                            </p:stCondLst>
                            <p:childTnLst>
                              <p:par>
                                <p:cTn id="20" presetID="2" presetClass="entr" presetSubtype="2" fill="hold" grpId="0" nodeType="afterEffect">
                                  <p:stCondLst>
                                    <p:cond delay="0"/>
                                  </p:stCondLst>
                                  <p:childTnLst>
                                    <p:set>
                                      <p:cBhvr>
                                        <p:cTn id="21" dur="1" fill="hold">
                                          <p:stCondLst>
                                            <p:cond delay="0"/>
                                          </p:stCondLst>
                                        </p:cTn>
                                        <p:tgtEl>
                                          <p:spTgt spid="10247"/>
                                        </p:tgtEl>
                                        <p:attrNameLst>
                                          <p:attrName>style.visibility</p:attrName>
                                        </p:attrNameLst>
                                      </p:cBhvr>
                                      <p:to>
                                        <p:strVal val="visible"/>
                                      </p:to>
                                    </p:set>
                                    <p:anim calcmode="lin" valueType="num">
                                      <p:cBhvr additive="base">
                                        <p:cTn id="22" dur="500" fill="hold"/>
                                        <p:tgtEl>
                                          <p:spTgt spid="10247"/>
                                        </p:tgtEl>
                                        <p:attrNameLst>
                                          <p:attrName>ppt_x</p:attrName>
                                        </p:attrNameLst>
                                      </p:cBhvr>
                                      <p:tavLst>
                                        <p:tav tm="0">
                                          <p:val>
                                            <p:strVal val="1+#ppt_w/2"/>
                                          </p:val>
                                        </p:tav>
                                        <p:tav tm="100000">
                                          <p:val>
                                            <p:strVal val="#ppt_x"/>
                                          </p:val>
                                        </p:tav>
                                      </p:tavLst>
                                    </p:anim>
                                    <p:anim calcmode="lin" valueType="num">
                                      <p:cBhvr additive="base">
                                        <p:cTn id="23" dur="500" fill="hold"/>
                                        <p:tgtEl>
                                          <p:spTgt spid="10247"/>
                                        </p:tgtEl>
                                        <p:attrNameLst>
                                          <p:attrName>ppt_y</p:attrName>
                                        </p:attrNameLst>
                                      </p:cBhvr>
                                      <p:tavLst>
                                        <p:tav tm="0">
                                          <p:val>
                                            <p:strVal val="#ppt_y"/>
                                          </p:val>
                                        </p:tav>
                                        <p:tav tm="100000">
                                          <p:val>
                                            <p:strVal val="#ppt_y"/>
                                          </p:val>
                                        </p:tav>
                                      </p:tavLst>
                                    </p:anim>
                                  </p:childTnLst>
                                </p:cTn>
                              </p:par>
                            </p:childTnLst>
                          </p:cTn>
                        </p:par>
                        <p:par>
                          <p:cTn id="24" fill="hold">
                            <p:stCondLst>
                              <p:cond delay="800"/>
                            </p:stCondLst>
                            <p:childTnLst>
                              <p:par>
                                <p:cTn id="25" presetID="2" presetClass="entr" presetSubtype="2" fill="hold" grpId="0" nodeType="afterEffect">
                                  <p:stCondLst>
                                    <p:cond delay="0"/>
                                  </p:stCondLst>
                                  <p:childTnLst>
                                    <p:set>
                                      <p:cBhvr>
                                        <p:cTn id="26" dur="1" fill="hold">
                                          <p:stCondLst>
                                            <p:cond delay="0"/>
                                          </p:stCondLst>
                                        </p:cTn>
                                        <p:tgtEl>
                                          <p:spTgt spid="10246"/>
                                        </p:tgtEl>
                                        <p:attrNameLst>
                                          <p:attrName>style.visibility</p:attrName>
                                        </p:attrNameLst>
                                      </p:cBhvr>
                                      <p:to>
                                        <p:strVal val="visible"/>
                                      </p:to>
                                    </p:set>
                                    <p:anim calcmode="lin" valueType="num">
                                      <p:cBhvr additive="base">
                                        <p:cTn id="27" dur="500" fill="hold"/>
                                        <p:tgtEl>
                                          <p:spTgt spid="10246"/>
                                        </p:tgtEl>
                                        <p:attrNameLst>
                                          <p:attrName>ppt_x</p:attrName>
                                        </p:attrNameLst>
                                      </p:cBhvr>
                                      <p:tavLst>
                                        <p:tav tm="0">
                                          <p:val>
                                            <p:strVal val="1+#ppt_w/2"/>
                                          </p:val>
                                        </p:tav>
                                        <p:tav tm="100000">
                                          <p:val>
                                            <p:strVal val="#ppt_x"/>
                                          </p:val>
                                        </p:tav>
                                      </p:tavLst>
                                    </p:anim>
                                    <p:anim calcmode="lin" valueType="num">
                                      <p:cBhvr additive="base">
                                        <p:cTn id="28" dur="500" fill="hold"/>
                                        <p:tgtEl>
                                          <p:spTgt spid="10246"/>
                                        </p:tgtEl>
                                        <p:attrNameLst>
                                          <p:attrName>ppt_y</p:attrName>
                                        </p:attrNameLst>
                                      </p:cBhvr>
                                      <p:tavLst>
                                        <p:tav tm="0">
                                          <p:val>
                                            <p:strVal val="#ppt_y"/>
                                          </p:val>
                                        </p:tav>
                                        <p:tav tm="100000">
                                          <p:val>
                                            <p:strVal val="#ppt_y"/>
                                          </p:val>
                                        </p:tav>
                                      </p:tavLst>
                                    </p:anim>
                                  </p:childTnLst>
                                </p:cTn>
                              </p:par>
                            </p:childTnLst>
                          </p:cTn>
                        </p:par>
                        <p:par>
                          <p:cTn id="29" fill="hold">
                            <p:stCondLst>
                              <p:cond delay="1300"/>
                            </p:stCondLst>
                            <p:childTnLst>
                              <p:par>
                                <p:cTn id="30" presetID="2" presetClass="entr" presetSubtype="2" fill="hold" grpId="0" nodeType="afterEffect">
                                  <p:stCondLst>
                                    <p:cond delay="0"/>
                                  </p:stCondLst>
                                  <p:childTnLst>
                                    <p:set>
                                      <p:cBhvr>
                                        <p:cTn id="31" dur="1" fill="hold">
                                          <p:stCondLst>
                                            <p:cond delay="0"/>
                                          </p:stCondLst>
                                        </p:cTn>
                                        <p:tgtEl>
                                          <p:spTgt spid="10245"/>
                                        </p:tgtEl>
                                        <p:attrNameLst>
                                          <p:attrName>style.visibility</p:attrName>
                                        </p:attrNameLst>
                                      </p:cBhvr>
                                      <p:to>
                                        <p:strVal val="visible"/>
                                      </p:to>
                                    </p:set>
                                    <p:anim calcmode="lin" valueType="num">
                                      <p:cBhvr additive="base">
                                        <p:cTn id="32" dur="500" fill="hold"/>
                                        <p:tgtEl>
                                          <p:spTgt spid="10245"/>
                                        </p:tgtEl>
                                        <p:attrNameLst>
                                          <p:attrName>ppt_x</p:attrName>
                                        </p:attrNameLst>
                                      </p:cBhvr>
                                      <p:tavLst>
                                        <p:tav tm="0">
                                          <p:val>
                                            <p:strVal val="1+#ppt_w/2"/>
                                          </p:val>
                                        </p:tav>
                                        <p:tav tm="100000">
                                          <p:val>
                                            <p:strVal val="#ppt_x"/>
                                          </p:val>
                                        </p:tav>
                                      </p:tavLst>
                                    </p:anim>
                                    <p:anim calcmode="lin" valueType="num">
                                      <p:cBhvr additive="base">
                                        <p:cTn id="33" dur="500" fill="hold"/>
                                        <p:tgtEl>
                                          <p:spTgt spid="10245"/>
                                        </p:tgtEl>
                                        <p:attrNameLst>
                                          <p:attrName>ppt_y</p:attrName>
                                        </p:attrNameLst>
                                      </p:cBhvr>
                                      <p:tavLst>
                                        <p:tav tm="0">
                                          <p:val>
                                            <p:strVal val="#ppt_y"/>
                                          </p:val>
                                        </p:tav>
                                        <p:tav tm="100000">
                                          <p:val>
                                            <p:strVal val="#ppt_y"/>
                                          </p:val>
                                        </p:tav>
                                      </p:tavLst>
                                    </p:anim>
                                  </p:childTnLst>
                                </p:cTn>
                              </p:par>
                            </p:childTnLst>
                          </p:cTn>
                        </p:par>
                        <p:par>
                          <p:cTn id="34" fill="hold">
                            <p:stCondLst>
                              <p:cond delay="1800"/>
                            </p:stCondLst>
                            <p:childTnLst>
                              <p:par>
                                <p:cTn id="35" presetID="2" presetClass="entr" presetSubtype="2" fill="hold" grpId="0" nodeType="afterEffect">
                                  <p:stCondLst>
                                    <p:cond delay="0"/>
                                  </p:stCondLst>
                                  <p:childTnLst>
                                    <p:set>
                                      <p:cBhvr>
                                        <p:cTn id="36" dur="1" fill="hold">
                                          <p:stCondLst>
                                            <p:cond delay="0"/>
                                          </p:stCondLst>
                                        </p:cTn>
                                        <p:tgtEl>
                                          <p:spTgt spid="10244"/>
                                        </p:tgtEl>
                                        <p:attrNameLst>
                                          <p:attrName>style.visibility</p:attrName>
                                        </p:attrNameLst>
                                      </p:cBhvr>
                                      <p:to>
                                        <p:strVal val="visible"/>
                                      </p:to>
                                    </p:set>
                                    <p:anim calcmode="lin" valueType="num">
                                      <p:cBhvr additive="base">
                                        <p:cTn id="37" dur="500" fill="hold"/>
                                        <p:tgtEl>
                                          <p:spTgt spid="10244"/>
                                        </p:tgtEl>
                                        <p:attrNameLst>
                                          <p:attrName>ppt_x</p:attrName>
                                        </p:attrNameLst>
                                      </p:cBhvr>
                                      <p:tavLst>
                                        <p:tav tm="0">
                                          <p:val>
                                            <p:strVal val="1+#ppt_w/2"/>
                                          </p:val>
                                        </p:tav>
                                        <p:tav tm="100000">
                                          <p:val>
                                            <p:strVal val="#ppt_x"/>
                                          </p:val>
                                        </p:tav>
                                      </p:tavLst>
                                    </p:anim>
                                    <p:anim calcmode="lin" valueType="num">
                                      <p:cBhvr additive="base">
                                        <p:cTn id="38"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nodeType="clickEffect">
                                  <p:stCondLst>
                                    <p:cond delay="0"/>
                                  </p:stCondLst>
                                  <p:childTnLst>
                                    <p:set>
                                      <p:cBhvr>
                                        <p:cTn id="42" dur="1" fill="hold">
                                          <p:stCondLst>
                                            <p:cond delay="0"/>
                                          </p:stCondLst>
                                        </p:cTn>
                                        <p:tgtEl>
                                          <p:spTgt spid="10251"/>
                                        </p:tgtEl>
                                        <p:attrNameLst>
                                          <p:attrName>style.visibility</p:attrName>
                                        </p:attrNameLst>
                                      </p:cBhvr>
                                      <p:to>
                                        <p:strVal val="visible"/>
                                      </p:to>
                                    </p:set>
                                    <p:anim calcmode="lin" valueType="num">
                                      <p:cBhvr additive="base">
                                        <p:cTn id="43" dur="500" fill="hold"/>
                                        <p:tgtEl>
                                          <p:spTgt spid="10251"/>
                                        </p:tgtEl>
                                        <p:attrNameLst>
                                          <p:attrName>ppt_x</p:attrName>
                                        </p:attrNameLst>
                                      </p:cBhvr>
                                      <p:tavLst>
                                        <p:tav tm="0">
                                          <p:val>
                                            <p:strVal val="0-#ppt_w/2"/>
                                          </p:val>
                                        </p:tav>
                                        <p:tav tm="100000">
                                          <p:val>
                                            <p:strVal val="#ppt_x"/>
                                          </p:val>
                                        </p:tav>
                                      </p:tavLst>
                                    </p:anim>
                                    <p:anim calcmode="lin" valueType="num">
                                      <p:cBhvr additive="base">
                                        <p:cTn id="44" dur="500" fill="hold"/>
                                        <p:tgtEl>
                                          <p:spTgt spid="1025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HIMES.WAV"/>
                                        </p:tgtEl>
                                      </p:cMediaNode>
                                    </p:audio>
                                  </p:subTnLst>
                                </p:cTn>
                              </p:par>
                            </p:childTnLst>
                          </p:cTn>
                        </p:par>
                        <p:par>
                          <p:cTn id="45" fill="hold">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10248"/>
                                        </p:tgtEl>
                                        <p:attrNameLst>
                                          <p:attrName>style.visibility</p:attrName>
                                        </p:attrNameLst>
                                      </p:cBhvr>
                                      <p:to>
                                        <p:strVal val="visible"/>
                                      </p:to>
                                    </p:set>
                                    <p:anim calcmode="lin" valueType="num">
                                      <p:cBhvr additive="base">
                                        <p:cTn id="48" dur="500" fill="hold"/>
                                        <p:tgtEl>
                                          <p:spTgt spid="10248"/>
                                        </p:tgtEl>
                                        <p:attrNameLst>
                                          <p:attrName>ppt_x</p:attrName>
                                        </p:attrNameLst>
                                      </p:cBhvr>
                                      <p:tavLst>
                                        <p:tav tm="0">
                                          <p:val>
                                            <p:strVal val="0-#ppt_w/2"/>
                                          </p:val>
                                        </p:tav>
                                        <p:tav tm="100000">
                                          <p:val>
                                            <p:strVal val="#ppt_x"/>
                                          </p:val>
                                        </p:tav>
                                      </p:tavLst>
                                    </p:anim>
                                    <p:anim calcmode="lin" valueType="num">
                                      <p:cBhvr additive="base">
                                        <p:cTn id="49" dur="500" fill="hold"/>
                                        <p:tgtEl>
                                          <p:spTgt spid="10248"/>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0249"/>
                                        </p:tgtEl>
                                        <p:attrNameLst>
                                          <p:attrName>style.visibility</p:attrName>
                                        </p:attrNameLst>
                                      </p:cBhvr>
                                      <p:to>
                                        <p:strVal val="visible"/>
                                      </p:to>
                                    </p:set>
                                    <p:anim calcmode="lin" valueType="num">
                                      <p:cBhvr additive="base">
                                        <p:cTn id="54" dur="500" fill="hold"/>
                                        <p:tgtEl>
                                          <p:spTgt spid="10249"/>
                                        </p:tgtEl>
                                        <p:attrNameLst>
                                          <p:attrName>ppt_x</p:attrName>
                                        </p:attrNameLst>
                                      </p:cBhvr>
                                      <p:tavLst>
                                        <p:tav tm="0">
                                          <p:val>
                                            <p:strVal val="0-#ppt_w/2"/>
                                          </p:val>
                                        </p:tav>
                                        <p:tav tm="100000">
                                          <p:val>
                                            <p:strVal val="#ppt_x"/>
                                          </p:val>
                                        </p:tav>
                                      </p:tavLst>
                                    </p:anim>
                                    <p:anim calcmode="lin" valueType="num">
                                      <p:cBhvr additive="base">
                                        <p:cTn id="55" dur="500" fill="hold"/>
                                        <p:tgtEl>
                                          <p:spTgt spid="1024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0250"/>
                                        </p:tgtEl>
                                        <p:attrNameLst>
                                          <p:attrName>style.visibility</p:attrName>
                                        </p:attrNameLst>
                                      </p:cBhvr>
                                      <p:to>
                                        <p:strVal val="visible"/>
                                      </p:to>
                                    </p:set>
                                    <p:anim calcmode="lin" valueType="num">
                                      <p:cBhvr additive="base">
                                        <p:cTn id="60" dur="500" fill="hold"/>
                                        <p:tgtEl>
                                          <p:spTgt spid="10250"/>
                                        </p:tgtEl>
                                        <p:attrNameLst>
                                          <p:attrName>ppt_x</p:attrName>
                                        </p:attrNameLst>
                                      </p:cBhvr>
                                      <p:tavLst>
                                        <p:tav tm="0">
                                          <p:val>
                                            <p:strVal val="0-#ppt_w/2"/>
                                          </p:val>
                                        </p:tav>
                                        <p:tav tm="100000">
                                          <p:val>
                                            <p:strVal val="#ppt_x"/>
                                          </p:val>
                                        </p:tav>
                                      </p:tavLst>
                                    </p:anim>
                                    <p:anim calcmode="lin" valueType="num">
                                      <p:cBhvr additive="base">
                                        <p:cTn id="61" dur="500" fill="hold"/>
                                        <p:tgtEl>
                                          <p:spTgt spid="102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3" grpId="0" build="p" autoUpdateAnimBg="0"/>
      <p:bldP spid="10244" grpId="0" animBg="1" autoUpdateAnimBg="0"/>
      <p:bldP spid="10245" grpId="0" animBg="1" autoUpdateAnimBg="0"/>
      <p:bldP spid="10246" grpId="0" animBg="1" autoUpdateAnimBg="0"/>
      <p:bldP spid="10247" grpId="0" animBg="1" autoUpdateAnimBg="0"/>
      <p:bldP spid="10248" grpId="0" autoUpdateAnimBg="0"/>
      <p:bldP spid="10249" grpId="0" autoUpdateAnimBg="0"/>
      <p:bldP spid="1025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57200" y="228600"/>
            <a:ext cx="8305800" cy="1736725"/>
          </a:xfrm>
          <a:prstGeom prst="rect">
            <a:avLst/>
          </a:prstGeom>
          <a:noFill/>
          <a:ln w="9525">
            <a:noFill/>
            <a:miter lim="800000"/>
            <a:headEnd/>
            <a:tailEnd/>
          </a:ln>
          <a:effectLst/>
        </p:spPr>
        <p:txBody>
          <a:bodyPr>
            <a:spAutoFit/>
          </a:bodyPr>
          <a:lstStyle/>
          <a:p>
            <a:pPr algn="ctr">
              <a:spcBef>
                <a:spcPct val="50000"/>
              </a:spcBef>
            </a:pPr>
            <a:r>
              <a:rPr lang="en-US" sz="5400" b="1"/>
              <a:t>Connecting Sentences Within the Paragraph</a:t>
            </a:r>
          </a:p>
        </p:txBody>
      </p:sp>
      <p:sp>
        <p:nvSpPr>
          <p:cNvPr id="11267" name="Text Box 3"/>
          <p:cNvSpPr txBox="1">
            <a:spLocks noChangeArrowheads="1"/>
          </p:cNvSpPr>
          <p:nvPr/>
        </p:nvSpPr>
        <p:spPr bwMode="auto">
          <a:xfrm>
            <a:off x="533400" y="2590800"/>
            <a:ext cx="2514600" cy="3560763"/>
          </a:xfrm>
          <a:prstGeom prst="rect">
            <a:avLst/>
          </a:prstGeom>
          <a:noFill/>
          <a:ln w="9525">
            <a:noFill/>
            <a:miter lim="800000"/>
            <a:headEnd/>
            <a:tailEnd/>
          </a:ln>
          <a:effectLst/>
        </p:spPr>
        <p:txBody>
          <a:bodyPr>
            <a:spAutoFit/>
          </a:bodyPr>
          <a:lstStyle/>
          <a:p>
            <a:pPr algn="ctr">
              <a:spcBef>
                <a:spcPct val="50000"/>
              </a:spcBef>
            </a:pPr>
            <a:r>
              <a:rPr lang="en-US" b="1" i="1"/>
              <a:t>chronological order</a:t>
            </a:r>
            <a:endParaRPr lang="en-US" b="1"/>
          </a:p>
          <a:p>
            <a:pPr algn="ctr">
              <a:spcBef>
                <a:spcPct val="50000"/>
              </a:spcBef>
            </a:pPr>
            <a:r>
              <a:rPr lang="en-US" b="1">
                <a:solidFill>
                  <a:srgbClr val="CC0000"/>
                </a:solidFill>
              </a:rPr>
              <a:t>first</a:t>
            </a:r>
          </a:p>
          <a:p>
            <a:pPr algn="ctr">
              <a:spcBef>
                <a:spcPct val="50000"/>
              </a:spcBef>
            </a:pPr>
            <a:r>
              <a:rPr lang="en-US" b="1">
                <a:solidFill>
                  <a:srgbClr val="CC0000"/>
                </a:solidFill>
              </a:rPr>
              <a:t>meanwhile</a:t>
            </a:r>
          </a:p>
          <a:p>
            <a:pPr algn="ctr">
              <a:spcBef>
                <a:spcPct val="50000"/>
              </a:spcBef>
            </a:pPr>
            <a:r>
              <a:rPr lang="en-US" b="1">
                <a:solidFill>
                  <a:srgbClr val="CC0000"/>
                </a:solidFill>
              </a:rPr>
              <a:t>later</a:t>
            </a:r>
          </a:p>
          <a:p>
            <a:pPr algn="ctr">
              <a:spcBef>
                <a:spcPct val="50000"/>
              </a:spcBef>
            </a:pPr>
            <a:r>
              <a:rPr lang="en-US" b="1">
                <a:solidFill>
                  <a:srgbClr val="CC0000"/>
                </a:solidFill>
              </a:rPr>
              <a:t>afterwards</a:t>
            </a:r>
          </a:p>
          <a:p>
            <a:pPr algn="ctr">
              <a:spcBef>
                <a:spcPct val="50000"/>
              </a:spcBef>
            </a:pPr>
            <a:r>
              <a:rPr lang="en-US" b="1">
                <a:solidFill>
                  <a:srgbClr val="CC0000"/>
                </a:solidFill>
              </a:rPr>
              <a:t>finally</a:t>
            </a:r>
            <a:endParaRPr lang="en-US" b="1"/>
          </a:p>
        </p:txBody>
      </p:sp>
      <p:sp>
        <p:nvSpPr>
          <p:cNvPr id="11268" name="Text Box 4"/>
          <p:cNvSpPr txBox="1">
            <a:spLocks noChangeArrowheads="1"/>
          </p:cNvSpPr>
          <p:nvPr/>
        </p:nvSpPr>
        <p:spPr bwMode="auto">
          <a:xfrm>
            <a:off x="3352800" y="2590800"/>
            <a:ext cx="2895600" cy="3560763"/>
          </a:xfrm>
          <a:prstGeom prst="rect">
            <a:avLst/>
          </a:prstGeom>
          <a:noFill/>
          <a:ln w="9525">
            <a:noFill/>
            <a:miter lim="800000"/>
            <a:headEnd/>
            <a:tailEnd/>
          </a:ln>
          <a:effectLst/>
        </p:spPr>
        <p:txBody>
          <a:bodyPr>
            <a:spAutoFit/>
          </a:bodyPr>
          <a:lstStyle/>
          <a:p>
            <a:pPr algn="ctr">
              <a:spcBef>
                <a:spcPct val="50000"/>
              </a:spcBef>
            </a:pPr>
            <a:r>
              <a:rPr lang="en-US" b="1" i="1"/>
              <a:t>objects in relation to one another</a:t>
            </a:r>
            <a:endParaRPr lang="en-US" b="1"/>
          </a:p>
          <a:p>
            <a:pPr algn="ctr">
              <a:spcBef>
                <a:spcPct val="50000"/>
              </a:spcBef>
            </a:pPr>
            <a:r>
              <a:rPr lang="en-US" b="1">
                <a:solidFill>
                  <a:srgbClr val="CC0000"/>
                </a:solidFill>
              </a:rPr>
              <a:t>next to</a:t>
            </a:r>
          </a:p>
          <a:p>
            <a:pPr algn="ctr">
              <a:spcBef>
                <a:spcPct val="50000"/>
              </a:spcBef>
            </a:pPr>
            <a:r>
              <a:rPr lang="en-US" b="1">
                <a:solidFill>
                  <a:srgbClr val="CC0000"/>
                </a:solidFill>
              </a:rPr>
              <a:t>in front of</a:t>
            </a:r>
          </a:p>
          <a:p>
            <a:pPr algn="ctr">
              <a:spcBef>
                <a:spcPct val="50000"/>
              </a:spcBef>
            </a:pPr>
            <a:r>
              <a:rPr lang="en-US" b="1">
                <a:solidFill>
                  <a:srgbClr val="CC0000"/>
                </a:solidFill>
              </a:rPr>
              <a:t>beside</a:t>
            </a:r>
          </a:p>
          <a:p>
            <a:pPr algn="ctr">
              <a:spcBef>
                <a:spcPct val="50000"/>
              </a:spcBef>
            </a:pPr>
            <a:r>
              <a:rPr lang="en-US" b="1">
                <a:solidFill>
                  <a:srgbClr val="CC0000"/>
                </a:solidFill>
              </a:rPr>
              <a:t>between</a:t>
            </a:r>
          </a:p>
          <a:p>
            <a:pPr algn="ctr">
              <a:spcBef>
                <a:spcPct val="50000"/>
              </a:spcBef>
            </a:pPr>
            <a:r>
              <a:rPr lang="en-US" b="1">
                <a:solidFill>
                  <a:srgbClr val="CC0000"/>
                </a:solidFill>
              </a:rPr>
              <a:t>behind</a:t>
            </a:r>
          </a:p>
        </p:txBody>
      </p:sp>
      <p:sp>
        <p:nvSpPr>
          <p:cNvPr id="11269" name="Text Box 5"/>
          <p:cNvSpPr txBox="1">
            <a:spLocks noChangeArrowheads="1"/>
          </p:cNvSpPr>
          <p:nvPr/>
        </p:nvSpPr>
        <p:spPr bwMode="auto">
          <a:xfrm>
            <a:off x="6248400" y="2590800"/>
            <a:ext cx="2514600" cy="3560763"/>
          </a:xfrm>
          <a:prstGeom prst="rect">
            <a:avLst/>
          </a:prstGeom>
          <a:noFill/>
          <a:ln w="9525">
            <a:noFill/>
            <a:miter lim="800000"/>
            <a:headEnd/>
            <a:tailEnd/>
          </a:ln>
          <a:effectLst/>
        </p:spPr>
        <p:txBody>
          <a:bodyPr>
            <a:spAutoFit/>
          </a:bodyPr>
          <a:lstStyle/>
          <a:p>
            <a:pPr algn="ctr">
              <a:spcBef>
                <a:spcPct val="50000"/>
              </a:spcBef>
            </a:pPr>
            <a:r>
              <a:rPr lang="en-US" b="1" i="1"/>
              <a:t>in order of importance</a:t>
            </a:r>
            <a:endParaRPr lang="en-US" b="1"/>
          </a:p>
          <a:p>
            <a:pPr algn="ctr">
              <a:spcBef>
                <a:spcPct val="50000"/>
              </a:spcBef>
            </a:pPr>
            <a:r>
              <a:rPr lang="en-US" b="1">
                <a:solidFill>
                  <a:srgbClr val="CC0000"/>
                </a:solidFill>
              </a:rPr>
              <a:t>however</a:t>
            </a:r>
          </a:p>
          <a:p>
            <a:pPr algn="ctr">
              <a:spcBef>
                <a:spcPct val="50000"/>
              </a:spcBef>
            </a:pPr>
            <a:r>
              <a:rPr lang="en-US" b="1">
                <a:solidFill>
                  <a:srgbClr val="CC0000"/>
                </a:solidFill>
              </a:rPr>
              <a:t>furthermore</a:t>
            </a:r>
          </a:p>
          <a:p>
            <a:pPr algn="ctr">
              <a:spcBef>
                <a:spcPct val="50000"/>
              </a:spcBef>
            </a:pPr>
            <a:r>
              <a:rPr lang="en-US" b="1">
                <a:solidFill>
                  <a:srgbClr val="CC0000"/>
                </a:solidFill>
              </a:rPr>
              <a:t>as a result</a:t>
            </a:r>
          </a:p>
          <a:p>
            <a:pPr algn="ctr">
              <a:spcBef>
                <a:spcPct val="50000"/>
              </a:spcBef>
            </a:pPr>
            <a:r>
              <a:rPr lang="en-US" b="1">
                <a:solidFill>
                  <a:srgbClr val="CC0000"/>
                </a:solidFill>
              </a:rPr>
              <a:t>in fact</a:t>
            </a:r>
          </a:p>
          <a:p>
            <a:pPr algn="ctr">
              <a:spcBef>
                <a:spcPct val="50000"/>
              </a:spcBef>
            </a:pPr>
            <a:r>
              <a:rPr lang="en-US" b="1">
                <a:solidFill>
                  <a:srgbClr val="CC0000"/>
                </a:solidFill>
              </a:rPr>
              <a:t>yet</a:t>
            </a:r>
          </a:p>
        </p:txBody>
      </p:sp>
      <p:sp>
        <p:nvSpPr>
          <p:cNvPr id="11270" name="Text Box 6"/>
          <p:cNvSpPr txBox="1">
            <a:spLocks noChangeArrowheads="1"/>
          </p:cNvSpPr>
          <p:nvPr/>
        </p:nvSpPr>
        <p:spPr bwMode="auto">
          <a:xfrm>
            <a:off x="1219200" y="1981200"/>
            <a:ext cx="6705600" cy="466725"/>
          </a:xfrm>
          <a:prstGeom prst="rect">
            <a:avLst/>
          </a:prstGeom>
          <a:solidFill>
            <a:srgbClr val="FF0000"/>
          </a:solidFill>
          <a:ln w="9525" cmpd="sng">
            <a:solidFill>
              <a:schemeClr val="bg1"/>
            </a:solidFill>
            <a:miter lim="800000"/>
            <a:headEnd/>
            <a:tailEnd/>
          </a:ln>
          <a:effectLst/>
        </p:spPr>
        <p:txBody>
          <a:bodyPr>
            <a:spAutoFit/>
          </a:bodyPr>
          <a:lstStyle/>
          <a:p>
            <a:pPr algn="ctr">
              <a:spcBef>
                <a:spcPct val="50000"/>
              </a:spcBef>
            </a:pPr>
            <a:r>
              <a:rPr lang="en-US" b="1"/>
              <a:t>Transition words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ox(out)">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box(in)">
                                      <p:cBhvr>
                                        <p:cTn id="12" dur="500"/>
                                        <p:tgtEl>
                                          <p:spTgt spid="1127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iterate type="wd">
                                    <p:tmPct val="100000"/>
                                  </p:iterate>
                                  <p:childTnLst>
                                    <p:set>
                                      <p:cBhvr>
                                        <p:cTn id="16" dur="1" fill="hold">
                                          <p:stCondLst>
                                            <p:cond delay="0"/>
                                          </p:stCondLst>
                                        </p:cTn>
                                        <p:tgtEl>
                                          <p:spTgt spid="11267"/>
                                        </p:tgtEl>
                                        <p:attrNameLst>
                                          <p:attrName>style.visibility</p:attrName>
                                        </p:attrNameLst>
                                      </p:cBhvr>
                                      <p:to>
                                        <p:strVal val="visible"/>
                                      </p:to>
                                    </p:set>
                                    <p:anim calcmode="lin" valueType="num">
                                      <p:cBhvr additive="base">
                                        <p:cTn id="17" dur="300" fill="hold"/>
                                        <p:tgtEl>
                                          <p:spTgt spid="11267"/>
                                        </p:tgtEl>
                                        <p:attrNameLst>
                                          <p:attrName>ppt_x</p:attrName>
                                        </p:attrNameLst>
                                      </p:cBhvr>
                                      <p:tavLst>
                                        <p:tav tm="0">
                                          <p:val>
                                            <p:strVal val="#ppt_x"/>
                                          </p:val>
                                        </p:tav>
                                        <p:tav tm="100000">
                                          <p:val>
                                            <p:strVal val="#ppt_x"/>
                                          </p:val>
                                        </p:tav>
                                      </p:tavLst>
                                    </p:anim>
                                    <p:anim calcmode="lin" valueType="num">
                                      <p:cBhvr additive="base">
                                        <p:cTn id="18" dur="300" fill="hold"/>
                                        <p:tgtEl>
                                          <p:spTgt spid="11267"/>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iterate type="wd">
                                    <p:tmPct val="100000"/>
                                  </p:iterate>
                                  <p:childTnLst>
                                    <p:set>
                                      <p:cBhvr>
                                        <p:cTn id="22" dur="1" fill="hold">
                                          <p:stCondLst>
                                            <p:cond delay="0"/>
                                          </p:stCondLst>
                                        </p:cTn>
                                        <p:tgtEl>
                                          <p:spTgt spid="11268"/>
                                        </p:tgtEl>
                                        <p:attrNameLst>
                                          <p:attrName>style.visibility</p:attrName>
                                        </p:attrNameLst>
                                      </p:cBhvr>
                                      <p:to>
                                        <p:strVal val="visible"/>
                                      </p:to>
                                    </p:set>
                                    <p:anim calcmode="lin" valueType="num">
                                      <p:cBhvr additive="base">
                                        <p:cTn id="23" dur="300" fill="hold"/>
                                        <p:tgtEl>
                                          <p:spTgt spid="11268"/>
                                        </p:tgtEl>
                                        <p:attrNameLst>
                                          <p:attrName>ppt_x</p:attrName>
                                        </p:attrNameLst>
                                      </p:cBhvr>
                                      <p:tavLst>
                                        <p:tav tm="0">
                                          <p:val>
                                            <p:strVal val="#ppt_x"/>
                                          </p:val>
                                        </p:tav>
                                        <p:tav tm="100000">
                                          <p:val>
                                            <p:strVal val="#ppt_x"/>
                                          </p:val>
                                        </p:tav>
                                      </p:tavLst>
                                    </p:anim>
                                    <p:anim calcmode="lin" valueType="num">
                                      <p:cBhvr additive="base">
                                        <p:cTn id="24" dur="300" fill="hold"/>
                                        <p:tgtEl>
                                          <p:spTgt spid="1126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iterate type="wd">
                                    <p:tmPct val="100000"/>
                                  </p:iterate>
                                  <p:childTnLst>
                                    <p:set>
                                      <p:cBhvr>
                                        <p:cTn id="28" dur="1" fill="hold">
                                          <p:stCondLst>
                                            <p:cond delay="0"/>
                                          </p:stCondLst>
                                        </p:cTn>
                                        <p:tgtEl>
                                          <p:spTgt spid="11269"/>
                                        </p:tgtEl>
                                        <p:attrNameLst>
                                          <p:attrName>style.visibility</p:attrName>
                                        </p:attrNameLst>
                                      </p:cBhvr>
                                      <p:to>
                                        <p:strVal val="visible"/>
                                      </p:to>
                                    </p:set>
                                    <p:anim calcmode="lin" valueType="num">
                                      <p:cBhvr additive="base">
                                        <p:cTn id="29" dur="300" fill="hold"/>
                                        <p:tgtEl>
                                          <p:spTgt spid="11269"/>
                                        </p:tgtEl>
                                        <p:attrNameLst>
                                          <p:attrName>ppt_x</p:attrName>
                                        </p:attrNameLst>
                                      </p:cBhvr>
                                      <p:tavLst>
                                        <p:tav tm="0">
                                          <p:val>
                                            <p:strVal val="#ppt_x"/>
                                          </p:val>
                                        </p:tav>
                                        <p:tav tm="100000">
                                          <p:val>
                                            <p:strVal val="#ppt_x"/>
                                          </p:val>
                                        </p:tav>
                                      </p:tavLst>
                                    </p:anim>
                                    <p:anim calcmode="lin" valueType="num">
                                      <p:cBhvr additive="base">
                                        <p:cTn id="30" dur="300" fill="hold"/>
                                        <p:tgtEl>
                                          <p:spTgt spid="112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utoUpdateAnimBg="0"/>
      <p:bldP spid="11268" grpId="0" autoUpdateAnimBg="0"/>
      <p:bldP spid="11269" grpId="0" autoUpdateAnimBg="0"/>
      <p:bldP spid="1127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tx1"/>
                </a:solidFill>
              </a:rPr>
              <a:t>Writing Tips</a:t>
            </a:r>
          </a:p>
        </p:txBody>
      </p:sp>
      <p:sp>
        <p:nvSpPr>
          <p:cNvPr id="12291" name="Content Placeholder 2"/>
          <p:cNvSpPr>
            <a:spLocks noGrp="1"/>
          </p:cNvSpPr>
          <p:nvPr>
            <p:ph idx="1"/>
          </p:nvPr>
        </p:nvSpPr>
        <p:spPr/>
        <p:txBody>
          <a:bodyPr/>
          <a:lstStyle/>
          <a:p>
            <a:r>
              <a:rPr lang="en-US" dirty="0"/>
              <a:t>Ensure accuracy</a:t>
            </a:r>
            <a:endParaRPr lang="en-US" sz="2800" dirty="0"/>
          </a:p>
          <a:p>
            <a:r>
              <a:rPr lang="en-US" dirty="0"/>
              <a:t>Delete all that can be deleted</a:t>
            </a:r>
          </a:p>
          <a:p>
            <a:r>
              <a:rPr lang="en-US" dirty="0"/>
              <a:t>Be positive</a:t>
            </a:r>
          </a:p>
          <a:p>
            <a:r>
              <a:rPr lang="en-US" dirty="0"/>
              <a:t>Focus on audience</a:t>
            </a:r>
          </a:p>
          <a:p>
            <a:r>
              <a:rPr lang="en-US" dirty="0"/>
              <a:t>Avoid clichés</a:t>
            </a:r>
          </a:p>
          <a:p>
            <a:r>
              <a:rPr lang="en-US" dirty="0"/>
              <a:t>Be courteous</a:t>
            </a:r>
          </a:p>
          <a:p>
            <a:r>
              <a:rPr lang="en-US" dirty="0"/>
              <a:t>Use pleasant &amp; positive conversational tone</a:t>
            </a:r>
          </a:p>
          <a:p>
            <a:endParaRPr lang="en-US" b="1" dirty="0"/>
          </a:p>
          <a:p>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Ensure accuracy</a:t>
            </a:r>
            <a:br>
              <a:rPr lang="en-US" sz="4000" dirty="0"/>
            </a:br>
            <a:endParaRPr lang="en-IN" dirty="0"/>
          </a:p>
        </p:txBody>
      </p:sp>
      <p:sp>
        <p:nvSpPr>
          <p:cNvPr id="3" name="Content Placeholder 2"/>
          <p:cNvSpPr>
            <a:spLocks noGrp="1"/>
          </p:cNvSpPr>
          <p:nvPr>
            <p:ph idx="1"/>
          </p:nvPr>
        </p:nvSpPr>
        <p:spPr/>
        <p:txBody>
          <a:bodyPr/>
          <a:lstStyle/>
          <a:p>
            <a:endParaRPr lang="en-US" dirty="0"/>
          </a:p>
          <a:p>
            <a:r>
              <a:rPr lang="en-US" dirty="0"/>
              <a:t>(26 or 25.9?)</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 positive</a:t>
            </a:r>
          </a:p>
        </p:txBody>
      </p:sp>
      <p:sp>
        <p:nvSpPr>
          <p:cNvPr id="3" name="Content Placeholder 2"/>
          <p:cNvSpPr>
            <a:spLocks noGrp="1"/>
          </p:cNvSpPr>
          <p:nvPr>
            <p:ph idx="1"/>
          </p:nvPr>
        </p:nvSpPr>
        <p:spPr/>
        <p:txBody>
          <a:bodyPr/>
          <a:lstStyle/>
          <a:p>
            <a:r>
              <a:rPr lang="en-IN" sz="2400" dirty="0"/>
              <a:t>Our store closes by 10 p.m.</a:t>
            </a:r>
          </a:p>
          <a:p>
            <a:r>
              <a:rPr lang="en-IN" sz="2400" dirty="0"/>
              <a:t>We  are open till 10 p.m.</a:t>
            </a:r>
          </a:p>
          <a:p>
            <a:endParaRPr lang="en-IN" sz="2400" dirty="0"/>
          </a:p>
          <a:p>
            <a:r>
              <a:rPr lang="en-IN" sz="2400" dirty="0"/>
              <a:t>We will not send you the toys and books you have ordered if we do not receive the payments.</a:t>
            </a:r>
          </a:p>
          <a:p>
            <a:r>
              <a:rPr lang="en-IN" sz="2400" dirty="0"/>
              <a:t>On the receipt of your payment, we will dispatch you the order for toys and books that you have placed.</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Focus on the audience</a:t>
            </a:r>
          </a:p>
        </p:txBody>
      </p:sp>
      <p:sp>
        <p:nvSpPr>
          <p:cNvPr id="3" name="Content Placeholder 2"/>
          <p:cNvSpPr>
            <a:spLocks noGrp="1"/>
          </p:cNvSpPr>
          <p:nvPr>
            <p:ph idx="1"/>
          </p:nvPr>
        </p:nvSpPr>
        <p:spPr/>
        <p:txBody>
          <a:bodyPr/>
          <a:lstStyle/>
          <a:p>
            <a:r>
              <a:rPr lang="en-IN" dirty="0"/>
              <a:t>We are offering you an additional discount of 5 percent on every purchase made this month.</a:t>
            </a:r>
          </a:p>
          <a:p>
            <a:r>
              <a:rPr lang="en-IN" dirty="0"/>
              <a:t>You will get an additional discount of 5 percent on every purchase made this month.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04800"/>
            <a:ext cx="7772400" cy="1143000"/>
          </a:xfrm>
        </p:spPr>
        <p:txBody>
          <a:bodyPr/>
          <a:lstStyle/>
          <a:p>
            <a:r>
              <a:rPr lang="en-US" dirty="0"/>
              <a:t>Types of Paragraphs</a:t>
            </a:r>
          </a:p>
        </p:txBody>
      </p:sp>
      <p:sp>
        <p:nvSpPr>
          <p:cNvPr id="12291" name="Rectangle 3"/>
          <p:cNvSpPr>
            <a:spLocks noGrp="1" noChangeArrowheads="1"/>
          </p:cNvSpPr>
          <p:nvPr>
            <p:ph type="body" idx="1"/>
          </p:nvPr>
        </p:nvSpPr>
        <p:spPr>
          <a:xfrm>
            <a:off x="793750" y="1384300"/>
            <a:ext cx="7772400" cy="4114800"/>
          </a:xfrm>
        </p:spPr>
        <p:txBody>
          <a:bodyPr/>
          <a:lstStyle/>
          <a:p>
            <a:r>
              <a:rPr lang="en-US" dirty="0"/>
              <a:t>The </a:t>
            </a:r>
            <a:r>
              <a:rPr lang="en-US" b="1" dirty="0"/>
              <a:t>expository</a:t>
            </a:r>
            <a:r>
              <a:rPr lang="en-US" dirty="0"/>
              <a:t> or </a:t>
            </a:r>
            <a:r>
              <a:rPr lang="en-US" b="1" dirty="0"/>
              <a:t>explanatory</a:t>
            </a:r>
            <a:r>
              <a:rPr lang="en-US" dirty="0"/>
              <a:t> paragraph</a:t>
            </a:r>
          </a:p>
          <a:p>
            <a:pPr lvl="2"/>
            <a:r>
              <a:rPr lang="en-US" dirty="0">
                <a:solidFill>
                  <a:srgbClr val="CC0000"/>
                </a:solidFill>
              </a:rPr>
              <a:t>gives information or explains something</a:t>
            </a:r>
            <a:endParaRPr lang="en-US" dirty="0"/>
          </a:p>
          <a:p>
            <a:r>
              <a:rPr lang="en-US" dirty="0"/>
              <a:t>The </a:t>
            </a:r>
            <a:r>
              <a:rPr lang="en-US" b="1" dirty="0"/>
              <a:t>narrative</a:t>
            </a:r>
            <a:r>
              <a:rPr lang="en-US" dirty="0"/>
              <a:t> paragraph</a:t>
            </a:r>
          </a:p>
          <a:p>
            <a:pPr lvl="2"/>
            <a:r>
              <a:rPr lang="en-US" dirty="0">
                <a:solidFill>
                  <a:srgbClr val="CC0000"/>
                </a:solidFill>
              </a:rPr>
              <a:t>tells a story</a:t>
            </a:r>
          </a:p>
          <a:p>
            <a:r>
              <a:rPr lang="en-US" dirty="0"/>
              <a:t>The </a:t>
            </a:r>
            <a:r>
              <a:rPr lang="en-US" b="1" dirty="0"/>
              <a:t>persuasive </a:t>
            </a:r>
            <a:r>
              <a:rPr lang="en-US" dirty="0"/>
              <a:t>paragraph.</a:t>
            </a:r>
          </a:p>
          <a:p>
            <a:pPr lvl="2"/>
            <a:r>
              <a:rPr lang="en-US" dirty="0">
                <a:solidFill>
                  <a:srgbClr val="CC0000"/>
                </a:solidFill>
              </a:rPr>
              <a:t>tries to convince the audience </a:t>
            </a:r>
            <a:endParaRPr lang="en-US" dirty="0"/>
          </a:p>
          <a:p>
            <a:r>
              <a:rPr lang="en-US" dirty="0"/>
              <a:t>The </a:t>
            </a:r>
            <a:r>
              <a:rPr lang="en-US" b="1" dirty="0"/>
              <a:t>descriptive</a:t>
            </a:r>
            <a:r>
              <a:rPr lang="en-US" dirty="0"/>
              <a:t> paragraph</a:t>
            </a:r>
          </a:p>
          <a:p>
            <a:pPr lvl="2"/>
            <a:r>
              <a:rPr lang="en-US" dirty="0">
                <a:solidFill>
                  <a:srgbClr val="CC0000"/>
                </a:solidFill>
              </a:rPr>
              <a:t>describes something</a:t>
            </a:r>
          </a:p>
          <a:p>
            <a:r>
              <a:rPr lang="en-US" dirty="0"/>
              <a:t>The </a:t>
            </a:r>
            <a:r>
              <a:rPr lang="en-US" b="1" dirty="0"/>
              <a:t>argumentative </a:t>
            </a:r>
            <a:r>
              <a:rPr lang="en-US" dirty="0"/>
              <a:t>paragraph</a:t>
            </a:r>
          </a:p>
          <a:p>
            <a:pPr>
              <a:buNone/>
            </a:pPr>
            <a:r>
              <a:rPr lang="en-US" dirty="0"/>
              <a:t>		 </a:t>
            </a:r>
            <a:r>
              <a:rPr lang="en-US" sz="2400" dirty="0">
                <a:solidFill>
                  <a:srgbClr val="FF0000"/>
                </a:solidFill>
              </a:rPr>
              <a:t>uses several different arguments</a:t>
            </a:r>
          </a:p>
          <a:p>
            <a:pPr lvl="2"/>
            <a:endParaRPr lang="en-US" dirty="0"/>
          </a:p>
        </p:txBody>
      </p:sp>
      <p:graphicFrame>
        <p:nvGraphicFramePr>
          <p:cNvPr id="12292" name="Object 4"/>
          <p:cNvGraphicFramePr>
            <a:graphicFrameLocks noChangeAspect="1"/>
          </p:cNvGraphicFramePr>
          <p:nvPr/>
        </p:nvGraphicFramePr>
        <p:xfrm>
          <a:off x="5842000" y="1517650"/>
          <a:ext cx="3302000" cy="3468688"/>
        </p:xfrm>
        <a:graphic>
          <a:graphicData uri="http://schemas.openxmlformats.org/presentationml/2006/ole">
            <mc:AlternateContent xmlns:mc="http://schemas.openxmlformats.org/markup-compatibility/2006">
              <mc:Choice xmlns:v="urn:schemas-microsoft-com:vml" Requires="v">
                <p:oleObj r:id="rId2" imgW="3301814" imgH="3469303" progId="">
                  <p:embed/>
                </p:oleObj>
              </mc:Choice>
              <mc:Fallback>
                <p:oleObj r:id="rId2" imgW="3301814" imgH="3469303"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0" y="1517650"/>
                        <a:ext cx="3302000" cy="346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vertical)">
                                      <p:cBhvr>
                                        <p:cTn id="7" dur="500"/>
                                        <p:tgtEl>
                                          <p:spTgt spid="12290"/>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2292"/>
                                        </p:tgtEl>
                                        <p:attrNameLst>
                                          <p:attrName>style.visibility</p:attrName>
                                        </p:attrNameLst>
                                      </p:cBhvr>
                                      <p:to>
                                        <p:strVal val="visible"/>
                                      </p:to>
                                    </p:set>
                                    <p:animEffect transition="in" filter="box(out)">
                                      <p:cBhvr>
                                        <p:cTn id="11" dur="500"/>
                                        <p:tgtEl>
                                          <p:spTgt spid="1229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12291">
                                            <p:txEl>
                                              <p:pRg st="0" end="0"/>
                                            </p:txEl>
                                          </p:spTgt>
                                        </p:tgtEl>
                                        <p:attrNameLst>
                                          <p:attrName>style.visibility</p:attrName>
                                        </p:attrNameLst>
                                      </p:cBhvr>
                                      <p:to>
                                        <p:strVal val="visible"/>
                                      </p:to>
                                    </p:set>
                                    <p:anim calcmode="lin" valueType="num">
                                      <p:cBhvr additive="base">
                                        <p:cTn id="16"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2291">
                                            <p:txEl>
                                              <p:pRg st="0" end="0"/>
                                            </p:txEl>
                                          </p:spTgt>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2291">
                                            <p:txEl>
                                              <p:pRg st="1" end="1"/>
                                            </p:txEl>
                                          </p:spTgt>
                                        </p:tgtEl>
                                        <p:attrNameLst>
                                          <p:attrName>style.visibility</p:attrName>
                                        </p:attrNameLst>
                                      </p:cBhvr>
                                      <p:to>
                                        <p:strVal val="visible"/>
                                      </p:to>
                                    </p:set>
                                    <p:anim calcmode="lin" valueType="num">
                                      <p:cBhvr additive="base">
                                        <p:cTn id="20"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29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12291">
                                            <p:txEl>
                                              <p:pRg st="2" end="2"/>
                                            </p:txEl>
                                          </p:spTgt>
                                        </p:tgtEl>
                                        <p:attrNameLst>
                                          <p:attrName>style.visibility</p:attrName>
                                        </p:attrNameLst>
                                      </p:cBhvr>
                                      <p:to>
                                        <p:strVal val="visible"/>
                                      </p:to>
                                    </p:set>
                                    <p:anim calcmode="lin" valueType="num">
                                      <p:cBhvr additive="base">
                                        <p:cTn id="26"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2291">
                                            <p:txEl>
                                              <p:pRg st="2" end="2"/>
                                            </p:txEl>
                                          </p:spTgt>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0"/>
                                  </p:stCondLst>
                                  <p:childTnLst>
                                    <p:set>
                                      <p:cBhvr>
                                        <p:cTn id="29" dur="1" fill="hold">
                                          <p:stCondLst>
                                            <p:cond delay="0"/>
                                          </p:stCondLst>
                                        </p:cTn>
                                        <p:tgtEl>
                                          <p:spTgt spid="12291">
                                            <p:txEl>
                                              <p:pRg st="3" end="3"/>
                                            </p:txEl>
                                          </p:spTgt>
                                        </p:tgtEl>
                                        <p:attrNameLst>
                                          <p:attrName>style.visibility</p:attrName>
                                        </p:attrNameLst>
                                      </p:cBhvr>
                                      <p:to>
                                        <p:strVal val="visible"/>
                                      </p:to>
                                    </p:set>
                                    <p:anim calcmode="lin" valueType="num">
                                      <p:cBhvr additive="base">
                                        <p:cTn id="30"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29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12291">
                                            <p:txEl>
                                              <p:pRg st="4" end="4"/>
                                            </p:txEl>
                                          </p:spTgt>
                                        </p:tgtEl>
                                        <p:attrNameLst>
                                          <p:attrName>style.visibility</p:attrName>
                                        </p:attrNameLst>
                                      </p:cBhvr>
                                      <p:to>
                                        <p:strVal val="visible"/>
                                      </p:to>
                                    </p:set>
                                    <p:anim calcmode="lin" valueType="num">
                                      <p:cBhvr additive="base">
                                        <p:cTn id="36"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291">
                                            <p:txEl>
                                              <p:pRg st="4" end="4"/>
                                            </p:txEl>
                                          </p:spTgt>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12291">
                                            <p:txEl>
                                              <p:pRg st="5" end="5"/>
                                            </p:txEl>
                                          </p:spTgt>
                                        </p:tgtEl>
                                        <p:attrNameLst>
                                          <p:attrName>style.visibility</p:attrName>
                                        </p:attrNameLst>
                                      </p:cBhvr>
                                      <p:to>
                                        <p:strVal val="visible"/>
                                      </p:to>
                                    </p:set>
                                    <p:anim calcmode="lin" valueType="num">
                                      <p:cBhvr additive="base">
                                        <p:cTn id="40"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2291">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12291">
                                            <p:txEl>
                                              <p:pRg st="6" end="6"/>
                                            </p:txEl>
                                          </p:spTgt>
                                        </p:tgtEl>
                                        <p:attrNameLst>
                                          <p:attrName>style.visibility</p:attrName>
                                        </p:attrNameLst>
                                      </p:cBhvr>
                                      <p:to>
                                        <p:strVal val="visible"/>
                                      </p:to>
                                    </p:set>
                                    <p:anim calcmode="lin" valueType="num">
                                      <p:cBhvr additive="base">
                                        <p:cTn id="46"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2291">
                                            <p:txEl>
                                              <p:pRg st="6" end="6"/>
                                            </p:txEl>
                                          </p:spTgt>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12291">
                                            <p:txEl>
                                              <p:pRg st="7" end="7"/>
                                            </p:txEl>
                                          </p:spTgt>
                                        </p:tgtEl>
                                        <p:attrNameLst>
                                          <p:attrName>style.visibility</p:attrName>
                                        </p:attrNameLst>
                                      </p:cBhvr>
                                      <p:to>
                                        <p:strVal val="visible"/>
                                      </p:to>
                                    </p:set>
                                    <p:anim calcmode="lin" valueType="num">
                                      <p:cBhvr additive="base">
                                        <p:cTn id="50"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2291">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12291">
                                            <p:txEl>
                                              <p:pRg st="8" end="8"/>
                                            </p:txEl>
                                          </p:spTgt>
                                        </p:tgtEl>
                                        <p:attrNameLst>
                                          <p:attrName>style.visibility</p:attrName>
                                        </p:attrNameLst>
                                      </p:cBhvr>
                                      <p:to>
                                        <p:strVal val="visible"/>
                                      </p:to>
                                    </p:set>
                                    <p:anim calcmode="lin" valueType="num">
                                      <p:cBhvr additive="base">
                                        <p:cTn id="56" dur="500" fill="hold"/>
                                        <p:tgtEl>
                                          <p:spTgt spid="12291">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2291">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12291">
                                            <p:txEl>
                                              <p:pRg st="9" end="9"/>
                                            </p:txEl>
                                          </p:spTgt>
                                        </p:tgtEl>
                                        <p:attrNameLst>
                                          <p:attrName>style.visibility</p:attrName>
                                        </p:attrNameLst>
                                      </p:cBhvr>
                                      <p:to>
                                        <p:strVal val="visible"/>
                                      </p:to>
                                    </p:set>
                                    <p:anim calcmode="lin" valueType="num">
                                      <p:cBhvr additive="base">
                                        <p:cTn id="62" dur="500" fill="hold"/>
                                        <p:tgtEl>
                                          <p:spTgt spid="12291">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2291">
                                            <p:txEl>
                                              <p:pRg st="9" end="9"/>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357188" y="285750"/>
            <a:ext cx="8572500" cy="6429375"/>
          </a:xfrm>
        </p:spPr>
        <p:txBody>
          <a:bodyPr/>
          <a:lstStyle/>
          <a:p>
            <a:pPr>
              <a:buFontTx/>
              <a:buNone/>
            </a:pPr>
            <a:r>
              <a:rPr lang="en-US" b="1" dirty="0"/>
              <a:t>Expository Writing: (explaining)</a:t>
            </a:r>
          </a:p>
          <a:p>
            <a:pPr>
              <a:buFontTx/>
              <a:buNone/>
            </a:pPr>
            <a:endParaRPr lang="en-US" b="1" dirty="0"/>
          </a:p>
          <a:p>
            <a:r>
              <a:rPr lang="en-US" sz="2400" dirty="0"/>
              <a:t>Expository writing usually explains something in a process.</a:t>
            </a:r>
          </a:p>
          <a:p>
            <a:r>
              <a:rPr lang="en-US" sz="2400" dirty="0"/>
              <a:t>Expository writing is often equipped with facts and figures.</a:t>
            </a:r>
          </a:p>
          <a:p>
            <a:r>
              <a:rPr lang="en-US" sz="2400" dirty="0"/>
              <a:t>Expository writing is rational and objective.</a:t>
            </a:r>
          </a:p>
          <a:p>
            <a:pPr>
              <a:buFontTx/>
              <a:buNone/>
            </a:pPr>
            <a:endParaRPr lang="en-US" sz="2400" dirty="0"/>
          </a:p>
          <a:p>
            <a:pPr>
              <a:buFontTx/>
              <a:buNone/>
            </a:pPr>
            <a:endParaRPr lang="en-US" sz="2400" dirty="0"/>
          </a:p>
          <a:p>
            <a:pPr>
              <a:buFontTx/>
              <a:buNone/>
            </a:pPr>
            <a:endParaRPr lang="en-US" dirty="0"/>
          </a:p>
          <a:p>
            <a:pPr>
              <a:buFontTx/>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0241"/>
          <p:cNvSpPr txBox="1">
            <a:spLocks noChangeArrowheads="1"/>
          </p:cNvSpPr>
          <p:nvPr/>
        </p:nvSpPr>
        <p:spPr bwMode="auto">
          <a:xfrm>
            <a:off x="457200" y="457200"/>
            <a:ext cx="8305800" cy="5232202"/>
          </a:xfrm>
          <a:prstGeom prst="rect">
            <a:avLst/>
          </a:prstGeom>
          <a:noFill/>
          <a:ln w="9525">
            <a:noFill/>
            <a:miter lim="800000"/>
            <a:headEnd/>
            <a:tailEnd/>
          </a:ln>
        </p:spPr>
        <p:txBody>
          <a:bodyPr>
            <a:spAutoFit/>
          </a:bodyPr>
          <a:lstStyle/>
          <a:p>
            <a:pPr algn="ctr">
              <a:spcBef>
                <a:spcPct val="50000"/>
              </a:spcBef>
            </a:pPr>
            <a:endParaRPr lang="en-US" altLang="en-US" sz="2800" dirty="0">
              <a:cs typeface="Times New Roman" pitchFamily="18" charset="0"/>
            </a:endParaRPr>
          </a:p>
          <a:p>
            <a:pPr algn="ctr">
              <a:spcBef>
                <a:spcPct val="50000"/>
              </a:spcBef>
            </a:pPr>
            <a:endParaRPr lang="en-US" altLang="en-US" sz="2800" dirty="0">
              <a:cs typeface="Times New Roman" pitchFamily="18" charset="0"/>
            </a:endParaRPr>
          </a:p>
          <a:p>
            <a:pPr>
              <a:spcBef>
                <a:spcPct val="50000"/>
              </a:spcBef>
            </a:pPr>
            <a:endParaRPr lang="en-US" altLang="en-US" i="1" dirty="0">
              <a:cs typeface="Times New Roman" pitchFamily="18" charset="0"/>
            </a:endParaRPr>
          </a:p>
          <a:p>
            <a:pPr algn="just">
              <a:spcBef>
                <a:spcPct val="50000"/>
              </a:spcBef>
            </a:pPr>
            <a:r>
              <a:rPr lang="en-US" altLang="en-US" i="1" dirty="0">
                <a:cs typeface="Times New Roman" pitchFamily="18" charset="0"/>
              </a:rPr>
              <a:t>‘</a:t>
            </a:r>
            <a:r>
              <a:rPr lang="en-US" altLang="en-US" dirty="0">
                <a:cs typeface="Times New Roman" pitchFamily="18" charset="0"/>
              </a:rPr>
              <a:t>One of the most compact and the best performing oven-toaster grill(OTG) continues to perform life-long for the satisfaction of its owner. The OTG is fitted with special and powerful sheathed heaters made of chrome nickel tube for fast, even cooking. Special pilot lamps are provided to give an indication of upper lower heater. A special toughened see- through glass window allows the owner to actually observe the food being cooked. Compact and graceful, the OTG is specially designed to save fuel, time and space.’</a:t>
            </a:r>
          </a:p>
        </p:txBody>
      </p:sp>
      <p:sp>
        <p:nvSpPr>
          <p:cNvPr id="9219" name="Title 10242"/>
          <p:cNvSpPr>
            <a:spLocks noGrp="1" noChangeArrowheads="1"/>
          </p:cNvSpPr>
          <p:nvPr>
            <p:ph type="title" idx="4294967295"/>
          </p:nvPr>
        </p:nvSpPr>
        <p:spPr/>
        <p:txBody>
          <a:bodyPr/>
          <a:lstStyle/>
          <a:p>
            <a:pPr eaLnBrk="1" hangingPunct="1"/>
            <a:r>
              <a:rPr lang="en-US" altLang="en-US" dirty="0">
                <a:cs typeface="Times New Roman" pitchFamily="18" charset="0"/>
              </a:rPr>
              <a:t>Expository writing</a:t>
            </a: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357188" y="285750"/>
            <a:ext cx="8572500" cy="6429375"/>
          </a:xfrm>
        </p:spPr>
        <p:txBody>
          <a:bodyPr/>
          <a:lstStyle/>
          <a:p>
            <a:pPr>
              <a:buFontTx/>
              <a:buNone/>
            </a:pPr>
            <a:r>
              <a:rPr lang="en-US" sz="2400" b="1" dirty="0"/>
              <a:t>	</a:t>
            </a:r>
            <a:r>
              <a:rPr lang="en-US" b="1" dirty="0"/>
              <a:t>Descriptive Writing: (showing)</a:t>
            </a:r>
          </a:p>
          <a:p>
            <a:r>
              <a:rPr lang="en-US" sz="2400" dirty="0"/>
              <a:t>It describes places, people, events, situations, or locations in a highly-detailed manner.</a:t>
            </a:r>
          </a:p>
          <a:p>
            <a:r>
              <a:rPr lang="en-US" sz="2400" dirty="0"/>
              <a:t>The author visualizes what he or she sees, hears, tastes, smells, and feels.</a:t>
            </a:r>
          </a:p>
          <a:p>
            <a:r>
              <a:rPr lang="en-US" sz="2400" dirty="0"/>
              <a:t>Powerful tool for persuasion</a:t>
            </a:r>
          </a:p>
          <a:p>
            <a:pPr>
              <a:buFontTx/>
              <a:buNone/>
            </a:pPr>
            <a:endParaRPr lang="en-US" sz="2400" dirty="0"/>
          </a:p>
          <a:p>
            <a:pPr>
              <a:buFontTx/>
              <a:buNone/>
            </a:pPr>
            <a:endParaRPr lang="en-US" dirty="0"/>
          </a:p>
          <a:p>
            <a:pPr>
              <a:buFontTx/>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7169"/>
          <p:cNvSpPr>
            <a:spLocks noGrp="1" noChangeArrowheads="1"/>
          </p:cNvSpPr>
          <p:nvPr>
            <p:ph type="title"/>
          </p:nvPr>
        </p:nvSpPr>
        <p:spPr/>
        <p:txBody>
          <a:bodyPr/>
          <a:lstStyle/>
          <a:p>
            <a:r>
              <a:rPr lang="en-IN" altLang="en-US" sz="3200"/>
              <a:t>Concise words -</a:t>
            </a:r>
            <a:r>
              <a:rPr lang="en-IN" altLang="en-US" sz="3200" i="1"/>
              <a:t>con</a:t>
            </a:r>
            <a:r>
              <a:rPr lang="en-IN" altLang="en-US" sz="3200"/>
              <a:t>crete and pre</a:t>
            </a:r>
            <a:r>
              <a:rPr lang="en-IN" altLang="en-US" sz="3200" i="1"/>
              <a:t>cise</a:t>
            </a:r>
            <a:r>
              <a:rPr lang="en-IN" altLang="en-US" sz="3200"/>
              <a:t>....conveying the meaning crisply.</a:t>
            </a:r>
            <a:endParaRPr lang="zh-CN" altLang="en-US" sz="3200">
              <a:ea typeface="SimSun" pitchFamily="2" charset="-122"/>
            </a:endParaRPr>
          </a:p>
        </p:txBody>
      </p:sp>
      <p:sp>
        <p:nvSpPr>
          <p:cNvPr id="6146" name="Text Placeholder 7170"/>
          <p:cNvSpPr>
            <a:spLocks noGrp="1" noChangeArrowheads="1"/>
          </p:cNvSpPr>
          <p:nvPr>
            <p:ph type="body" sz="half" idx="1"/>
          </p:nvPr>
        </p:nvSpPr>
        <p:spPr>
          <a:xfrm>
            <a:off x="685800" y="1981200"/>
            <a:ext cx="3810000" cy="4114800"/>
          </a:xfrm>
        </p:spPr>
        <p:txBody>
          <a:bodyPr/>
          <a:lstStyle/>
          <a:p>
            <a:pPr>
              <a:buFont typeface="Arial" pitchFamily="34" charset="0"/>
              <a:buNone/>
            </a:pPr>
            <a:r>
              <a:rPr lang="en-US" altLang="en-US" sz="2400" i="1"/>
              <a:t>Abstract</a:t>
            </a:r>
          </a:p>
          <a:p>
            <a:r>
              <a:rPr lang="en-US" altLang="en-US" sz="2400"/>
              <a:t>An industrial worker</a:t>
            </a:r>
          </a:p>
          <a:p>
            <a:r>
              <a:rPr lang="en-US" altLang="en-US" sz="2400"/>
              <a:t>Furniture</a:t>
            </a:r>
          </a:p>
          <a:p>
            <a:r>
              <a:rPr lang="en-US" altLang="en-US" sz="2400"/>
              <a:t>Apparel</a:t>
            </a:r>
          </a:p>
          <a:p>
            <a:r>
              <a:rPr lang="en-US" altLang="en-US" sz="2400"/>
              <a:t>Good attendance record</a:t>
            </a:r>
          </a:p>
          <a:p>
            <a:r>
              <a:rPr lang="en-US" altLang="en-US" sz="2400"/>
              <a:t>The leading company</a:t>
            </a:r>
          </a:p>
          <a:p>
            <a:pPr>
              <a:buFont typeface="Arial" pitchFamily="34" charset="0"/>
              <a:buNone/>
            </a:pPr>
            <a:endParaRPr lang="en-US" altLang="en-US" sz="2400"/>
          </a:p>
          <a:p>
            <a:r>
              <a:rPr lang="en-US" altLang="en-US" sz="2400"/>
              <a:t>In the near future </a:t>
            </a:r>
          </a:p>
        </p:txBody>
      </p:sp>
      <p:sp>
        <p:nvSpPr>
          <p:cNvPr id="6147" name="Text Placeholder 7171"/>
          <p:cNvSpPr>
            <a:spLocks noGrp="1" noChangeArrowheads="1"/>
          </p:cNvSpPr>
          <p:nvPr>
            <p:ph type="body" sz="half" idx="2"/>
          </p:nvPr>
        </p:nvSpPr>
        <p:spPr>
          <a:xfrm>
            <a:off x="4648200" y="1981200"/>
            <a:ext cx="3810000" cy="4114800"/>
          </a:xfrm>
        </p:spPr>
        <p:txBody>
          <a:bodyPr/>
          <a:lstStyle/>
          <a:p>
            <a:pPr>
              <a:buFont typeface="Arial" pitchFamily="34" charset="0"/>
              <a:buNone/>
            </a:pPr>
            <a:r>
              <a:rPr lang="en-US" altLang="en-US" sz="2400" i="1"/>
              <a:t>Concrete</a:t>
            </a:r>
          </a:p>
          <a:p>
            <a:r>
              <a:rPr lang="en-US" altLang="en-US" sz="2400"/>
              <a:t>A welder</a:t>
            </a:r>
          </a:p>
          <a:p>
            <a:r>
              <a:rPr lang="en-US" altLang="en-US" sz="2400"/>
              <a:t>An arm chair</a:t>
            </a:r>
          </a:p>
          <a:p>
            <a:r>
              <a:rPr lang="en-US" altLang="en-US" sz="2400"/>
              <a:t>A shirt</a:t>
            </a:r>
          </a:p>
          <a:p>
            <a:r>
              <a:rPr lang="en-US" altLang="en-US" sz="2400"/>
              <a:t>100% attendance record</a:t>
            </a:r>
          </a:p>
          <a:p>
            <a:r>
              <a:rPr lang="en-US" altLang="en-US" sz="2400"/>
              <a:t>First among 5000 companies</a:t>
            </a:r>
          </a:p>
          <a:p>
            <a:r>
              <a:rPr lang="en-US" altLang="en-US" sz="2400"/>
              <a:t>By Thursday noon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Descriptive writing</a:t>
            </a:r>
          </a:p>
        </p:txBody>
      </p:sp>
      <p:sp>
        <p:nvSpPr>
          <p:cNvPr id="3" name="Content Placeholder 2"/>
          <p:cNvSpPr>
            <a:spLocks noGrp="1"/>
          </p:cNvSpPr>
          <p:nvPr>
            <p:ph idx="1"/>
          </p:nvPr>
        </p:nvSpPr>
        <p:spPr/>
        <p:txBody>
          <a:bodyPr/>
          <a:lstStyle/>
          <a:p>
            <a:pPr algn="just">
              <a:buNone/>
            </a:pPr>
            <a:r>
              <a:rPr lang="en-IN" sz="2400" dirty="0"/>
              <a:t>	The perfect place in the city is one that is incredibly versatile – it may be bustling with activity one minute and nearly deserted the next. Connaught Place has been a mainstay of the city for as long as anyone can remember, and it has a different effect on everyone. Everyone can appreciate Connaught Place for his or her own reasons. One of the best aspects of Connaught Place is the amount of activity that can almost always be found if you know where to look.</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9217"/>
          <p:cNvSpPr>
            <a:spLocks noGrp="1" noChangeArrowheads="1"/>
          </p:cNvSpPr>
          <p:nvPr>
            <p:ph type="title"/>
          </p:nvPr>
        </p:nvSpPr>
        <p:spPr/>
        <p:txBody>
          <a:bodyPr/>
          <a:lstStyle/>
          <a:p>
            <a:pPr eaLnBrk="1" hangingPunct="1"/>
            <a:r>
              <a:rPr lang="en-US" altLang="en-US" dirty="0"/>
              <a:t>Descriptive persuasive writing </a:t>
            </a:r>
          </a:p>
        </p:txBody>
      </p:sp>
      <p:sp>
        <p:nvSpPr>
          <p:cNvPr id="8195" name="Text Placeholder 9218"/>
          <p:cNvSpPr>
            <a:spLocks noGrp="1" noChangeArrowheads="1"/>
          </p:cNvSpPr>
          <p:nvPr>
            <p:ph type="body" idx="1"/>
          </p:nvPr>
        </p:nvSpPr>
        <p:spPr/>
        <p:txBody>
          <a:bodyPr/>
          <a:lstStyle/>
          <a:p>
            <a:pPr eaLnBrk="1" hangingPunct="1">
              <a:buFont typeface="Arial" pitchFamily="34" charset="0"/>
              <a:buNone/>
            </a:pPr>
            <a:endParaRPr lang="zh-CN" altLang="en-US" sz="2800" i="1" dirty="0">
              <a:ea typeface="SimSun" pitchFamily="2" charset="-122"/>
            </a:endParaRPr>
          </a:p>
          <a:p>
            <a:pPr algn="just" eaLnBrk="1" hangingPunct="1">
              <a:buFont typeface="Arial" pitchFamily="34" charset="0"/>
              <a:buNone/>
            </a:pPr>
            <a:r>
              <a:rPr lang="zh-CN" altLang="en-US" sz="2800" i="1" dirty="0">
                <a:ea typeface="SimSun" pitchFamily="2" charset="-122"/>
              </a:rPr>
              <a:t>‘</a:t>
            </a:r>
            <a:r>
              <a:rPr lang="zh-CN" altLang="en-US" sz="2800" dirty="0">
                <a:ea typeface="SimSun" pitchFamily="2" charset="-122"/>
              </a:rPr>
              <a:t>All that you have to spare is a mere Rs 500 per month to buy a lifelong pleasure that comes from travelling and seeing unseen places.Just pay peanuts and let us do the rest.For almost nothing the company takes care of all your travel arrangements; gets t</a:t>
            </a:r>
            <a:r>
              <a:rPr lang="en-IN" altLang="en-US" sz="2800" dirty="0"/>
              <a:t>h</a:t>
            </a:r>
            <a:r>
              <a:rPr lang="zh-CN" altLang="en-US" sz="2800" dirty="0">
                <a:ea typeface="SimSun" pitchFamily="2" charset="-122"/>
              </a:rPr>
              <a:t>e booking of your travel tickets done through our agents; fixes hotels for you and arranges tour guides…’</a:t>
            </a:r>
            <a:endParaRPr lang="zh-CN" altLang="en-US" sz="2800" i="1" dirty="0">
              <a:ea typeface="SimSun"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482600" y="361950"/>
            <a:ext cx="7772400" cy="5810250"/>
          </a:xfrm>
        </p:spPr>
        <p:txBody>
          <a:bodyPr/>
          <a:lstStyle/>
          <a:p>
            <a:pPr algn="just"/>
            <a:endParaRPr lang="en-US" sz="2400" dirty="0"/>
          </a:p>
          <a:p>
            <a:pPr>
              <a:buFontTx/>
              <a:buNone/>
            </a:pPr>
            <a:r>
              <a:rPr lang="en-US" b="1" dirty="0"/>
              <a:t>Narrative Writing: (telling)</a:t>
            </a:r>
          </a:p>
          <a:p>
            <a:r>
              <a:rPr lang="en-US" sz="2400" dirty="0"/>
              <a:t>In narrative writing, a person tells a story or event.</a:t>
            </a:r>
          </a:p>
          <a:p>
            <a:r>
              <a:rPr lang="en-US" sz="2400" dirty="0"/>
              <a:t>Narrative writing has characters and dialogue.</a:t>
            </a:r>
          </a:p>
          <a:p>
            <a:r>
              <a:rPr lang="en-US" sz="2400" dirty="0"/>
              <a:t>Narrative writing has definite and logical beginnings, intervals, and endings. </a:t>
            </a:r>
          </a:p>
          <a:p>
            <a:r>
              <a:rPr lang="en-US" sz="2400" dirty="0"/>
              <a:t>Emotional manipulation</a:t>
            </a:r>
          </a:p>
          <a:p>
            <a:pPr>
              <a:buFontTx/>
              <a:buNone/>
            </a:pPr>
            <a:endParaRPr lang="en-US" sz="2400" b="1" dirty="0"/>
          </a:p>
          <a:p>
            <a:pPr>
              <a:buFontTx/>
              <a:buNone/>
            </a:pPr>
            <a:endParaRPr lang="en-US" sz="2400" dirty="0"/>
          </a:p>
          <a:p>
            <a:pPr>
              <a:buFontTx/>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1265"/>
          <p:cNvSpPr>
            <a:spLocks noGrp="1" noChangeArrowheads="1"/>
          </p:cNvSpPr>
          <p:nvPr>
            <p:ph type="title"/>
          </p:nvPr>
        </p:nvSpPr>
        <p:spPr/>
        <p:txBody>
          <a:bodyPr/>
          <a:lstStyle/>
          <a:p>
            <a:pPr eaLnBrk="1" hangingPunct="1"/>
            <a:r>
              <a:rPr lang="en-US" altLang="en-US" dirty="0"/>
              <a:t>Narrative writing</a:t>
            </a:r>
          </a:p>
        </p:txBody>
      </p:sp>
      <p:sp>
        <p:nvSpPr>
          <p:cNvPr id="10243" name="Text Placeholder 11266"/>
          <p:cNvSpPr>
            <a:spLocks noGrp="1" noChangeArrowheads="1"/>
          </p:cNvSpPr>
          <p:nvPr>
            <p:ph type="body" idx="1"/>
          </p:nvPr>
        </p:nvSpPr>
        <p:spPr/>
        <p:txBody>
          <a:bodyPr/>
          <a:lstStyle/>
          <a:p>
            <a:pPr eaLnBrk="1" hangingPunct="1">
              <a:buNone/>
            </a:pPr>
            <a:endParaRPr lang="en-US" altLang="en-US" dirty="0"/>
          </a:p>
          <a:p>
            <a:pPr algn="just" eaLnBrk="1" hangingPunct="1">
              <a:buFont typeface="Arial" pitchFamily="34" charset="0"/>
              <a:buNone/>
            </a:pPr>
            <a:r>
              <a:rPr lang="en-US" altLang="en-US" dirty="0"/>
              <a:t>	When I entered the room, it seemed unusually quiet. They were all sitting there. Not speaking. Just looking down, with their heads buried in their knees. More than the surprise, it gave me a shock, and a wave of trepidation swept over me.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482600" y="361950"/>
            <a:ext cx="7772400" cy="5810250"/>
          </a:xfrm>
        </p:spPr>
        <p:txBody>
          <a:bodyPr/>
          <a:lstStyle/>
          <a:p>
            <a:pPr>
              <a:buFontTx/>
              <a:buNone/>
            </a:pPr>
            <a:r>
              <a:rPr lang="en-US" b="1" dirty="0"/>
              <a:t>Argumentative Writing:</a:t>
            </a:r>
          </a:p>
          <a:p>
            <a:pPr algn="just"/>
            <a:r>
              <a:rPr lang="en-US" sz="2400" dirty="0"/>
              <a:t>The writer usually uses several different arguments to prove his or her point.</a:t>
            </a:r>
          </a:p>
          <a:p>
            <a:pPr algn="just"/>
            <a:r>
              <a:rPr lang="en-US" sz="2400" dirty="0"/>
              <a:t>It presents claims with proofs and refutation of counter claims</a:t>
            </a:r>
          </a:p>
          <a:p>
            <a:pPr algn="just"/>
            <a:r>
              <a:rPr lang="en-US" sz="2400" dirty="0"/>
              <a:t>Convinces reader of the validity of the writer</a:t>
            </a:r>
          </a:p>
          <a:p>
            <a:pPr algn="just"/>
            <a:endParaRPr lang="en-US" sz="2400" dirty="0"/>
          </a:p>
          <a:p>
            <a:pPr>
              <a:buFontTx/>
              <a:buNone/>
            </a:pPr>
            <a:endParaRPr lang="en-US" sz="2400" b="1" dirty="0"/>
          </a:p>
          <a:p>
            <a:pPr>
              <a:buFontTx/>
              <a:buNone/>
            </a:pPr>
            <a:endParaRPr lang="en-US" sz="2400" dirty="0"/>
          </a:p>
          <a:p>
            <a:pPr>
              <a:buFontTx/>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2289"/>
          <p:cNvSpPr>
            <a:spLocks noGrp="1" noChangeArrowheads="1"/>
          </p:cNvSpPr>
          <p:nvPr>
            <p:ph type="title"/>
          </p:nvPr>
        </p:nvSpPr>
        <p:spPr>
          <a:xfrm>
            <a:off x="762000" y="228600"/>
            <a:ext cx="7772400" cy="762000"/>
          </a:xfrm>
        </p:spPr>
        <p:txBody>
          <a:bodyPr/>
          <a:lstStyle/>
          <a:p>
            <a:pPr eaLnBrk="1" hangingPunct="1"/>
            <a:r>
              <a:rPr lang="en-US" altLang="en-US"/>
              <a:t>Argumentative writing</a:t>
            </a:r>
          </a:p>
        </p:txBody>
      </p:sp>
      <p:sp>
        <p:nvSpPr>
          <p:cNvPr id="11267" name="Text Placeholder 12290"/>
          <p:cNvSpPr>
            <a:spLocks noGrp="1" noChangeArrowheads="1"/>
          </p:cNvSpPr>
          <p:nvPr>
            <p:ph type="body" idx="1"/>
          </p:nvPr>
        </p:nvSpPr>
        <p:spPr>
          <a:xfrm>
            <a:off x="762000" y="914400"/>
            <a:ext cx="7772400" cy="4724400"/>
          </a:xfrm>
        </p:spPr>
        <p:txBody>
          <a:bodyPr/>
          <a:lstStyle/>
          <a:p>
            <a:pPr algn="just" eaLnBrk="1" hangingPunct="1">
              <a:lnSpc>
                <a:spcPct val="90000"/>
              </a:lnSpc>
              <a:buFont typeface="Arial" pitchFamily="34" charset="0"/>
              <a:buNone/>
            </a:pPr>
            <a:r>
              <a:rPr lang="en-US" altLang="en-US" sz="2400" dirty="0"/>
              <a:t>	Loyalty is one of the most debatable and complex issues in human life. Generally regarded as a great attribute, loyalty stands as a firm evidence of a person’s socially approved demeanor. In delicate phenomena like friendship and marriage, it is seen as a single most important yardstick to judge someone’s trustworthiness and dependence. This, however, is not the only side of the coin. At times loyalty becomes a crippling factor in our lives. It stops people from realizing their true potential. Particularly in the life of the creative individual, maintaining loyalty to the system seems like an unnecessary appendage. This is so because the creative souls tend to think beyond the existing frame. History is replete with examples where the creative people’s imagination has challenged the existing codes and have preferred listening to their inner urge rather than sticking to a patterned existence.  Hence the creative souls see loyalty only as a disruptive force.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3313"/>
          <p:cNvSpPr>
            <a:spLocks noGrp="1" noChangeArrowheads="1"/>
          </p:cNvSpPr>
          <p:nvPr>
            <p:ph type="title"/>
          </p:nvPr>
        </p:nvSpPr>
        <p:spPr>
          <a:xfrm>
            <a:off x="762000" y="228600"/>
            <a:ext cx="7772400" cy="762000"/>
          </a:xfrm>
        </p:spPr>
        <p:txBody>
          <a:bodyPr/>
          <a:lstStyle/>
          <a:p>
            <a:pPr eaLnBrk="1" hangingPunct="1"/>
            <a:r>
              <a:rPr lang="en-US" altLang="en-US"/>
              <a:t>Analytical writing.</a:t>
            </a:r>
          </a:p>
        </p:txBody>
      </p:sp>
      <p:sp>
        <p:nvSpPr>
          <p:cNvPr id="12291" name="Text Placeholder 13314"/>
          <p:cNvSpPr>
            <a:spLocks noGrp="1" noChangeArrowheads="1"/>
          </p:cNvSpPr>
          <p:nvPr>
            <p:ph type="body" idx="1"/>
          </p:nvPr>
        </p:nvSpPr>
        <p:spPr>
          <a:xfrm>
            <a:off x="685800" y="1143000"/>
            <a:ext cx="7772400" cy="4953000"/>
          </a:xfrm>
        </p:spPr>
        <p:txBody>
          <a:bodyPr/>
          <a:lstStyle/>
          <a:p>
            <a:pPr algn="just" eaLnBrk="1" hangingPunct="1">
              <a:lnSpc>
                <a:spcPct val="90000"/>
              </a:lnSpc>
              <a:buNone/>
            </a:pPr>
            <a:r>
              <a:rPr lang="en-US" altLang="en-US" sz="2800" dirty="0"/>
              <a:t>	In a highly stratified society like India, there are numerous differentiations apart from those concerning caste and class. Gender is now recognized as a more pervasive and distinct category of social stratification. The literacy rate of </a:t>
            </a:r>
            <a:r>
              <a:rPr lang="en-US" altLang="en-US" sz="2800" dirty="0" err="1"/>
              <a:t>tribals</a:t>
            </a:r>
            <a:r>
              <a:rPr lang="en-US" altLang="en-US" sz="2800" dirty="0"/>
              <a:t> is not only low but also shows a high level of gender disparity. During 1971, female literacy among </a:t>
            </a:r>
            <a:r>
              <a:rPr lang="en-US" altLang="en-US" sz="2800" dirty="0" err="1"/>
              <a:t>tribals</a:t>
            </a:r>
            <a:r>
              <a:rPr lang="en-US" altLang="en-US" sz="2800" dirty="0"/>
              <a:t> was 4.85percent  at the all India level and only 0.49 percent in Rajasthan. Despite massive efforts by the government and non-governmental agencies, it was still 19 percent of the all-India level and just 4.42 percent in Rajasthan.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8193"/>
          <p:cNvSpPr>
            <a:spLocks noGrp="1" noChangeArrowheads="1"/>
          </p:cNvSpPr>
          <p:nvPr>
            <p:ph type="title"/>
          </p:nvPr>
        </p:nvSpPr>
        <p:spPr/>
        <p:txBody>
          <a:bodyPr/>
          <a:lstStyle/>
          <a:p>
            <a:r>
              <a:rPr lang="en-IN" altLang="en-US"/>
              <a:t>Simple words.....</a:t>
            </a:r>
            <a:endParaRPr lang="zh-CN" altLang="en-US">
              <a:ea typeface="SimSun" pitchFamily="2" charset="-122"/>
            </a:endParaRPr>
          </a:p>
        </p:txBody>
      </p:sp>
      <p:sp>
        <p:nvSpPr>
          <p:cNvPr id="7170" name="Text Placeholder 8194"/>
          <p:cNvSpPr>
            <a:spLocks noGrp="1" noChangeArrowheads="1"/>
          </p:cNvSpPr>
          <p:nvPr>
            <p:ph type="body" idx="1"/>
          </p:nvPr>
        </p:nvSpPr>
        <p:spPr/>
        <p:txBody>
          <a:bodyPr/>
          <a:lstStyle/>
          <a:p>
            <a:pPr>
              <a:lnSpc>
                <a:spcPct val="90000"/>
              </a:lnSpc>
            </a:pPr>
            <a:r>
              <a:rPr lang="en-IN" altLang="en-US" sz="2400" dirty="0"/>
              <a:t>.....give clear meaning and do not mislead.</a:t>
            </a:r>
          </a:p>
          <a:p>
            <a:pPr>
              <a:lnSpc>
                <a:spcPct val="90000"/>
              </a:lnSpc>
            </a:pPr>
            <a:r>
              <a:rPr lang="en-IN" altLang="en-US" sz="2400" dirty="0"/>
              <a:t>....always use simpler substitute of a word.</a:t>
            </a:r>
          </a:p>
          <a:p>
            <a:pPr>
              <a:lnSpc>
                <a:spcPct val="90000"/>
              </a:lnSpc>
            </a:pPr>
            <a:r>
              <a:rPr lang="en-IN" altLang="en-US" sz="2400" dirty="0"/>
              <a:t>Pursuit-</a:t>
            </a:r>
          </a:p>
          <a:p>
            <a:pPr>
              <a:lnSpc>
                <a:spcPct val="90000"/>
              </a:lnSpc>
            </a:pPr>
            <a:r>
              <a:rPr lang="en-IN" altLang="en-US" sz="2400" dirty="0"/>
              <a:t>Penchant-</a:t>
            </a:r>
          </a:p>
          <a:p>
            <a:pPr>
              <a:lnSpc>
                <a:spcPct val="90000"/>
              </a:lnSpc>
            </a:pPr>
            <a:r>
              <a:rPr lang="en-IN" altLang="en-US" sz="2400" dirty="0"/>
              <a:t>Anomaly-</a:t>
            </a:r>
          </a:p>
          <a:p>
            <a:pPr>
              <a:lnSpc>
                <a:spcPct val="90000"/>
              </a:lnSpc>
            </a:pPr>
            <a:r>
              <a:rPr lang="en-IN" altLang="en-US" sz="2400" dirty="0"/>
              <a:t>Anguish-</a:t>
            </a:r>
          </a:p>
          <a:p>
            <a:pPr>
              <a:lnSpc>
                <a:spcPct val="90000"/>
              </a:lnSpc>
            </a:pPr>
            <a:r>
              <a:rPr lang="en-IN" altLang="en-US" sz="2400" dirty="0"/>
              <a:t>dwindle-</a:t>
            </a:r>
          </a:p>
          <a:p>
            <a:pPr>
              <a:lnSpc>
                <a:spcPct val="90000"/>
              </a:lnSpc>
            </a:pPr>
            <a:r>
              <a:rPr lang="en-IN" altLang="en-US" sz="2400" dirty="0"/>
              <a:t>Alacrity- </a:t>
            </a:r>
            <a:endParaRPr lang="zh-CN" altLang="en-US" sz="2400" dirty="0">
              <a:ea typeface="SimSun"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9217"/>
          <p:cNvSpPr>
            <a:spLocks noGrp="1" noChangeArrowheads="1"/>
          </p:cNvSpPr>
          <p:nvPr>
            <p:ph type="title"/>
          </p:nvPr>
        </p:nvSpPr>
        <p:spPr/>
        <p:txBody>
          <a:bodyPr/>
          <a:lstStyle/>
          <a:p>
            <a:r>
              <a:rPr lang="en-IN" altLang="en-US" sz="4000" dirty="0"/>
              <a:t>Unbiased words......</a:t>
            </a:r>
            <a:br>
              <a:rPr lang="en-IN" altLang="en-US" sz="4000" dirty="0"/>
            </a:br>
            <a:endParaRPr lang="zh-CN" altLang="en-US" sz="4000" dirty="0">
              <a:ea typeface="SimSun" pitchFamily="2" charset="-122"/>
            </a:endParaRPr>
          </a:p>
        </p:txBody>
      </p:sp>
      <p:sp>
        <p:nvSpPr>
          <p:cNvPr id="8194" name="Text Placeholder 9218"/>
          <p:cNvSpPr>
            <a:spLocks noGrp="1" noChangeArrowheads="1"/>
          </p:cNvSpPr>
          <p:nvPr>
            <p:ph type="body" idx="1"/>
          </p:nvPr>
        </p:nvSpPr>
        <p:spPr>
          <a:xfrm>
            <a:off x="685800" y="1179513"/>
            <a:ext cx="7772400" cy="4916487"/>
          </a:xfrm>
        </p:spPr>
        <p:txBody>
          <a:bodyPr/>
          <a:lstStyle/>
          <a:p>
            <a:r>
              <a:rPr lang="en-IN" altLang="en-US" dirty="0"/>
              <a:t>Gender bias: using 'he' mostly</a:t>
            </a:r>
          </a:p>
          <a:p>
            <a:r>
              <a:rPr lang="en-IN" altLang="en-US" dirty="0"/>
              <a:t>Race, region, caste: uncalled for reference to a region or caste or race</a:t>
            </a:r>
          </a:p>
          <a:p>
            <a:r>
              <a:rPr lang="en-IN" altLang="en-US" dirty="0"/>
              <a:t>Disability-references to disability when not needed.</a:t>
            </a:r>
          </a:p>
          <a:p>
            <a:r>
              <a:rPr lang="en-IN" altLang="en-US" dirty="0"/>
              <a:t>Age-specifying age along with the message without need.</a:t>
            </a:r>
            <a:endParaRPr lang="zh-CN" altLang="en-US" dirty="0">
              <a:ea typeface="SimSun"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0241"/>
          <p:cNvSpPr>
            <a:spLocks noGrp="1" noChangeArrowheads="1"/>
          </p:cNvSpPr>
          <p:nvPr>
            <p:ph type="title"/>
          </p:nvPr>
        </p:nvSpPr>
        <p:spPr>
          <a:xfrm>
            <a:off x="609600" y="304800"/>
            <a:ext cx="7772400" cy="1143000"/>
          </a:xfrm>
        </p:spPr>
        <p:txBody>
          <a:bodyPr/>
          <a:lstStyle/>
          <a:p>
            <a:r>
              <a:rPr lang="en-US" altLang="en-US" sz="3200"/>
              <a:t>Use acronyms and abbreviations sparingly.</a:t>
            </a:r>
            <a:br>
              <a:rPr lang="en-US" altLang="en-US" sz="3200"/>
            </a:br>
            <a:endParaRPr lang="en-US" altLang="en-US" sz="3200"/>
          </a:p>
        </p:txBody>
      </p:sp>
      <p:sp>
        <p:nvSpPr>
          <p:cNvPr id="9218" name="Text Placeholder 10242"/>
          <p:cNvSpPr>
            <a:spLocks noGrp="1" noChangeArrowheads="1"/>
          </p:cNvSpPr>
          <p:nvPr>
            <p:ph type="body" idx="1"/>
          </p:nvPr>
        </p:nvSpPr>
        <p:spPr>
          <a:xfrm>
            <a:off x="685800" y="1143000"/>
            <a:ext cx="7772400" cy="4953000"/>
          </a:xfrm>
        </p:spPr>
        <p:txBody>
          <a:bodyPr/>
          <a:lstStyle/>
          <a:p>
            <a:r>
              <a:rPr lang="en-US" altLang="en-US" sz="2400" dirty="0"/>
              <a:t>Introduce the acronyms in the first time you use them by defining them in full, in parenthesis.</a:t>
            </a:r>
          </a:p>
          <a:p>
            <a:r>
              <a:rPr lang="en-US" altLang="en-US" sz="2400" dirty="0"/>
              <a:t>Restrict the number of acronyms in individual sentences.</a:t>
            </a:r>
          </a:p>
          <a:p>
            <a:r>
              <a:rPr lang="en-US" altLang="en-US" sz="2400" dirty="0"/>
              <a:t>When writing for non-expert readers, try to avoid using more than one acronym in a sentence.</a:t>
            </a:r>
          </a:p>
          <a:p>
            <a:r>
              <a:rPr lang="en-US" altLang="en-US" sz="2400" dirty="0"/>
              <a:t>Use the full term for an acronym when beginning a new section or when the term has not been used for several pages in the document.</a:t>
            </a:r>
          </a:p>
          <a:p>
            <a:r>
              <a:rPr lang="en-US" altLang="en-US" sz="2400" dirty="0"/>
              <a:t>Do not use SMS abbreviations in semi formal and formal writing.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1265"/>
          <p:cNvSpPr>
            <a:spLocks noGrp="1" noChangeArrowheads="1"/>
          </p:cNvSpPr>
          <p:nvPr>
            <p:ph type="title"/>
          </p:nvPr>
        </p:nvSpPr>
        <p:spPr/>
        <p:txBody>
          <a:bodyPr/>
          <a:lstStyle/>
          <a:p>
            <a:r>
              <a:rPr lang="en-US" altLang="en-US"/>
              <a:t>Avoid excessive use of jargon</a:t>
            </a:r>
            <a:br>
              <a:rPr lang="en-US" altLang="en-US"/>
            </a:br>
            <a:endParaRPr lang="en-US" altLang="en-US"/>
          </a:p>
        </p:txBody>
      </p:sp>
      <p:sp>
        <p:nvSpPr>
          <p:cNvPr id="10242" name="Text Placeholder 11266"/>
          <p:cNvSpPr>
            <a:spLocks noGrp="1" noChangeArrowheads="1"/>
          </p:cNvSpPr>
          <p:nvPr>
            <p:ph type="body" sz="half" idx="1"/>
          </p:nvPr>
        </p:nvSpPr>
        <p:spPr>
          <a:xfrm>
            <a:off x="685800" y="1981200"/>
            <a:ext cx="3810000" cy="4114800"/>
          </a:xfrm>
        </p:spPr>
        <p:txBody>
          <a:bodyPr/>
          <a:lstStyle/>
          <a:p>
            <a:r>
              <a:rPr lang="en-US" altLang="en-US" sz="2800"/>
              <a:t>Annual premium</a:t>
            </a:r>
          </a:p>
          <a:p>
            <a:r>
              <a:rPr lang="en-US" altLang="en-US" sz="2800"/>
              <a:t>Assessed valuation</a:t>
            </a:r>
          </a:p>
          <a:p>
            <a:endParaRPr lang="en-US" altLang="en-US" sz="2800"/>
          </a:p>
          <a:p>
            <a:r>
              <a:rPr lang="en-US" altLang="en-US" sz="2800"/>
              <a:t>Maturity date</a:t>
            </a:r>
          </a:p>
          <a:p>
            <a:r>
              <a:rPr lang="en-US" altLang="en-US" sz="2800"/>
              <a:t>Per diem</a:t>
            </a:r>
          </a:p>
          <a:p>
            <a:r>
              <a:rPr lang="en-US" altLang="en-US" sz="2800"/>
              <a:t>Mach -2</a:t>
            </a:r>
          </a:p>
        </p:txBody>
      </p:sp>
      <p:sp>
        <p:nvSpPr>
          <p:cNvPr id="10243" name="Text Placeholder 11267"/>
          <p:cNvSpPr>
            <a:spLocks noGrp="1" noChangeArrowheads="1"/>
          </p:cNvSpPr>
          <p:nvPr>
            <p:ph type="body" sz="half" idx="2"/>
          </p:nvPr>
        </p:nvSpPr>
        <p:spPr>
          <a:xfrm>
            <a:off x="4648200" y="1981200"/>
            <a:ext cx="3810000" cy="4114800"/>
          </a:xfrm>
        </p:spPr>
        <p:txBody>
          <a:bodyPr/>
          <a:lstStyle/>
          <a:p>
            <a:r>
              <a:rPr lang="en-US" altLang="en-US" sz="2800"/>
              <a:t>Annual payment</a:t>
            </a:r>
          </a:p>
          <a:p>
            <a:r>
              <a:rPr lang="en-US" altLang="en-US" sz="2800"/>
              <a:t>Value of property or tax</a:t>
            </a:r>
          </a:p>
          <a:p>
            <a:r>
              <a:rPr lang="en-US" altLang="en-US" sz="2800"/>
              <a:t>Final payment date</a:t>
            </a:r>
          </a:p>
          <a:p>
            <a:r>
              <a:rPr lang="en-US" altLang="en-US" sz="2800"/>
              <a:t>Daily</a:t>
            </a:r>
          </a:p>
          <a:p>
            <a:r>
              <a:rPr lang="en-US" altLang="en-US" sz="2800"/>
              <a:t>Twice the speed of sound</a:t>
            </a:r>
          </a:p>
          <a:p>
            <a:endParaRPr lang="en-US" altLang="en-US" sz="2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570</TotalTime>
  <Pages>0</Pages>
  <Words>4429</Words>
  <Characters>0</Characters>
  <Application>Microsoft Office PowerPoint</Application>
  <DocSecurity>0</DocSecurity>
  <PresentationFormat>On-screen Show (4:3)</PresentationFormat>
  <Lines>0</Lines>
  <Paragraphs>364</Paragraphs>
  <Slides>56</Slides>
  <Notes>0</Notes>
  <HiddenSlides>0</HiddenSlides>
  <MMClips>1</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0</vt:i4>
      </vt:variant>
      <vt:variant>
        <vt:lpstr>Slide Titles</vt:lpstr>
      </vt:variant>
      <vt:variant>
        <vt:i4>56</vt:i4>
      </vt:variant>
    </vt:vector>
  </HeadingPairs>
  <TitlesOfParts>
    <vt:vector size="59" baseType="lpstr">
      <vt:lpstr>Arial</vt:lpstr>
      <vt:lpstr>Times New Roman</vt:lpstr>
      <vt:lpstr>Default Design</vt:lpstr>
      <vt:lpstr>Writing</vt:lpstr>
      <vt:lpstr>Writing </vt:lpstr>
      <vt:lpstr>Right Words</vt:lpstr>
      <vt:lpstr>Familiar words..</vt:lpstr>
      <vt:lpstr>Concise words -concrete and precise....conveying the meaning crisply.</vt:lpstr>
      <vt:lpstr>Simple words.....</vt:lpstr>
      <vt:lpstr>Unbiased words...... </vt:lpstr>
      <vt:lpstr>Use acronyms and abbreviations sparingly. </vt:lpstr>
      <vt:lpstr>Avoid excessive use of jargon </vt:lpstr>
      <vt:lpstr>Avoid foreign words</vt:lpstr>
      <vt:lpstr>Avoid redundancy</vt:lpstr>
      <vt:lpstr>Camouflaged Verbs</vt:lpstr>
      <vt:lpstr>Camouflaged Verbs</vt:lpstr>
      <vt:lpstr>Choice of words....</vt:lpstr>
      <vt:lpstr>Effective Sentence Construction...4 stages</vt:lpstr>
      <vt:lpstr>1.Collect the information</vt:lpstr>
      <vt:lpstr>2 messages</vt:lpstr>
      <vt:lpstr>2 messages</vt:lpstr>
      <vt:lpstr>2.Plan what you want to write</vt:lpstr>
      <vt:lpstr>PowerPoint Presentation</vt:lpstr>
      <vt:lpstr>PowerPoint Presentation</vt:lpstr>
      <vt:lpstr>3.Construct the sentences</vt:lpstr>
      <vt:lpstr>Constructing a sentence....</vt:lpstr>
      <vt:lpstr>Constructing a sentence..... avoid cluttering  phrases</vt:lpstr>
      <vt:lpstr>Constructing a sentence... avoid unnecessary repetition</vt:lpstr>
      <vt:lpstr>Constructing a sentence... Avoid ambiguous sentences</vt:lpstr>
      <vt:lpstr>Eliminate misplaced elements</vt:lpstr>
      <vt:lpstr>Camouflaged Verbs</vt:lpstr>
      <vt:lpstr>Connecting the sentences</vt:lpstr>
      <vt:lpstr>PowerPoint Presentation</vt:lpstr>
      <vt:lpstr>PowerPoint Presentation</vt:lpstr>
      <vt:lpstr>The Introductory Sentence</vt:lpstr>
      <vt:lpstr>The rest of the paragraph consists of sentences that develop or explain the main idea.</vt:lpstr>
      <vt:lpstr>PowerPoint Presentation</vt:lpstr>
      <vt:lpstr>Paragraph Writing</vt:lpstr>
      <vt:lpstr>Related ideas in a paragraph</vt:lpstr>
      <vt:lpstr>Introductory sentence in a paragraph</vt:lpstr>
      <vt:lpstr>Provide only required information</vt:lpstr>
      <vt:lpstr>Unity in the Paragraph</vt:lpstr>
      <vt:lpstr>Coherence in a Paragraph</vt:lpstr>
      <vt:lpstr>PowerPoint Presentation</vt:lpstr>
      <vt:lpstr>Writing Tips</vt:lpstr>
      <vt:lpstr>Ensure accuracy </vt:lpstr>
      <vt:lpstr>Be positive</vt:lpstr>
      <vt:lpstr>Focus on the audience</vt:lpstr>
      <vt:lpstr>Types of Paragraphs</vt:lpstr>
      <vt:lpstr>PowerPoint Presentation</vt:lpstr>
      <vt:lpstr>Expository writing</vt:lpstr>
      <vt:lpstr>PowerPoint Presentation</vt:lpstr>
      <vt:lpstr>Descriptive writing</vt:lpstr>
      <vt:lpstr>Descriptive persuasive writing </vt:lpstr>
      <vt:lpstr>PowerPoint Presentation</vt:lpstr>
      <vt:lpstr>Narrative writing</vt:lpstr>
      <vt:lpstr>PowerPoint Presentation</vt:lpstr>
      <vt:lpstr>Argumentative writing</vt:lpstr>
      <vt:lpstr>Analytical writing.</vt:lpstr>
    </vt:vector>
  </TitlesOfParts>
  <Company>University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as a process</dc:title>
  <dc:creator>Thapar</dc:creator>
  <cp:lastModifiedBy>aarushi handa</cp:lastModifiedBy>
  <cp:revision>124</cp:revision>
  <dcterms:created xsi:type="dcterms:W3CDTF">2009-03-23T05:53:35Z</dcterms:created>
  <dcterms:modified xsi:type="dcterms:W3CDTF">2020-12-20T21:52:18Z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