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8" r:id="rId11"/>
    <p:sldId id="264" r:id="rId12"/>
    <p:sldId id="265" r:id="rId13"/>
    <p:sldId id="266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84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0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1331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621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2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95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66190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67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33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5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219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7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447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26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44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2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1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08760"/>
            <a:ext cx="6111240" cy="1684020"/>
          </a:xfrm>
        </p:spPr>
        <p:txBody>
          <a:bodyPr/>
          <a:lstStyle/>
          <a:p>
            <a:r>
              <a:rPr sz="5000" dirty="0"/>
              <a:t>🐍 </a:t>
            </a:r>
            <a:r>
              <a:rPr b="1" dirty="0"/>
              <a:t>Python Basics  Deep Dive Revision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31813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L</a:t>
            </a:r>
            <a:r>
              <a:rPr b="1" dirty="0"/>
              <a:t>earn Python with Examples, Uses &amp; Rules </a:t>
            </a:r>
            <a:r>
              <a:rPr dirty="0"/>
              <a:t>🚀</a:t>
            </a:r>
            <a:endParaRPr lang="en-IN" dirty="0"/>
          </a:p>
          <a:p>
            <a:r>
              <a:rPr lang="en-IN" b="1" dirty="0"/>
              <a:t>Concepts Cover( </a:t>
            </a:r>
            <a:r>
              <a:rPr lang="en-IN" dirty="0">
                <a:solidFill>
                  <a:srgbClr val="00B0F0"/>
                </a:solidFill>
              </a:rPr>
              <a:t>print(),input(),  </a:t>
            </a:r>
            <a:r>
              <a:rPr lang="en-IN" dirty="0" err="1">
                <a:solidFill>
                  <a:srgbClr val="00B0F0"/>
                </a:solidFill>
              </a:rPr>
              <a:t>len</a:t>
            </a:r>
            <a:r>
              <a:rPr lang="en-IN" dirty="0">
                <a:solidFill>
                  <a:srgbClr val="00B0F0"/>
                </a:solidFill>
              </a:rPr>
              <a:t>(),Comments,</a:t>
            </a:r>
          </a:p>
          <a:p>
            <a:r>
              <a:rPr lang="en-IN" dirty="0">
                <a:solidFill>
                  <a:srgbClr val="00B0F0"/>
                </a:solidFill>
              </a:rPr>
              <a:t>Variables ,Special Characters , Data types , Types</a:t>
            </a:r>
            <a:r>
              <a:rPr lang="en-IN" b="1" dirty="0"/>
              <a:t>)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F0A39C-A46A-4B5C-947B-97FFB01948D1}"/>
              </a:ext>
            </a:extLst>
          </p:cNvPr>
          <p:cNvSpPr txBox="1"/>
          <p:nvPr/>
        </p:nvSpPr>
        <p:spPr>
          <a:xfrm>
            <a:off x="844952" y="612844"/>
            <a:ext cx="678276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list → Ordered, changeable collection</a:t>
            </a:r>
            <a:br>
              <a:rPr lang="en-IN" sz="1800" dirty="0"/>
            </a:br>
            <a:r>
              <a:rPr lang="en-IN" sz="1800" dirty="0"/>
              <a:t>✔️ Can add/remove elements</a:t>
            </a:r>
            <a:br>
              <a:rPr lang="en-IN" sz="1800" dirty="0"/>
            </a:br>
            <a:r>
              <a:rPr lang="en-IN" sz="1800" dirty="0"/>
              <a:t>✔️ Can contain duplicates</a:t>
            </a:r>
          </a:p>
          <a:p>
            <a:r>
              <a:rPr lang="en-IN" sz="1800" dirty="0"/>
              <a:t>fruits = ["apple", "banana", "apple"]</a:t>
            </a:r>
          </a:p>
          <a:p>
            <a:endParaRPr lang="en-IN" sz="1800" dirty="0"/>
          </a:p>
          <a:p>
            <a:r>
              <a:rPr lang="en-IN" sz="1800" b="1" dirty="0"/>
              <a:t>tuple → Ordered, unchangeable collection</a:t>
            </a:r>
            <a:br>
              <a:rPr lang="en-IN" sz="1800" dirty="0"/>
            </a:br>
            <a:r>
              <a:rPr lang="en-IN" sz="1800" dirty="0"/>
              <a:t>✔️ Similar to list but immutable</a:t>
            </a:r>
            <a:br>
              <a:rPr lang="en-IN" sz="1800" dirty="0"/>
            </a:br>
            <a:r>
              <a:rPr lang="en-IN" sz="1800" dirty="0"/>
              <a:t>✔️ Useful when data should not change</a:t>
            </a:r>
          </a:p>
          <a:p>
            <a:r>
              <a:rPr lang="en-IN" sz="1800" dirty="0"/>
              <a:t>coordinates = (10, 20)</a:t>
            </a:r>
          </a:p>
          <a:p>
            <a:endParaRPr lang="en-IN" sz="1800" dirty="0"/>
          </a:p>
          <a:p>
            <a:r>
              <a:rPr lang="en-IN" sz="1800" b="1" dirty="0" err="1"/>
              <a:t>dict</a:t>
            </a:r>
            <a:r>
              <a:rPr lang="en-IN" sz="1800" b="1" dirty="0"/>
              <a:t>  → Key-value pairs</a:t>
            </a:r>
            <a:br>
              <a:rPr lang="en-IN" sz="1800" dirty="0"/>
            </a:br>
            <a:r>
              <a:rPr lang="en-IN" sz="1800" dirty="0"/>
              <a:t>✔️ Fast lookups</a:t>
            </a:r>
            <a:br>
              <a:rPr lang="en-IN" sz="1800" dirty="0"/>
            </a:br>
            <a:r>
              <a:rPr lang="en-IN" sz="1800" dirty="0"/>
              <a:t>✔️ Keys must be unique</a:t>
            </a:r>
          </a:p>
          <a:p>
            <a:r>
              <a:rPr lang="en-IN" sz="1800" dirty="0"/>
              <a:t>student = {"name": "Manan", "age": 22}</a:t>
            </a:r>
          </a:p>
          <a:p>
            <a:endParaRPr lang="en-IN" sz="1800" dirty="0"/>
          </a:p>
          <a:p>
            <a:r>
              <a:rPr lang="en-IN" sz="1800" b="1" dirty="0"/>
              <a:t>set → Unordered, unique items only</a:t>
            </a:r>
            <a:br>
              <a:rPr lang="en-IN" sz="1800" dirty="0"/>
            </a:br>
            <a:r>
              <a:rPr lang="en-IN" sz="1800" dirty="0"/>
              <a:t>✔️ Removes duplicates automatically</a:t>
            </a:r>
            <a:br>
              <a:rPr lang="en-IN" sz="1800" dirty="0"/>
            </a:br>
            <a:r>
              <a:rPr lang="en-IN" sz="1800" dirty="0"/>
              <a:t>✔️ No indexing</a:t>
            </a:r>
          </a:p>
          <a:p>
            <a:r>
              <a:rPr lang="en-IN" sz="1800" dirty="0"/>
              <a:t>numbers = {1, 2, 3, 3, 2}</a:t>
            </a:r>
          </a:p>
          <a:p>
            <a:r>
              <a:rPr lang="en-IN" sz="1800" dirty="0"/>
              <a:t>print(numbers)  # {1, 2, 3}</a:t>
            </a:r>
          </a:p>
        </p:txBody>
      </p:sp>
    </p:spTree>
    <p:extLst>
      <p:ext uri="{BB962C8B-B14F-4D97-AF65-F5344CB8AC3E}">
        <p14:creationId xmlns:p14="http://schemas.microsoft.com/office/powerpoint/2010/main" val="3903233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rgbClr val="8000FF"/>
                </a:solidFill>
              </a:rPr>
              <a:t>🔍 </a:t>
            </a:r>
            <a:r>
              <a:rPr sz="4800" b="1" dirty="0">
                <a:solidFill>
                  <a:srgbClr val="8000FF"/>
                </a:solidFill>
              </a:rPr>
              <a:t>type()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600" b="1" dirty="0">
                <a:solidFill>
                  <a:schemeClr val="tx1"/>
                </a:solidFill>
              </a:rPr>
              <a:t>Returns the data type of a variable.</a:t>
            </a:r>
          </a:p>
          <a:p>
            <a:endParaRPr sz="1600" dirty="0">
              <a:solidFill>
                <a:srgbClr val="8000FF"/>
              </a:solidFill>
            </a:endParaRPr>
          </a:p>
          <a:p>
            <a:r>
              <a:rPr sz="1600" b="1" dirty="0">
                <a:solidFill>
                  <a:srgbClr val="00B050"/>
                </a:solidFill>
              </a:rPr>
              <a:t>Uses:</a:t>
            </a:r>
          </a:p>
          <a:p>
            <a:r>
              <a:rPr sz="1600" b="1" dirty="0">
                <a:solidFill>
                  <a:srgbClr val="00B050"/>
                </a:solidFill>
              </a:rPr>
              <a:t>- Check variable type</a:t>
            </a:r>
          </a:p>
          <a:p>
            <a:r>
              <a:rPr sz="1600" b="1" dirty="0">
                <a:solidFill>
                  <a:srgbClr val="00B050"/>
                </a:solidFill>
              </a:rPr>
              <a:t>- Debugging</a:t>
            </a:r>
          </a:p>
          <a:p>
            <a:endParaRPr sz="1600" dirty="0">
              <a:solidFill>
                <a:srgbClr val="8000FF"/>
              </a:solidFill>
            </a:endParaRPr>
          </a:p>
          <a:p>
            <a:r>
              <a:rPr sz="1600" b="1" dirty="0">
                <a:solidFill>
                  <a:srgbClr val="00B0F0"/>
                </a:solidFill>
              </a:rPr>
              <a:t>Example:</a:t>
            </a:r>
          </a:p>
          <a:p>
            <a:r>
              <a:rPr sz="1600" b="1" dirty="0">
                <a:solidFill>
                  <a:srgbClr val="00B0F0"/>
                </a:solidFill>
              </a:rPr>
              <a:t>x = 10</a:t>
            </a:r>
          </a:p>
          <a:p>
            <a:r>
              <a:rPr sz="1600" b="1" dirty="0">
                <a:solidFill>
                  <a:srgbClr val="00B0F0"/>
                </a:solidFill>
              </a:rPr>
              <a:t>print(type(x)) → &lt;class 'int'&gt;</a:t>
            </a:r>
          </a:p>
          <a:p>
            <a:r>
              <a:rPr sz="1600" b="1" dirty="0">
                <a:solidFill>
                  <a:srgbClr val="00B0F0"/>
                </a:solidFill>
              </a:rPr>
              <a:t>y = [1,2,3]</a:t>
            </a:r>
          </a:p>
          <a:p>
            <a:r>
              <a:rPr sz="1600" b="1" dirty="0">
                <a:solidFill>
                  <a:srgbClr val="00B0F0"/>
                </a:solidFill>
              </a:rPr>
              <a:t>print(type(y)) → &lt;class 'list'&gt;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t>✨ Made by Manan Bhaduria 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EDDC-EEAD-F248-6C4C-93BF2C3E5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⚡ Functions vs Methods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68C-3A53-F6B1-F329-1A6DCD8B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560" y="2392681"/>
            <a:ext cx="7254239" cy="3542452"/>
          </a:xfrm>
        </p:spPr>
        <p:txBody>
          <a:bodyPr>
            <a:normAutofit fontScale="47500" lnSpcReduction="20000"/>
          </a:bodyPr>
          <a:lstStyle/>
          <a:p>
            <a:r>
              <a:rPr lang="en-US" sz="2900" b="1" dirty="0">
                <a:solidFill>
                  <a:schemeClr val="tx2"/>
                </a:solidFill>
              </a:rPr>
              <a:t>Function: </a:t>
            </a:r>
            <a:r>
              <a:rPr lang="en-US" sz="2900" dirty="0">
                <a:solidFill>
                  <a:schemeClr val="tx2"/>
                </a:solidFill>
              </a:rPr>
              <a:t>A reusable block of code, can be called independently</a:t>
            </a:r>
            <a:r>
              <a:rPr lang="en-US" sz="2900" dirty="0"/>
              <a:t>.</a:t>
            </a:r>
          </a:p>
          <a:p>
            <a:r>
              <a:rPr lang="en-US" sz="2900" b="1" dirty="0">
                <a:solidFill>
                  <a:srgbClr val="00B050"/>
                </a:solidFill>
              </a:rPr>
              <a:t>Method:</a:t>
            </a:r>
            <a:r>
              <a:rPr lang="en-US" sz="2900" dirty="0">
                <a:solidFill>
                  <a:srgbClr val="00B050"/>
                </a:solidFill>
              </a:rPr>
              <a:t> A function that belongs to an object (like a string, list, int).</a:t>
            </a:r>
          </a:p>
          <a:p>
            <a:r>
              <a:rPr lang="en-US" sz="2900" dirty="0">
                <a:solidFill>
                  <a:srgbClr val="00B050"/>
                </a:solidFill>
              </a:rPr>
              <a:t>def greet(name):</a:t>
            </a:r>
          </a:p>
          <a:p>
            <a:r>
              <a:rPr lang="en-US" sz="2900" dirty="0">
                <a:solidFill>
                  <a:srgbClr val="00B050"/>
                </a:solidFill>
              </a:rPr>
              <a:t>    return </a:t>
            </a:r>
            <a:r>
              <a:rPr lang="en-US" sz="2900" dirty="0" err="1">
                <a:solidFill>
                  <a:srgbClr val="00B050"/>
                </a:solidFill>
              </a:rPr>
              <a:t>f"Hello</a:t>
            </a:r>
            <a:r>
              <a:rPr lang="en-US" sz="2900" dirty="0">
                <a:solidFill>
                  <a:srgbClr val="00B050"/>
                </a:solidFill>
              </a:rPr>
              <a:t>, {name}!"</a:t>
            </a:r>
          </a:p>
          <a:p>
            <a:r>
              <a:rPr lang="en-US" sz="2900" dirty="0">
                <a:solidFill>
                  <a:srgbClr val="00B050"/>
                </a:solidFill>
              </a:rPr>
              <a:t>print(greet("Manan"))</a:t>
            </a:r>
          </a:p>
          <a:p>
            <a:r>
              <a:rPr lang="en-US" sz="2900" b="1" dirty="0">
                <a:solidFill>
                  <a:srgbClr val="00B0F0"/>
                </a:solidFill>
              </a:rPr>
              <a:t>Example – Method:</a:t>
            </a:r>
            <a:endParaRPr lang="en-US" sz="2900" dirty="0">
              <a:solidFill>
                <a:srgbClr val="00B0F0"/>
              </a:solidFill>
            </a:endParaRPr>
          </a:p>
          <a:p>
            <a:r>
              <a:rPr lang="en-US" sz="2900" dirty="0">
                <a:solidFill>
                  <a:srgbClr val="00B0F0"/>
                </a:solidFill>
              </a:rPr>
              <a:t>name = "Manan"</a:t>
            </a:r>
          </a:p>
          <a:p>
            <a:r>
              <a:rPr lang="en-US" sz="2900" dirty="0">
                <a:solidFill>
                  <a:srgbClr val="00B0F0"/>
                </a:solidFill>
              </a:rPr>
              <a:t>print(</a:t>
            </a:r>
            <a:r>
              <a:rPr lang="en-US" sz="2900" dirty="0" err="1">
                <a:solidFill>
                  <a:srgbClr val="00B0F0"/>
                </a:solidFill>
              </a:rPr>
              <a:t>name.upper</a:t>
            </a:r>
            <a:r>
              <a:rPr lang="en-US" sz="2900" dirty="0">
                <a:solidFill>
                  <a:srgbClr val="00B0F0"/>
                </a:solidFill>
              </a:rPr>
              <a:t>())  # Method of string object</a:t>
            </a:r>
          </a:p>
          <a:p>
            <a:r>
              <a:rPr lang="en-US" sz="2900" b="1" dirty="0">
                <a:solidFill>
                  <a:srgbClr val="7030A0"/>
                </a:solidFill>
              </a:rPr>
              <a:t>Tip:</a:t>
            </a:r>
            <a:endParaRPr lang="en-US" sz="2900" dirty="0">
              <a:solidFill>
                <a:srgbClr val="7030A0"/>
              </a:solidFill>
            </a:endParaRPr>
          </a:p>
          <a:p>
            <a:r>
              <a:rPr lang="en-US" sz="2900" dirty="0">
                <a:solidFill>
                  <a:srgbClr val="7030A0"/>
                </a:solidFill>
              </a:rPr>
              <a:t>Functions: defined by you or built-in, standalone.</a:t>
            </a:r>
          </a:p>
          <a:p>
            <a:r>
              <a:rPr lang="en-US" sz="2900" dirty="0">
                <a:solidFill>
                  <a:srgbClr val="7030A0"/>
                </a:solidFill>
              </a:rPr>
              <a:t>Methods: tied to objects, called using </a:t>
            </a:r>
            <a:r>
              <a:rPr lang="en-US" sz="2900" dirty="0" err="1">
                <a:solidFill>
                  <a:srgbClr val="7030A0"/>
                </a:solidFill>
              </a:rPr>
              <a:t>object.method</a:t>
            </a:r>
            <a:r>
              <a:rPr lang="en-US" sz="2900" dirty="0">
                <a:solidFill>
                  <a:srgbClr val="7030A0"/>
                </a:solidFill>
              </a:rPr>
              <a:t>().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9C077-77B5-9B9F-95A9-A9C660D0404B}"/>
              </a:ext>
            </a:extLst>
          </p:cNvPr>
          <p:cNvSpPr txBox="1"/>
          <p:nvPr/>
        </p:nvSpPr>
        <p:spPr>
          <a:xfrm>
            <a:off x="750743" y="6553384"/>
            <a:ext cx="4577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FF0080"/>
                </a:solidFill>
              </a:defRPr>
            </a:pPr>
            <a:r>
              <a:rPr lang="en-IN" dirty="0"/>
              <a:t>✨ Made by Manan Bhaduria ✨</a:t>
            </a:r>
          </a:p>
        </p:txBody>
      </p:sp>
    </p:spTree>
    <p:extLst>
      <p:ext uri="{BB962C8B-B14F-4D97-AF65-F5344CB8AC3E}">
        <p14:creationId xmlns:p14="http://schemas.microsoft.com/office/powerpoint/2010/main" val="265438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488612-4A37-8FC5-BB67-1223E0F7F2F7}"/>
              </a:ext>
            </a:extLst>
          </p:cNvPr>
          <p:cNvSpPr txBox="1"/>
          <p:nvPr/>
        </p:nvSpPr>
        <p:spPr>
          <a:xfrm>
            <a:off x="853440" y="648242"/>
            <a:ext cx="7437120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🛠️ Common Python Methods</a:t>
            </a:r>
          </a:p>
          <a:p>
            <a:pPr>
              <a:buNone/>
            </a:pPr>
            <a:r>
              <a:rPr lang="en-US" sz="1600" b="1" dirty="0"/>
              <a:t>Functions (Quick reminder):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 function is a reusable block of code that performs a specific task independently.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Example: </a:t>
            </a:r>
            <a:r>
              <a:rPr lang="en-US" sz="1600" dirty="0" err="1">
                <a:latin typeface="Courier New" panose="02070309020205020404" pitchFamily="49" charset="0"/>
              </a:rPr>
              <a:t>len</a:t>
            </a:r>
            <a:r>
              <a:rPr lang="en-US" sz="1600" dirty="0">
                <a:latin typeface="Courier New" panose="02070309020205020404" pitchFamily="49" charset="0"/>
              </a:rPr>
              <a:t>()</a:t>
            </a:r>
            <a:r>
              <a:rPr lang="en-US" sz="1600" dirty="0"/>
              <a:t> counts elements, </a:t>
            </a:r>
            <a:r>
              <a:rPr lang="en-US" sz="1600" dirty="0">
                <a:latin typeface="Courier New" panose="02070309020205020404" pitchFamily="49" charset="0"/>
              </a:rPr>
              <a:t>print()</a:t>
            </a:r>
            <a:r>
              <a:rPr lang="en-US" sz="1600" dirty="0"/>
              <a:t> shows output.</a:t>
            </a:r>
          </a:p>
          <a:p>
            <a:pPr>
              <a:buNone/>
            </a:pPr>
            <a:br>
              <a:rPr lang="en-US" sz="1600" dirty="0"/>
            </a:br>
            <a:r>
              <a:rPr lang="en-US" sz="1600" b="1" dirty="0"/>
              <a:t>String Methods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Courier New" panose="02070309020205020404" pitchFamily="49" charset="0"/>
              </a:rPr>
              <a:t>upper()</a:t>
            </a:r>
            <a:r>
              <a:rPr lang="en-US" sz="1600" b="1" dirty="0"/>
              <a:t> → Converts string to uppercase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latin typeface="Courier New" panose="02070309020205020404" pitchFamily="49" charset="0"/>
              </a:rPr>
              <a:t>text = "python"</a:t>
            </a:r>
          </a:p>
          <a:p>
            <a:pPr rtl="0">
              <a:buNone/>
            </a:pPr>
            <a:r>
              <a:rPr lang="en-US" sz="1600" dirty="0"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</a:rPr>
              <a:t>text.upper</a:t>
            </a:r>
            <a:r>
              <a:rPr lang="en-US" sz="1600" dirty="0">
                <a:latin typeface="Courier New" panose="02070309020205020404" pitchFamily="49" charset="0"/>
              </a:rPr>
              <a:t>())  # Output: "PYTHON“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</a:rPr>
              <a:t>Use:</a:t>
            </a:r>
            <a:r>
              <a:rPr lang="en-US" sz="1600" dirty="0">
                <a:solidFill>
                  <a:srgbClr val="00B050"/>
                </a:solidFill>
              </a:rPr>
              <a:t> When you need all letters capitalized (e.g., formatting data).</a:t>
            </a:r>
          </a:p>
          <a:p>
            <a:pPr>
              <a:buNone/>
            </a:pPr>
            <a:endParaRPr lang="en-US" sz="1600" dirty="0"/>
          </a:p>
          <a:p>
            <a:pPr>
              <a:buFont typeface="+mj-lt"/>
              <a:buAutoNum type="arabicPeriod" startAt="2"/>
            </a:pPr>
            <a:r>
              <a:rPr lang="en-US" sz="1600" b="1" dirty="0">
                <a:latin typeface="Courier New" panose="02070309020205020404" pitchFamily="49" charset="0"/>
              </a:rPr>
              <a:t>lower()</a:t>
            </a:r>
            <a:r>
              <a:rPr lang="en-US" sz="1600" b="1" dirty="0"/>
              <a:t> → Converts string to lowercase</a:t>
            </a:r>
            <a:endParaRPr lang="en-US" sz="1600" dirty="0"/>
          </a:p>
          <a:p>
            <a:pPr rtl="0">
              <a:buNone/>
            </a:pPr>
            <a:r>
              <a:rPr lang="en-US" sz="1600" dirty="0">
                <a:latin typeface="Courier New" panose="02070309020205020404" pitchFamily="49" charset="0"/>
              </a:rPr>
              <a:t>text = "PYTHON"</a:t>
            </a:r>
          </a:p>
          <a:p>
            <a:pPr rtl="0">
              <a:buNone/>
            </a:pPr>
            <a:r>
              <a:rPr lang="en-US" sz="1600" dirty="0">
                <a:latin typeface="Courier New" panose="02070309020205020404" pitchFamily="49" charset="0"/>
              </a:rPr>
              <a:t>print(</a:t>
            </a:r>
            <a:r>
              <a:rPr lang="en-US" sz="1600" dirty="0" err="1">
                <a:latin typeface="Courier New" panose="02070309020205020404" pitchFamily="49" charset="0"/>
              </a:rPr>
              <a:t>text.lower</a:t>
            </a:r>
            <a:r>
              <a:rPr lang="en-US" sz="1600" dirty="0">
                <a:latin typeface="Courier New" panose="02070309020205020404" pitchFamily="49" charset="0"/>
              </a:rPr>
              <a:t>())  # Output: "python"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</a:rPr>
              <a:t>Use:</a:t>
            </a:r>
            <a:r>
              <a:rPr lang="en-US" sz="1600" dirty="0">
                <a:solidFill>
                  <a:srgbClr val="00B050"/>
                </a:solidFill>
              </a:rPr>
              <a:t> Standardizing text for comparisons, searches, or storage.</a:t>
            </a:r>
          </a:p>
          <a:p>
            <a:pPr>
              <a:buNone/>
            </a:pPr>
            <a:endParaRPr lang="en-US" sz="1600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 startAt="3"/>
            </a:pPr>
            <a:r>
              <a:rPr lang="en-US" sz="1600" b="1" dirty="0"/>
              <a:t>Other common string methods you might explore: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</a:rPr>
              <a:t>strip()</a:t>
            </a:r>
            <a:r>
              <a:rPr lang="en-US" sz="1600" dirty="0"/>
              <a:t> → Removes extra spaces at the start/end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</a:rPr>
              <a:t>replace(old, new)</a:t>
            </a:r>
            <a:r>
              <a:rPr lang="en-US" sz="1600" dirty="0"/>
              <a:t> → Replace a substring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</a:rPr>
              <a:t>split(delimiter)</a:t>
            </a:r>
            <a:r>
              <a:rPr lang="en-US" sz="1600" dirty="0"/>
              <a:t> → Split string into list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E04A29-4550-AA6A-CA7C-7D762EA87913}"/>
              </a:ext>
            </a:extLst>
          </p:cNvPr>
          <p:cNvSpPr txBox="1"/>
          <p:nvPr/>
        </p:nvSpPr>
        <p:spPr>
          <a:xfrm>
            <a:off x="407844" y="6581001"/>
            <a:ext cx="4577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FF0080"/>
                </a:solidFill>
              </a:defRPr>
            </a:pPr>
            <a:r>
              <a:rPr lang="en-IN" dirty="0"/>
              <a:t>✨ Made by Manan Bhaduria ✨</a:t>
            </a:r>
          </a:p>
        </p:txBody>
      </p:sp>
    </p:spTree>
    <p:extLst>
      <p:ext uri="{BB962C8B-B14F-4D97-AF65-F5344CB8AC3E}">
        <p14:creationId xmlns:p14="http://schemas.microsoft.com/office/powerpoint/2010/main" val="1600107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A9776-FAC8-CE63-0FFF-2FD207550E59}"/>
              </a:ext>
            </a:extLst>
          </p:cNvPr>
          <p:cNvSpPr txBox="1"/>
          <p:nvPr/>
        </p:nvSpPr>
        <p:spPr>
          <a:xfrm>
            <a:off x="693420" y="578852"/>
            <a:ext cx="775716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Number Methods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Courier New" panose="02070309020205020404" pitchFamily="49" charset="0"/>
              </a:rPr>
              <a:t>bit_length</a:t>
            </a:r>
            <a:r>
              <a:rPr lang="en-US" b="1" dirty="0">
                <a:latin typeface="Courier New" panose="02070309020205020404" pitchFamily="49" charset="0"/>
              </a:rPr>
              <a:t>()</a:t>
            </a:r>
            <a:r>
              <a:rPr lang="en-US" b="1" dirty="0"/>
              <a:t> → Returns number of bits to represent an integer</a:t>
            </a:r>
            <a:endParaRPr lang="en-US" dirty="0"/>
          </a:p>
          <a:p>
            <a:pPr rtl="0">
              <a:buNone/>
            </a:pPr>
            <a:r>
              <a:rPr lang="en-US" dirty="0">
                <a:latin typeface="Courier New" panose="02070309020205020404" pitchFamily="49" charset="0"/>
              </a:rPr>
              <a:t>num = 10</a:t>
            </a:r>
          </a:p>
          <a:p>
            <a:pPr rtl="0">
              <a:buNone/>
            </a:pPr>
            <a:r>
              <a:rPr lang="en-US" dirty="0">
                <a:latin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</a:rPr>
              <a:t>num.bit_length</a:t>
            </a:r>
            <a:r>
              <a:rPr lang="en-US" dirty="0">
                <a:latin typeface="Courier New" panose="02070309020205020404" pitchFamily="49" charset="0"/>
              </a:rPr>
              <a:t>())  # Output: 4</a:t>
            </a: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Use:</a:t>
            </a:r>
            <a:r>
              <a:rPr lang="en-US" dirty="0">
                <a:solidFill>
                  <a:srgbClr val="00B050"/>
                </a:solidFill>
              </a:rPr>
              <a:t> Useful in low-level programming or when optimizing storage.</a:t>
            </a:r>
          </a:p>
          <a:p>
            <a:pP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Font typeface="+mj-lt"/>
              <a:buAutoNum type="arabicPeriod" startAt="2"/>
            </a:pPr>
            <a:r>
              <a:rPr lang="en-US" b="1" dirty="0"/>
              <a:t>Other numeric methods: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abs()</a:t>
            </a:r>
            <a:r>
              <a:rPr lang="en-US" dirty="0"/>
              <a:t> → Absolute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round()</a:t>
            </a:r>
            <a:r>
              <a:rPr lang="en-US" dirty="0"/>
              <a:t> → Round a float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</a:rPr>
              <a:t>pow(x, y)</a:t>
            </a:r>
            <a:r>
              <a:rPr lang="en-US" dirty="0"/>
              <a:t> → x raised to the power y</a:t>
            </a:r>
          </a:p>
          <a:p>
            <a:pPr>
              <a:buNone/>
            </a:pPr>
            <a:br>
              <a:rPr lang="en-US" dirty="0"/>
            </a:br>
            <a:r>
              <a:rPr lang="en-US" b="1" dirty="0"/>
              <a:t>Tips for Using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Methods are </a:t>
            </a:r>
            <a:r>
              <a:rPr lang="en-US" b="1" dirty="0"/>
              <a:t>object-specific</a:t>
            </a:r>
            <a:r>
              <a:rPr lang="en-US" dirty="0"/>
              <a:t> → You must call them on the correct type (</a:t>
            </a:r>
            <a:r>
              <a:rPr lang="en-US" dirty="0">
                <a:latin typeface="Courier New" panose="02070309020205020404" pitchFamily="49" charset="0"/>
              </a:rPr>
              <a:t>str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list</a:t>
            </a:r>
            <a:r>
              <a:rPr lang="en-US" dirty="0"/>
              <a:t>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Use </a:t>
            </a:r>
            <a:r>
              <a:rPr lang="en-US" b="1" dirty="0">
                <a:solidFill>
                  <a:srgbClr val="00B050"/>
                </a:solidFill>
              </a:rPr>
              <a:t>documentation</a:t>
            </a:r>
            <a:r>
              <a:rPr lang="en-US" dirty="0">
                <a:solidFill>
                  <a:srgbClr val="00B050"/>
                </a:solidFill>
              </a:rPr>
              <a:t> to find all available methods and their behavior.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Chaining methods is possible:</a:t>
            </a:r>
          </a:p>
          <a:p>
            <a:pPr rtl="0">
              <a:buNone/>
            </a:pPr>
            <a:r>
              <a:rPr lang="en-US" dirty="0">
                <a:latin typeface="Courier New" panose="02070309020205020404" pitchFamily="49" charset="0"/>
              </a:rPr>
              <a:t>text = "  Python  "</a:t>
            </a:r>
          </a:p>
          <a:p>
            <a:pPr rtl="0">
              <a:buNone/>
            </a:pPr>
            <a:r>
              <a:rPr lang="en-US" dirty="0">
                <a:latin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</a:rPr>
              <a:t>text.strip</a:t>
            </a:r>
            <a:r>
              <a:rPr lang="en-US" dirty="0">
                <a:latin typeface="Courier New" panose="02070309020205020404" pitchFamily="49" charset="0"/>
              </a:rPr>
              <a:t>().upper())  # Output: "PYTHON"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0EE87-6B07-D23B-613F-65039223D70C}"/>
              </a:ext>
            </a:extLst>
          </p:cNvPr>
          <p:cNvSpPr txBox="1"/>
          <p:nvPr/>
        </p:nvSpPr>
        <p:spPr>
          <a:xfrm>
            <a:off x="553316" y="6581001"/>
            <a:ext cx="457719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 b="1">
                <a:solidFill>
                  <a:srgbClr val="FF0080"/>
                </a:solidFill>
              </a:defRPr>
            </a:pPr>
            <a:r>
              <a:rPr lang="en-IN" dirty="0"/>
              <a:t>✨ Made by Manan Bhaduria ✨</a:t>
            </a:r>
          </a:p>
        </p:txBody>
      </p:sp>
    </p:spTree>
    <p:extLst>
      <p:ext uri="{BB962C8B-B14F-4D97-AF65-F5344CB8AC3E}">
        <p14:creationId xmlns:p14="http://schemas.microsoft.com/office/powerpoint/2010/main" val="3394414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B66E823-5E94-3357-F2C9-A556B7280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6" y="976746"/>
            <a:ext cx="6798728" cy="2244436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IN" sz="4400" dirty="0"/>
              <a:t>THANK</a:t>
            </a:r>
            <a:r>
              <a:rPr lang="en-IN" sz="4000" dirty="0"/>
              <a:t>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A2C0F08-F9BA-2E17-9E0A-6548183A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8" y="3636819"/>
            <a:ext cx="6798730" cy="2000962"/>
          </a:xfrm>
        </p:spPr>
        <p:txBody>
          <a:bodyPr>
            <a:normAutofit fontScale="85000" lnSpcReduction="20000"/>
          </a:bodyPr>
          <a:lstStyle/>
          <a:p>
            <a:r>
              <a:rPr lang="en-IN" sz="3600" b="1" dirty="0" err="1"/>
              <a:t>Linkdin</a:t>
            </a:r>
            <a:r>
              <a:rPr lang="en-IN" sz="3600" b="1" dirty="0"/>
              <a:t> –</a:t>
            </a:r>
            <a:r>
              <a:rPr lang="en-IN" sz="3600" dirty="0"/>
              <a:t> www.linkedin.com/in/manan-bhadauria-8b0a1737a</a:t>
            </a:r>
          </a:p>
          <a:p>
            <a:r>
              <a:rPr lang="en-IN" sz="3600" b="1" dirty="0" err="1"/>
              <a:t>Github</a:t>
            </a:r>
            <a:r>
              <a:rPr lang="en-IN" sz="3600" b="1" dirty="0"/>
              <a:t> –  </a:t>
            </a:r>
            <a:r>
              <a:rPr lang="en-IN" sz="3600" dirty="0"/>
              <a:t>https://github.com/Manan2025y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0417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solidFill>
                  <a:schemeClr val="tx1"/>
                </a:solidFill>
              </a:rPr>
              <a:t>🎉 print()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600" b="1" dirty="0">
                <a:solidFill>
                  <a:schemeClr val="tx1"/>
                </a:solidFill>
              </a:rPr>
              <a:t>Used to display output on screen.</a:t>
            </a:r>
          </a:p>
          <a:p>
            <a:endParaRPr sz="1600" b="1" dirty="0">
              <a:solidFill>
                <a:schemeClr val="tx1"/>
              </a:solidFill>
            </a:endParaRPr>
          </a:p>
          <a:p>
            <a:r>
              <a:rPr sz="1600" b="1" dirty="0">
                <a:solidFill>
                  <a:srgbClr val="00B050"/>
                </a:solidFill>
              </a:rPr>
              <a:t>Uses:</a:t>
            </a:r>
          </a:p>
          <a:p>
            <a:r>
              <a:rPr sz="1600" b="1" dirty="0">
                <a:solidFill>
                  <a:srgbClr val="00B050"/>
                </a:solidFill>
              </a:rPr>
              <a:t>- Debugging</a:t>
            </a:r>
          </a:p>
          <a:p>
            <a:r>
              <a:rPr sz="1600" b="1" dirty="0">
                <a:solidFill>
                  <a:srgbClr val="00B050"/>
                </a:solidFill>
              </a:rPr>
              <a:t>- Show messages to user</a:t>
            </a:r>
          </a:p>
          <a:p>
            <a:r>
              <a:rPr sz="1600" b="1" dirty="0">
                <a:solidFill>
                  <a:srgbClr val="FF0000"/>
                </a:solidFill>
              </a:rPr>
              <a:t>Rules:</a:t>
            </a:r>
          </a:p>
          <a:p>
            <a:r>
              <a:rPr sz="1600" b="1" dirty="0">
                <a:solidFill>
                  <a:srgbClr val="FF0000"/>
                </a:solidFill>
              </a:rPr>
              <a:t>- Avoid in production for logging (use logging module)</a:t>
            </a:r>
          </a:p>
          <a:p>
            <a:endParaRPr sz="1600" b="1" dirty="0">
              <a:solidFill>
                <a:srgbClr val="FF0000"/>
              </a:solidFill>
            </a:endParaRPr>
          </a:p>
          <a:p>
            <a:r>
              <a:rPr sz="1600" b="1" dirty="0">
                <a:solidFill>
                  <a:srgbClr val="00B0F0"/>
                </a:solidFill>
              </a:rPr>
              <a:t>Example:</a:t>
            </a:r>
          </a:p>
          <a:p>
            <a:r>
              <a:rPr sz="1600" b="1" dirty="0">
                <a:solidFill>
                  <a:srgbClr val="00B0F0"/>
                </a:solidFill>
              </a:rPr>
              <a:t>print('Hello, Python!')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t>✨ Made by Manan Bhaduria 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rgbClr val="FF6600"/>
                </a:solidFill>
              </a:rPr>
              <a:t>🎤 </a:t>
            </a:r>
            <a:r>
              <a:rPr sz="4800" b="1" dirty="0">
                <a:solidFill>
                  <a:schemeClr val="tx1"/>
                </a:solidFill>
              </a:rPr>
              <a:t>input()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600" b="1" dirty="0">
                <a:solidFill>
                  <a:schemeClr val="tx1"/>
                </a:solidFill>
              </a:rPr>
              <a:t>Used to take input from the user.</a:t>
            </a:r>
          </a:p>
          <a:p>
            <a:endParaRPr sz="1600" dirty="0">
              <a:solidFill>
                <a:srgbClr val="FF6600"/>
              </a:solidFill>
            </a:endParaRPr>
          </a:p>
          <a:p>
            <a:r>
              <a:rPr sz="1600" b="1" dirty="0">
                <a:solidFill>
                  <a:srgbClr val="00B050"/>
                </a:solidFill>
              </a:rPr>
              <a:t>Uses:</a:t>
            </a:r>
          </a:p>
          <a:p>
            <a:r>
              <a:rPr sz="1600" b="1" dirty="0">
                <a:solidFill>
                  <a:srgbClr val="00B050"/>
                </a:solidFill>
              </a:rPr>
              <a:t>- Interactive programs</a:t>
            </a:r>
          </a:p>
          <a:p>
            <a:r>
              <a:rPr sz="1600" b="1" dirty="0">
                <a:solidFill>
                  <a:srgbClr val="FF0000"/>
                </a:solidFill>
              </a:rPr>
              <a:t>Rules:</a:t>
            </a:r>
          </a:p>
          <a:p>
            <a:r>
              <a:rPr sz="1600" b="1" dirty="0">
                <a:solidFill>
                  <a:srgbClr val="FF0000"/>
                </a:solidFill>
              </a:rPr>
              <a:t>- Input is always string; convert if needed</a:t>
            </a:r>
          </a:p>
          <a:p>
            <a:endParaRPr sz="1600" dirty="0">
              <a:solidFill>
                <a:srgbClr val="FF6600"/>
              </a:solidFill>
            </a:endParaRPr>
          </a:p>
          <a:p>
            <a:r>
              <a:rPr sz="1600" b="1" dirty="0">
                <a:solidFill>
                  <a:srgbClr val="00B0F0"/>
                </a:solidFill>
              </a:rPr>
              <a:t>Example:</a:t>
            </a:r>
          </a:p>
          <a:p>
            <a:r>
              <a:rPr sz="1600" b="1" dirty="0">
                <a:solidFill>
                  <a:srgbClr val="00B0F0"/>
                </a:solidFill>
              </a:rPr>
              <a:t>age = int(input('Enter your age: '))</a:t>
            </a:r>
          </a:p>
          <a:p>
            <a:r>
              <a:rPr sz="1600" b="1" dirty="0">
                <a:solidFill>
                  <a:srgbClr val="00B0F0"/>
                </a:solidFill>
              </a:rPr>
              <a:t>print('You are', age, 'years old')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t>✨ Made by Manan Bhaduria 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solidFill>
                  <a:schemeClr val="tx1"/>
                </a:solidFill>
              </a:rPr>
              <a:t>📏 </a:t>
            </a:r>
            <a:r>
              <a:rPr sz="4800" b="1" dirty="0" err="1">
                <a:solidFill>
                  <a:schemeClr val="tx1"/>
                </a:solidFill>
              </a:rPr>
              <a:t>len</a:t>
            </a:r>
            <a:r>
              <a:rPr sz="4800" b="1" dirty="0">
                <a:solidFill>
                  <a:schemeClr val="tx1"/>
                </a:solidFill>
              </a:rPr>
              <a:t>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1600" b="1" dirty="0">
                <a:solidFill>
                  <a:schemeClr val="tx1"/>
                </a:solidFill>
              </a:rPr>
              <a:t>Returns length of string, list, tuple, set, </a:t>
            </a:r>
            <a:r>
              <a:rPr sz="1600" b="1" dirty="0" err="1">
                <a:solidFill>
                  <a:schemeClr val="tx1"/>
                </a:solidFill>
              </a:rPr>
              <a:t>dict</a:t>
            </a:r>
            <a:r>
              <a:rPr sz="1600" b="1" dirty="0">
                <a:solidFill>
                  <a:schemeClr val="tx1"/>
                </a:solidFill>
              </a:rPr>
              <a:t> (counts keys for </a:t>
            </a:r>
            <a:r>
              <a:rPr sz="1600" b="1" dirty="0" err="1">
                <a:solidFill>
                  <a:schemeClr val="tx1"/>
                </a:solidFill>
              </a:rPr>
              <a:t>dict</a:t>
            </a:r>
            <a:r>
              <a:rPr sz="1600" b="1" dirty="0">
                <a:solidFill>
                  <a:schemeClr val="tx1"/>
                </a:solidFill>
              </a:rPr>
              <a:t>)</a:t>
            </a:r>
          </a:p>
          <a:p>
            <a:endParaRPr sz="1600" dirty="0">
              <a:solidFill>
                <a:srgbClr val="00C864"/>
              </a:solidFill>
            </a:endParaRPr>
          </a:p>
          <a:p>
            <a:r>
              <a:rPr sz="1600" b="1" dirty="0">
                <a:solidFill>
                  <a:srgbClr val="00B050"/>
                </a:solidFill>
              </a:rPr>
              <a:t>Uses:</a:t>
            </a:r>
          </a:p>
          <a:p>
            <a:r>
              <a:rPr sz="1600" b="1" dirty="0">
                <a:solidFill>
                  <a:srgbClr val="00B050"/>
                </a:solidFill>
              </a:rPr>
              <a:t>- Count characters or elements</a:t>
            </a:r>
          </a:p>
          <a:p>
            <a:r>
              <a:rPr sz="1600" b="1" dirty="0">
                <a:solidFill>
                  <a:srgbClr val="FF0000"/>
                </a:solidFill>
              </a:rPr>
              <a:t>Rules:</a:t>
            </a:r>
          </a:p>
          <a:p>
            <a:r>
              <a:rPr sz="1600" b="1" dirty="0">
                <a:solidFill>
                  <a:srgbClr val="FF0000"/>
                </a:solidFill>
              </a:rPr>
              <a:t>- Only works on </a:t>
            </a:r>
            <a:r>
              <a:rPr lang="en-IN" sz="1600" b="1" dirty="0">
                <a:solidFill>
                  <a:srgbClr val="FF0000"/>
                </a:solidFill>
              </a:rPr>
              <a:t>String</a:t>
            </a:r>
            <a:r>
              <a:rPr sz="1600" b="1" dirty="0">
                <a:solidFill>
                  <a:srgbClr val="FF0000"/>
                </a:solidFill>
              </a:rPr>
              <a:t> </a:t>
            </a:r>
            <a:r>
              <a:rPr lang="en-IN" sz="1600" b="1" dirty="0">
                <a:solidFill>
                  <a:srgbClr val="FF0000"/>
                </a:solidFill>
              </a:rPr>
              <a:t>data.</a:t>
            </a:r>
            <a:endParaRPr sz="1600" b="1" dirty="0">
              <a:solidFill>
                <a:srgbClr val="FF0000"/>
              </a:solidFill>
            </a:endParaRPr>
          </a:p>
          <a:p>
            <a:endParaRPr sz="1600" dirty="0">
              <a:solidFill>
                <a:srgbClr val="00C864"/>
              </a:solidFill>
            </a:endParaRPr>
          </a:p>
          <a:p>
            <a:r>
              <a:rPr sz="1600" b="1" dirty="0">
                <a:solidFill>
                  <a:srgbClr val="00B0F0"/>
                </a:solidFill>
              </a:rPr>
              <a:t>Example:</a:t>
            </a:r>
          </a:p>
          <a:p>
            <a:r>
              <a:rPr sz="1600" b="1" dirty="0">
                <a:solidFill>
                  <a:srgbClr val="00B0F0"/>
                </a:solidFill>
              </a:rPr>
              <a:t>word = 'Python'</a:t>
            </a:r>
          </a:p>
          <a:p>
            <a:r>
              <a:rPr sz="1600" b="1" dirty="0">
                <a:solidFill>
                  <a:srgbClr val="00B0F0"/>
                </a:solidFill>
              </a:rPr>
              <a:t>print(</a:t>
            </a:r>
            <a:r>
              <a:rPr sz="1600" b="1" dirty="0" err="1">
                <a:solidFill>
                  <a:srgbClr val="00B0F0"/>
                </a:solidFill>
              </a:rPr>
              <a:t>len</a:t>
            </a:r>
            <a:r>
              <a:rPr sz="1600" b="1" dirty="0">
                <a:solidFill>
                  <a:srgbClr val="00B0F0"/>
                </a:solidFill>
              </a:rPr>
              <a:t>(word))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t>✨ Made by Manan Bhaduria 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solidFill>
                  <a:srgbClr val="C800C8"/>
                </a:solidFill>
              </a:rPr>
              <a:t>📝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600" b="1" dirty="0">
                <a:solidFill>
                  <a:schemeClr val="tx1"/>
                </a:solidFill>
              </a:rPr>
              <a:t>Notes ignored by Python.</a:t>
            </a:r>
          </a:p>
          <a:p>
            <a:endParaRPr sz="1600" b="1" dirty="0">
              <a:solidFill>
                <a:schemeClr val="tx1"/>
              </a:solidFill>
            </a:endParaRPr>
          </a:p>
          <a:p>
            <a:r>
              <a:rPr sz="1600" b="1" dirty="0">
                <a:solidFill>
                  <a:srgbClr val="00B050"/>
                </a:solidFill>
              </a:rPr>
              <a:t>Uses:</a:t>
            </a:r>
          </a:p>
          <a:p>
            <a:r>
              <a:rPr sz="1600" b="1" dirty="0">
                <a:solidFill>
                  <a:srgbClr val="00B050"/>
                </a:solidFill>
              </a:rPr>
              <a:t>- Document code</a:t>
            </a:r>
          </a:p>
          <a:p>
            <a:r>
              <a:rPr sz="1600" b="1" dirty="0">
                <a:solidFill>
                  <a:srgbClr val="00B050"/>
                </a:solidFill>
              </a:rPr>
              <a:t>- Explain logic</a:t>
            </a:r>
          </a:p>
          <a:p>
            <a:r>
              <a:rPr sz="1600" b="1" dirty="0">
                <a:solidFill>
                  <a:srgbClr val="FF0000"/>
                </a:solidFill>
              </a:rPr>
              <a:t>Rules:</a:t>
            </a:r>
          </a:p>
          <a:p>
            <a:r>
              <a:rPr sz="1600" b="1" dirty="0">
                <a:solidFill>
                  <a:srgbClr val="FF0000"/>
                </a:solidFill>
              </a:rPr>
              <a:t>- Don't over-comment</a:t>
            </a:r>
          </a:p>
          <a:p>
            <a:endParaRPr sz="1600" b="1" dirty="0">
              <a:solidFill>
                <a:srgbClr val="C800C8"/>
              </a:solidFill>
            </a:endParaRPr>
          </a:p>
          <a:p>
            <a:r>
              <a:rPr sz="1600" b="1" dirty="0">
                <a:solidFill>
                  <a:srgbClr val="00B0F0"/>
                </a:solidFill>
              </a:rPr>
              <a:t>Example:</a:t>
            </a:r>
          </a:p>
          <a:p>
            <a:r>
              <a:rPr sz="1600" b="1" dirty="0">
                <a:solidFill>
                  <a:srgbClr val="00B0F0"/>
                </a:solidFill>
              </a:rPr>
              <a:t># This is a comment</a:t>
            </a:r>
          </a:p>
          <a:p>
            <a:r>
              <a:rPr sz="1600" b="1" dirty="0">
                <a:solidFill>
                  <a:srgbClr val="00B0F0"/>
                </a:solidFill>
              </a:rPr>
              <a:t>print('Learning Python!')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t>✨ Made by Manan Bhaduria 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rgbClr val="FF0000"/>
                </a:solidFill>
              </a:rPr>
              <a:t>📦 </a:t>
            </a:r>
            <a:r>
              <a:rPr sz="4800" b="1" dirty="0">
                <a:solidFill>
                  <a:srgbClr val="FF0000"/>
                </a:solidFill>
              </a:rPr>
              <a:t>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1600" dirty="0">
                <a:solidFill>
                  <a:srgbClr val="FF0000"/>
                </a:solidFill>
              </a:rPr>
              <a:t>Store data in memory.</a:t>
            </a:r>
          </a:p>
          <a:p>
            <a:endParaRPr sz="1600" dirty="0">
              <a:solidFill>
                <a:srgbClr val="FF0000"/>
              </a:solidFill>
            </a:endParaRPr>
          </a:p>
          <a:p>
            <a:r>
              <a:rPr sz="1600" dirty="0">
                <a:solidFill>
                  <a:srgbClr val="FF0000"/>
                </a:solidFill>
              </a:rPr>
              <a:t>Uses:</a:t>
            </a:r>
          </a:p>
          <a:p>
            <a:r>
              <a:rPr sz="1600" dirty="0">
                <a:solidFill>
                  <a:srgbClr val="FF0000"/>
                </a:solidFill>
              </a:rPr>
              <a:t>- Assign names to values</a:t>
            </a:r>
          </a:p>
          <a:p>
            <a:r>
              <a:rPr sz="1600" dirty="0">
                <a:solidFill>
                  <a:srgbClr val="FF0000"/>
                </a:solidFill>
              </a:rPr>
              <a:t>Rules:</a:t>
            </a:r>
          </a:p>
          <a:p>
            <a:r>
              <a:rPr sz="1600" dirty="0">
                <a:solidFill>
                  <a:srgbClr val="FF0000"/>
                </a:solidFill>
              </a:rPr>
              <a:t>- Must start with letter/underscore, no keywords</a:t>
            </a:r>
          </a:p>
          <a:p>
            <a:r>
              <a:rPr sz="1600" dirty="0">
                <a:solidFill>
                  <a:srgbClr val="FF0000"/>
                </a:solidFill>
              </a:rPr>
              <a:t>- Case-sensitive</a:t>
            </a:r>
          </a:p>
          <a:p>
            <a:endParaRPr sz="1600" dirty="0">
              <a:solidFill>
                <a:srgbClr val="FF0000"/>
              </a:solidFill>
            </a:endParaRPr>
          </a:p>
          <a:p>
            <a:r>
              <a:rPr sz="1600" dirty="0">
                <a:solidFill>
                  <a:srgbClr val="FF0000"/>
                </a:solidFill>
              </a:rPr>
              <a:t>Example:</a:t>
            </a:r>
          </a:p>
          <a:p>
            <a:r>
              <a:rPr sz="1600" dirty="0">
                <a:solidFill>
                  <a:srgbClr val="FF0000"/>
                </a:solidFill>
              </a:rPr>
              <a:t>name = 'Manan'</a:t>
            </a:r>
          </a:p>
          <a:p>
            <a:r>
              <a:rPr sz="1600" dirty="0">
                <a:solidFill>
                  <a:srgbClr val="FF0000"/>
                </a:solidFill>
              </a:rPr>
              <a:t>score = 95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t>✨ Made by Manan Bhaduria 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>
                <a:solidFill>
                  <a:srgbClr val="0096FF"/>
                </a:solidFill>
              </a:rPr>
              <a:t>🔑 </a:t>
            </a:r>
            <a:r>
              <a:rPr sz="4800" b="1" dirty="0">
                <a:solidFill>
                  <a:srgbClr val="0096FF"/>
                </a:solidFill>
              </a:rPr>
              <a:t>Special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3930" y="2490136"/>
            <a:ext cx="7922870" cy="3819224"/>
          </a:xfrm>
        </p:spPr>
        <p:txBody>
          <a:bodyPr>
            <a:noAutofit/>
          </a:bodyPr>
          <a:lstStyle/>
          <a:p>
            <a:r>
              <a:rPr lang="en-IN" sz="1500" b="1" dirty="0"/>
              <a:t>🔹 Special Characters in Python Strings</a:t>
            </a:r>
          </a:p>
          <a:p>
            <a:r>
              <a:rPr lang="en-IN" sz="1500" b="1" dirty="0"/>
              <a:t>Special characters</a:t>
            </a:r>
            <a:r>
              <a:rPr lang="en-IN" sz="1500" dirty="0"/>
              <a:t> allow formatting inside strings. Always written with \.</a:t>
            </a:r>
          </a:p>
          <a:p>
            <a:br>
              <a:rPr lang="en-IN" sz="1500" dirty="0"/>
            </a:br>
            <a:r>
              <a:rPr lang="en-IN" sz="1500" b="1" dirty="0"/>
              <a:t>1. Double Quote (\")</a:t>
            </a:r>
            <a:r>
              <a:rPr lang="en-IN" sz="1500" dirty="0"/>
              <a:t> → Insert double quotes inside a string</a:t>
            </a:r>
          </a:p>
          <a:p>
            <a:r>
              <a:rPr lang="en-IN" sz="1500" dirty="0"/>
              <a:t>print("He said, \"Python is fun!\"")</a:t>
            </a:r>
          </a:p>
          <a:p>
            <a:r>
              <a:rPr lang="en-IN" sz="1500" dirty="0"/>
              <a:t># Output: He said, "Python is fun!"</a:t>
            </a:r>
          </a:p>
          <a:p>
            <a:br>
              <a:rPr lang="en-IN" sz="1500" dirty="0"/>
            </a:br>
            <a:r>
              <a:rPr lang="en-IN" sz="1500" b="1" dirty="0"/>
              <a:t>2. Single Quote (\')</a:t>
            </a:r>
            <a:r>
              <a:rPr lang="en-IN" sz="1500" dirty="0"/>
              <a:t> → Insert single quote inside a string</a:t>
            </a:r>
          </a:p>
          <a:p>
            <a:r>
              <a:rPr lang="en-IN" sz="1500" dirty="0"/>
              <a:t>print('It\'s a sunny day')</a:t>
            </a:r>
          </a:p>
          <a:p>
            <a:r>
              <a:rPr lang="en-IN" sz="1500" dirty="0"/>
              <a:t># Output: It's a sunny day</a:t>
            </a:r>
          </a:p>
          <a:p>
            <a:endParaRPr lang="en-IN" sz="800" dirty="0"/>
          </a:p>
          <a:p>
            <a:endParaRPr sz="1200" dirty="0">
              <a:solidFill>
                <a:srgbClr val="0096FF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rPr dirty="0"/>
              <a:t>✨ Made by Manan Bhaduria 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8CEB19-5DFC-2A7C-4ED1-7828453362CD}"/>
              </a:ext>
            </a:extLst>
          </p:cNvPr>
          <p:cNvSpPr txBox="1"/>
          <p:nvPr/>
        </p:nvSpPr>
        <p:spPr>
          <a:xfrm>
            <a:off x="775504" y="1028343"/>
            <a:ext cx="759299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3. Backslash (\\)</a:t>
            </a:r>
            <a:r>
              <a:rPr lang="en-IN" dirty="0"/>
              <a:t> → Insert a backslash</a:t>
            </a:r>
          </a:p>
          <a:p>
            <a:r>
              <a:rPr lang="en-IN" dirty="0"/>
              <a:t>print("Path: C:\\Users\\Manan")</a:t>
            </a:r>
          </a:p>
          <a:p>
            <a:r>
              <a:rPr lang="en-IN" dirty="0"/>
              <a:t># Output: Path: C:\Users\Manan</a:t>
            </a:r>
          </a:p>
          <a:p>
            <a:br>
              <a:rPr lang="en-IN" sz="900" dirty="0"/>
            </a:br>
            <a:endParaRPr lang="en-IN" sz="900" dirty="0"/>
          </a:p>
          <a:p>
            <a:r>
              <a:rPr lang="en-IN" sz="1800" b="1" dirty="0"/>
              <a:t>4. New Line (\n)</a:t>
            </a:r>
            <a:r>
              <a:rPr lang="en-IN" sz="1800" dirty="0"/>
              <a:t> → Move text to a new line</a:t>
            </a:r>
          </a:p>
          <a:p>
            <a:r>
              <a:rPr lang="en-IN" sz="1800" dirty="0"/>
              <a:t>print("Hello\</a:t>
            </a:r>
            <a:r>
              <a:rPr lang="en-IN" sz="1800" dirty="0" err="1"/>
              <a:t>nWorld</a:t>
            </a:r>
            <a:r>
              <a:rPr lang="en-IN" sz="1800" dirty="0"/>
              <a:t>")</a:t>
            </a:r>
          </a:p>
          <a:p>
            <a:r>
              <a:rPr lang="en-IN" sz="1800" dirty="0"/>
              <a:t># Output:</a:t>
            </a:r>
          </a:p>
          <a:p>
            <a:r>
              <a:rPr lang="en-IN" sz="1800" dirty="0"/>
              <a:t># Hello</a:t>
            </a:r>
          </a:p>
          <a:p>
            <a:r>
              <a:rPr lang="en-IN" sz="1800" dirty="0"/>
              <a:t># World</a:t>
            </a:r>
          </a:p>
          <a:p>
            <a:br>
              <a:rPr lang="en-IN" sz="1800" dirty="0"/>
            </a:br>
            <a:endParaRPr lang="en-IN" sz="1800" dirty="0"/>
          </a:p>
          <a:p>
            <a:r>
              <a:rPr lang="en-IN" sz="1800" b="1" dirty="0"/>
              <a:t>5. Tab (\t)</a:t>
            </a:r>
            <a:r>
              <a:rPr lang="en-IN" sz="1800" dirty="0"/>
              <a:t> → Insert a tab (4 spaces by default)</a:t>
            </a:r>
          </a:p>
          <a:p>
            <a:r>
              <a:rPr lang="en-IN" sz="1800" dirty="0"/>
              <a:t>print("Python\</a:t>
            </a:r>
            <a:r>
              <a:rPr lang="en-IN" sz="1800" dirty="0" err="1"/>
              <a:t>tRocks</a:t>
            </a:r>
            <a:r>
              <a:rPr lang="en-IN" sz="1800" dirty="0"/>
              <a:t>")</a:t>
            </a:r>
          </a:p>
          <a:p>
            <a:r>
              <a:rPr lang="en-IN" sz="1800" dirty="0"/>
              <a:t># Output: Python    Rocks</a:t>
            </a:r>
          </a:p>
          <a:p>
            <a:br>
              <a:rPr lang="en-IN" sz="1800" dirty="0"/>
            </a:br>
            <a:endParaRPr lang="en-IN" sz="1800" dirty="0"/>
          </a:p>
          <a:p>
            <a:r>
              <a:rPr lang="en-IN" sz="1800" dirty="0"/>
              <a:t>💡 </a:t>
            </a:r>
            <a:r>
              <a:rPr lang="en-IN" sz="1800" b="1" dirty="0"/>
              <a:t>Tip:</a:t>
            </a:r>
            <a:r>
              <a:rPr lang="en-IN" sz="1800" dirty="0"/>
              <a:t> Use these characters to format your strings neatly for output or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2107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b="1" dirty="0">
                <a:solidFill>
                  <a:srgbClr val="FF8000"/>
                </a:solidFill>
              </a:rPr>
              <a:t>🔢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IN" sz="6000" b="1" dirty="0"/>
              <a:t>🔹 Python Data Types</a:t>
            </a:r>
          </a:p>
          <a:p>
            <a:r>
              <a:rPr lang="en-IN" sz="6000" dirty="0"/>
              <a:t>Python has different types to store different kinds of data.</a:t>
            </a:r>
          </a:p>
          <a:p>
            <a:r>
              <a:rPr lang="en-IN" sz="6000" b="1" dirty="0"/>
              <a:t>int → Integers (whole numbers)</a:t>
            </a:r>
            <a:endParaRPr lang="en-IN" sz="6000" dirty="0"/>
          </a:p>
          <a:p>
            <a:r>
              <a:rPr lang="en-IN" sz="6000" dirty="0"/>
              <a:t>age = 25</a:t>
            </a:r>
          </a:p>
          <a:p>
            <a:r>
              <a:rPr lang="en-IN" sz="6000" b="1" dirty="0"/>
              <a:t>float → Decimal numbers</a:t>
            </a:r>
            <a:endParaRPr lang="en-IN" sz="6000" dirty="0"/>
          </a:p>
          <a:p>
            <a:r>
              <a:rPr lang="en-IN" sz="6000" dirty="0"/>
              <a:t>pi = 3.14</a:t>
            </a:r>
          </a:p>
          <a:p>
            <a:r>
              <a:rPr lang="en-IN" sz="6000" b="1" dirty="0"/>
              <a:t>str → Text (strings)</a:t>
            </a:r>
            <a:endParaRPr lang="en-IN" sz="6000" dirty="0"/>
          </a:p>
          <a:p>
            <a:r>
              <a:rPr lang="en-IN" sz="6000" dirty="0"/>
              <a:t>name = "Manan"</a:t>
            </a:r>
          </a:p>
          <a:p>
            <a:r>
              <a:rPr lang="en-IN" sz="6000" b="1" dirty="0"/>
              <a:t>bool → True/False values</a:t>
            </a:r>
            <a:endParaRPr lang="en-IN" sz="6000" dirty="0"/>
          </a:p>
          <a:p>
            <a:r>
              <a:rPr lang="en-IN" sz="6000" dirty="0" err="1"/>
              <a:t>is_student</a:t>
            </a:r>
            <a:r>
              <a:rPr lang="en-IN" sz="6000" dirty="0"/>
              <a:t> = True</a:t>
            </a:r>
          </a:p>
          <a:p>
            <a:endParaRPr sz="1600" dirty="0">
              <a:solidFill>
                <a:srgbClr val="FF8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200" b="1">
                <a:solidFill>
                  <a:srgbClr val="FF0080"/>
                </a:solidFill>
              </a:defRPr>
            </a:pPr>
            <a:r>
              <a:rPr dirty="0"/>
              <a:t>✨ Made by Manan Bhaduria ✨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64</TotalTime>
  <Words>1138</Words>
  <Application>Microsoft Office PowerPoint</Application>
  <PresentationFormat>On-screen Show (4:3)</PresentationFormat>
  <Paragraphs>191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Courier New</vt:lpstr>
      <vt:lpstr>Garamond</vt:lpstr>
      <vt:lpstr>Organic</vt:lpstr>
      <vt:lpstr>🐍 Python Basics  Deep Dive Revision</vt:lpstr>
      <vt:lpstr>🎉 print() Function</vt:lpstr>
      <vt:lpstr>🎤 input() Function</vt:lpstr>
      <vt:lpstr>📏 len() Function</vt:lpstr>
      <vt:lpstr>📝 Comments</vt:lpstr>
      <vt:lpstr>📦 Variables</vt:lpstr>
      <vt:lpstr>🔑 Special Characters</vt:lpstr>
      <vt:lpstr>PowerPoint Presentation</vt:lpstr>
      <vt:lpstr>🔢 Data Types</vt:lpstr>
      <vt:lpstr>PowerPoint Presentation</vt:lpstr>
      <vt:lpstr>🔍 type() Function</vt:lpstr>
      <vt:lpstr>⚡ Functions vs Methods </vt:lpstr>
      <vt:lpstr>PowerPoint Presentation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Manan singh</dc:creator>
  <cp:keywords/>
  <dc:description>generated using python-pptx</dc:description>
  <cp:lastModifiedBy>manan singh</cp:lastModifiedBy>
  <cp:revision>2</cp:revision>
  <dcterms:created xsi:type="dcterms:W3CDTF">2013-01-27T09:14:16Z</dcterms:created>
  <dcterms:modified xsi:type="dcterms:W3CDTF">2025-10-01T07:39:14Z</dcterms:modified>
  <cp:category/>
</cp:coreProperties>
</file>