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68" r:id="rId3"/>
    <p:sldId id="269" r:id="rId4"/>
    <p:sldId id="271" r:id="rId5"/>
    <p:sldId id="257" r:id="rId6"/>
    <p:sldId id="266" r:id="rId7"/>
    <p:sldId id="258" r:id="rId8"/>
    <p:sldId id="260" r:id="rId9"/>
    <p:sldId id="276" r:id="rId10"/>
    <p:sldId id="273" r:id="rId11"/>
    <p:sldId id="274" r:id="rId12"/>
    <p:sldId id="275" r:id="rId13"/>
    <p:sldId id="270" r:id="rId14"/>
    <p:sldId id="264" r:id="rId15"/>
    <p:sldId id="265" r:id="rId16"/>
  </p:sldIdLst>
  <p:sldSz cx="18288000" cy="10287000"/>
  <p:notesSz cx="6858000" cy="9144000"/>
  <p:embeddedFontLst>
    <p:embeddedFont>
      <p:font typeface="Montserrat" panose="00000500000000000000" pitchFamily="2" charset="0"/>
      <p:regular r:id="rId18"/>
      <p:bold r:id="rId19"/>
    </p:embeddedFont>
    <p:embeddedFont>
      <p:font typeface="Montserrat Bold" panose="00000800000000000000"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8" d="100"/>
          <a:sy n="68" d="100"/>
        </p:scale>
        <p:origin x="93"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26111-ECC4-473D-A1D2-73904CF0FC07}" type="datetimeFigureOut">
              <a:rPr lang="en-IN" smtClean="0"/>
              <a:t>13-06-2025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4D123-28A7-4D61-B622-D91EB70614DA}" type="slidenum">
              <a:rPr lang="en-IN" smtClean="0"/>
              <a:t>‹#›</a:t>
            </a:fld>
            <a:endParaRPr lang="en-IN"/>
          </a:p>
        </p:txBody>
      </p:sp>
    </p:spTree>
    <p:extLst>
      <p:ext uri="{BB962C8B-B14F-4D97-AF65-F5344CB8AC3E}">
        <p14:creationId xmlns:p14="http://schemas.microsoft.com/office/powerpoint/2010/main" val="334885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34D123-28A7-4D61-B622-D91EB70614DA}" type="slidenum">
              <a:rPr lang="en-IN" smtClean="0"/>
              <a:t>9</a:t>
            </a:fld>
            <a:endParaRPr lang="en-IN"/>
          </a:p>
        </p:txBody>
      </p:sp>
    </p:spTree>
    <p:extLst>
      <p:ext uri="{BB962C8B-B14F-4D97-AF65-F5344CB8AC3E}">
        <p14:creationId xmlns:p14="http://schemas.microsoft.com/office/powerpoint/2010/main" val="1127317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2172135" y="2337613"/>
            <a:ext cx="6031608" cy="60316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414845" y="1188931"/>
            <a:ext cx="1991544" cy="199154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043659" y="4214522"/>
            <a:ext cx="3185721" cy="318572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3055315" y="3945528"/>
            <a:ext cx="12177370" cy="1235916"/>
          </a:xfrm>
          <a:prstGeom prst="rect">
            <a:avLst/>
          </a:prstGeom>
        </p:spPr>
        <p:txBody>
          <a:bodyPr lIns="0" tIns="0" rIns="0" bIns="0" rtlCol="0" anchor="t">
            <a:spAutoFit/>
          </a:bodyPr>
          <a:lstStyle/>
          <a:p>
            <a:pPr algn="ctr">
              <a:lnSpc>
                <a:spcPts val="9106"/>
              </a:lnSpc>
            </a:pPr>
            <a:r>
              <a:rPr lang="en-US" sz="11382" b="1" dirty="0">
                <a:solidFill>
                  <a:srgbClr val="240960"/>
                </a:solidFill>
                <a:latin typeface="Montserrat Bold"/>
                <a:ea typeface="Montserrat Bold"/>
                <a:cs typeface="Montserrat Bold"/>
                <a:sym typeface="Montserrat Bold"/>
              </a:rPr>
              <a:t>Credit Card</a:t>
            </a:r>
          </a:p>
        </p:txBody>
      </p:sp>
      <p:grpSp>
        <p:nvGrpSpPr>
          <p:cNvPr id="12" name="Group 12"/>
          <p:cNvGrpSpPr/>
          <p:nvPr/>
        </p:nvGrpSpPr>
        <p:grpSpPr>
          <a:xfrm>
            <a:off x="4163679" y="7797695"/>
            <a:ext cx="884434" cy="88443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744482" y="1504605"/>
            <a:ext cx="1892038" cy="1892038"/>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5344946" y="6400189"/>
            <a:ext cx="884434" cy="88443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637067" y="3608432"/>
            <a:ext cx="3070135" cy="3070135"/>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055315" y="5160413"/>
            <a:ext cx="12177370" cy="1179425"/>
          </a:xfrm>
          <a:prstGeom prst="rect">
            <a:avLst/>
          </a:prstGeom>
        </p:spPr>
        <p:txBody>
          <a:bodyPr lIns="0" tIns="0" rIns="0" bIns="0" rtlCol="0" anchor="t">
            <a:spAutoFit/>
          </a:bodyPr>
          <a:lstStyle/>
          <a:p>
            <a:pPr algn="ctr">
              <a:lnSpc>
                <a:spcPts val="9106"/>
              </a:lnSpc>
            </a:pPr>
            <a:r>
              <a:rPr lang="en-US" sz="9600" dirty="0">
                <a:solidFill>
                  <a:srgbClr val="240960"/>
                </a:solidFill>
                <a:latin typeface="Montserrat"/>
                <a:ea typeface="Montserrat"/>
                <a:cs typeface="Montserrat"/>
                <a:sym typeface="Montserrat"/>
              </a:rPr>
              <a:t>Analysis</a:t>
            </a:r>
          </a:p>
        </p:txBody>
      </p:sp>
      <p:sp>
        <p:nvSpPr>
          <p:cNvPr id="27" name="TextBox 27"/>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28" name="TextBox 28"/>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01</a:t>
            </a:r>
          </a:p>
        </p:txBody>
      </p:sp>
      <p:sp>
        <p:nvSpPr>
          <p:cNvPr id="25" name="TextBox 24">
            <a:extLst>
              <a:ext uri="{FF2B5EF4-FFF2-40B4-BE49-F238E27FC236}">
                <a16:creationId xmlns:a16="http://schemas.microsoft.com/office/drawing/2014/main" id="{A6C83C03-FB76-BC58-E1B1-4C4064279C30}"/>
              </a:ext>
            </a:extLst>
          </p:cNvPr>
          <p:cNvSpPr txBox="1"/>
          <p:nvPr/>
        </p:nvSpPr>
        <p:spPr>
          <a:xfrm>
            <a:off x="8286280" y="6441647"/>
            <a:ext cx="2603598" cy="461665"/>
          </a:xfrm>
          <a:prstGeom prst="rect">
            <a:avLst/>
          </a:prstGeom>
          <a:noFill/>
        </p:spPr>
        <p:txBody>
          <a:bodyPr wrap="none" rtlCol="0">
            <a:spAutoFit/>
          </a:bodyPr>
          <a:lstStyle/>
          <a:p>
            <a:r>
              <a:rPr lang="en-GB" sz="2400" dirty="0">
                <a:latin typeface="Montserrat" panose="00000500000000000000" pitchFamily="2" charset="0"/>
              </a:rPr>
              <a:t>By Manan Shah</a:t>
            </a:r>
            <a:endParaRPr lang="en-IN" sz="2400" dirty="0">
              <a:latin typeface="Montserrat" panose="00000500000000000000" pitchFamily="2"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a:extLst>
            <a:ext uri="{FF2B5EF4-FFF2-40B4-BE49-F238E27FC236}">
              <a16:creationId xmlns:a16="http://schemas.microsoft.com/office/drawing/2014/main" id="{8B406F49-3E72-1DE0-94B5-B24B0B6C73B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3F7231B-D4D6-3905-AE5E-A205679539FA}"/>
              </a:ext>
            </a:extLst>
          </p:cNvPr>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3" name="TextBox 3">
            <a:extLst>
              <a:ext uri="{FF2B5EF4-FFF2-40B4-BE49-F238E27FC236}">
                <a16:creationId xmlns:a16="http://schemas.microsoft.com/office/drawing/2014/main" id="{762E9949-6C90-9DB5-BB22-EBA66FBD074D}"/>
              </a:ext>
            </a:extLst>
          </p:cNvPr>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07</a:t>
            </a:r>
          </a:p>
        </p:txBody>
      </p:sp>
      <p:grpSp>
        <p:nvGrpSpPr>
          <p:cNvPr id="8" name="Group 8">
            <a:extLst>
              <a:ext uri="{FF2B5EF4-FFF2-40B4-BE49-F238E27FC236}">
                <a16:creationId xmlns:a16="http://schemas.microsoft.com/office/drawing/2014/main" id="{71FAE807-421A-51B8-03AA-ED0B4FAC5169}"/>
              </a:ext>
            </a:extLst>
          </p:cNvPr>
          <p:cNvGrpSpPr/>
          <p:nvPr/>
        </p:nvGrpSpPr>
        <p:grpSpPr>
          <a:xfrm>
            <a:off x="0" y="5920447"/>
            <a:ext cx="8384711" cy="2735500"/>
            <a:chOff x="0" y="0"/>
            <a:chExt cx="2208319" cy="720461"/>
          </a:xfrm>
        </p:grpSpPr>
        <p:sp>
          <p:nvSpPr>
            <p:cNvPr id="9" name="Freeform 9">
              <a:extLst>
                <a:ext uri="{FF2B5EF4-FFF2-40B4-BE49-F238E27FC236}">
                  <a16:creationId xmlns:a16="http://schemas.microsoft.com/office/drawing/2014/main" id="{87FAC512-8353-11F9-13BF-9A311C1EE020}"/>
                </a:ext>
              </a:extLst>
            </p:cNvPr>
            <p:cNvSpPr/>
            <p:nvPr/>
          </p:nvSpPr>
          <p:spPr>
            <a:xfrm>
              <a:off x="0" y="0"/>
              <a:ext cx="2208319" cy="720461"/>
            </a:xfrm>
            <a:custGeom>
              <a:avLst/>
              <a:gdLst/>
              <a:ahLst/>
              <a:cxnLst/>
              <a:rect l="l" t="t" r="r" b="b"/>
              <a:pathLst>
                <a:path w="2208319" h="720461">
                  <a:moveTo>
                    <a:pt x="0" y="0"/>
                  </a:moveTo>
                  <a:lnTo>
                    <a:pt x="2208319" y="0"/>
                  </a:lnTo>
                  <a:lnTo>
                    <a:pt x="2208319" y="720461"/>
                  </a:lnTo>
                  <a:lnTo>
                    <a:pt x="0" y="720461"/>
                  </a:lnTo>
                  <a:close/>
                </a:path>
              </a:pathLst>
            </a:custGeom>
            <a:gradFill rotWithShape="1">
              <a:gsLst>
                <a:gs pos="0">
                  <a:srgbClr val="3C67BF">
                    <a:alpha val="79000"/>
                  </a:srgbClr>
                </a:gs>
                <a:gs pos="100000">
                  <a:srgbClr val="F7ACFF">
                    <a:alpha val="79000"/>
                  </a:srgbClr>
                </a:gs>
              </a:gsLst>
              <a:lin ang="0"/>
            </a:gradFill>
          </p:spPr>
        </p:sp>
        <p:sp>
          <p:nvSpPr>
            <p:cNvPr id="10" name="TextBox 10">
              <a:extLst>
                <a:ext uri="{FF2B5EF4-FFF2-40B4-BE49-F238E27FC236}">
                  <a16:creationId xmlns:a16="http://schemas.microsoft.com/office/drawing/2014/main" id="{D3626A58-8AD7-B9E8-8B01-D228E63F4F39}"/>
                </a:ext>
              </a:extLst>
            </p:cNvPr>
            <p:cNvSpPr txBox="1"/>
            <p:nvPr/>
          </p:nvSpPr>
          <p:spPr>
            <a:xfrm>
              <a:off x="0" y="-38100"/>
              <a:ext cx="2208319" cy="758561"/>
            </a:xfrm>
            <a:prstGeom prst="rect">
              <a:avLst/>
            </a:prstGeom>
          </p:spPr>
          <p:txBody>
            <a:bodyPr lIns="50800" tIns="50800" rIns="50800" bIns="50800" rtlCol="0" anchor="ctr"/>
            <a:lstStyle/>
            <a:p>
              <a:pPr algn="ctr">
                <a:lnSpc>
                  <a:spcPts val="2659"/>
                </a:lnSpc>
              </a:pPr>
              <a:endParaRPr/>
            </a:p>
          </p:txBody>
        </p:sp>
      </p:grpSp>
      <p:grpSp>
        <p:nvGrpSpPr>
          <p:cNvPr id="22" name="Group 22">
            <a:extLst>
              <a:ext uri="{FF2B5EF4-FFF2-40B4-BE49-F238E27FC236}">
                <a16:creationId xmlns:a16="http://schemas.microsoft.com/office/drawing/2014/main" id="{56EAEE2D-64AD-1ADE-6405-D9129F7968A8}"/>
              </a:ext>
            </a:extLst>
          </p:cNvPr>
          <p:cNvGrpSpPr/>
          <p:nvPr/>
        </p:nvGrpSpPr>
        <p:grpSpPr>
          <a:xfrm>
            <a:off x="9528317" y="2324575"/>
            <a:ext cx="262038" cy="262038"/>
            <a:chOff x="0" y="0"/>
            <a:chExt cx="812800" cy="812800"/>
          </a:xfrm>
        </p:grpSpPr>
        <p:sp>
          <p:nvSpPr>
            <p:cNvPr id="23" name="Freeform 23">
              <a:extLst>
                <a:ext uri="{FF2B5EF4-FFF2-40B4-BE49-F238E27FC236}">
                  <a16:creationId xmlns:a16="http://schemas.microsoft.com/office/drawing/2014/main" id="{2CA955D3-38AE-4880-619C-85A191BC012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4" name="TextBox 24">
              <a:extLst>
                <a:ext uri="{FF2B5EF4-FFF2-40B4-BE49-F238E27FC236}">
                  <a16:creationId xmlns:a16="http://schemas.microsoft.com/office/drawing/2014/main" id="{E4EDF93A-9EBD-5B4A-1357-164F58F162A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a:extLst>
              <a:ext uri="{FF2B5EF4-FFF2-40B4-BE49-F238E27FC236}">
                <a16:creationId xmlns:a16="http://schemas.microsoft.com/office/drawing/2014/main" id="{B6DD61E8-AE96-C2BD-D1ED-6C28DECFFACA}"/>
              </a:ext>
            </a:extLst>
          </p:cNvPr>
          <p:cNvGrpSpPr/>
          <p:nvPr/>
        </p:nvGrpSpPr>
        <p:grpSpPr>
          <a:xfrm>
            <a:off x="9528317" y="6181116"/>
            <a:ext cx="262038" cy="262038"/>
            <a:chOff x="0" y="0"/>
            <a:chExt cx="812800" cy="812800"/>
          </a:xfrm>
        </p:grpSpPr>
        <p:sp>
          <p:nvSpPr>
            <p:cNvPr id="26" name="Freeform 26">
              <a:extLst>
                <a:ext uri="{FF2B5EF4-FFF2-40B4-BE49-F238E27FC236}">
                  <a16:creationId xmlns:a16="http://schemas.microsoft.com/office/drawing/2014/main" id="{D75596E1-3C3F-49DF-7F85-0C4A6A26713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7" name="TextBox 27">
              <a:extLst>
                <a:ext uri="{FF2B5EF4-FFF2-40B4-BE49-F238E27FC236}">
                  <a16:creationId xmlns:a16="http://schemas.microsoft.com/office/drawing/2014/main" id="{36BBF983-5B5E-3614-EA7D-B267F80E01F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a:extLst>
              <a:ext uri="{FF2B5EF4-FFF2-40B4-BE49-F238E27FC236}">
                <a16:creationId xmlns:a16="http://schemas.microsoft.com/office/drawing/2014/main" id="{D4B73510-8D11-0994-990D-9123FB94981F}"/>
              </a:ext>
            </a:extLst>
          </p:cNvPr>
          <p:cNvGrpSpPr/>
          <p:nvPr/>
        </p:nvGrpSpPr>
        <p:grpSpPr>
          <a:xfrm>
            <a:off x="429600" y="2555251"/>
            <a:ext cx="2028716" cy="2080953"/>
            <a:chOff x="0" y="0"/>
            <a:chExt cx="534312" cy="548070"/>
          </a:xfrm>
        </p:grpSpPr>
        <p:sp>
          <p:nvSpPr>
            <p:cNvPr id="29" name="Freeform 29">
              <a:extLst>
                <a:ext uri="{FF2B5EF4-FFF2-40B4-BE49-F238E27FC236}">
                  <a16:creationId xmlns:a16="http://schemas.microsoft.com/office/drawing/2014/main" id="{E037D57E-044E-FCFE-5963-09BBC7576F19}"/>
                </a:ext>
              </a:extLst>
            </p:cNvPr>
            <p:cNvSpPr/>
            <p:nvPr/>
          </p:nvSpPr>
          <p:spPr>
            <a:xfrm>
              <a:off x="0" y="0"/>
              <a:ext cx="534312" cy="548070"/>
            </a:xfrm>
            <a:custGeom>
              <a:avLst/>
              <a:gdLst/>
              <a:ahLst/>
              <a:cxnLst/>
              <a:rect l="l" t="t" r="r" b="b"/>
              <a:pathLst>
                <a:path w="534312" h="548070">
                  <a:moveTo>
                    <a:pt x="0" y="0"/>
                  </a:moveTo>
                  <a:lnTo>
                    <a:pt x="534312" y="0"/>
                  </a:lnTo>
                  <a:lnTo>
                    <a:pt x="534312" y="548070"/>
                  </a:lnTo>
                  <a:lnTo>
                    <a:pt x="0" y="548070"/>
                  </a:lnTo>
                  <a:close/>
                </a:path>
              </a:pathLst>
            </a:custGeom>
            <a:gradFill rotWithShape="1">
              <a:gsLst>
                <a:gs pos="0">
                  <a:srgbClr val="3C67BF">
                    <a:alpha val="79000"/>
                  </a:srgbClr>
                </a:gs>
                <a:gs pos="100000">
                  <a:srgbClr val="F7ACFF">
                    <a:alpha val="79000"/>
                  </a:srgbClr>
                </a:gs>
              </a:gsLst>
              <a:lin ang="0"/>
            </a:gradFill>
          </p:spPr>
        </p:sp>
        <p:sp>
          <p:nvSpPr>
            <p:cNvPr id="30" name="TextBox 30">
              <a:extLst>
                <a:ext uri="{FF2B5EF4-FFF2-40B4-BE49-F238E27FC236}">
                  <a16:creationId xmlns:a16="http://schemas.microsoft.com/office/drawing/2014/main" id="{BD0F5D48-EFF7-8C6F-4E85-21E0B782032E}"/>
                </a:ext>
              </a:extLst>
            </p:cNvPr>
            <p:cNvSpPr txBox="1"/>
            <p:nvPr/>
          </p:nvSpPr>
          <p:spPr>
            <a:xfrm>
              <a:off x="0" y="-38100"/>
              <a:ext cx="534312" cy="586170"/>
            </a:xfrm>
            <a:prstGeom prst="rect">
              <a:avLst/>
            </a:prstGeom>
          </p:spPr>
          <p:txBody>
            <a:bodyPr lIns="50800" tIns="50800" rIns="50800" bIns="50800" rtlCol="0" anchor="ctr"/>
            <a:lstStyle/>
            <a:p>
              <a:pPr algn="ctr">
                <a:lnSpc>
                  <a:spcPts val="2659"/>
                </a:lnSpc>
              </a:pPr>
              <a:endParaRPr/>
            </a:p>
          </p:txBody>
        </p:sp>
      </p:grpSp>
      <p:grpSp>
        <p:nvGrpSpPr>
          <p:cNvPr id="36" name="Group 36">
            <a:extLst>
              <a:ext uri="{FF2B5EF4-FFF2-40B4-BE49-F238E27FC236}">
                <a16:creationId xmlns:a16="http://schemas.microsoft.com/office/drawing/2014/main" id="{1A5F3FC2-7245-453B-4A51-BC6FDB172A6A}"/>
              </a:ext>
            </a:extLst>
          </p:cNvPr>
          <p:cNvGrpSpPr/>
          <p:nvPr/>
        </p:nvGrpSpPr>
        <p:grpSpPr>
          <a:xfrm>
            <a:off x="15568629" y="-318954"/>
            <a:ext cx="2249937" cy="2249937"/>
            <a:chOff x="0" y="0"/>
            <a:chExt cx="812800" cy="812800"/>
          </a:xfrm>
        </p:grpSpPr>
        <p:sp>
          <p:nvSpPr>
            <p:cNvPr id="37" name="Freeform 37">
              <a:extLst>
                <a:ext uri="{FF2B5EF4-FFF2-40B4-BE49-F238E27FC236}">
                  <a16:creationId xmlns:a16="http://schemas.microsoft.com/office/drawing/2014/main" id="{0E4DEAB5-F3BD-0DA9-7A59-BFBBB85A8A0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38" name="TextBox 38">
              <a:extLst>
                <a:ext uri="{FF2B5EF4-FFF2-40B4-BE49-F238E27FC236}">
                  <a16:creationId xmlns:a16="http://schemas.microsoft.com/office/drawing/2014/main" id="{4B089650-AC72-C90F-69DC-3A036F574EE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0" name="Group 40">
            <a:extLst>
              <a:ext uri="{FF2B5EF4-FFF2-40B4-BE49-F238E27FC236}">
                <a16:creationId xmlns:a16="http://schemas.microsoft.com/office/drawing/2014/main" id="{CBE55D7E-3A0E-3202-B2A9-4BD045E7BD87}"/>
              </a:ext>
            </a:extLst>
          </p:cNvPr>
          <p:cNvGrpSpPr/>
          <p:nvPr/>
        </p:nvGrpSpPr>
        <p:grpSpPr>
          <a:xfrm>
            <a:off x="17128905" y="1279178"/>
            <a:ext cx="1256320" cy="1256320"/>
            <a:chOff x="0" y="0"/>
            <a:chExt cx="812800" cy="812800"/>
          </a:xfrm>
        </p:grpSpPr>
        <p:sp>
          <p:nvSpPr>
            <p:cNvPr id="41" name="Freeform 41">
              <a:extLst>
                <a:ext uri="{FF2B5EF4-FFF2-40B4-BE49-F238E27FC236}">
                  <a16:creationId xmlns:a16="http://schemas.microsoft.com/office/drawing/2014/main" id="{6CCE46F1-0EB5-6662-81BE-FC4CE32E92A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42" name="TextBox 42">
              <a:extLst>
                <a:ext uri="{FF2B5EF4-FFF2-40B4-BE49-F238E27FC236}">
                  <a16:creationId xmlns:a16="http://schemas.microsoft.com/office/drawing/2014/main" id="{BE0C44AF-BFCA-EE9B-CD17-3DB82267DA3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4" name="TextBox 43">
            <a:extLst>
              <a:ext uri="{FF2B5EF4-FFF2-40B4-BE49-F238E27FC236}">
                <a16:creationId xmlns:a16="http://schemas.microsoft.com/office/drawing/2014/main" id="{08E4C65E-3F6E-40A4-165E-71E09E2751D9}"/>
              </a:ext>
            </a:extLst>
          </p:cNvPr>
          <p:cNvSpPr txBox="1"/>
          <p:nvPr/>
        </p:nvSpPr>
        <p:spPr>
          <a:xfrm>
            <a:off x="10003302" y="2274776"/>
            <a:ext cx="9193236" cy="361637"/>
          </a:xfrm>
          <a:prstGeom prst="rect">
            <a:avLst/>
          </a:prstGeom>
          <a:noFill/>
        </p:spPr>
        <p:txBody>
          <a:bodyPr wrap="square">
            <a:spAutoFit/>
          </a:bodyPr>
          <a:lstStyle/>
          <a:p>
            <a:pPr algn="l">
              <a:lnSpc>
                <a:spcPts val="2145"/>
              </a:lnSpc>
            </a:pPr>
            <a:r>
              <a:rPr lang="en-US" sz="1800" b="1" dirty="0">
                <a:solidFill>
                  <a:srgbClr val="240960"/>
                </a:solidFill>
                <a:latin typeface="Montserrat Bold"/>
                <a:ea typeface="Montserrat Bold"/>
                <a:cs typeface="Montserrat Bold"/>
                <a:sym typeface="Montserrat Bold"/>
              </a:rPr>
              <a:t>Total </a:t>
            </a:r>
            <a:r>
              <a:rPr lang="en-US" b="1" dirty="0">
                <a:solidFill>
                  <a:srgbClr val="240960"/>
                </a:solidFill>
                <a:latin typeface="Montserrat Bold"/>
                <a:ea typeface="Montserrat Bold"/>
                <a:cs typeface="Montserrat Bold"/>
                <a:sym typeface="Montserrat Bold"/>
              </a:rPr>
              <a:t>Revenue</a:t>
            </a:r>
            <a:r>
              <a:rPr lang="en-US" sz="1800" b="1" dirty="0">
                <a:solidFill>
                  <a:srgbClr val="240960"/>
                </a:solidFill>
                <a:latin typeface="Montserrat Bold"/>
                <a:ea typeface="Montserrat Bold"/>
                <a:cs typeface="Montserrat Bold"/>
                <a:sym typeface="Montserrat Bold"/>
              </a:rPr>
              <a:t> By </a:t>
            </a:r>
            <a:r>
              <a:rPr lang="en-US" sz="1800" b="1" dirty="0" err="1">
                <a:solidFill>
                  <a:srgbClr val="240960"/>
                </a:solidFill>
                <a:latin typeface="Montserrat Bold"/>
                <a:ea typeface="Montserrat Bold"/>
                <a:cs typeface="Montserrat Bold"/>
                <a:sym typeface="Montserrat Bold"/>
              </a:rPr>
              <a:t>Qtr</a:t>
            </a:r>
            <a:r>
              <a:rPr lang="en-US" sz="1800" b="1" dirty="0">
                <a:solidFill>
                  <a:srgbClr val="240960"/>
                </a:solidFill>
                <a:latin typeface="Montserrat Bold"/>
                <a:ea typeface="Montserrat Bold"/>
                <a:cs typeface="Montserrat Bold"/>
                <a:sym typeface="Montserrat Bold"/>
              </a:rPr>
              <a:t>, Week, Day</a:t>
            </a:r>
          </a:p>
        </p:txBody>
      </p:sp>
      <p:sp>
        <p:nvSpPr>
          <p:cNvPr id="46" name="TextBox 45">
            <a:extLst>
              <a:ext uri="{FF2B5EF4-FFF2-40B4-BE49-F238E27FC236}">
                <a16:creationId xmlns:a16="http://schemas.microsoft.com/office/drawing/2014/main" id="{219C521A-050B-C688-60A2-6B29E4F31C7E}"/>
              </a:ext>
            </a:extLst>
          </p:cNvPr>
          <p:cNvSpPr txBox="1"/>
          <p:nvPr/>
        </p:nvSpPr>
        <p:spPr>
          <a:xfrm>
            <a:off x="9906000" y="2636413"/>
            <a:ext cx="7154449" cy="2954014"/>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GB" dirty="0">
                <a:latin typeface="Montserrat" panose="00000500000000000000" pitchFamily="2" charset="0"/>
              </a:rPr>
              <a:t>This shows how much customers generated revenue over time, starting from quarters, and lets you drill down to see weekly and spending patterns.</a:t>
            </a:r>
          </a:p>
          <a:p>
            <a:pPr marL="285750" indent="-285750" algn="just">
              <a:lnSpc>
                <a:spcPct val="150000"/>
              </a:lnSpc>
              <a:buFont typeface="Wingdings" panose="05000000000000000000" pitchFamily="2" charset="2"/>
              <a:buChar char="Ø"/>
            </a:pPr>
            <a:r>
              <a:rPr lang="en-GB" dirty="0">
                <a:latin typeface="Montserrat" panose="00000500000000000000" pitchFamily="2" charset="0"/>
              </a:rPr>
              <a:t>A hierarchy is provided </a:t>
            </a:r>
            <a:r>
              <a:rPr lang="en-GB" dirty="0" err="1">
                <a:latin typeface="Montserrat" panose="00000500000000000000" pitchFamily="2" charset="0"/>
              </a:rPr>
              <a:t>Qtr</a:t>
            </a:r>
            <a:r>
              <a:rPr lang="en-GB" dirty="0">
                <a:latin typeface="Montserrat" panose="00000500000000000000" pitchFamily="2" charset="0"/>
              </a:rPr>
              <a:t> -&gt; Week -&gt; Day to analyse the spending trends.</a:t>
            </a:r>
          </a:p>
          <a:p>
            <a:pPr marL="285750" indent="-285750" algn="just">
              <a:lnSpc>
                <a:spcPct val="150000"/>
              </a:lnSpc>
              <a:buFont typeface="Wingdings" panose="05000000000000000000" pitchFamily="2" charset="2"/>
              <a:buChar char="Ø"/>
            </a:pPr>
            <a:r>
              <a:rPr lang="en-GB" dirty="0">
                <a:latin typeface="Montserrat" panose="00000500000000000000" pitchFamily="2" charset="0"/>
              </a:rPr>
              <a:t>Spending is usually higher in Q4, week 27, and on Sundays.</a:t>
            </a:r>
          </a:p>
        </p:txBody>
      </p:sp>
      <p:sp>
        <p:nvSpPr>
          <p:cNvPr id="48" name="TextBox 47">
            <a:extLst>
              <a:ext uri="{FF2B5EF4-FFF2-40B4-BE49-F238E27FC236}">
                <a16:creationId xmlns:a16="http://schemas.microsoft.com/office/drawing/2014/main" id="{7C63C9D3-965B-F527-E3C1-C7C15586D1DE}"/>
              </a:ext>
            </a:extLst>
          </p:cNvPr>
          <p:cNvSpPr txBox="1"/>
          <p:nvPr/>
        </p:nvSpPr>
        <p:spPr>
          <a:xfrm>
            <a:off x="9982200" y="6081517"/>
            <a:ext cx="9587132" cy="361637"/>
          </a:xfrm>
          <a:prstGeom prst="rect">
            <a:avLst/>
          </a:prstGeom>
          <a:noFill/>
        </p:spPr>
        <p:txBody>
          <a:bodyPr wrap="square">
            <a:spAutoFit/>
          </a:bodyPr>
          <a:lstStyle/>
          <a:p>
            <a:pPr algn="l">
              <a:lnSpc>
                <a:spcPts val="2145"/>
              </a:lnSpc>
            </a:pPr>
            <a:r>
              <a:rPr lang="en-US" sz="1800" b="1" dirty="0">
                <a:solidFill>
                  <a:srgbClr val="240960"/>
                </a:solidFill>
                <a:latin typeface="Montserrat Bold"/>
                <a:ea typeface="Montserrat Bold"/>
                <a:cs typeface="Montserrat Bold"/>
                <a:sym typeface="Montserrat Bold"/>
              </a:rPr>
              <a:t>Total Interest by Card Category</a:t>
            </a:r>
          </a:p>
        </p:txBody>
      </p:sp>
      <p:sp>
        <p:nvSpPr>
          <p:cNvPr id="50" name="TextBox 49">
            <a:extLst>
              <a:ext uri="{FF2B5EF4-FFF2-40B4-BE49-F238E27FC236}">
                <a16:creationId xmlns:a16="http://schemas.microsoft.com/office/drawing/2014/main" id="{8A686C88-582A-E10E-2B4F-5A3C64302F41}"/>
              </a:ext>
            </a:extLst>
          </p:cNvPr>
          <p:cNvSpPr txBox="1"/>
          <p:nvPr/>
        </p:nvSpPr>
        <p:spPr>
          <a:xfrm>
            <a:off x="9982200" y="6501323"/>
            <a:ext cx="7132637" cy="337252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GB" dirty="0">
                <a:latin typeface="Montserrat" panose="00000500000000000000" pitchFamily="2" charset="0"/>
              </a:rPr>
              <a:t>This chart shows the total interest amount earned from customers using different credit card categories such as Blue, Silver, Gold, and Platinum.</a:t>
            </a:r>
          </a:p>
          <a:p>
            <a:pPr marL="285750" indent="-285750" algn="just">
              <a:lnSpc>
                <a:spcPct val="150000"/>
              </a:lnSpc>
              <a:buFont typeface="Wingdings" panose="05000000000000000000" pitchFamily="2" charset="2"/>
              <a:buChar char="Ø"/>
            </a:pPr>
            <a:r>
              <a:rPr lang="en-GB" dirty="0">
                <a:latin typeface="Montserrat" panose="00000500000000000000" pitchFamily="2" charset="0"/>
              </a:rPr>
              <a:t>This chart helps the business understand which card categories are generating more interest revenue.</a:t>
            </a:r>
          </a:p>
          <a:p>
            <a:pPr marL="285750" indent="-285750" algn="just">
              <a:lnSpc>
                <a:spcPct val="150000"/>
              </a:lnSpc>
              <a:buFont typeface="Wingdings" panose="05000000000000000000" pitchFamily="2" charset="2"/>
              <a:buChar char="Ø"/>
            </a:pPr>
            <a:r>
              <a:rPr lang="en-GB" dirty="0">
                <a:latin typeface="Montserrat" panose="00000500000000000000" pitchFamily="2" charset="0"/>
              </a:rPr>
              <a:t>The Blue card generates the highest interest at ₹6.6 million, significantly more than any other category. Silver, Gold, and Platinum cards contribute far less.</a:t>
            </a:r>
          </a:p>
        </p:txBody>
      </p:sp>
      <p:pic>
        <p:nvPicPr>
          <p:cNvPr id="5" name="Picture 4">
            <a:extLst>
              <a:ext uri="{FF2B5EF4-FFF2-40B4-BE49-F238E27FC236}">
                <a16:creationId xmlns:a16="http://schemas.microsoft.com/office/drawing/2014/main" id="{84D7370D-270D-8E9F-566B-4807BF5BA8D2}"/>
              </a:ext>
            </a:extLst>
          </p:cNvPr>
          <p:cNvPicPr>
            <a:picLocks noChangeAspect="1"/>
          </p:cNvPicPr>
          <p:nvPr/>
        </p:nvPicPr>
        <p:blipFill>
          <a:blip r:embed="rId2"/>
          <a:stretch>
            <a:fillRect/>
          </a:stretch>
        </p:blipFill>
        <p:spPr>
          <a:xfrm>
            <a:off x="1143000" y="1871583"/>
            <a:ext cx="7076662" cy="3257184"/>
          </a:xfrm>
          <a:prstGeom prst="rect">
            <a:avLst/>
          </a:prstGeom>
        </p:spPr>
      </p:pic>
      <p:pic>
        <p:nvPicPr>
          <p:cNvPr id="11" name="Picture 10">
            <a:extLst>
              <a:ext uri="{FF2B5EF4-FFF2-40B4-BE49-F238E27FC236}">
                <a16:creationId xmlns:a16="http://schemas.microsoft.com/office/drawing/2014/main" id="{DA8F11D5-7A6E-865B-A81C-5B366E0A1D3B}"/>
              </a:ext>
            </a:extLst>
          </p:cNvPr>
          <p:cNvPicPr>
            <a:picLocks noChangeAspect="1"/>
          </p:cNvPicPr>
          <p:nvPr/>
        </p:nvPicPr>
        <p:blipFill>
          <a:blip r:embed="rId3"/>
          <a:stretch>
            <a:fillRect/>
          </a:stretch>
        </p:blipFill>
        <p:spPr>
          <a:xfrm>
            <a:off x="985830" y="5573182"/>
            <a:ext cx="6847571" cy="3685118"/>
          </a:xfrm>
          <a:prstGeom prst="rect">
            <a:avLst/>
          </a:prstGeom>
        </p:spPr>
      </p:pic>
    </p:spTree>
    <p:extLst>
      <p:ext uri="{BB962C8B-B14F-4D97-AF65-F5344CB8AC3E}">
        <p14:creationId xmlns:p14="http://schemas.microsoft.com/office/powerpoint/2010/main" val="343569054"/>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a:extLst>
            <a:ext uri="{FF2B5EF4-FFF2-40B4-BE49-F238E27FC236}">
              <a16:creationId xmlns:a16="http://schemas.microsoft.com/office/drawing/2014/main" id="{666595B9-B894-955B-3BFA-58338ABA98E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88A2B68-641B-6D3B-A6FA-D2437FA2651A}"/>
              </a:ext>
            </a:extLst>
          </p:cNvPr>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3" name="TextBox 3">
            <a:extLst>
              <a:ext uri="{FF2B5EF4-FFF2-40B4-BE49-F238E27FC236}">
                <a16:creationId xmlns:a16="http://schemas.microsoft.com/office/drawing/2014/main" id="{9A5E869C-164A-2B1A-7418-4F4FF86EA4BB}"/>
              </a:ext>
            </a:extLst>
          </p:cNvPr>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07</a:t>
            </a:r>
          </a:p>
        </p:txBody>
      </p:sp>
      <p:grpSp>
        <p:nvGrpSpPr>
          <p:cNvPr id="8" name="Group 8">
            <a:extLst>
              <a:ext uri="{FF2B5EF4-FFF2-40B4-BE49-F238E27FC236}">
                <a16:creationId xmlns:a16="http://schemas.microsoft.com/office/drawing/2014/main" id="{7FCC7CC2-8E4D-B914-E175-954EDFDF6F25}"/>
              </a:ext>
            </a:extLst>
          </p:cNvPr>
          <p:cNvGrpSpPr/>
          <p:nvPr/>
        </p:nvGrpSpPr>
        <p:grpSpPr>
          <a:xfrm>
            <a:off x="0" y="5920447"/>
            <a:ext cx="8384711" cy="2735500"/>
            <a:chOff x="0" y="0"/>
            <a:chExt cx="2208319" cy="720461"/>
          </a:xfrm>
        </p:grpSpPr>
        <p:sp>
          <p:nvSpPr>
            <p:cNvPr id="9" name="Freeform 9">
              <a:extLst>
                <a:ext uri="{FF2B5EF4-FFF2-40B4-BE49-F238E27FC236}">
                  <a16:creationId xmlns:a16="http://schemas.microsoft.com/office/drawing/2014/main" id="{6C20BB67-7DDF-B36D-939E-063F0F3E52BE}"/>
                </a:ext>
              </a:extLst>
            </p:cNvPr>
            <p:cNvSpPr/>
            <p:nvPr/>
          </p:nvSpPr>
          <p:spPr>
            <a:xfrm>
              <a:off x="0" y="0"/>
              <a:ext cx="2208319" cy="720461"/>
            </a:xfrm>
            <a:custGeom>
              <a:avLst/>
              <a:gdLst/>
              <a:ahLst/>
              <a:cxnLst/>
              <a:rect l="l" t="t" r="r" b="b"/>
              <a:pathLst>
                <a:path w="2208319" h="720461">
                  <a:moveTo>
                    <a:pt x="0" y="0"/>
                  </a:moveTo>
                  <a:lnTo>
                    <a:pt x="2208319" y="0"/>
                  </a:lnTo>
                  <a:lnTo>
                    <a:pt x="2208319" y="720461"/>
                  </a:lnTo>
                  <a:lnTo>
                    <a:pt x="0" y="720461"/>
                  </a:lnTo>
                  <a:close/>
                </a:path>
              </a:pathLst>
            </a:custGeom>
            <a:gradFill rotWithShape="1">
              <a:gsLst>
                <a:gs pos="0">
                  <a:srgbClr val="3C67BF">
                    <a:alpha val="79000"/>
                  </a:srgbClr>
                </a:gs>
                <a:gs pos="100000">
                  <a:srgbClr val="F7ACFF">
                    <a:alpha val="79000"/>
                  </a:srgbClr>
                </a:gs>
              </a:gsLst>
              <a:lin ang="0"/>
            </a:gradFill>
          </p:spPr>
        </p:sp>
        <p:sp>
          <p:nvSpPr>
            <p:cNvPr id="10" name="TextBox 10">
              <a:extLst>
                <a:ext uri="{FF2B5EF4-FFF2-40B4-BE49-F238E27FC236}">
                  <a16:creationId xmlns:a16="http://schemas.microsoft.com/office/drawing/2014/main" id="{AAEAE75C-A4F8-0C8F-18C0-2D6774706455}"/>
                </a:ext>
              </a:extLst>
            </p:cNvPr>
            <p:cNvSpPr txBox="1"/>
            <p:nvPr/>
          </p:nvSpPr>
          <p:spPr>
            <a:xfrm>
              <a:off x="0" y="-38100"/>
              <a:ext cx="2208319" cy="758561"/>
            </a:xfrm>
            <a:prstGeom prst="rect">
              <a:avLst/>
            </a:prstGeom>
          </p:spPr>
          <p:txBody>
            <a:bodyPr lIns="50800" tIns="50800" rIns="50800" bIns="50800" rtlCol="0" anchor="ctr"/>
            <a:lstStyle/>
            <a:p>
              <a:pPr algn="ctr">
                <a:lnSpc>
                  <a:spcPts val="2659"/>
                </a:lnSpc>
              </a:pPr>
              <a:endParaRPr/>
            </a:p>
          </p:txBody>
        </p:sp>
      </p:grpSp>
      <p:grpSp>
        <p:nvGrpSpPr>
          <p:cNvPr id="22" name="Group 22">
            <a:extLst>
              <a:ext uri="{FF2B5EF4-FFF2-40B4-BE49-F238E27FC236}">
                <a16:creationId xmlns:a16="http://schemas.microsoft.com/office/drawing/2014/main" id="{1D976ED3-5806-EE47-07A5-D083F874613F}"/>
              </a:ext>
            </a:extLst>
          </p:cNvPr>
          <p:cNvGrpSpPr/>
          <p:nvPr/>
        </p:nvGrpSpPr>
        <p:grpSpPr>
          <a:xfrm>
            <a:off x="9528317" y="2324575"/>
            <a:ext cx="262038" cy="262038"/>
            <a:chOff x="0" y="0"/>
            <a:chExt cx="812800" cy="812800"/>
          </a:xfrm>
        </p:grpSpPr>
        <p:sp>
          <p:nvSpPr>
            <p:cNvPr id="23" name="Freeform 23">
              <a:extLst>
                <a:ext uri="{FF2B5EF4-FFF2-40B4-BE49-F238E27FC236}">
                  <a16:creationId xmlns:a16="http://schemas.microsoft.com/office/drawing/2014/main" id="{81506C6B-4598-D0B2-DCE1-47D0A1C2A9B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4" name="TextBox 24">
              <a:extLst>
                <a:ext uri="{FF2B5EF4-FFF2-40B4-BE49-F238E27FC236}">
                  <a16:creationId xmlns:a16="http://schemas.microsoft.com/office/drawing/2014/main" id="{219D37F5-2BFD-C1BA-62F9-6A485E2D139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a:extLst>
              <a:ext uri="{FF2B5EF4-FFF2-40B4-BE49-F238E27FC236}">
                <a16:creationId xmlns:a16="http://schemas.microsoft.com/office/drawing/2014/main" id="{2D365B1F-C17D-95DE-9D1F-1A5AE8061577}"/>
              </a:ext>
            </a:extLst>
          </p:cNvPr>
          <p:cNvGrpSpPr/>
          <p:nvPr/>
        </p:nvGrpSpPr>
        <p:grpSpPr>
          <a:xfrm>
            <a:off x="9556539" y="6601021"/>
            <a:ext cx="262038" cy="262038"/>
            <a:chOff x="0" y="0"/>
            <a:chExt cx="812800" cy="812800"/>
          </a:xfrm>
        </p:grpSpPr>
        <p:sp>
          <p:nvSpPr>
            <p:cNvPr id="26" name="Freeform 26">
              <a:extLst>
                <a:ext uri="{FF2B5EF4-FFF2-40B4-BE49-F238E27FC236}">
                  <a16:creationId xmlns:a16="http://schemas.microsoft.com/office/drawing/2014/main" id="{F3BBF957-3F3F-FE98-43EC-8A2F4A56F35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7" name="TextBox 27">
              <a:extLst>
                <a:ext uri="{FF2B5EF4-FFF2-40B4-BE49-F238E27FC236}">
                  <a16:creationId xmlns:a16="http://schemas.microsoft.com/office/drawing/2014/main" id="{97DC6667-D373-1FD5-C85E-0AB8AF4CC9E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a:extLst>
              <a:ext uri="{FF2B5EF4-FFF2-40B4-BE49-F238E27FC236}">
                <a16:creationId xmlns:a16="http://schemas.microsoft.com/office/drawing/2014/main" id="{1D1FE816-2625-3EF6-5449-9FF7ABAC255D}"/>
              </a:ext>
            </a:extLst>
          </p:cNvPr>
          <p:cNvGrpSpPr/>
          <p:nvPr/>
        </p:nvGrpSpPr>
        <p:grpSpPr>
          <a:xfrm>
            <a:off x="429600" y="2555251"/>
            <a:ext cx="2028716" cy="2080953"/>
            <a:chOff x="0" y="0"/>
            <a:chExt cx="534312" cy="548070"/>
          </a:xfrm>
        </p:grpSpPr>
        <p:sp>
          <p:nvSpPr>
            <p:cNvPr id="29" name="Freeform 29">
              <a:extLst>
                <a:ext uri="{FF2B5EF4-FFF2-40B4-BE49-F238E27FC236}">
                  <a16:creationId xmlns:a16="http://schemas.microsoft.com/office/drawing/2014/main" id="{D73FCC30-9CA4-0A05-5434-FF5DA763DD19}"/>
                </a:ext>
              </a:extLst>
            </p:cNvPr>
            <p:cNvSpPr/>
            <p:nvPr/>
          </p:nvSpPr>
          <p:spPr>
            <a:xfrm>
              <a:off x="0" y="0"/>
              <a:ext cx="534312" cy="548070"/>
            </a:xfrm>
            <a:custGeom>
              <a:avLst/>
              <a:gdLst/>
              <a:ahLst/>
              <a:cxnLst/>
              <a:rect l="l" t="t" r="r" b="b"/>
              <a:pathLst>
                <a:path w="534312" h="548070">
                  <a:moveTo>
                    <a:pt x="0" y="0"/>
                  </a:moveTo>
                  <a:lnTo>
                    <a:pt x="534312" y="0"/>
                  </a:lnTo>
                  <a:lnTo>
                    <a:pt x="534312" y="548070"/>
                  </a:lnTo>
                  <a:lnTo>
                    <a:pt x="0" y="548070"/>
                  </a:lnTo>
                  <a:close/>
                </a:path>
              </a:pathLst>
            </a:custGeom>
            <a:gradFill rotWithShape="1">
              <a:gsLst>
                <a:gs pos="0">
                  <a:srgbClr val="3C67BF">
                    <a:alpha val="79000"/>
                  </a:srgbClr>
                </a:gs>
                <a:gs pos="100000">
                  <a:srgbClr val="F7ACFF">
                    <a:alpha val="79000"/>
                  </a:srgbClr>
                </a:gs>
              </a:gsLst>
              <a:lin ang="0"/>
            </a:gradFill>
          </p:spPr>
        </p:sp>
        <p:sp>
          <p:nvSpPr>
            <p:cNvPr id="30" name="TextBox 30">
              <a:extLst>
                <a:ext uri="{FF2B5EF4-FFF2-40B4-BE49-F238E27FC236}">
                  <a16:creationId xmlns:a16="http://schemas.microsoft.com/office/drawing/2014/main" id="{9DE94670-0537-950D-9A71-466E0763B766}"/>
                </a:ext>
              </a:extLst>
            </p:cNvPr>
            <p:cNvSpPr txBox="1"/>
            <p:nvPr/>
          </p:nvSpPr>
          <p:spPr>
            <a:xfrm>
              <a:off x="0" y="-38100"/>
              <a:ext cx="534312" cy="586170"/>
            </a:xfrm>
            <a:prstGeom prst="rect">
              <a:avLst/>
            </a:prstGeom>
          </p:spPr>
          <p:txBody>
            <a:bodyPr lIns="50800" tIns="50800" rIns="50800" bIns="50800" rtlCol="0" anchor="ctr"/>
            <a:lstStyle/>
            <a:p>
              <a:pPr algn="ctr">
                <a:lnSpc>
                  <a:spcPts val="2659"/>
                </a:lnSpc>
              </a:pPr>
              <a:endParaRPr/>
            </a:p>
          </p:txBody>
        </p:sp>
      </p:grpSp>
      <p:grpSp>
        <p:nvGrpSpPr>
          <p:cNvPr id="36" name="Group 36">
            <a:extLst>
              <a:ext uri="{FF2B5EF4-FFF2-40B4-BE49-F238E27FC236}">
                <a16:creationId xmlns:a16="http://schemas.microsoft.com/office/drawing/2014/main" id="{E85715DB-A581-F30A-FAF3-E2EC980D817E}"/>
              </a:ext>
            </a:extLst>
          </p:cNvPr>
          <p:cNvGrpSpPr/>
          <p:nvPr/>
        </p:nvGrpSpPr>
        <p:grpSpPr>
          <a:xfrm>
            <a:off x="15568629" y="-318954"/>
            <a:ext cx="2249937" cy="2249937"/>
            <a:chOff x="0" y="0"/>
            <a:chExt cx="812800" cy="812800"/>
          </a:xfrm>
        </p:grpSpPr>
        <p:sp>
          <p:nvSpPr>
            <p:cNvPr id="37" name="Freeform 37">
              <a:extLst>
                <a:ext uri="{FF2B5EF4-FFF2-40B4-BE49-F238E27FC236}">
                  <a16:creationId xmlns:a16="http://schemas.microsoft.com/office/drawing/2014/main" id="{08022909-D120-8610-C9F2-972E434D23C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38" name="TextBox 38">
              <a:extLst>
                <a:ext uri="{FF2B5EF4-FFF2-40B4-BE49-F238E27FC236}">
                  <a16:creationId xmlns:a16="http://schemas.microsoft.com/office/drawing/2014/main" id="{F6455712-3CFE-5820-541D-ED9321575F2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0" name="Group 40">
            <a:extLst>
              <a:ext uri="{FF2B5EF4-FFF2-40B4-BE49-F238E27FC236}">
                <a16:creationId xmlns:a16="http://schemas.microsoft.com/office/drawing/2014/main" id="{17783205-544D-BC17-5617-E68EF0016036}"/>
              </a:ext>
            </a:extLst>
          </p:cNvPr>
          <p:cNvGrpSpPr/>
          <p:nvPr/>
        </p:nvGrpSpPr>
        <p:grpSpPr>
          <a:xfrm>
            <a:off x="17128905" y="1279178"/>
            <a:ext cx="1256320" cy="1256320"/>
            <a:chOff x="0" y="0"/>
            <a:chExt cx="812800" cy="812800"/>
          </a:xfrm>
        </p:grpSpPr>
        <p:sp>
          <p:nvSpPr>
            <p:cNvPr id="41" name="Freeform 41">
              <a:extLst>
                <a:ext uri="{FF2B5EF4-FFF2-40B4-BE49-F238E27FC236}">
                  <a16:creationId xmlns:a16="http://schemas.microsoft.com/office/drawing/2014/main" id="{421C819D-4AF6-BD4E-9A96-DD4D2091D6D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42" name="TextBox 42">
              <a:extLst>
                <a:ext uri="{FF2B5EF4-FFF2-40B4-BE49-F238E27FC236}">
                  <a16:creationId xmlns:a16="http://schemas.microsoft.com/office/drawing/2014/main" id="{36007D3B-5468-3CA0-0F07-96E5331570D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4" name="TextBox 43">
            <a:extLst>
              <a:ext uri="{FF2B5EF4-FFF2-40B4-BE49-F238E27FC236}">
                <a16:creationId xmlns:a16="http://schemas.microsoft.com/office/drawing/2014/main" id="{0C701FA7-18D4-572F-4DE5-7946BD88F70F}"/>
              </a:ext>
            </a:extLst>
          </p:cNvPr>
          <p:cNvSpPr txBox="1"/>
          <p:nvPr/>
        </p:nvSpPr>
        <p:spPr>
          <a:xfrm>
            <a:off x="10003302" y="2274776"/>
            <a:ext cx="9193236" cy="361637"/>
          </a:xfrm>
          <a:prstGeom prst="rect">
            <a:avLst/>
          </a:prstGeom>
          <a:noFill/>
        </p:spPr>
        <p:txBody>
          <a:bodyPr wrap="square">
            <a:spAutoFit/>
          </a:bodyPr>
          <a:lstStyle/>
          <a:p>
            <a:pPr algn="l">
              <a:lnSpc>
                <a:spcPts val="2145"/>
              </a:lnSpc>
            </a:pPr>
            <a:r>
              <a:rPr lang="en-US" sz="1800" b="1" dirty="0">
                <a:solidFill>
                  <a:srgbClr val="240960"/>
                </a:solidFill>
                <a:latin typeface="Montserrat Bold"/>
                <a:ea typeface="Montserrat Bold"/>
                <a:cs typeface="Montserrat Bold"/>
                <a:sym typeface="Montserrat Bold"/>
              </a:rPr>
              <a:t>Delinquent Customers Count</a:t>
            </a:r>
          </a:p>
        </p:txBody>
      </p:sp>
      <p:sp>
        <p:nvSpPr>
          <p:cNvPr id="46" name="TextBox 45">
            <a:extLst>
              <a:ext uri="{FF2B5EF4-FFF2-40B4-BE49-F238E27FC236}">
                <a16:creationId xmlns:a16="http://schemas.microsoft.com/office/drawing/2014/main" id="{EB134841-14C6-A549-6A2A-670A7F5D84E5}"/>
              </a:ext>
            </a:extLst>
          </p:cNvPr>
          <p:cNvSpPr txBox="1"/>
          <p:nvPr/>
        </p:nvSpPr>
        <p:spPr>
          <a:xfrm>
            <a:off x="9906000" y="2636413"/>
            <a:ext cx="7154449" cy="2954014"/>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GB" dirty="0">
                <a:latin typeface="Montserrat" panose="00000500000000000000" pitchFamily="2" charset="0"/>
              </a:rPr>
              <a:t>This shows how many customers have been delinquent, meaning they have missed their credit payments.</a:t>
            </a:r>
          </a:p>
          <a:p>
            <a:pPr marL="285750" indent="-285750" algn="just">
              <a:lnSpc>
                <a:spcPct val="150000"/>
              </a:lnSpc>
              <a:buFont typeface="Wingdings" panose="05000000000000000000" pitchFamily="2" charset="2"/>
              <a:buChar char="Ø"/>
            </a:pPr>
            <a:r>
              <a:rPr lang="en-GB" dirty="0">
                <a:latin typeface="Montserrat" panose="00000500000000000000" pitchFamily="2" charset="0"/>
              </a:rPr>
              <a:t>It helps identify the portion of customers who are at financial risk, so the business can focus on improving recovery or offering support.</a:t>
            </a:r>
          </a:p>
          <a:p>
            <a:pPr marL="285750" indent="-285750" algn="just">
              <a:lnSpc>
                <a:spcPct val="150000"/>
              </a:lnSpc>
              <a:buFont typeface="Wingdings" panose="05000000000000000000" pitchFamily="2" charset="2"/>
              <a:buChar char="Ø"/>
            </a:pPr>
            <a:r>
              <a:rPr lang="en-GB" dirty="0">
                <a:latin typeface="Montserrat" panose="00000500000000000000" pitchFamily="2" charset="0"/>
              </a:rPr>
              <a:t>A small number of customers are delinquent, which is good, but they still need to be tracked.</a:t>
            </a:r>
          </a:p>
        </p:txBody>
      </p:sp>
      <p:sp>
        <p:nvSpPr>
          <p:cNvPr id="48" name="TextBox 47">
            <a:extLst>
              <a:ext uri="{FF2B5EF4-FFF2-40B4-BE49-F238E27FC236}">
                <a16:creationId xmlns:a16="http://schemas.microsoft.com/office/drawing/2014/main" id="{33C1D24E-9467-6BCE-DB57-1090EEF72D22}"/>
              </a:ext>
            </a:extLst>
          </p:cNvPr>
          <p:cNvSpPr txBox="1"/>
          <p:nvPr/>
        </p:nvSpPr>
        <p:spPr>
          <a:xfrm>
            <a:off x="9982200" y="6551222"/>
            <a:ext cx="9587132" cy="361637"/>
          </a:xfrm>
          <a:prstGeom prst="rect">
            <a:avLst/>
          </a:prstGeom>
          <a:noFill/>
        </p:spPr>
        <p:txBody>
          <a:bodyPr wrap="square">
            <a:spAutoFit/>
          </a:bodyPr>
          <a:lstStyle/>
          <a:p>
            <a:pPr algn="l">
              <a:lnSpc>
                <a:spcPts val="2145"/>
              </a:lnSpc>
            </a:pPr>
            <a:r>
              <a:rPr lang="en-US" sz="1800" b="1" dirty="0">
                <a:solidFill>
                  <a:srgbClr val="240960"/>
                </a:solidFill>
                <a:latin typeface="Montserrat Bold"/>
                <a:ea typeface="Montserrat Bold"/>
                <a:cs typeface="Montserrat Bold"/>
                <a:sym typeface="Montserrat Bold"/>
              </a:rPr>
              <a:t>Average Utilization by Use Chip</a:t>
            </a:r>
          </a:p>
        </p:txBody>
      </p:sp>
      <p:sp>
        <p:nvSpPr>
          <p:cNvPr id="50" name="TextBox 49">
            <a:extLst>
              <a:ext uri="{FF2B5EF4-FFF2-40B4-BE49-F238E27FC236}">
                <a16:creationId xmlns:a16="http://schemas.microsoft.com/office/drawing/2014/main" id="{FD4000A6-50B5-679E-76CC-ECB6C689F155}"/>
              </a:ext>
            </a:extLst>
          </p:cNvPr>
          <p:cNvSpPr txBox="1"/>
          <p:nvPr/>
        </p:nvSpPr>
        <p:spPr>
          <a:xfrm>
            <a:off x="9982200" y="7013774"/>
            <a:ext cx="7132637" cy="2123017"/>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GB" dirty="0">
                <a:latin typeface="Montserrat" panose="00000500000000000000" pitchFamily="2" charset="0"/>
              </a:rPr>
              <a:t>This shows the average credit utilization ratio based on the payment method used — Chip, Swipe, or Online.</a:t>
            </a:r>
          </a:p>
          <a:p>
            <a:pPr marL="285750" indent="-285750" algn="just">
              <a:lnSpc>
                <a:spcPct val="150000"/>
              </a:lnSpc>
              <a:buFont typeface="Wingdings" panose="05000000000000000000" pitchFamily="2" charset="2"/>
              <a:buChar char="Ø"/>
            </a:pPr>
            <a:r>
              <a:rPr lang="en-GB" dirty="0">
                <a:latin typeface="Montserrat" panose="00000500000000000000" pitchFamily="2" charset="0"/>
              </a:rPr>
              <a:t>Swipe and Online users generally have a higher credit utilization ratio, while Chip users tend to use less of their credit.</a:t>
            </a:r>
          </a:p>
        </p:txBody>
      </p:sp>
      <p:pic>
        <p:nvPicPr>
          <p:cNvPr id="6" name="Picture 5">
            <a:extLst>
              <a:ext uri="{FF2B5EF4-FFF2-40B4-BE49-F238E27FC236}">
                <a16:creationId xmlns:a16="http://schemas.microsoft.com/office/drawing/2014/main" id="{FD225A2B-36AF-AABD-CE45-789F8FA39788}"/>
              </a:ext>
            </a:extLst>
          </p:cNvPr>
          <p:cNvPicPr>
            <a:picLocks noChangeAspect="1"/>
          </p:cNvPicPr>
          <p:nvPr/>
        </p:nvPicPr>
        <p:blipFill>
          <a:blip r:embed="rId2"/>
          <a:stretch>
            <a:fillRect/>
          </a:stretch>
        </p:blipFill>
        <p:spPr>
          <a:xfrm>
            <a:off x="1600200" y="1833674"/>
            <a:ext cx="6068272" cy="3372321"/>
          </a:xfrm>
          <a:prstGeom prst="rect">
            <a:avLst/>
          </a:prstGeom>
        </p:spPr>
      </p:pic>
      <p:pic>
        <p:nvPicPr>
          <p:cNvPr id="14" name="Picture 13">
            <a:extLst>
              <a:ext uri="{FF2B5EF4-FFF2-40B4-BE49-F238E27FC236}">
                <a16:creationId xmlns:a16="http://schemas.microsoft.com/office/drawing/2014/main" id="{8006F1AE-10B2-1A0E-9207-9812C0DE1386}"/>
              </a:ext>
            </a:extLst>
          </p:cNvPr>
          <p:cNvPicPr>
            <a:picLocks noChangeAspect="1"/>
          </p:cNvPicPr>
          <p:nvPr/>
        </p:nvPicPr>
        <p:blipFill>
          <a:blip r:embed="rId3"/>
          <a:stretch>
            <a:fillRect/>
          </a:stretch>
        </p:blipFill>
        <p:spPr>
          <a:xfrm>
            <a:off x="2065088" y="5350656"/>
            <a:ext cx="4925112" cy="4782217"/>
          </a:xfrm>
          <a:prstGeom prst="rect">
            <a:avLst/>
          </a:prstGeom>
        </p:spPr>
      </p:pic>
    </p:spTree>
    <p:extLst>
      <p:ext uri="{BB962C8B-B14F-4D97-AF65-F5344CB8AC3E}">
        <p14:creationId xmlns:p14="http://schemas.microsoft.com/office/powerpoint/2010/main" val="2203550934"/>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a:extLst>
            <a:ext uri="{FF2B5EF4-FFF2-40B4-BE49-F238E27FC236}">
              <a16:creationId xmlns:a16="http://schemas.microsoft.com/office/drawing/2014/main" id="{13793AD8-3D64-DBFE-3E5D-D04A300A246B}"/>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10C089EB-AA80-6E2A-80AD-BEFA14006C83}"/>
              </a:ext>
            </a:extLst>
          </p:cNvPr>
          <p:cNvPicPr>
            <a:picLocks noChangeAspect="1"/>
          </p:cNvPicPr>
          <p:nvPr/>
        </p:nvPicPr>
        <p:blipFill>
          <a:blip r:embed="rId2"/>
          <a:stretch>
            <a:fillRect/>
          </a:stretch>
        </p:blipFill>
        <p:spPr>
          <a:xfrm>
            <a:off x="1885691" y="5903423"/>
            <a:ext cx="5278743" cy="4155426"/>
          </a:xfrm>
          <a:prstGeom prst="rect">
            <a:avLst/>
          </a:prstGeom>
        </p:spPr>
      </p:pic>
      <p:pic>
        <p:nvPicPr>
          <p:cNvPr id="9" name="Picture 8">
            <a:extLst>
              <a:ext uri="{FF2B5EF4-FFF2-40B4-BE49-F238E27FC236}">
                <a16:creationId xmlns:a16="http://schemas.microsoft.com/office/drawing/2014/main" id="{21F6A85C-671E-04A9-D429-703092169266}"/>
              </a:ext>
            </a:extLst>
          </p:cNvPr>
          <p:cNvPicPr>
            <a:picLocks noChangeAspect="1"/>
          </p:cNvPicPr>
          <p:nvPr/>
        </p:nvPicPr>
        <p:blipFill>
          <a:blip r:embed="rId3"/>
          <a:stretch>
            <a:fillRect/>
          </a:stretch>
        </p:blipFill>
        <p:spPr>
          <a:xfrm>
            <a:off x="2031371" y="914260"/>
            <a:ext cx="5973009" cy="4572638"/>
          </a:xfrm>
          <a:prstGeom prst="rect">
            <a:avLst/>
          </a:prstGeom>
        </p:spPr>
      </p:pic>
      <p:grpSp>
        <p:nvGrpSpPr>
          <p:cNvPr id="2" name="Group 2">
            <a:extLst>
              <a:ext uri="{FF2B5EF4-FFF2-40B4-BE49-F238E27FC236}">
                <a16:creationId xmlns:a16="http://schemas.microsoft.com/office/drawing/2014/main" id="{2ACF9D0D-5615-8067-9FF6-0159743AA69A}"/>
              </a:ext>
            </a:extLst>
          </p:cNvPr>
          <p:cNvGrpSpPr/>
          <p:nvPr/>
        </p:nvGrpSpPr>
        <p:grpSpPr>
          <a:xfrm>
            <a:off x="7275947" y="-288554"/>
            <a:ext cx="11264060" cy="11375654"/>
            <a:chOff x="0" y="0"/>
            <a:chExt cx="2966666" cy="2996057"/>
          </a:xfrm>
        </p:grpSpPr>
        <p:sp>
          <p:nvSpPr>
            <p:cNvPr id="3" name="Freeform 3">
              <a:extLst>
                <a:ext uri="{FF2B5EF4-FFF2-40B4-BE49-F238E27FC236}">
                  <a16:creationId xmlns:a16="http://schemas.microsoft.com/office/drawing/2014/main" id="{A378047B-F2ED-A5C9-1F75-E4CC149B0CF0}"/>
                </a:ext>
              </a:extLst>
            </p:cNvPr>
            <p:cNvSpPr/>
            <p:nvPr/>
          </p:nvSpPr>
          <p:spPr>
            <a:xfrm>
              <a:off x="0" y="0"/>
              <a:ext cx="2966666" cy="2996057"/>
            </a:xfrm>
            <a:custGeom>
              <a:avLst/>
              <a:gdLst/>
              <a:ahLst/>
              <a:cxnLst/>
              <a:rect l="l" t="t" r="r" b="b"/>
              <a:pathLst>
                <a:path w="2966666" h="2996057">
                  <a:moveTo>
                    <a:pt x="0" y="0"/>
                  </a:moveTo>
                  <a:lnTo>
                    <a:pt x="2966666" y="0"/>
                  </a:lnTo>
                  <a:lnTo>
                    <a:pt x="2966666" y="2996057"/>
                  </a:lnTo>
                  <a:lnTo>
                    <a:pt x="0" y="2996057"/>
                  </a:lnTo>
                  <a:close/>
                </a:path>
              </a:pathLst>
            </a:custGeom>
            <a:gradFill rotWithShape="1">
              <a:gsLst>
                <a:gs pos="0">
                  <a:srgbClr val="F7ACFF">
                    <a:alpha val="0"/>
                  </a:srgbClr>
                </a:gs>
                <a:gs pos="50000">
                  <a:srgbClr val="6B4CAF">
                    <a:alpha val="13225"/>
                  </a:srgbClr>
                </a:gs>
                <a:gs pos="100000">
                  <a:srgbClr val="3C67BF">
                    <a:alpha val="23000"/>
                  </a:srgbClr>
                </a:gs>
              </a:gsLst>
              <a:lin ang="0"/>
            </a:gradFill>
          </p:spPr>
        </p:sp>
        <p:sp>
          <p:nvSpPr>
            <p:cNvPr id="4" name="TextBox 4">
              <a:extLst>
                <a:ext uri="{FF2B5EF4-FFF2-40B4-BE49-F238E27FC236}">
                  <a16:creationId xmlns:a16="http://schemas.microsoft.com/office/drawing/2014/main" id="{F7BA6801-CACE-1EBC-D8F4-60C1B6093195}"/>
                </a:ext>
              </a:extLst>
            </p:cNvPr>
            <p:cNvSpPr txBox="1"/>
            <p:nvPr/>
          </p:nvSpPr>
          <p:spPr>
            <a:xfrm>
              <a:off x="0" y="-38100"/>
              <a:ext cx="2966666" cy="3034157"/>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8610950D-EE84-B347-99BF-A28EEF97B651}"/>
              </a:ext>
            </a:extLst>
          </p:cNvPr>
          <p:cNvGrpSpPr/>
          <p:nvPr/>
        </p:nvGrpSpPr>
        <p:grpSpPr>
          <a:xfrm>
            <a:off x="-1154546" y="-1328013"/>
            <a:ext cx="5214383" cy="5214383"/>
            <a:chOff x="0" y="0"/>
            <a:chExt cx="812800" cy="812800"/>
          </a:xfrm>
        </p:grpSpPr>
        <p:sp>
          <p:nvSpPr>
            <p:cNvPr id="6" name="Freeform 6">
              <a:extLst>
                <a:ext uri="{FF2B5EF4-FFF2-40B4-BE49-F238E27FC236}">
                  <a16:creationId xmlns:a16="http://schemas.microsoft.com/office/drawing/2014/main" id="{51A79A6C-F0CA-B18C-6764-B4602B75977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7" name="TextBox 7">
              <a:extLst>
                <a:ext uri="{FF2B5EF4-FFF2-40B4-BE49-F238E27FC236}">
                  <a16:creationId xmlns:a16="http://schemas.microsoft.com/office/drawing/2014/main" id="{F67F4FBE-FF22-F671-9559-1F8F4BD7414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1AD29B9D-6EB8-7BB6-BFF8-02C71E3F9B44}"/>
              </a:ext>
            </a:extLst>
          </p:cNvPr>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4" name="TextBox 14">
            <a:extLst>
              <a:ext uri="{FF2B5EF4-FFF2-40B4-BE49-F238E27FC236}">
                <a16:creationId xmlns:a16="http://schemas.microsoft.com/office/drawing/2014/main" id="{E8D10E38-A161-284F-3E6A-F1E0C82C7B73}"/>
              </a:ext>
            </a:extLst>
          </p:cNvPr>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06</a:t>
            </a:r>
          </a:p>
        </p:txBody>
      </p:sp>
      <p:grpSp>
        <p:nvGrpSpPr>
          <p:cNvPr id="22" name="Group 22">
            <a:extLst>
              <a:ext uri="{FF2B5EF4-FFF2-40B4-BE49-F238E27FC236}">
                <a16:creationId xmlns:a16="http://schemas.microsoft.com/office/drawing/2014/main" id="{E9BE7D09-0033-E178-0900-CB3671E23E72}"/>
              </a:ext>
            </a:extLst>
          </p:cNvPr>
          <p:cNvGrpSpPr/>
          <p:nvPr/>
        </p:nvGrpSpPr>
        <p:grpSpPr>
          <a:xfrm>
            <a:off x="-908020" y="7636544"/>
            <a:ext cx="4721330" cy="4721330"/>
            <a:chOff x="0" y="0"/>
            <a:chExt cx="812800" cy="812800"/>
          </a:xfrm>
        </p:grpSpPr>
        <p:sp>
          <p:nvSpPr>
            <p:cNvPr id="23" name="Freeform 23">
              <a:extLst>
                <a:ext uri="{FF2B5EF4-FFF2-40B4-BE49-F238E27FC236}">
                  <a16:creationId xmlns:a16="http://schemas.microsoft.com/office/drawing/2014/main" id="{EB7BFC9B-8B50-04B8-5542-3C0E1A4460C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4" name="TextBox 24">
              <a:extLst>
                <a:ext uri="{FF2B5EF4-FFF2-40B4-BE49-F238E27FC236}">
                  <a16:creationId xmlns:a16="http://schemas.microsoft.com/office/drawing/2014/main" id="{B26C06D0-CC89-9E39-411A-6E52653D1A5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5" name="TextBox 25">
            <a:extLst>
              <a:ext uri="{FF2B5EF4-FFF2-40B4-BE49-F238E27FC236}">
                <a16:creationId xmlns:a16="http://schemas.microsoft.com/office/drawing/2014/main" id="{FC8A8805-0F11-1059-5D23-3B9A4B50649B}"/>
              </a:ext>
            </a:extLst>
          </p:cNvPr>
          <p:cNvSpPr txBox="1"/>
          <p:nvPr/>
        </p:nvSpPr>
        <p:spPr>
          <a:xfrm>
            <a:off x="9677400" y="3711756"/>
            <a:ext cx="8266299" cy="2030684"/>
          </a:xfrm>
          <a:prstGeom prst="rect">
            <a:avLst/>
          </a:prstGeom>
        </p:spPr>
        <p:txBody>
          <a:bodyPr wrap="square" lIns="0" tIns="0" rIns="0" bIns="0" rtlCol="0" anchor="t">
            <a:spAutoFit/>
          </a:bodyPr>
          <a:lstStyle/>
          <a:p>
            <a:pPr marL="342900" indent="-342900" algn="just">
              <a:lnSpc>
                <a:spcPct val="150000"/>
              </a:lnSpc>
              <a:buFont typeface="Wingdings" panose="05000000000000000000" pitchFamily="2" charset="2"/>
              <a:buChar char="Ø"/>
            </a:pPr>
            <a:r>
              <a:rPr lang="en-GB" dirty="0">
                <a:latin typeface="Montserrat" panose="00000500000000000000" pitchFamily="2" charset="0"/>
              </a:rPr>
              <a:t>This shows how much total money was generated for company by different types of credit cards such as Blue, Silver, Gold, and Platinum.</a:t>
            </a:r>
          </a:p>
          <a:p>
            <a:pPr marL="342900" indent="-342900" algn="just">
              <a:lnSpc>
                <a:spcPct val="150000"/>
              </a:lnSpc>
              <a:buFont typeface="Wingdings" panose="05000000000000000000" pitchFamily="2" charset="2"/>
              <a:buChar char="Ø"/>
            </a:pPr>
            <a:r>
              <a:rPr lang="en-GB" dirty="0">
                <a:latin typeface="Montserrat" panose="00000500000000000000" pitchFamily="2" charset="0"/>
              </a:rPr>
              <a:t>Blue card users have the highest revenue generated, likely because most use this card type.</a:t>
            </a:r>
          </a:p>
        </p:txBody>
      </p:sp>
      <p:grpSp>
        <p:nvGrpSpPr>
          <p:cNvPr id="26" name="Group 26">
            <a:extLst>
              <a:ext uri="{FF2B5EF4-FFF2-40B4-BE49-F238E27FC236}">
                <a16:creationId xmlns:a16="http://schemas.microsoft.com/office/drawing/2014/main" id="{1899ABC3-71FE-7D7D-B05D-5BA1A8E73EFB}"/>
              </a:ext>
            </a:extLst>
          </p:cNvPr>
          <p:cNvGrpSpPr/>
          <p:nvPr/>
        </p:nvGrpSpPr>
        <p:grpSpPr>
          <a:xfrm>
            <a:off x="9180541" y="3247604"/>
            <a:ext cx="262038" cy="262038"/>
            <a:chOff x="0" y="0"/>
            <a:chExt cx="812800" cy="812800"/>
          </a:xfrm>
        </p:grpSpPr>
        <p:sp>
          <p:nvSpPr>
            <p:cNvPr id="27" name="Freeform 27">
              <a:extLst>
                <a:ext uri="{FF2B5EF4-FFF2-40B4-BE49-F238E27FC236}">
                  <a16:creationId xmlns:a16="http://schemas.microsoft.com/office/drawing/2014/main" id="{1885E450-7A14-5B28-1C1F-7F6ECACD361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8" name="TextBox 28">
              <a:extLst>
                <a:ext uri="{FF2B5EF4-FFF2-40B4-BE49-F238E27FC236}">
                  <a16:creationId xmlns:a16="http://schemas.microsoft.com/office/drawing/2014/main" id="{816269BE-D766-9CED-E900-0FEBE88932C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9" name="TextBox 29">
            <a:extLst>
              <a:ext uri="{FF2B5EF4-FFF2-40B4-BE49-F238E27FC236}">
                <a16:creationId xmlns:a16="http://schemas.microsoft.com/office/drawing/2014/main" id="{BE15485D-CA60-9F10-0315-CD5465F2C591}"/>
              </a:ext>
            </a:extLst>
          </p:cNvPr>
          <p:cNvSpPr txBox="1"/>
          <p:nvPr/>
        </p:nvSpPr>
        <p:spPr>
          <a:xfrm>
            <a:off x="9677400" y="3254052"/>
            <a:ext cx="6553200" cy="286938"/>
          </a:xfrm>
          <a:prstGeom prst="rect">
            <a:avLst/>
          </a:prstGeom>
        </p:spPr>
        <p:txBody>
          <a:bodyPr wrap="square" lIns="0" tIns="0" rIns="0" bIns="0" rtlCol="0" anchor="t">
            <a:spAutoFit/>
          </a:bodyPr>
          <a:lstStyle/>
          <a:p>
            <a:pPr algn="l">
              <a:lnSpc>
                <a:spcPts val="2145"/>
              </a:lnSpc>
            </a:pPr>
            <a:r>
              <a:rPr lang="en-US" sz="2681" b="1" dirty="0">
                <a:solidFill>
                  <a:srgbClr val="240960"/>
                </a:solidFill>
                <a:latin typeface="Montserrat Bold"/>
                <a:ea typeface="Montserrat Bold"/>
                <a:cs typeface="Montserrat Bold"/>
                <a:sym typeface="Montserrat Bold"/>
              </a:rPr>
              <a:t>Total Revenue by Card Category</a:t>
            </a:r>
          </a:p>
        </p:txBody>
      </p:sp>
      <p:sp>
        <p:nvSpPr>
          <p:cNvPr id="30" name="TextBox 30">
            <a:extLst>
              <a:ext uri="{FF2B5EF4-FFF2-40B4-BE49-F238E27FC236}">
                <a16:creationId xmlns:a16="http://schemas.microsoft.com/office/drawing/2014/main" id="{10A68067-5ADC-BCFB-C773-752FB006BD49}"/>
              </a:ext>
            </a:extLst>
          </p:cNvPr>
          <p:cNvSpPr txBox="1"/>
          <p:nvPr/>
        </p:nvSpPr>
        <p:spPr>
          <a:xfrm>
            <a:off x="9632473" y="7173269"/>
            <a:ext cx="8198327" cy="2030684"/>
          </a:xfrm>
          <a:prstGeom prst="rect">
            <a:avLst/>
          </a:prstGeom>
        </p:spPr>
        <p:txBody>
          <a:bodyPr wrap="square" lIns="0" tIns="0" rIns="0" bIns="0" rtlCol="0" anchor="t">
            <a:spAutoFit/>
          </a:bodyPr>
          <a:lstStyle/>
          <a:p>
            <a:pPr marL="342900" indent="-342900" algn="just">
              <a:lnSpc>
                <a:spcPct val="150000"/>
              </a:lnSpc>
              <a:buFont typeface="Wingdings" panose="05000000000000000000" pitchFamily="2" charset="2"/>
              <a:buChar char="Ø"/>
            </a:pPr>
            <a:r>
              <a:rPr lang="en-GB" dirty="0">
                <a:latin typeface="Montserrat" panose="00000500000000000000" pitchFamily="2" charset="0"/>
              </a:rPr>
              <a:t>This show much interest is earned by the company through different expense types like Bills, Fuel, Grocery, Entertainment, Food, Travel.</a:t>
            </a:r>
          </a:p>
          <a:p>
            <a:pPr marL="342900" indent="-342900" algn="just">
              <a:lnSpc>
                <a:spcPct val="150000"/>
              </a:lnSpc>
              <a:buFont typeface="Wingdings" panose="05000000000000000000" pitchFamily="2" charset="2"/>
              <a:buChar char="Ø"/>
            </a:pPr>
            <a:r>
              <a:rPr lang="en-GB" dirty="0">
                <a:latin typeface="Montserrat" panose="00000500000000000000" pitchFamily="2" charset="0"/>
              </a:rPr>
              <a:t>Most interest earned is from Bills (1.97 million), followed by Entertainment and Fuel.</a:t>
            </a:r>
          </a:p>
        </p:txBody>
      </p:sp>
      <p:grpSp>
        <p:nvGrpSpPr>
          <p:cNvPr id="31" name="Group 31">
            <a:extLst>
              <a:ext uri="{FF2B5EF4-FFF2-40B4-BE49-F238E27FC236}">
                <a16:creationId xmlns:a16="http://schemas.microsoft.com/office/drawing/2014/main" id="{ACA2FAB0-54FE-427F-88EE-D3C0724262FC}"/>
              </a:ext>
            </a:extLst>
          </p:cNvPr>
          <p:cNvGrpSpPr/>
          <p:nvPr/>
        </p:nvGrpSpPr>
        <p:grpSpPr>
          <a:xfrm>
            <a:off x="9135771" y="6724088"/>
            <a:ext cx="262038" cy="262038"/>
            <a:chOff x="0" y="0"/>
            <a:chExt cx="812800" cy="812800"/>
          </a:xfrm>
        </p:grpSpPr>
        <p:sp>
          <p:nvSpPr>
            <p:cNvPr id="32" name="Freeform 32">
              <a:extLst>
                <a:ext uri="{FF2B5EF4-FFF2-40B4-BE49-F238E27FC236}">
                  <a16:creationId xmlns:a16="http://schemas.microsoft.com/office/drawing/2014/main" id="{9C259146-65EA-C8A1-3C2D-F601CFA4F7D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33" name="TextBox 33">
              <a:extLst>
                <a:ext uri="{FF2B5EF4-FFF2-40B4-BE49-F238E27FC236}">
                  <a16:creationId xmlns:a16="http://schemas.microsoft.com/office/drawing/2014/main" id="{0AC0B9F8-7368-9126-9B08-9276F3BAB2A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4" name="TextBox 34">
            <a:extLst>
              <a:ext uri="{FF2B5EF4-FFF2-40B4-BE49-F238E27FC236}">
                <a16:creationId xmlns:a16="http://schemas.microsoft.com/office/drawing/2014/main" id="{CE9D6F43-9E2F-245F-6E75-6C4533F80AFD}"/>
              </a:ext>
            </a:extLst>
          </p:cNvPr>
          <p:cNvSpPr txBox="1"/>
          <p:nvPr/>
        </p:nvSpPr>
        <p:spPr>
          <a:xfrm>
            <a:off x="9632473" y="6736932"/>
            <a:ext cx="6439495" cy="286938"/>
          </a:xfrm>
          <a:prstGeom prst="rect">
            <a:avLst/>
          </a:prstGeom>
        </p:spPr>
        <p:txBody>
          <a:bodyPr wrap="square" lIns="0" tIns="0" rIns="0" bIns="0" rtlCol="0" anchor="t">
            <a:spAutoFit/>
          </a:bodyPr>
          <a:lstStyle/>
          <a:p>
            <a:pPr algn="l">
              <a:lnSpc>
                <a:spcPts val="2145"/>
              </a:lnSpc>
            </a:pPr>
            <a:r>
              <a:rPr lang="en-US" sz="2681" b="1" dirty="0">
                <a:solidFill>
                  <a:srgbClr val="240960"/>
                </a:solidFill>
                <a:latin typeface="Montserrat Bold"/>
                <a:ea typeface="Montserrat Bold"/>
                <a:cs typeface="Montserrat Bold"/>
                <a:sym typeface="Montserrat Bold"/>
              </a:rPr>
              <a:t>Total Interest by Exp Type</a:t>
            </a:r>
          </a:p>
        </p:txBody>
      </p:sp>
    </p:spTree>
    <p:extLst>
      <p:ext uri="{BB962C8B-B14F-4D97-AF65-F5344CB8AC3E}">
        <p14:creationId xmlns:p14="http://schemas.microsoft.com/office/powerpoint/2010/main" val="1202122777"/>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a:extLst>
            <a:ext uri="{FF2B5EF4-FFF2-40B4-BE49-F238E27FC236}">
              <a16:creationId xmlns:a16="http://schemas.microsoft.com/office/drawing/2014/main" id="{FE2C6980-37AB-D9C6-C564-61235D6A19EB}"/>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EF57E62C-D213-7313-5C45-C14E7234C6E0}"/>
              </a:ext>
            </a:extLst>
          </p:cNvPr>
          <p:cNvPicPr>
            <a:picLocks noChangeAspect="1"/>
          </p:cNvPicPr>
          <p:nvPr/>
        </p:nvPicPr>
        <p:blipFill>
          <a:blip r:embed="rId2"/>
          <a:stretch>
            <a:fillRect/>
          </a:stretch>
        </p:blipFill>
        <p:spPr>
          <a:xfrm>
            <a:off x="8534400" y="2827106"/>
            <a:ext cx="7368173" cy="5064590"/>
          </a:xfrm>
          <a:prstGeom prst="rect">
            <a:avLst/>
          </a:prstGeom>
        </p:spPr>
      </p:pic>
      <p:pic>
        <p:nvPicPr>
          <p:cNvPr id="21" name="Picture 20">
            <a:extLst>
              <a:ext uri="{FF2B5EF4-FFF2-40B4-BE49-F238E27FC236}">
                <a16:creationId xmlns:a16="http://schemas.microsoft.com/office/drawing/2014/main" id="{1E496123-BC9E-ECA4-9188-6CBA2DBF9B30}"/>
              </a:ext>
            </a:extLst>
          </p:cNvPr>
          <p:cNvPicPr>
            <a:picLocks noChangeAspect="1"/>
          </p:cNvPicPr>
          <p:nvPr/>
        </p:nvPicPr>
        <p:blipFill>
          <a:blip r:embed="rId2"/>
          <a:stretch>
            <a:fillRect/>
          </a:stretch>
        </p:blipFill>
        <p:spPr>
          <a:xfrm>
            <a:off x="699443" y="2827106"/>
            <a:ext cx="7453957" cy="5123555"/>
          </a:xfrm>
          <a:prstGeom prst="rect">
            <a:avLst/>
          </a:prstGeom>
        </p:spPr>
      </p:pic>
      <p:grpSp>
        <p:nvGrpSpPr>
          <p:cNvPr id="2" name="Group 2">
            <a:extLst>
              <a:ext uri="{FF2B5EF4-FFF2-40B4-BE49-F238E27FC236}">
                <a16:creationId xmlns:a16="http://schemas.microsoft.com/office/drawing/2014/main" id="{6B8C51B7-9105-7BB4-A75C-F4E0B74D74E8}"/>
              </a:ext>
            </a:extLst>
          </p:cNvPr>
          <p:cNvGrpSpPr/>
          <p:nvPr/>
        </p:nvGrpSpPr>
        <p:grpSpPr>
          <a:xfrm>
            <a:off x="-432325" y="2246485"/>
            <a:ext cx="19795102" cy="6320087"/>
            <a:chOff x="0" y="0"/>
            <a:chExt cx="5213525" cy="1664550"/>
          </a:xfrm>
        </p:grpSpPr>
        <p:sp>
          <p:nvSpPr>
            <p:cNvPr id="3" name="Freeform 3">
              <a:extLst>
                <a:ext uri="{FF2B5EF4-FFF2-40B4-BE49-F238E27FC236}">
                  <a16:creationId xmlns:a16="http://schemas.microsoft.com/office/drawing/2014/main" id="{CF3C2FCF-B716-9953-37FD-DC2DC2230B33}"/>
                </a:ext>
              </a:extLst>
            </p:cNvPr>
            <p:cNvSpPr/>
            <p:nvPr/>
          </p:nvSpPr>
          <p:spPr>
            <a:xfrm>
              <a:off x="0" y="0"/>
              <a:ext cx="5213525" cy="1664550"/>
            </a:xfrm>
            <a:custGeom>
              <a:avLst/>
              <a:gdLst/>
              <a:ahLst/>
              <a:cxnLst/>
              <a:rect l="l" t="t" r="r" b="b"/>
              <a:pathLst>
                <a:path w="5213525" h="1664550">
                  <a:moveTo>
                    <a:pt x="0" y="0"/>
                  </a:moveTo>
                  <a:lnTo>
                    <a:pt x="5213525" y="0"/>
                  </a:lnTo>
                  <a:lnTo>
                    <a:pt x="5213525" y="1664550"/>
                  </a:lnTo>
                  <a:lnTo>
                    <a:pt x="0" y="1664550"/>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txBody>
            <a:bodyPr/>
            <a:lstStyle/>
            <a:p>
              <a:endParaRPr lang="en-IN" dirty="0"/>
            </a:p>
          </p:txBody>
        </p:sp>
        <p:sp>
          <p:nvSpPr>
            <p:cNvPr id="4" name="TextBox 4">
              <a:extLst>
                <a:ext uri="{FF2B5EF4-FFF2-40B4-BE49-F238E27FC236}">
                  <a16:creationId xmlns:a16="http://schemas.microsoft.com/office/drawing/2014/main" id="{CA88DFC7-6175-7BE9-266E-85B1BDA2558F}"/>
                </a:ext>
              </a:extLst>
            </p:cNvPr>
            <p:cNvSpPr txBox="1"/>
            <p:nvPr/>
          </p:nvSpPr>
          <p:spPr>
            <a:xfrm>
              <a:off x="0" y="-38100"/>
              <a:ext cx="5213525" cy="170265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09A34A92-2017-76AD-B78C-C57087E76404}"/>
              </a:ext>
            </a:extLst>
          </p:cNvPr>
          <p:cNvGrpSpPr/>
          <p:nvPr/>
        </p:nvGrpSpPr>
        <p:grpSpPr>
          <a:xfrm>
            <a:off x="497420" y="2688210"/>
            <a:ext cx="17568356" cy="5437174"/>
            <a:chOff x="0" y="0"/>
            <a:chExt cx="4627057" cy="1432013"/>
          </a:xfrm>
        </p:grpSpPr>
        <p:sp>
          <p:nvSpPr>
            <p:cNvPr id="6" name="Freeform 6">
              <a:extLst>
                <a:ext uri="{FF2B5EF4-FFF2-40B4-BE49-F238E27FC236}">
                  <a16:creationId xmlns:a16="http://schemas.microsoft.com/office/drawing/2014/main" id="{FD47A520-6C3A-3291-EE33-9D3B9B876D3E}"/>
                </a:ext>
              </a:extLst>
            </p:cNvPr>
            <p:cNvSpPr/>
            <p:nvPr/>
          </p:nvSpPr>
          <p:spPr>
            <a:xfrm>
              <a:off x="0" y="0"/>
              <a:ext cx="4627057" cy="1432013"/>
            </a:xfrm>
            <a:custGeom>
              <a:avLst/>
              <a:gdLst/>
              <a:ahLst/>
              <a:cxnLst/>
              <a:rect l="l" t="t" r="r" b="b"/>
              <a:pathLst>
                <a:path w="4627057" h="1432013">
                  <a:moveTo>
                    <a:pt x="0" y="0"/>
                  </a:moveTo>
                  <a:lnTo>
                    <a:pt x="4627057" y="0"/>
                  </a:lnTo>
                  <a:lnTo>
                    <a:pt x="4627057" y="1432013"/>
                  </a:lnTo>
                  <a:lnTo>
                    <a:pt x="0" y="1432013"/>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txBody>
            <a:bodyPr/>
            <a:lstStyle/>
            <a:p>
              <a:endParaRPr lang="en-IN" dirty="0"/>
            </a:p>
          </p:txBody>
        </p:sp>
        <p:sp>
          <p:nvSpPr>
            <p:cNvPr id="7" name="TextBox 7">
              <a:extLst>
                <a:ext uri="{FF2B5EF4-FFF2-40B4-BE49-F238E27FC236}">
                  <a16:creationId xmlns:a16="http://schemas.microsoft.com/office/drawing/2014/main" id="{848A8C69-D820-FD10-FC84-9A0CFA69BF9E}"/>
                </a:ext>
              </a:extLst>
            </p:cNvPr>
            <p:cNvSpPr txBox="1"/>
            <p:nvPr/>
          </p:nvSpPr>
          <p:spPr>
            <a:xfrm>
              <a:off x="0" y="-38100"/>
              <a:ext cx="4627057" cy="1470113"/>
            </a:xfrm>
            <a:prstGeom prst="rect">
              <a:avLst/>
            </a:prstGeom>
          </p:spPr>
          <p:txBody>
            <a:bodyPr lIns="50800" tIns="50800" rIns="50800" bIns="50800" rtlCol="0" anchor="ctr"/>
            <a:lstStyle/>
            <a:p>
              <a:pPr algn="ctr">
                <a:lnSpc>
                  <a:spcPts val="2659"/>
                </a:lnSpc>
              </a:pPr>
              <a:endParaRPr/>
            </a:p>
          </p:txBody>
        </p:sp>
      </p:grpSp>
      <p:grpSp>
        <p:nvGrpSpPr>
          <p:cNvPr id="15" name="Group 15">
            <a:extLst>
              <a:ext uri="{FF2B5EF4-FFF2-40B4-BE49-F238E27FC236}">
                <a16:creationId xmlns:a16="http://schemas.microsoft.com/office/drawing/2014/main" id="{46BF7F06-EF3B-EDF9-6B91-92A04FE3DFED}"/>
              </a:ext>
            </a:extLst>
          </p:cNvPr>
          <p:cNvGrpSpPr/>
          <p:nvPr/>
        </p:nvGrpSpPr>
        <p:grpSpPr>
          <a:xfrm>
            <a:off x="10475165" y="7653473"/>
            <a:ext cx="1256320" cy="1256320"/>
            <a:chOff x="0" y="0"/>
            <a:chExt cx="812800" cy="812800"/>
          </a:xfrm>
        </p:grpSpPr>
        <p:sp>
          <p:nvSpPr>
            <p:cNvPr id="16" name="Freeform 16">
              <a:extLst>
                <a:ext uri="{FF2B5EF4-FFF2-40B4-BE49-F238E27FC236}">
                  <a16:creationId xmlns:a16="http://schemas.microsoft.com/office/drawing/2014/main" id="{7CA37A1E-39B9-DB12-4B4A-9FA39B9ADB0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7" name="TextBox 17">
              <a:extLst>
                <a:ext uri="{FF2B5EF4-FFF2-40B4-BE49-F238E27FC236}">
                  <a16:creationId xmlns:a16="http://schemas.microsoft.com/office/drawing/2014/main" id="{A465D725-5247-9110-6940-FFD7691415A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8" name="TextBox 18">
            <a:extLst>
              <a:ext uri="{FF2B5EF4-FFF2-40B4-BE49-F238E27FC236}">
                <a16:creationId xmlns:a16="http://schemas.microsoft.com/office/drawing/2014/main" id="{27F7ED03-843A-0F15-A765-CAB84EEE13E4}"/>
              </a:ext>
            </a:extLst>
          </p:cNvPr>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9" name="TextBox 19">
            <a:extLst>
              <a:ext uri="{FF2B5EF4-FFF2-40B4-BE49-F238E27FC236}">
                <a16:creationId xmlns:a16="http://schemas.microsoft.com/office/drawing/2014/main" id="{CF32D39C-B67B-766A-8365-0E455484C6AF}"/>
              </a:ext>
            </a:extLst>
          </p:cNvPr>
          <p:cNvSpPr txBox="1"/>
          <p:nvPr/>
        </p:nvSpPr>
        <p:spPr>
          <a:xfrm>
            <a:off x="16774314" y="9473025"/>
            <a:ext cx="484986"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10</a:t>
            </a:r>
          </a:p>
        </p:txBody>
      </p:sp>
      <p:grpSp>
        <p:nvGrpSpPr>
          <p:cNvPr id="33" name="Group 33">
            <a:extLst>
              <a:ext uri="{FF2B5EF4-FFF2-40B4-BE49-F238E27FC236}">
                <a16:creationId xmlns:a16="http://schemas.microsoft.com/office/drawing/2014/main" id="{02F35525-6995-03D6-1CF5-A3DFC6F06878}"/>
              </a:ext>
            </a:extLst>
          </p:cNvPr>
          <p:cNvGrpSpPr/>
          <p:nvPr/>
        </p:nvGrpSpPr>
        <p:grpSpPr>
          <a:xfrm>
            <a:off x="7524578" y="990165"/>
            <a:ext cx="1256320" cy="1256320"/>
            <a:chOff x="0" y="0"/>
            <a:chExt cx="812800" cy="812800"/>
          </a:xfrm>
        </p:grpSpPr>
        <p:sp>
          <p:nvSpPr>
            <p:cNvPr id="34" name="Freeform 34">
              <a:extLst>
                <a:ext uri="{FF2B5EF4-FFF2-40B4-BE49-F238E27FC236}">
                  <a16:creationId xmlns:a16="http://schemas.microsoft.com/office/drawing/2014/main" id="{D78C9F92-441F-3D38-B5B2-B41D0C37447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35" name="TextBox 35">
              <a:extLst>
                <a:ext uri="{FF2B5EF4-FFF2-40B4-BE49-F238E27FC236}">
                  <a16:creationId xmlns:a16="http://schemas.microsoft.com/office/drawing/2014/main" id="{333DA77F-ACDD-5870-2EF2-49FECA032CF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6" name="Group 36">
            <a:extLst>
              <a:ext uri="{FF2B5EF4-FFF2-40B4-BE49-F238E27FC236}">
                <a16:creationId xmlns:a16="http://schemas.microsoft.com/office/drawing/2014/main" id="{934D7F7E-8DCB-169B-9BA5-EB119D0420E8}"/>
              </a:ext>
            </a:extLst>
          </p:cNvPr>
          <p:cNvGrpSpPr/>
          <p:nvPr/>
        </p:nvGrpSpPr>
        <p:grpSpPr>
          <a:xfrm>
            <a:off x="15102279" y="-313682"/>
            <a:ext cx="3185721" cy="3185721"/>
            <a:chOff x="0" y="0"/>
            <a:chExt cx="812800" cy="812800"/>
          </a:xfrm>
        </p:grpSpPr>
        <p:sp>
          <p:nvSpPr>
            <p:cNvPr id="37" name="Freeform 37">
              <a:extLst>
                <a:ext uri="{FF2B5EF4-FFF2-40B4-BE49-F238E27FC236}">
                  <a16:creationId xmlns:a16="http://schemas.microsoft.com/office/drawing/2014/main" id="{90FB57AC-3E38-E9AA-B07C-4BC32F35EA0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38" name="TextBox 38">
              <a:extLst>
                <a:ext uri="{FF2B5EF4-FFF2-40B4-BE49-F238E27FC236}">
                  <a16:creationId xmlns:a16="http://schemas.microsoft.com/office/drawing/2014/main" id="{1B83D9D7-F81D-6ECE-1E41-B028928919F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9" name="Group 39">
            <a:extLst>
              <a:ext uri="{FF2B5EF4-FFF2-40B4-BE49-F238E27FC236}">
                <a16:creationId xmlns:a16="http://schemas.microsoft.com/office/drawing/2014/main" id="{DAADB05A-3856-EF08-A930-51AB2E3A50AB}"/>
              </a:ext>
            </a:extLst>
          </p:cNvPr>
          <p:cNvGrpSpPr/>
          <p:nvPr/>
        </p:nvGrpSpPr>
        <p:grpSpPr>
          <a:xfrm>
            <a:off x="17403566" y="1871985"/>
            <a:ext cx="884434" cy="884434"/>
            <a:chOff x="0" y="0"/>
            <a:chExt cx="812800" cy="812800"/>
          </a:xfrm>
        </p:grpSpPr>
        <p:sp>
          <p:nvSpPr>
            <p:cNvPr id="40" name="Freeform 40">
              <a:extLst>
                <a:ext uri="{FF2B5EF4-FFF2-40B4-BE49-F238E27FC236}">
                  <a16:creationId xmlns:a16="http://schemas.microsoft.com/office/drawing/2014/main" id="{FD9AA1DB-D758-0049-5F86-B73313F3C79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41" name="TextBox 41">
              <a:extLst>
                <a:ext uri="{FF2B5EF4-FFF2-40B4-BE49-F238E27FC236}">
                  <a16:creationId xmlns:a16="http://schemas.microsoft.com/office/drawing/2014/main" id="{270499C1-DD91-AABA-7D38-88A55889826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TextBox 8">
            <a:extLst>
              <a:ext uri="{FF2B5EF4-FFF2-40B4-BE49-F238E27FC236}">
                <a16:creationId xmlns:a16="http://schemas.microsoft.com/office/drawing/2014/main" id="{EA31AE02-6369-985F-2278-8F4F263D65D4}"/>
              </a:ext>
            </a:extLst>
          </p:cNvPr>
          <p:cNvSpPr txBox="1"/>
          <p:nvPr/>
        </p:nvSpPr>
        <p:spPr>
          <a:xfrm>
            <a:off x="497420" y="1389941"/>
            <a:ext cx="9896620" cy="797654"/>
          </a:xfrm>
          <a:prstGeom prst="rect">
            <a:avLst/>
          </a:prstGeom>
          <a:noFill/>
        </p:spPr>
        <p:txBody>
          <a:bodyPr wrap="square">
            <a:spAutoFit/>
          </a:bodyPr>
          <a:lstStyle/>
          <a:p>
            <a:pPr algn="l">
              <a:lnSpc>
                <a:spcPts val="5467"/>
              </a:lnSpc>
            </a:pPr>
            <a:r>
              <a:rPr lang="en-US" sz="5400" b="1" dirty="0">
                <a:solidFill>
                  <a:srgbClr val="240960"/>
                </a:solidFill>
                <a:latin typeface="Montserrat Bold"/>
                <a:ea typeface="Montserrat Bold"/>
                <a:cs typeface="Montserrat Bold"/>
                <a:sym typeface="Montserrat Bold"/>
              </a:rPr>
              <a:t>Dashboard Preview</a:t>
            </a:r>
          </a:p>
        </p:txBody>
      </p:sp>
    </p:spTree>
    <p:extLst>
      <p:ext uri="{BB962C8B-B14F-4D97-AF65-F5344CB8AC3E}">
        <p14:creationId xmlns:p14="http://schemas.microsoft.com/office/powerpoint/2010/main" val="1096918117"/>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sp>
        <p:nvSpPr>
          <p:cNvPr id="5" name="TextBox 5"/>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6" name="TextBox 6"/>
          <p:cNvSpPr txBox="1"/>
          <p:nvPr/>
        </p:nvSpPr>
        <p:spPr>
          <a:xfrm>
            <a:off x="16774314" y="9473025"/>
            <a:ext cx="484986" cy="241636"/>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11</a:t>
            </a:r>
          </a:p>
        </p:txBody>
      </p:sp>
      <p:grpSp>
        <p:nvGrpSpPr>
          <p:cNvPr id="8" name="Group 8"/>
          <p:cNvGrpSpPr/>
          <p:nvPr/>
        </p:nvGrpSpPr>
        <p:grpSpPr>
          <a:xfrm>
            <a:off x="236831" y="2303914"/>
            <a:ext cx="2414254" cy="241425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520452" y="2896859"/>
            <a:ext cx="5567787" cy="745460"/>
          </a:xfrm>
          <a:prstGeom prst="rect">
            <a:avLst/>
          </a:prstGeom>
        </p:spPr>
        <p:txBody>
          <a:bodyPr wrap="square" lIns="0" tIns="0" rIns="0" bIns="0" rtlCol="0" anchor="t">
            <a:spAutoFit/>
          </a:bodyPr>
          <a:lstStyle/>
          <a:p>
            <a:pPr algn="l">
              <a:lnSpc>
                <a:spcPts val="5467"/>
              </a:lnSpc>
            </a:pPr>
            <a:r>
              <a:rPr lang="en-US" sz="6833" b="1" dirty="0">
                <a:solidFill>
                  <a:srgbClr val="240960"/>
                </a:solidFill>
                <a:latin typeface="Montserrat Bold"/>
                <a:ea typeface="Montserrat Bold"/>
                <a:cs typeface="Montserrat Bold"/>
                <a:sym typeface="Montserrat Bold"/>
              </a:rPr>
              <a:t>Conclusion</a:t>
            </a:r>
          </a:p>
        </p:txBody>
      </p:sp>
      <p:sp>
        <p:nvSpPr>
          <p:cNvPr id="13" name="TextBox 13"/>
          <p:cNvSpPr txBox="1"/>
          <p:nvPr/>
        </p:nvSpPr>
        <p:spPr>
          <a:xfrm>
            <a:off x="304800" y="4978117"/>
            <a:ext cx="8839200" cy="4111190"/>
          </a:xfrm>
          <a:prstGeom prst="rect">
            <a:avLst/>
          </a:prstGeom>
        </p:spPr>
        <p:txBody>
          <a:bodyPr wrap="square" lIns="0" tIns="0" rIns="0" bIns="0" rtlCol="0" anchor="t">
            <a:spAutoFit/>
          </a:bodyPr>
          <a:lstStyle/>
          <a:p>
            <a:pPr marL="285750" indent="-285750" algn="just" eaLnBrk="0" fontAlgn="base" hangingPunct="0">
              <a:lnSpc>
                <a:spcPct val="150000"/>
              </a:lnSpc>
              <a:buSzPts val="1800"/>
              <a:buFont typeface="Wingdings" panose="05000000000000000000" pitchFamily="2" charset="2"/>
              <a:buChar char="Ø"/>
            </a:pPr>
            <a:r>
              <a:rPr lang="en-GB" sz="1600" dirty="0">
                <a:latin typeface="Montserrat" panose="00000500000000000000" pitchFamily="2" charset="0"/>
              </a:rPr>
              <a:t>The number of male customers is slightly higher than female customers.</a:t>
            </a:r>
          </a:p>
          <a:p>
            <a:pPr marL="285750" indent="-285750" algn="just" eaLnBrk="0" fontAlgn="base" hangingPunct="0">
              <a:lnSpc>
                <a:spcPct val="150000"/>
              </a:lnSpc>
              <a:buSzPts val="1800"/>
              <a:buFont typeface="Wingdings" panose="05000000000000000000" pitchFamily="2" charset="2"/>
              <a:buChar char="Ø"/>
            </a:pPr>
            <a:r>
              <a:rPr lang="en-GB" sz="1600" dirty="0" err="1">
                <a:latin typeface="Montserrat" panose="00000500000000000000" pitchFamily="2" charset="0"/>
              </a:rPr>
              <a:t>Statewise</a:t>
            </a:r>
            <a:r>
              <a:rPr lang="en-GB" sz="1600" dirty="0">
                <a:latin typeface="Montserrat" panose="00000500000000000000" pitchFamily="2" charset="0"/>
              </a:rPr>
              <a:t> sales show that a few states contribute to the majority of total spending.</a:t>
            </a:r>
          </a:p>
          <a:p>
            <a:pPr marL="285750" indent="-285750" algn="just" eaLnBrk="0" fontAlgn="base" hangingPunct="0">
              <a:lnSpc>
                <a:spcPct val="150000"/>
              </a:lnSpc>
              <a:buSzPts val="1800"/>
              <a:buFont typeface="Wingdings" panose="05000000000000000000" pitchFamily="2" charset="2"/>
              <a:buChar char="Ø"/>
            </a:pPr>
            <a:r>
              <a:rPr lang="en-GB" sz="1600" dirty="0">
                <a:latin typeface="Montserrat" panose="00000500000000000000" pitchFamily="2" charset="0"/>
              </a:rPr>
              <a:t>Most customers are either satisfied or highly satisfied, showing that the service quality is good.</a:t>
            </a:r>
          </a:p>
          <a:p>
            <a:pPr marL="285750" indent="-285750" algn="just" eaLnBrk="0" fontAlgn="base" hangingPunct="0">
              <a:lnSpc>
                <a:spcPct val="150000"/>
              </a:lnSpc>
              <a:buSzPts val="1800"/>
              <a:buFont typeface="Wingdings" panose="05000000000000000000" pitchFamily="2" charset="2"/>
              <a:buChar char="Ø"/>
            </a:pPr>
            <a:r>
              <a:rPr lang="en-GB" sz="1600" dirty="0">
                <a:latin typeface="Montserrat" panose="00000500000000000000" pitchFamily="2" charset="0"/>
              </a:rPr>
              <a:t>Customers from the low income group with graduate education and age group 41-50 are more likely to take personal loans, especially those who are married.</a:t>
            </a:r>
          </a:p>
          <a:p>
            <a:pPr marL="285750" indent="-285750" algn="just" eaLnBrk="0" fontAlgn="base" hangingPunct="0">
              <a:lnSpc>
                <a:spcPct val="150000"/>
              </a:lnSpc>
              <a:buSzPts val="1800"/>
              <a:buFont typeface="Wingdings" panose="05000000000000000000" pitchFamily="2" charset="2"/>
              <a:buChar char="Ø"/>
            </a:pPr>
            <a:r>
              <a:rPr lang="en-GB" sz="1600" dirty="0">
                <a:latin typeface="Montserrat" panose="00000500000000000000" pitchFamily="2" charset="0"/>
              </a:rPr>
              <a:t>Total spending increases at the beginning of each quarter and is highest on weekdays, Total Transaction also follows similar pattern.</a:t>
            </a:r>
          </a:p>
          <a:p>
            <a:pPr marL="285750" indent="-285750" algn="just" eaLnBrk="0" fontAlgn="base" hangingPunct="0">
              <a:lnSpc>
                <a:spcPct val="150000"/>
              </a:lnSpc>
              <a:buSzPts val="1800"/>
              <a:buFont typeface="Wingdings" panose="05000000000000000000" pitchFamily="2" charset="2"/>
              <a:buChar char="Ø"/>
            </a:pPr>
            <a:r>
              <a:rPr lang="en-GB" sz="1600" dirty="0">
                <a:latin typeface="Montserrat" panose="00000500000000000000" pitchFamily="2" charset="0"/>
              </a:rPr>
              <a:t>Swipe and Online users have the highest average credit utilization.</a:t>
            </a:r>
          </a:p>
          <a:p>
            <a:pPr marL="285750" indent="-285750" algn="just" eaLnBrk="0" fontAlgn="base" hangingPunct="0">
              <a:lnSpc>
                <a:spcPct val="150000"/>
              </a:lnSpc>
              <a:buSzPts val="1800"/>
              <a:buFont typeface="Wingdings" panose="05000000000000000000" pitchFamily="2" charset="2"/>
              <a:buChar char="Ø"/>
            </a:pPr>
            <a:r>
              <a:rPr lang="en-GB" sz="1600" dirty="0">
                <a:latin typeface="Montserrat" panose="00000500000000000000" pitchFamily="2" charset="0"/>
              </a:rPr>
              <a:t>Blue card users contribute the highest total spend, likely because most customers are using the Blue card.</a:t>
            </a:r>
            <a:endParaRPr lang="en-IN" sz="1600" dirty="0">
              <a:effectLst/>
              <a:latin typeface="Montserrat" panose="00000500000000000000" pitchFamily="2" charset="0"/>
            </a:endParaRPr>
          </a:p>
        </p:txBody>
      </p:sp>
      <p:grpSp>
        <p:nvGrpSpPr>
          <p:cNvPr id="14" name="Group 14"/>
          <p:cNvGrpSpPr>
            <a:grpSpLocks noChangeAspect="1"/>
          </p:cNvGrpSpPr>
          <p:nvPr/>
        </p:nvGrpSpPr>
        <p:grpSpPr>
          <a:xfrm>
            <a:off x="9802852" y="2628663"/>
            <a:ext cx="6136420" cy="6136420"/>
            <a:chOff x="0" y="0"/>
            <a:chExt cx="14840029" cy="14840029"/>
          </a:xfrm>
        </p:grpSpPr>
        <p:sp>
          <p:nvSpPr>
            <p:cNvPr id="15" name="Freeform 15"/>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5B45B5">
                    <a:alpha val="100000"/>
                  </a:srgbClr>
                </a:gs>
                <a:gs pos="100000">
                  <a:srgbClr val="8875D7">
                    <a:alpha val="100000"/>
                  </a:srgbClr>
                </a:gs>
              </a:gsLst>
              <a:lin ang="0"/>
            </a:gradFill>
          </p:spPr>
        </p:sp>
        <p:sp>
          <p:nvSpPr>
            <p:cNvPr id="16" name="Freeform 16"/>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17" name="Freeform 17"/>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2"/>
              <a:stretch>
                <a:fillRect l="-24712" r="-24712"/>
              </a:stretch>
            </a:blipFill>
          </p:spPr>
        </p:sp>
      </p:grpSp>
      <p:grpSp>
        <p:nvGrpSpPr>
          <p:cNvPr id="18" name="Group 18"/>
          <p:cNvGrpSpPr/>
          <p:nvPr/>
        </p:nvGrpSpPr>
        <p:grpSpPr>
          <a:xfrm>
            <a:off x="9963054" y="6873045"/>
            <a:ext cx="1892038" cy="189203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4861737" y="3674458"/>
            <a:ext cx="2155070" cy="2155070"/>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9476446" y="1521918"/>
            <a:ext cx="3185721" cy="3185721"/>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4889840" y="2149955"/>
            <a:ext cx="2999351" cy="299935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233203" y="3316034"/>
            <a:ext cx="7055617" cy="1543690"/>
          </a:xfrm>
          <a:prstGeom prst="rect">
            <a:avLst/>
          </a:prstGeom>
        </p:spPr>
        <p:txBody>
          <a:bodyPr lIns="0" tIns="0" rIns="0" bIns="0" rtlCol="0" anchor="t">
            <a:spAutoFit/>
          </a:bodyPr>
          <a:lstStyle/>
          <a:p>
            <a:pPr algn="ctr">
              <a:lnSpc>
                <a:spcPts val="10828"/>
              </a:lnSpc>
            </a:pPr>
            <a:r>
              <a:rPr lang="en-US" sz="13535" b="1">
                <a:solidFill>
                  <a:srgbClr val="240960"/>
                </a:solidFill>
                <a:latin typeface="Montserrat Bold"/>
                <a:ea typeface="Montserrat Bold"/>
                <a:cs typeface="Montserrat Bold"/>
                <a:sym typeface="Montserrat Bold"/>
              </a:rPr>
              <a:t>Thank</a:t>
            </a:r>
          </a:p>
        </p:txBody>
      </p:sp>
      <p:sp>
        <p:nvSpPr>
          <p:cNvPr id="6" name="TextBox 6"/>
          <p:cNvSpPr txBox="1"/>
          <p:nvPr/>
        </p:nvSpPr>
        <p:spPr>
          <a:xfrm>
            <a:off x="6389516" y="4760679"/>
            <a:ext cx="4990576" cy="1543690"/>
          </a:xfrm>
          <a:prstGeom prst="rect">
            <a:avLst/>
          </a:prstGeom>
        </p:spPr>
        <p:txBody>
          <a:bodyPr lIns="0" tIns="0" rIns="0" bIns="0" rtlCol="0" anchor="t">
            <a:spAutoFit/>
          </a:bodyPr>
          <a:lstStyle/>
          <a:p>
            <a:pPr algn="ctr">
              <a:lnSpc>
                <a:spcPts val="10828"/>
              </a:lnSpc>
            </a:pPr>
            <a:r>
              <a:rPr lang="en-US" sz="13535">
                <a:solidFill>
                  <a:srgbClr val="240960"/>
                </a:solidFill>
                <a:latin typeface="Montserrat"/>
                <a:ea typeface="Montserrat"/>
                <a:cs typeface="Montserrat"/>
                <a:sym typeface="Montserrat"/>
              </a:rPr>
              <a:t>You.</a:t>
            </a:r>
          </a:p>
        </p:txBody>
      </p:sp>
      <p:grpSp>
        <p:nvGrpSpPr>
          <p:cNvPr id="7" name="Group 7"/>
          <p:cNvGrpSpPr/>
          <p:nvPr/>
        </p:nvGrpSpPr>
        <p:grpSpPr>
          <a:xfrm rot="-7357214">
            <a:off x="10690988" y="3451709"/>
            <a:ext cx="1931597" cy="193159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20" name="TextBox 20"/>
          <p:cNvSpPr txBox="1"/>
          <p:nvPr/>
        </p:nvSpPr>
        <p:spPr>
          <a:xfrm>
            <a:off x="16774314" y="9473025"/>
            <a:ext cx="354591" cy="241636"/>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13</a:t>
            </a:r>
          </a:p>
        </p:txBody>
      </p:sp>
      <p:grpSp>
        <p:nvGrpSpPr>
          <p:cNvPr id="25" name="Group 12"/>
          <p:cNvGrpSpPr/>
          <p:nvPr/>
        </p:nvGrpSpPr>
        <p:grpSpPr>
          <a:xfrm>
            <a:off x="-491235" y="7868085"/>
            <a:ext cx="19270471" cy="1068974"/>
            <a:chOff x="0" y="0"/>
            <a:chExt cx="5075350" cy="281540"/>
          </a:xfrm>
        </p:grpSpPr>
        <p:sp>
          <p:nvSpPr>
            <p:cNvPr id="26" name="Freeform 13"/>
            <p:cNvSpPr/>
            <p:nvPr/>
          </p:nvSpPr>
          <p:spPr>
            <a:xfrm>
              <a:off x="0" y="0"/>
              <a:ext cx="5075350" cy="281540"/>
            </a:xfrm>
            <a:custGeom>
              <a:avLst/>
              <a:gdLst/>
              <a:ahLst/>
              <a:cxnLst/>
              <a:rect l="l" t="t" r="r" b="b"/>
              <a:pathLst>
                <a:path w="5075350" h="281540">
                  <a:moveTo>
                    <a:pt x="0" y="0"/>
                  </a:moveTo>
                  <a:lnTo>
                    <a:pt x="5075350" y="0"/>
                  </a:lnTo>
                  <a:lnTo>
                    <a:pt x="5075350" y="281540"/>
                  </a:lnTo>
                  <a:lnTo>
                    <a:pt x="0" y="281540"/>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27" name="TextBox 14"/>
            <p:cNvSpPr txBox="1"/>
            <p:nvPr/>
          </p:nvSpPr>
          <p:spPr>
            <a:xfrm>
              <a:off x="0" y="-38100"/>
              <a:ext cx="5075350" cy="319640"/>
            </a:xfrm>
            <a:prstGeom prst="rect">
              <a:avLst/>
            </a:prstGeom>
          </p:spPr>
          <p:txBody>
            <a:bodyPr lIns="50800" tIns="50800" rIns="50800" bIns="50800" rtlCol="0" anchor="ctr"/>
            <a:lstStyle/>
            <a:p>
              <a:pPr algn="ctr">
                <a:lnSpc>
                  <a:spcPts val="2659"/>
                </a:lnSpc>
              </a:pPr>
              <a:endParaRPr/>
            </a:p>
          </p:txBody>
        </p:sp>
      </p:gr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pic>
        <p:nvPicPr>
          <p:cNvPr id="1028" name="Picture 4" descr="Mastercard Office Building in Downtown Auckland Editorial Image - Image of  sign, icon: 187751080">
            <a:extLst>
              <a:ext uri="{FF2B5EF4-FFF2-40B4-BE49-F238E27FC236}">
                <a16:creationId xmlns:a16="http://schemas.microsoft.com/office/drawing/2014/main" id="{296DEAF0-FCF3-07D1-F283-9E62DE866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9909" y="1141167"/>
            <a:ext cx="6249602" cy="7746801"/>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2"/>
          <p:cNvGrpSpPr/>
          <p:nvPr/>
        </p:nvGrpSpPr>
        <p:grpSpPr>
          <a:xfrm>
            <a:off x="-499498" y="2016665"/>
            <a:ext cx="14152523" cy="6891819"/>
            <a:chOff x="0" y="0"/>
            <a:chExt cx="3727414" cy="1815129"/>
          </a:xfrm>
        </p:grpSpPr>
        <p:sp>
          <p:nvSpPr>
            <p:cNvPr id="3" name="Freeform 3"/>
            <p:cNvSpPr/>
            <p:nvPr/>
          </p:nvSpPr>
          <p:spPr>
            <a:xfrm>
              <a:off x="0" y="0"/>
              <a:ext cx="3727414" cy="1815129"/>
            </a:xfrm>
            <a:custGeom>
              <a:avLst/>
              <a:gdLst/>
              <a:ahLst/>
              <a:cxnLst/>
              <a:rect l="l" t="t" r="r" b="b"/>
              <a:pathLst>
                <a:path w="3727414" h="1815129">
                  <a:moveTo>
                    <a:pt x="0" y="0"/>
                  </a:moveTo>
                  <a:lnTo>
                    <a:pt x="3727414" y="0"/>
                  </a:lnTo>
                  <a:lnTo>
                    <a:pt x="3727414" y="1815129"/>
                  </a:lnTo>
                  <a:lnTo>
                    <a:pt x="0" y="1815129"/>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p:cNvSpPr txBox="1"/>
            <p:nvPr/>
          </p:nvSpPr>
          <p:spPr>
            <a:xfrm>
              <a:off x="0" y="-38100"/>
              <a:ext cx="3727414" cy="185322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0366501" y="6709979"/>
            <a:ext cx="6573048" cy="2241939"/>
            <a:chOff x="0" y="0"/>
            <a:chExt cx="1731173" cy="590470"/>
          </a:xfrm>
        </p:grpSpPr>
        <p:sp>
          <p:nvSpPr>
            <p:cNvPr id="8" name="Freeform 8"/>
            <p:cNvSpPr/>
            <p:nvPr/>
          </p:nvSpPr>
          <p:spPr>
            <a:xfrm>
              <a:off x="0" y="0"/>
              <a:ext cx="1731173" cy="590470"/>
            </a:xfrm>
            <a:custGeom>
              <a:avLst/>
              <a:gdLst/>
              <a:ahLst/>
              <a:cxnLst/>
              <a:rect l="l" t="t" r="r" b="b"/>
              <a:pathLst>
                <a:path w="1731173" h="590470">
                  <a:moveTo>
                    <a:pt x="0" y="0"/>
                  </a:moveTo>
                  <a:lnTo>
                    <a:pt x="1731173" y="0"/>
                  </a:lnTo>
                  <a:lnTo>
                    <a:pt x="1731173" y="590470"/>
                  </a:lnTo>
                  <a:lnTo>
                    <a:pt x="0" y="590470"/>
                  </a:lnTo>
                  <a:close/>
                </a:path>
              </a:pathLst>
            </a:custGeom>
            <a:gradFill rotWithShape="1">
              <a:gsLst>
                <a:gs pos="0">
                  <a:srgbClr val="F7ACFF">
                    <a:alpha val="0"/>
                  </a:srgbClr>
                </a:gs>
                <a:gs pos="100000">
                  <a:srgbClr val="3C67BF">
                    <a:alpha val="100000"/>
                  </a:srgbClr>
                </a:gs>
              </a:gsLst>
              <a:lin ang="5400000"/>
            </a:gradFill>
          </p:spPr>
        </p:sp>
        <p:sp>
          <p:nvSpPr>
            <p:cNvPr id="9" name="TextBox 9"/>
            <p:cNvSpPr txBox="1"/>
            <p:nvPr/>
          </p:nvSpPr>
          <p:spPr>
            <a:xfrm>
              <a:off x="0" y="-38100"/>
              <a:ext cx="1731173" cy="62857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5758233" y="2306583"/>
            <a:ext cx="1892038" cy="189203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9144000" y="7830949"/>
            <a:ext cx="2155070" cy="215507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400540" y="1693375"/>
            <a:ext cx="1256320" cy="1256320"/>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939549" y="2212922"/>
            <a:ext cx="1256320" cy="1256320"/>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29" name="TextBox 29"/>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02</a:t>
            </a:r>
          </a:p>
        </p:txBody>
      </p:sp>
      <p:sp>
        <p:nvSpPr>
          <p:cNvPr id="33" name="TextBox 32">
            <a:extLst>
              <a:ext uri="{FF2B5EF4-FFF2-40B4-BE49-F238E27FC236}">
                <a16:creationId xmlns:a16="http://schemas.microsoft.com/office/drawing/2014/main" id="{81449BB0-A665-2785-A87D-DE82F3445C1F}"/>
              </a:ext>
            </a:extLst>
          </p:cNvPr>
          <p:cNvSpPr txBox="1"/>
          <p:nvPr/>
        </p:nvSpPr>
        <p:spPr>
          <a:xfrm>
            <a:off x="1738501" y="1412504"/>
            <a:ext cx="9393700" cy="646331"/>
          </a:xfrm>
          <a:prstGeom prst="rect">
            <a:avLst/>
          </a:prstGeom>
          <a:noFill/>
        </p:spPr>
        <p:txBody>
          <a:bodyPr wrap="square">
            <a:spAutoFit/>
          </a:bodyPr>
          <a:lstStyle/>
          <a:p>
            <a:pPr algn="l"/>
            <a:r>
              <a:rPr lang="en-US" sz="3600" b="1" dirty="0">
                <a:solidFill>
                  <a:srgbClr val="240960"/>
                </a:solidFill>
                <a:latin typeface="Montserrat Bold"/>
                <a:ea typeface="Montserrat Bold"/>
                <a:cs typeface="Montserrat Bold"/>
                <a:sym typeface="Montserrat Bold"/>
              </a:rPr>
              <a:t>Company Background</a:t>
            </a:r>
          </a:p>
        </p:txBody>
      </p:sp>
      <p:sp>
        <p:nvSpPr>
          <p:cNvPr id="20" name="TextBox 19">
            <a:extLst>
              <a:ext uri="{FF2B5EF4-FFF2-40B4-BE49-F238E27FC236}">
                <a16:creationId xmlns:a16="http://schemas.microsoft.com/office/drawing/2014/main" id="{2DDB69D8-7C94-3A52-F9AE-2F4FCD493E7B}"/>
              </a:ext>
            </a:extLst>
          </p:cNvPr>
          <p:cNvSpPr txBox="1"/>
          <p:nvPr/>
        </p:nvSpPr>
        <p:spPr>
          <a:xfrm>
            <a:off x="209912" y="2623087"/>
            <a:ext cx="9647367" cy="544700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GB" b="1" dirty="0">
                <a:latin typeface="Montserrat" panose="00000500000000000000" pitchFamily="2" charset="0"/>
              </a:rPr>
              <a:t>Mastercard Incorporated</a:t>
            </a:r>
            <a:r>
              <a:rPr lang="en-GB" dirty="0">
                <a:latin typeface="Montserrat" panose="00000500000000000000" pitchFamily="2" charset="0"/>
              </a:rPr>
              <a:t> is a </a:t>
            </a:r>
            <a:r>
              <a:rPr lang="en-GB" b="1" dirty="0">
                <a:latin typeface="Montserrat" panose="00000500000000000000" pitchFamily="2" charset="0"/>
              </a:rPr>
              <a:t>global financial technology company</a:t>
            </a:r>
            <a:r>
              <a:rPr lang="en-GB" dirty="0">
                <a:latin typeface="Montserrat" panose="00000500000000000000" pitchFamily="2" charset="0"/>
              </a:rPr>
              <a:t> headquartered in </a:t>
            </a:r>
            <a:r>
              <a:rPr lang="en-GB" b="1" dirty="0">
                <a:latin typeface="Montserrat" panose="00000500000000000000" pitchFamily="2" charset="0"/>
              </a:rPr>
              <a:t>Purchase, New York, USA</a:t>
            </a:r>
            <a:r>
              <a:rPr lang="en-GB" dirty="0">
                <a:latin typeface="Montserrat" panose="00000500000000000000" pitchFamily="2" charset="0"/>
              </a:rPr>
              <a:t>. Founded in </a:t>
            </a:r>
            <a:r>
              <a:rPr lang="en-GB" b="1" dirty="0">
                <a:latin typeface="Montserrat" panose="00000500000000000000" pitchFamily="2" charset="0"/>
              </a:rPr>
              <a:t>1966</a:t>
            </a:r>
            <a:r>
              <a:rPr lang="en-GB" dirty="0">
                <a:latin typeface="Montserrat" panose="00000500000000000000" pitchFamily="2" charset="0"/>
              </a:rPr>
              <a:t>, it operates one of the world’s leading </a:t>
            </a:r>
            <a:r>
              <a:rPr lang="en-GB" b="1" dirty="0">
                <a:latin typeface="Montserrat" panose="00000500000000000000" pitchFamily="2" charset="0"/>
              </a:rPr>
              <a:t>electronic payment networks</a:t>
            </a:r>
            <a:r>
              <a:rPr lang="en-GB" dirty="0">
                <a:latin typeface="Montserrat" panose="00000500000000000000" pitchFamily="2" charset="0"/>
              </a:rPr>
              <a:t>, enabling secure, fast, and convenient transactions across more than </a:t>
            </a:r>
            <a:r>
              <a:rPr lang="en-GB" b="1" dirty="0">
                <a:latin typeface="Montserrat" panose="00000500000000000000" pitchFamily="2" charset="0"/>
              </a:rPr>
              <a:t>210 countries and territories</a:t>
            </a:r>
            <a:r>
              <a:rPr lang="en-GB" dirty="0">
                <a:latin typeface="Montserrat" panose="00000500000000000000" pitchFamily="2" charset="0"/>
              </a:rPr>
              <a:t>.</a:t>
            </a:r>
          </a:p>
          <a:p>
            <a:pPr marL="342900" indent="-342900" algn="just">
              <a:lnSpc>
                <a:spcPct val="150000"/>
              </a:lnSpc>
              <a:buFont typeface="Wingdings" panose="05000000000000000000" pitchFamily="2" charset="2"/>
              <a:buChar char="Ø"/>
            </a:pPr>
            <a:r>
              <a:rPr lang="en-GB" dirty="0">
                <a:latin typeface="Montserrat" panose="00000500000000000000" pitchFamily="2" charset="0"/>
              </a:rPr>
              <a:t>It works closely with partner banks and fintech companies to innovate solutions around contactless payments, virtual cards, cross-border transfers, and fraud detection technologies. Through its “Mastercard Network,” it processes billions of transactions every year, ensuring efficient and secure authorization, clearing, and settlement.</a:t>
            </a:r>
          </a:p>
          <a:p>
            <a:pPr marL="342900" indent="-342900" algn="just">
              <a:lnSpc>
                <a:spcPct val="150000"/>
              </a:lnSpc>
              <a:buFont typeface="Wingdings" panose="05000000000000000000" pitchFamily="2" charset="2"/>
              <a:buChar char="Ø"/>
            </a:pPr>
            <a:r>
              <a:rPr lang="en-GB" dirty="0">
                <a:latin typeface="Montserrat" panose="00000500000000000000" pitchFamily="2" charset="0"/>
              </a:rPr>
              <a:t>Mastercard continues to play a pivotal role in shaping the future of digital payments. The company has also been investing heavily in AI-driven risk intelligence, cybersecurity, and sustainable finance, making it a trusted name in the global financial ecosystem.</a:t>
            </a:r>
            <a:endParaRPr lang="en-IN" dirty="0">
              <a:latin typeface="Montserrat" panose="00000500000000000000" pitchFamily="2" charset="0"/>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a:extLst>
            <a:ext uri="{FF2B5EF4-FFF2-40B4-BE49-F238E27FC236}">
              <a16:creationId xmlns:a16="http://schemas.microsoft.com/office/drawing/2014/main" id="{74B7B57A-4F6D-76C7-4E27-36A155B6A4B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8BDFAC4-640C-8145-24AD-5CA583659588}"/>
              </a:ext>
            </a:extLst>
          </p:cNvPr>
          <p:cNvGrpSpPr/>
          <p:nvPr/>
        </p:nvGrpSpPr>
        <p:grpSpPr>
          <a:xfrm>
            <a:off x="-499498" y="2016665"/>
            <a:ext cx="14152523" cy="6891819"/>
            <a:chOff x="0" y="0"/>
            <a:chExt cx="3727414" cy="1815129"/>
          </a:xfrm>
        </p:grpSpPr>
        <p:sp>
          <p:nvSpPr>
            <p:cNvPr id="3" name="Freeform 3">
              <a:extLst>
                <a:ext uri="{FF2B5EF4-FFF2-40B4-BE49-F238E27FC236}">
                  <a16:creationId xmlns:a16="http://schemas.microsoft.com/office/drawing/2014/main" id="{CF328436-9C9F-6449-09C3-CC0D514865E6}"/>
                </a:ext>
              </a:extLst>
            </p:cNvPr>
            <p:cNvSpPr/>
            <p:nvPr/>
          </p:nvSpPr>
          <p:spPr>
            <a:xfrm>
              <a:off x="0" y="0"/>
              <a:ext cx="3727414" cy="1815129"/>
            </a:xfrm>
            <a:custGeom>
              <a:avLst/>
              <a:gdLst/>
              <a:ahLst/>
              <a:cxnLst/>
              <a:rect l="l" t="t" r="r" b="b"/>
              <a:pathLst>
                <a:path w="3727414" h="1815129">
                  <a:moveTo>
                    <a:pt x="0" y="0"/>
                  </a:moveTo>
                  <a:lnTo>
                    <a:pt x="3727414" y="0"/>
                  </a:lnTo>
                  <a:lnTo>
                    <a:pt x="3727414" y="1815129"/>
                  </a:lnTo>
                  <a:lnTo>
                    <a:pt x="0" y="1815129"/>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a:extLst>
                <a:ext uri="{FF2B5EF4-FFF2-40B4-BE49-F238E27FC236}">
                  <a16:creationId xmlns:a16="http://schemas.microsoft.com/office/drawing/2014/main" id="{A3DFB485-E5B2-9259-D438-A9FC228039A9}"/>
                </a:ext>
              </a:extLst>
            </p:cNvPr>
            <p:cNvSpPr txBox="1"/>
            <p:nvPr/>
          </p:nvSpPr>
          <p:spPr>
            <a:xfrm>
              <a:off x="0" y="-38100"/>
              <a:ext cx="3727414" cy="1853229"/>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BC4050A1-C88B-1E11-6C2A-6854C3BA4167}"/>
              </a:ext>
            </a:extLst>
          </p:cNvPr>
          <p:cNvGrpSpPr/>
          <p:nvPr/>
        </p:nvGrpSpPr>
        <p:grpSpPr>
          <a:xfrm>
            <a:off x="10378562" y="1456894"/>
            <a:ext cx="6573048" cy="7451590"/>
            <a:chOff x="0" y="0"/>
            <a:chExt cx="1018337" cy="1154446"/>
          </a:xfrm>
        </p:grpSpPr>
        <p:sp>
          <p:nvSpPr>
            <p:cNvPr id="6" name="Freeform 6">
              <a:extLst>
                <a:ext uri="{FF2B5EF4-FFF2-40B4-BE49-F238E27FC236}">
                  <a16:creationId xmlns:a16="http://schemas.microsoft.com/office/drawing/2014/main" id="{BB406FE3-1AE1-F732-A468-E1B2E3DF30E0}"/>
                </a:ext>
              </a:extLst>
            </p:cNvPr>
            <p:cNvSpPr/>
            <p:nvPr/>
          </p:nvSpPr>
          <p:spPr>
            <a:xfrm>
              <a:off x="0" y="0"/>
              <a:ext cx="1018337" cy="1154446"/>
            </a:xfrm>
            <a:custGeom>
              <a:avLst/>
              <a:gdLst/>
              <a:ahLst/>
              <a:cxnLst/>
              <a:rect l="l" t="t" r="r" b="b"/>
              <a:pathLst>
                <a:path w="1018337" h="1154446">
                  <a:moveTo>
                    <a:pt x="0" y="0"/>
                  </a:moveTo>
                  <a:lnTo>
                    <a:pt x="1018337" y="0"/>
                  </a:lnTo>
                  <a:lnTo>
                    <a:pt x="1018337" y="1154446"/>
                  </a:lnTo>
                  <a:lnTo>
                    <a:pt x="0" y="1154446"/>
                  </a:lnTo>
                  <a:close/>
                </a:path>
              </a:pathLst>
            </a:custGeom>
            <a:blipFill>
              <a:blip r:embed="rId2"/>
              <a:stretch>
                <a:fillRect t="-16198" b="-16198"/>
              </a:stretch>
            </a:blipFill>
          </p:spPr>
        </p:sp>
      </p:grpSp>
      <p:grpSp>
        <p:nvGrpSpPr>
          <p:cNvPr id="7" name="Group 7">
            <a:extLst>
              <a:ext uri="{FF2B5EF4-FFF2-40B4-BE49-F238E27FC236}">
                <a16:creationId xmlns:a16="http://schemas.microsoft.com/office/drawing/2014/main" id="{723B0CCD-15B6-214D-43BA-AFE30D0B488F}"/>
              </a:ext>
            </a:extLst>
          </p:cNvPr>
          <p:cNvGrpSpPr/>
          <p:nvPr/>
        </p:nvGrpSpPr>
        <p:grpSpPr>
          <a:xfrm>
            <a:off x="10366501" y="6709979"/>
            <a:ext cx="6573048" cy="2241939"/>
            <a:chOff x="0" y="0"/>
            <a:chExt cx="1731173" cy="590470"/>
          </a:xfrm>
        </p:grpSpPr>
        <p:sp>
          <p:nvSpPr>
            <p:cNvPr id="8" name="Freeform 8">
              <a:extLst>
                <a:ext uri="{FF2B5EF4-FFF2-40B4-BE49-F238E27FC236}">
                  <a16:creationId xmlns:a16="http://schemas.microsoft.com/office/drawing/2014/main" id="{989343A6-2826-1B44-EF93-DBEE3D2B95EB}"/>
                </a:ext>
              </a:extLst>
            </p:cNvPr>
            <p:cNvSpPr/>
            <p:nvPr/>
          </p:nvSpPr>
          <p:spPr>
            <a:xfrm>
              <a:off x="0" y="0"/>
              <a:ext cx="1731173" cy="590470"/>
            </a:xfrm>
            <a:custGeom>
              <a:avLst/>
              <a:gdLst/>
              <a:ahLst/>
              <a:cxnLst/>
              <a:rect l="l" t="t" r="r" b="b"/>
              <a:pathLst>
                <a:path w="1731173" h="590470">
                  <a:moveTo>
                    <a:pt x="0" y="0"/>
                  </a:moveTo>
                  <a:lnTo>
                    <a:pt x="1731173" y="0"/>
                  </a:lnTo>
                  <a:lnTo>
                    <a:pt x="1731173" y="590470"/>
                  </a:lnTo>
                  <a:lnTo>
                    <a:pt x="0" y="590470"/>
                  </a:lnTo>
                  <a:close/>
                </a:path>
              </a:pathLst>
            </a:custGeom>
            <a:gradFill rotWithShape="1">
              <a:gsLst>
                <a:gs pos="0">
                  <a:srgbClr val="F7ACFF">
                    <a:alpha val="0"/>
                  </a:srgbClr>
                </a:gs>
                <a:gs pos="100000">
                  <a:srgbClr val="3C67BF">
                    <a:alpha val="100000"/>
                  </a:srgbClr>
                </a:gs>
              </a:gsLst>
              <a:lin ang="5400000"/>
            </a:gradFill>
          </p:spPr>
        </p:sp>
        <p:sp>
          <p:nvSpPr>
            <p:cNvPr id="9" name="TextBox 9">
              <a:extLst>
                <a:ext uri="{FF2B5EF4-FFF2-40B4-BE49-F238E27FC236}">
                  <a16:creationId xmlns:a16="http://schemas.microsoft.com/office/drawing/2014/main" id="{887D932B-329C-21AB-78CD-75505A6AB492}"/>
                </a:ext>
              </a:extLst>
            </p:cNvPr>
            <p:cNvSpPr txBox="1"/>
            <p:nvPr/>
          </p:nvSpPr>
          <p:spPr>
            <a:xfrm>
              <a:off x="0" y="-38100"/>
              <a:ext cx="1731173" cy="628570"/>
            </a:xfrm>
            <a:prstGeom prst="rect">
              <a:avLst/>
            </a:prstGeom>
          </p:spPr>
          <p:txBody>
            <a:bodyPr lIns="50800" tIns="50800" rIns="50800" bIns="50800" rtlCol="0" anchor="ctr"/>
            <a:lstStyle/>
            <a:p>
              <a:pPr algn="ctr">
                <a:lnSpc>
                  <a:spcPts val="2659"/>
                </a:lnSpc>
              </a:pPr>
              <a:endParaRPr/>
            </a:p>
          </p:txBody>
        </p:sp>
      </p:grpSp>
      <p:grpSp>
        <p:nvGrpSpPr>
          <p:cNvPr id="10" name="Group 10">
            <a:extLst>
              <a:ext uri="{FF2B5EF4-FFF2-40B4-BE49-F238E27FC236}">
                <a16:creationId xmlns:a16="http://schemas.microsoft.com/office/drawing/2014/main" id="{33E0AA41-925C-9400-59DD-3A600E74A7F9}"/>
              </a:ext>
            </a:extLst>
          </p:cNvPr>
          <p:cNvGrpSpPr/>
          <p:nvPr/>
        </p:nvGrpSpPr>
        <p:grpSpPr>
          <a:xfrm>
            <a:off x="15758233" y="2306583"/>
            <a:ext cx="1892038" cy="1892038"/>
            <a:chOff x="0" y="0"/>
            <a:chExt cx="812800" cy="812800"/>
          </a:xfrm>
        </p:grpSpPr>
        <p:sp>
          <p:nvSpPr>
            <p:cNvPr id="11" name="Freeform 11">
              <a:extLst>
                <a:ext uri="{FF2B5EF4-FFF2-40B4-BE49-F238E27FC236}">
                  <a16:creationId xmlns:a16="http://schemas.microsoft.com/office/drawing/2014/main" id="{C8CE3D3B-D5B0-B9B2-9A34-75684EB4B04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2" name="TextBox 12">
              <a:extLst>
                <a:ext uri="{FF2B5EF4-FFF2-40B4-BE49-F238E27FC236}">
                  <a16:creationId xmlns:a16="http://schemas.microsoft.com/office/drawing/2014/main" id="{1E669D7E-F73E-667E-F4CD-08DF777E0B3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a:extLst>
              <a:ext uri="{FF2B5EF4-FFF2-40B4-BE49-F238E27FC236}">
                <a16:creationId xmlns:a16="http://schemas.microsoft.com/office/drawing/2014/main" id="{97789C32-C19D-B8EB-4EA7-C595965A5BAF}"/>
              </a:ext>
            </a:extLst>
          </p:cNvPr>
          <p:cNvGrpSpPr/>
          <p:nvPr/>
        </p:nvGrpSpPr>
        <p:grpSpPr>
          <a:xfrm>
            <a:off x="9144000" y="7830949"/>
            <a:ext cx="2155070" cy="2155070"/>
            <a:chOff x="0" y="0"/>
            <a:chExt cx="812800" cy="812800"/>
          </a:xfrm>
        </p:grpSpPr>
        <p:sp>
          <p:nvSpPr>
            <p:cNvPr id="14" name="Freeform 14">
              <a:extLst>
                <a:ext uri="{FF2B5EF4-FFF2-40B4-BE49-F238E27FC236}">
                  <a16:creationId xmlns:a16="http://schemas.microsoft.com/office/drawing/2014/main" id="{ED617594-6171-6A8E-E7E2-ACB6DF456F8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5" name="TextBox 15">
              <a:extLst>
                <a:ext uri="{FF2B5EF4-FFF2-40B4-BE49-F238E27FC236}">
                  <a16:creationId xmlns:a16="http://schemas.microsoft.com/office/drawing/2014/main" id="{6C650E22-400C-ADB9-C838-F7DB75826C8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a:extLst>
              <a:ext uri="{FF2B5EF4-FFF2-40B4-BE49-F238E27FC236}">
                <a16:creationId xmlns:a16="http://schemas.microsoft.com/office/drawing/2014/main" id="{C95FA7BE-2848-D2C0-C2E7-896D55D569D5}"/>
              </a:ext>
            </a:extLst>
          </p:cNvPr>
          <p:cNvGrpSpPr/>
          <p:nvPr/>
        </p:nvGrpSpPr>
        <p:grpSpPr>
          <a:xfrm>
            <a:off x="400540" y="1693375"/>
            <a:ext cx="1256320" cy="1256320"/>
            <a:chOff x="0" y="0"/>
            <a:chExt cx="812800" cy="812800"/>
          </a:xfrm>
        </p:grpSpPr>
        <p:sp>
          <p:nvSpPr>
            <p:cNvPr id="18" name="Freeform 18">
              <a:extLst>
                <a:ext uri="{FF2B5EF4-FFF2-40B4-BE49-F238E27FC236}">
                  <a16:creationId xmlns:a16="http://schemas.microsoft.com/office/drawing/2014/main" id="{2165C17A-E8E9-A568-A2D0-FEBFE91084F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9" name="TextBox 19">
              <a:extLst>
                <a:ext uri="{FF2B5EF4-FFF2-40B4-BE49-F238E27FC236}">
                  <a16:creationId xmlns:a16="http://schemas.microsoft.com/office/drawing/2014/main" id="{429A4254-4FE0-AB05-A52C-6870652D80A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a:extLst>
              <a:ext uri="{FF2B5EF4-FFF2-40B4-BE49-F238E27FC236}">
                <a16:creationId xmlns:a16="http://schemas.microsoft.com/office/drawing/2014/main" id="{32936F0D-395F-7825-744F-D64246919E40}"/>
              </a:ext>
            </a:extLst>
          </p:cNvPr>
          <p:cNvGrpSpPr/>
          <p:nvPr/>
        </p:nvGrpSpPr>
        <p:grpSpPr>
          <a:xfrm>
            <a:off x="16939549" y="2212922"/>
            <a:ext cx="1256320" cy="1256320"/>
            <a:chOff x="0" y="0"/>
            <a:chExt cx="812800" cy="812800"/>
          </a:xfrm>
        </p:grpSpPr>
        <p:sp>
          <p:nvSpPr>
            <p:cNvPr id="22" name="Freeform 22">
              <a:extLst>
                <a:ext uri="{FF2B5EF4-FFF2-40B4-BE49-F238E27FC236}">
                  <a16:creationId xmlns:a16="http://schemas.microsoft.com/office/drawing/2014/main" id="{F7EEBF69-89B6-C9CC-182F-AD77F0C4223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3" name="TextBox 23">
              <a:extLst>
                <a:ext uri="{FF2B5EF4-FFF2-40B4-BE49-F238E27FC236}">
                  <a16:creationId xmlns:a16="http://schemas.microsoft.com/office/drawing/2014/main" id="{A6B425BF-06E8-9F84-5574-4977CC7F226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4" name="TextBox 24">
            <a:extLst>
              <a:ext uri="{FF2B5EF4-FFF2-40B4-BE49-F238E27FC236}">
                <a16:creationId xmlns:a16="http://schemas.microsoft.com/office/drawing/2014/main" id="{C8D918A8-D2A5-5C00-D9CA-355E1463F38F}"/>
              </a:ext>
            </a:extLst>
          </p:cNvPr>
          <p:cNvSpPr txBox="1"/>
          <p:nvPr/>
        </p:nvSpPr>
        <p:spPr>
          <a:xfrm>
            <a:off x="1595013" y="3216395"/>
            <a:ext cx="5886282" cy="615553"/>
          </a:xfrm>
          <a:prstGeom prst="rect">
            <a:avLst/>
          </a:prstGeom>
        </p:spPr>
        <p:txBody>
          <a:bodyPr lIns="0" tIns="0" rIns="0" bIns="0" rtlCol="0" anchor="t">
            <a:spAutoFit/>
          </a:bodyPr>
          <a:lstStyle/>
          <a:p>
            <a:pPr algn="l"/>
            <a:r>
              <a:rPr lang="en-US" sz="4000" b="1" dirty="0">
                <a:solidFill>
                  <a:srgbClr val="240960"/>
                </a:solidFill>
                <a:latin typeface="Montserrat Bold"/>
                <a:ea typeface="Montserrat Bold"/>
                <a:cs typeface="Montserrat Bold"/>
                <a:sym typeface="Montserrat Bold"/>
              </a:rPr>
              <a:t>Problem Statement</a:t>
            </a:r>
          </a:p>
        </p:txBody>
      </p:sp>
      <p:sp>
        <p:nvSpPr>
          <p:cNvPr id="27" name="TextBox 27">
            <a:extLst>
              <a:ext uri="{FF2B5EF4-FFF2-40B4-BE49-F238E27FC236}">
                <a16:creationId xmlns:a16="http://schemas.microsoft.com/office/drawing/2014/main" id="{50B4C7BA-5F77-AF3F-9BB7-FA5ED9C76DF7}"/>
              </a:ext>
            </a:extLst>
          </p:cNvPr>
          <p:cNvSpPr txBox="1"/>
          <p:nvPr/>
        </p:nvSpPr>
        <p:spPr>
          <a:xfrm>
            <a:off x="762000" y="4098648"/>
            <a:ext cx="8686799" cy="3277179"/>
          </a:xfrm>
          <a:prstGeom prst="rect">
            <a:avLst/>
          </a:prstGeom>
        </p:spPr>
        <p:txBody>
          <a:bodyPr wrap="square" lIns="0" tIns="0" rIns="0" bIns="0" rtlCol="0" anchor="t">
            <a:spAutoFit/>
          </a:bodyPr>
          <a:lstStyle/>
          <a:p>
            <a:pPr marL="342900" indent="-342900" algn="just">
              <a:lnSpc>
                <a:spcPct val="150000"/>
              </a:lnSpc>
              <a:buFont typeface="Wingdings" panose="05000000000000000000" pitchFamily="2" charset="2"/>
              <a:buChar char="Ø"/>
            </a:pPr>
            <a:r>
              <a:rPr lang="en-GB" dirty="0">
                <a:latin typeface="Montserrat" panose="00000500000000000000" pitchFamily="2" charset="0"/>
              </a:rPr>
              <a:t>In the rapidly evolving credit card industry, understanding customer behaviour and transaction patterns is critical for sustaining growth, reducing financial risk, and improving profitability. Financial institutions like Mastercard face challenges in tracking customer acquisition performance, spending habits, credit utilization, and delinquency trends across diverse customer segments. Without a centralized and interactive reporting system, important insights often remain hidden in raw data.</a:t>
            </a:r>
            <a:endParaRPr lang="en-IN" dirty="0">
              <a:latin typeface="Montserrat" panose="00000500000000000000" pitchFamily="2" charset="0"/>
            </a:endParaRPr>
          </a:p>
          <a:p>
            <a:pPr algn="just">
              <a:lnSpc>
                <a:spcPct val="150000"/>
              </a:lnSpc>
            </a:pPr>
            <a:endParaRPr lang="en-US" dirty="0">
              <a:latin typeface="Montserrat" panose="00000500000000000000" pitchFamily="2" charset="0"/>
              <a:ea typeface="Montserrat"/>
              <a:cs typeface="Montserrat"/>
              <a:sym typeface="Montserrat"/>
            </a:endParaRPr>
          </a:p>
        </p:txBody>
      </p:sp>
      <p:sp>
        <p:nvSpPr>
          <p:cNvPr id="28" name="TextBox 28">
            <a:extLst>
              <a:ext uri="{FF2B5EF4-FFF2-40B4-BE49-F238E27FC236}">
                <a16:creationId xmlns:a16="http://schemas.microsoft.com/office/drawing/2014/main" id="{64FF1768-5A11-EFFD-5D41-C807BF3B4140}"/>
              </a:ext>
            </a:extLst>
          </p:cNvPr>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29" name="TextBox 29">
            <a:extLst>
              <a:ext uri="{FF2B5EF4-FFF2-40B4-BE49-F238E27FC236}">
                <a16:creationId xmlns:a16="http://schemas.microsoft.com/office/drawing/2014/main" id="{F2305950-40BC-CBA7-FCEA-45B97BCE4443}"/>
              </a:ext>
            </a:extLst>
          </p:cNvPr>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03</a:t>
            </a:r>
          </a:p>
        </p:txBody>
      </p:sp>
    </p:spTree>
    <p:extLst>
      <p:ext uri="{BB962C8B-B14F-4D97-AF65-F5344CB8AC3E}">
        <p14:creationId xmlns:p14="http://schemas.microsoft.com/office/powerpoint/2010/main" val="240304675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56B5045-9933-E39E-FFE8-EC3CFEAFBAA9}"/>
              </a:ext>
            </a:extLst>
          </p:cNvPr>
          <p:cNvSpPr/>
          <p:nvPr/>
        </p:nvSpPr>
        <p:spPr>
          <a:xfrm>
            <a:off x="0" y="0"/>
            <a:ext cx="7297589" cy="10401300"/>
          </a:xfrm>
          <a:prstGeom prst="rect">
            <a:avLst/>
          </a:prstGeom>
          <a:solidFill>
            <a:srgbClr val="ED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2"/>
          <p:cNvGrpSpPr/>
          <p:nvPr/>
        </p:nvGrpSpPr>
        <p:grpSpPr>
          <a:xfrm>
            <a:off x="7275947" y="114300"/>
            <a:ext cx="11264060" cy="10401300"/>
            <a:chOff x="0" y="0"/>
            <a:chExt cx="2966666" cy="2996057"/>
          </a:xfrm>
          <a:solidFill>
            <a:srgbClr val="EDE5FF"/>
          </a:solidFill>
        </p:grpSpPr>
        <p:sp>
          <p:nvSpPr>
            <p:cNvPr id="3" name="Freeform 3"/>
            <p:cNvSpPr/>
            <p:nvPr/>
          </p:nvSpPr>
          <p:spPr>
            <a:xfrm>
              <a:off x="0" y="0"/>
              <a:ext cx="2966666" cy="2996057"/>
            </a:xfrm>
            <a:custGeom>
              <a:avLst/>
              <a:gdLst/>
              <a:ahLst/>
              <a:cxnLst/>
              <a:rect l="l" t="t" r="r" b="b"/>
              <a:pathLst>
                <a:path w="2966666" h="2996057">
                  <a:moveTo>
                    <a:pt x="0" y="0"/>
                  </a:moveTo>
                  <a:lnTo>
                    <a:pt x="2966666" y="0"/>
                  </a:lnTo>
                  <a:lnTo>
                    <a:pt x="2966666" y="2996057"/>
                  </a:lnTo>
                  <a:lnTo>
                    <a:pt x="0" y="2996057"/>
                  </a:lnTo>
                  <a:close/>
                </a:path>
              </a:pathLst>
            </a:custGeom>
            <a:grpFill/>
          </p:spPr>
        </p:sp>
        <p:sp>
          <p:nvSpPr>
            <p:cNvPr id="4" name="TextBox 4"/>
            <p:cNvSpPr txBox="1"/>
            <p:nvPr/>
          </p:nvSpPr>
          <p:spPr>
            <a:xfrm>
              <a:off x="0" y="-38100"/>
              <a:ext cx="2966666" cy="3034157"/>
            </a:xfrm>
            <a:prstGeom prst="rect">
              <a:avLst/>
            </a:prstGeom>
            <a:grpFill/>
          </p:spPr>
          <p:txBody>
            <a:bodyPr lIns="50800" tIns="50800" rIns="50800" bIns="50800" rtlCol="0" anchor="ctr"/>
            <a:lstStyle/>
            <a:p>
              <a:pPr algn="ctr">
                <a:lnSpc>
                  <a:spcPts val="2659"/>
                </a:lnSpc>
              </a:pPr>
              <a:endParaRPr/>
            </a:p>
          </p:txBody>
        </p:sp>
      </p:grpSp>
      <p:grpSp>
        <p:nvGrpSpPr>
          <p:cNvPr id="5" name="Group 5"/>
          <p:cNvGrpSpPr/>
          <p:nvPr/>
        </p:nvGrpSpPr>
        <p:grpSpPr>
          <a:xfrm>
            <a:off x="-1154546" y="-1328013"/>
            <a:ext cx="5214383" cy="521438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a:grpSpLocks noChangeAspect="1"/>
          </p:cNvGrpSpPr>
          <p:nvPr/>
        </p:nvGrpSpPr>
        <p:grpSpPr>
          <a:xfrm>
            <a:off x="2300919" y="2671455"/>
            <a:ext cx="6136420" cy="6136420"/>
            <a:chOff x="0" y="0"/>
            <a:chExt cx="14840029" cy="14840029"/>
          </a:xfrm>
        </p:grpSpPr>
        <p:sp>
          <p:nvSpPr>
            <p:cNvPr id="10" name="Freeform 10"/>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5B45B5">
                    <a:alpha val="100000"/>
                  </a:srgbClr>
                </a:gs>
                <a:gs pos="100000">
                  <a:srgbClr val="8875D7">
                    <a:alpha val="100000"/>
                  </a:srgbClr>
                </a:gs>
              </a:gsLst>
              <a:lin ang="0"/>
            </a:gradFill>
          </p:spPr>
        </p:sp>
        <p:sp>
          <p:nvSpPr>
            <p:cNvPr id="11" name="Freeform 11"/>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12" name="Freeform 12"/>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2"/>
              <a:stretch>
                <a:fillRect l="-24712" r="-24712"/>
              </a:stretch>
            </a:blipFill>
          </p:spPr>
        </p:sp>
      </p:grpSp>
      <p:sp>
        <p:nvSpPr>
          <p:cNvPr id="13" name="TextBox 13"/>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4" name="TextBox 14"/>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03</a:t>
            </a:r>
          </a:p>
        </p:txBody>
      </p:sp>
      <p:sp>
        <p:nvSpPr>
          <p:cNvPr id="16" name="TextBox 16"/>
          <p:cNvSpPr txBox="1"/>
          <p:nvPr/>
        </p:nvSpPr>
        <p:spPr>
          <a:xfrm>
            <a:off x="9101383" y="2259172"/>
            <a:ext cx="6793362" cy="745460"/>
          </a:xfrm>
          <a:prstGeom prst="rect">
            <a:avLst/>
          </a:prstGeom>
        </p:spPr>
        <p:txBody>
          <a:bodyPr wrap="square" lIns="0" tIns="0" rIns="0" bIns="0" rtlCol="0" anchor="t">
            <a:spAutoFit/>
          </a:bodyPr>
          <a:lstStyle/>
          <a:p>
            <a:pPr algn="l">
              <a:lnSpc>
                <a:spcPts val="5467"/>
              </a:lnSpc>
            </a:pPr>
            <a:r>
              <a:rPr lang="en-US" sz="6833" b="1" dirty="0">
                <a:solidFill>
                  <a:srgbClr val="240960"/>
                </a:solidFill>
                <a:latin typeface="Montserrat Bold"/>
                <a:ea typeface="Montserrat Bold"/>
                <a:cs typeface="Montserrat Bold"/>
                <a:sym typeface="Montserrat Bold"/>
              </a:rPr>
              <a:t>Our Approach</a:t>
            </a:r>
          </a:p>
        </p:txBody>
      </p:sp>
      <p:grpSp>
        <p:nvGrpSpPr>
          <p:cNvPr id="18" name="Group 18"/>
          <p:cNvGrpSpPr>
            <a:grpSpLocks noChangeAspect="1"/>
          </p:cNvGrpSpPr>
          <p:nvPr/>
        </p:nvGrpSpPr>
        <p:grpSpPr>
          <a:xfrm>
            <a:off x="1349938" y="5907599"/>
            <a:ext cx="3038039" cy="3038039"/>
            <a:chOff x="0" y="0"/>
            <a:chExt cx="14840029" cy="14840029"/>
          </a:xfrm>
        </p:grpSpPr>
        <p:sp>
          <p:nvSpPr>
            <p:cNvPr id="19" name="Freeform 19"/>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3C67BF">
                    <a:alpha val="100000"/>
                  </a:srgbClr>
                </a:gs>
                <a:gs pos="100000">
                  <a:srgbClr val="F7ACFF">
                    <a:alpha val="100000"/>
                  </a:srgbClr>
                </a:gs>
              </a:gsLst>
              <a:lin ang="0"/>
            </a:gradFill>
          </p:spPr>
        </p:sp>
        <p:sp>
          <p:nvSpPr>
            <p:cNvPr id="20" name="Freeform 20"/>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21" name="Freeform 21"/>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3"/>
              <a:stretch>
                <a:fillRect l="-24712" r="-24712"/>
              </a:stretch>
            </a:blipFill>
          </p:spPr>
        </p:sp>
      </p:grpSp>
      <p:grpSp>
        <p:nvGrpSpPr>
          <p:cNvPr id="22" name="Group 22"/>
          <p:cNvGrpSpPr/>
          <p:nvPr/>
        </p:nvGrpSpPr>
        <p:grpSpPr>
          <a:xfrm>
            <a:off x="-908020" y="7636544"/>
            <a:ext cx="4721330" cy="4721330"/>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9134914" y="4265823"/>
            <a:ext cx="262038" cy="262038"/>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9640701" y="4188770"/>
            <a:ext cx="8571099" cy="5134226"/>
          </a:xfrm>
          <a:prstGeom prst="rect">
            <a:avLst/>
          </a:prstGeom>
        </p:spPr>
        <p:txBody>
          <a:bodyPr wrap="square" lIns="0" tIns="0" rIns="0" bIns="0" rtlCol="0" anchor="t">
            <a:spAutoFit/>
          </a:bodyPr>
          <a:lstStyle/>
          <a:p>
            <a:pPr lvl="0" eaLnBrk="0" fontAlgn="base" hangingPunct="0">
              <a:lnSpc>
                <a:spcPct val="150000"/>
              </a:lnSpc>
              <a:spcBef>
                <a:spcPct val="0"/>
              </a:spcBef>
              <a:spcAft>
                <a:spcPct val="0"/>
              </a:spcAft>
            </a:pPr>
            <a:r>
              <a:rPr lang="en-US" altLang="en-US" sz="1400" b="1" dirty="0">
                <a:latin typeface="Montserrat" panose="00000500000000000000" pitchFamily="2" charset="0"/>
              </a:rPr>
              <a:t>Data Understanding and Cleaning</a:t>
            </a:r>
            <a:r>
              <a:rPr lang="en-US" altLang="en-US" sz="1400" dirty="0">
                <a:latin typeface="Montserrat" panose="00000500000000000000" pitchFamily="2" charset="0"/>
              </a:rPr>
              <a:t>:</a:t>
            </a:r>
            <a:br>
              <a:rPr lang="en-US" altLang="en-US" sz="1400" dirty="0">
                <a:latin typeface="Montserrat" panose="00000500000000000000" pitchFamily="2" charset="0"/>
              </a:rPr>
            </a:br>
            <a:r>
              <a:rPr lang="en-US" altLang="en-US" sz="1400" dirty="0">
                <a:latin typeface="Montserrat" panose="00000500000000000000" pitchFamily="2" charset="0"/>
              </a:rPr>
              <a:t>We first studied both the customer and transaction datasets to understand the meaning of each column and cleaned the data to remove any errors or unwanted values.</a:t>
            </a:r>
          </a:p>
          <a:p>
            <a:pPr lvl="0" eaLnBrk="0" fontAlgn="base" hangingPunct="0">
              <a:lnSpc>
                <a:spcPct val="150000"/>
              </a:lnSpc>
              <a:spcBef>
                <a:spcPct val="0"/>
              </a:spcBef>
              <a:spcAft>
                <a:spcPct val="0"/>
              </a:spcAft>
            </a:pPr>
            <a:r>
              <a:rPr lang="en-US" altLang="en-US" sz="1400" b="1" dirty="0">
                <a:latin typeface="Montserrat" panose="00000500000000000000" pitchFamily="2" charset="0"/>
              </a:rPr>
              <a:t>KPI and Filter Identification</a:t>
            </a:r>
            <a:r>
              <a:rPr lang="en-US" altLang="en-US" sz="1400" dirty="0">
                <a:latin typeface="Montserrat" panose="00000500000000000000" pitchFamily="2" charset="0"/>
              </a:rPr>
              <a:t>:</a:t>
            </a:r>
            <a:br>
              <a:rPr lang="en-US" altLang="en-US" sz="1400" dirty="0">
                <a:latin typeface="Montserrat" panose="00000500000000000000" pitchFamily="2" charset="0"/>
              </a:rPr>
            </a:br>
            <a:r>
              <a:rPr lang="en-US" altLang="en-US" sz="1400" dirty="0">
                <a:latin typeface="Montserrat" panose="00000500000000000000" pitchFamily="2" charset="0"/>
              </a:rPr>
              <a:t>We identified important KPIs like total transactions, total income, average utilization, and delinquency rate, and selected useful filters such as gender, education level, income group, and activation status.</a:t>
            </a:r>
          </a:p>
          <a:p>
            <a:pPr lvl="0" eaLnBrk="0" fontAlgn="base" hangingPunct="0">
              <a:lnSpc>
                <a:spcPct val="150000"/>
              </a:lnSpc>
              <a:spcBef>
                <a:spcPct val="0"/>
              </a:spcBef>
              <a:spcAft>
                <a:spcPct val="0"/>
              </a:spcAft>
            </a:pPr>
            <a:r>
              <a:rPr lang="en-US" altLang="en-US" sz="1400" b="1" dirty="0">
                <a:latin typeface="Montserrat" panose="00000500000000000000" pitchFamily="2" charset="0"/>
              </a:rPr>
              <a:t>Dashboard Design and Layout</a:t>
            </a:r>
            <a:r>
              <a:rPr lang="en-US" altLang="en-US" sz="1400" dirty="0">
                <a:latin typeface="Montserrat" panose="00000500000000000000" pitchFamily="2" charset="0"/>
              </a:rPr>
              <a:t>:</a:t>
            </a:r>
            <a:br>
              <a:rPr lang="en-US" altLang="en-US" sz="1400" dirty="0">
                <a:latin typeface="Montserrat" panose="00000500000000000000" pitchFamily="2" charset="0"/>
              </a:rPr>
            </a:br>
            <a:r>
              <a:rPr lang="en-US" altLang="en-US" sz="1400" dirty="0">
                <a:latin typeface="Montserrat" panose="00000500000000000000" pitchFamily="2" charset="0"/>
              </a:rPr>
              <a:t>We designed two dashboards — one for customer analysis and another for transaction analysis — using Power BI visuals like donut charts, bar graphs, pie charts, line graphs, and maps.</a:t>
            </a:r>
          </a:p>
          <a:p>
            <a:pPr lvl="0" eaLnBrk="0" fontAlgn="base" hangingPunct="0">
              <a:lnSpc>
                <a:spcPct val="150000"/>
              </a:lnSpc>
              <a:spcBef>
                <a:spcPct val="0"/>
              </a:spcBef>
              <a:spcAft>
                <a:spcPct val="0"/>
              </a:spcAft>
            </a:pPr>
            <a:r>
              <a:rPr lang="en-US" altLang="en-US" sz="1400" b="1" dirty="0">
                <a:latin typeface="Montserrat" panose="00000500000000000000" pitchFamily="2" charset="0"/>
              </a:rPr>
              <a:t>Drill-Downs and Interactivity</a:t>
            </a:r>
            <a:r>
              <a:rPr lang="en-US" altLang="en-US" sz="1400" dirty="0">
                <a:latin typeface="Montserrat" panose="00000500000000000000" pitchFamily="2" charset="0"/>
              </a:rPr>
              <a:t>:</a:t>
            </a:r>
            <a:br>
              <a:rPr lang="en-US" altLang="en-US" sz="1400" dirty="0">
                <a:latin typeface="Montserrat" panose="00000500000000000000" pitchFamily="2" charset="0"/>
              </a:rPr>
            </a:br>
            <a:r>
              <a:rPr lang="en-US" altLang="en-US" sz="1400" dirty="0">
                <a:latin typeface="Montserrat" panose="00000500000000000000" pitchFamily="2" charset="0"/>
              </a:rPr>
              <a:t>We added drill-down features to charts using hierarchy levels like year, quarter, and week, and used slicers to let users filter data easily and interact with the visuals.</a:t>
            </a:r>
          </a:p>
          <a:p>
            <a:pPr lvl="0" eaLnBrk="0" fontAlgn="base" hangingPunct="0">
              <a:lnSpc>
                <a:spcPct val="150000"/>
              </a:lnSpc>
              <a:spcBef>
                <a:spcPct val="0"/>
              </a:spcBef>
              <a:spcAft>
                <a:spcPct val="0"/>
              </a:spcAft>
            </a:pPr>
            <a:r>
              <a:rPr lang="en-US" altLang="en-US" sz="1400" b="1" dirty="0">
                <a:latin typeface="Montserrat" panose="00000500000000000000" pitchFamily="2" charset="0"/>
              </a:rPr>
              <a:t>Insight Extraction and Testing</a:t>
            </a:r>
            <a:r>
              <a:rPr lang="en-US" altLang="en-US" sz="1400" dirty="0">
                <a:latin typeface="Montserrat" panose="00000500000000000000" pitchFamily="2" charset="0"/>
              </a:rPr>
              <a:t>:</a:t>
            </a:r>
            <a:br>
              <a:rPr lang="en-US" altLang="en-US" sz="1400" dirty="0">
                <a:latin typeface="Montserrat" panose="00000500000000000000" pitchFamily="2" charset="0"/>
              </a:rPr>
            </a:br>
            <a:r>
              <a:rPr lang="en-US" altLang="en-US" sz="1400" dirty="0">
                <a:latin typeface="Montserrat" panose="00000500000000000000" pitchFamily="2" charset="0"/>
              </a:rPr>
              <a:t>Finally, we tested the dashboards with different filters to check performance and extracted meaningful insights related to spending habits, customer risk, and credit usage patterns.</a:t>
            </a:r>
          </a:p>
        </p:txBody>
      </p:sp>
      <p:grpSp>
        <p:nvGrpSpPr>
          <p:cNvPr id="31" name="Group 31"/>
          <p:cNvGrpSpPr/>
          <p:nvPr/>
        </p:nvGrpSpPr>
        <p:grpSpPr>
          <a:xfrm>
            <a:off x="9154365" y="7390711"/>
            <a:ext cx="262038" cy="262038"/>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8" name="Group 31">
            <a:extLst>
              <a:ext uri="{FF2B5EF4-FFF2-40B4-BE49-F238E27FC236}">
                <a16:creationId xmlns:a16="http://schemas.microsoft.com/office/drawing/2014/main" id="{4716AFC1-8E3B-C8D1-12E0-94CD1F357A88}"/>
              </a:ext>
            </a:extLst>
          </p:cNvPr>
          <p:cNvGrpSpPr/>
          <p:nvPr/>
        </p:nvGrpSpPr>
        <p:grpSpPr>
          <a:xfrm>
            <a:off x="9158259" y="5248815"/>
            <a:ext cx="262038" cy="262038"/>
            <a:chOff x="0" y="0"/>
            <a:chExt cx="812800" cy="812800"/>
          </a:xfrm>
        </p:grpSpPr>
        <p:sp>
          <p:nvSpPr>
            <p:cNvPr id="39" name="Freeform 32">
              <a:extLst>
                <a:ext uri="{FF2B5EF4-FFF2-40B4-BE49-F238E27FC236}">
                  <a16:creationId xmlns:a16="http://schemas.microsoft.com/office/drawing/2014/main" id="{F9C27E4F-CA22-13C7-CF10-B3A6FF2B53D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40" name="TextBox 33">
              <a:extLst>
                <a:ext uri="{FF2B5EF4-FFF2-40B4-BE49-F238E27FC236}">
                  <a16:creationId xmlns:a16="http://schemas.microsoft.com/office/drawing/2014/main" id="{E4070F21-A9EA-62A1-3527-B09A14B5530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1" name="Group 31">
            <a:extLst>
              <a:ext uri="{FF2B5EF4-FFF2-40B4-BE49-F238E27FC236}">
                <a16:creationId xmlns:a16="http://schemas.microsoft.com/office/drawing/2014/main" id="{86505CE4-0898-4D1E-062B-987B7A3A3170}"/>
              </a:ext>
            </a:extLst>
          </p:cNvPr>
          <p:cNvGrpSpPr/>
          <p:nvPr/>
        </p:nvGrpSpPr>
        <p:grpSpPr>
          <a:xfrm>
            <a:off x="9134914" y="6493845"/>
            <a:ext cx="262038" cy="262038"/>
            <a:chOff x="0" y="0"/>
            <a:chExt cx="812800" cy="812800"/>
          </a:xfrm>
        </p:grpSpPr>
        <p:sp>
          <p:nvSpPr>
            <p:cNvPr id="42" name="Freeform 32">
              <a:extLst>
                <a:ext uri="{FF2B5EF4-FFF2-40B4-BE49-F238E27FC236}">
                  <a16:creationId xmlns:a16="http://schemas.microsoft.com/office/drawing/2014/main" id="{3C04D5D9-409C-DEEF-4B0F-4E3F34D0EED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43" name="TextBox 33">
              <a:extLst>
                <a:ext uri="{FF2B5EF4-FFF2-40B4-BE49-F238E27FC236}">
                  <a16:creationId xmlns:a16="http://schemas.microsoft.com/office/drawing/2014/main" id="{0CDECDB4-2D2F-5E2E-F24D-AA684493AA3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4" name="Group 31">
            <a:extLst>
              <a:ext uri="{FF2B5EF4-FFF2-40B4-BE49-F238E27FC236}">
                <a16:creationId xmlns:a16="http://schemas.microsoft.com/office/drawing/2014/main" id="{18FAD706-B918-CE7E-0C45-60184268B4E3}"/>
              </a:ext>
            </a:extLst>
          </p:cNvPr>
          <p:cNvGrpSpPr/>
          <p:nvPr/>
        </p:nvGrpSpPr>
        <p:grpSpPr>
          <a:xfrm>
            <a:off x="9178931" y="8398008"/>
            <a:ext cx="262038" cy="262038"/>
            <a:chOff x="0" y="0"/>
            <a:chExt cx="812800" cy="812800"/>
          </a:xfrm>
        </p:grpSpPr>
        <p:sp>
          <p:nvSpPr>
            <p:cNvPr id="45" name="Freeform 32">
              <a:extLst>
                <a:ext uri="{FF2B5EF4-FFF2-40B4-BE49-F238E27FC236}">
                  <a16:creationId xmlns:a16="http://schemas.microsoft.com/office/drawing/2014/main" id="{0DB21D52-5D57-F585-4100-1379EE1292D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46" name="TextBox 33">
              <a:extLst>
                <a:ext uri="{FF2B5EF4-FFF2-40B4-BE49-F238E27FC236}">
                  <a16:creationId xmlns:a16="http://schemas.microsoft.com/office/drawing/2014/main" id="{C3FD7C36-91CA-9ABF-6C74-DBEA5F5CC2E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499498" y="2016665"/>
            <a:ext cx="14152523" cy="6891819"/>
            <a:chOff x="0" y="0"/>
            <a:chExt cx="3727414" cy="1815129"/>
          </a:xfrm>
        </p:grpSpPr>
        <p:sp>
          <p:nvSpPr>
            <p:cNvPr id="3" name="Freeform 3"/>
            <p:cNvSpPr/>
            <p:nvPr/>
          </p:nvSpPr>
          <p:spPr>
            <a:xfrm>
              <a:off x="0" y="0"/>
              <a:ext cx="3727414" cy="1815129"/>
            </a:xfrm>
            <a:custGeom>
              <a:avLst/>
              <a:gdLst/>
              <a:ahLst/>
              <a:cxnLst/>
              <a:rect l="l" t="t" r="r" b="b"/>
              <a:pathLst>
                <a:path w="3727414" h="1815129">
                  <a:moveTo>
                    <a:pt x="0" y="0"/>
                  </a:moveTo>
                  <a:lnTo>
                    <a:pt x="3727414" y="0"/>
                  </a:lnTo>
                  <a:lnTo>
                    <a:pt x="3727414" y="1815129"/>
                  </a:lnTo>
                  <a:lnTo>
                    <a:pt x="0" y="1815129"/>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p:cNvSpPr txBox="1"/>
            <p:nvPr/>
          </p:nvSpPr>
          <p:spPr>
            <a:xfrm>
              <a:off x="0" y="-38100"/>
              <a:ext cx="3727414" cy="185322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0366501" y="6709979"/>
            <a:ext cx="6573048" cy="2241939"/>
            <a:chOff x="0" y="0"/>
            <a:chExt cx="1731173" cy="590470"/>
          </a:xfrm>
        </p:grpSpPr>
        <p:sp>
          <p:nvSpPr>
            <p:cNvPr id="8" name="Freeform 8"/>
            <p:cNvSpPr/>
            <p:nvPr/>
          </p:nvSpPr>
          <p:spPr>
            <a:xfrm>
              <a:off x="0" y="0"/>
              <a:ext cx="1731173" cy="590470"/>
            </a:xfrm>
            <a:custGeom>
              <a:avLst/>
              <a:gdLst/>
              <a:ahLst/>
              <a:cxnLst/>
              <a:rect l="l" t="t" r="r" b="b"/>
              <a:pathLst>
                <a:path w="1731173" h="590470">
                  <a:moveTo>
                    <a:pt x="0" y="0"/>
                  </a:moveTo>
                  <a:lnTo>
                    <a:pt x="1731173" y="0"/>
                  </a:lnTo>
                  <a:lnTo>
                    <a:pt x="1731173" y="590470"/>
                  </a:lnTo>
                  <a:lnTo>
                    <a:pt x="0" y="590470"/>
                  </a:lnTo>
                  <a:close/>
                </a:path>
              </a:pathLst>
            </a:custGeom>
            <a:gradFill rotWithShape="1">
              <a:gsLst>
                <a:gs pos="0">
                  <a:srgbClr val="F7ACFF">
                    <a:alpha val="0"/>
                  </a:srgbClr>
                </a:gs>
                <a:gs pos="100000">
                  <a:srgbClr val="3C67BF">
                    <a:alpha val="100000"/>
                  </a:srgbClr>
                </a:gs>
              </a:gsLst>
              <a:lin ang="5400000"/>
            </a:gradFill>
          </p:spPr>
        </p:sp>
        <p:sp>
          <p:nvSpPr>
            <p:cNvPr id="9" name="TextBox 9"/>
            <p:cNvSpPr txBox="1"/>
            <p:nvPr/>
          </p:nvSpPr>
          <p:spPr>
            <a:xfrm>
              <a:off x="0" y="-38100"/>
              <a:ext cx="1731173" cy="62857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5758233" y="2306583"/>
            <a:ext cx="1892038" cy="189203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9144000" y="7830949"/>
            <a:ext cx="2155070" cy="215507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400540" y="1693375"/>
            <a:ext cx="1256320" cy="1256320"/>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939549" y="2212922"/>
            <a:ext cx="1256320" cy="1256320"/>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1627552" y="1307189"/>
            <a:ext cx="5886282" cy="772372"/>
          </a:xfrm>
          <a:prstGeom prst="rect">
            <a:avLst/>
          </a:prstGeom>
        </p:spPr>
        <p:txBody>
          <a:bodyPr lIns="0" tIns="0" rIns="0" bIns="0" rtlCol="0" anchor="t">
            <a:spAutoFit/>
          </a:bodyPr>
          <a:lstStyle/>
          <a:p>
            <a:pPr algn="l">
              <a:lnSpc>
                <a:spcPts val="5467"/>
              </a:lnSpc>
            </a:pPr>
            <a:r>
              <a:rPr lang="en-US" sz="6833" b="1" dirty="0">
                <a:solidFill>
                  <a:srgbClr val="240960"/>
                </a:solidFill>
                <a:latin typeface="Montserrat Bold"/>
                <a:ea typeface="Montserrat Bold"/>
                <a:cs typeface="Montserrat Bold"/>
                <a:sym typeface="Montserrat Bold"/>
              </a:rPr>
              <a:t>KPI’s</a:t>
            </a:r>
          </a:p>
        </p:txBody>
      </p:sp>
      <p:sp>
        <p:nvSpPr>
          <p:cNvPr id="26" name="TextBox 26"/>
          <p:cNvSpPr txBox="1"/>
          <p:nvPr/>
        </p:nvSpPr>
        <p:spPr>
          <a:xfrm>
            <a:off x="1551141" y="1973231"/>
            <a:ext cx="7310908" cy="655757"/>
          </a:xfrm>
          <a:prstGeom prst="rect">
            <a:avLst/>
          </a:prstGeom>
        </p:spPr>
        <p:txBody>
          <a:bodyPr lIns="0" tIns="0" rIns="0" bIns="0" rtlCol="0" anchor="t">
            <a:spAutoFit/>
          </a:bodyPr>
          <a:lstStyle/>
          <a:p>
            <a:pPr algn="l">
              <a:lnSpc>
                <a:spcPts val="5467"/>
              </a:lnSpc>
            </a:pPr>
            <a:r>
              <a:rPr lang="en-US" sz="4000" dirty="0">
                <a:solidFill>
                  <a:srgbClr val="240960"/>
                </a:solidFill>
                <a:latin typeface="Montserrat"/>
                <a:ea typeface="Montserrat"/>
                <a:cs typeface="Montserrat"/>
                <a:sym typeface="Montserrat"/>
              </a:rPr>
              <a:t>Key Performance Indicators</a:t>
            </a:r>
          </a:p>
        </p:txBody>
      </p:sp>
      <p:sp>
        <p:nvSpPr>
          <p:cNvPr id="27" name="TextBox 27"/>
          <p:cNvSpPr txBox="1"/>
          <p:nvPr/>
        </p:nvSpPr>
        <p:spPr>
          <a:xfrm>
            <a:off x="637151" y="2796160"/>
            <a:ext cx="8590529" cy="6426888"/>
          </a:xfrm>
          <a:prstGeom prst="rect">
            <a:avLst/>
          </a:prstGeom>
        </p:spPr>
        <p:txBody>
          <a:bodyPr wrap="square" lIns="0" tIns="0" rIns="0" bIns="0" rtlCol="0" anchor="t">
            <a:spAutoFit/>
          </a:bodyPr>
          <a:lstStyle/>
          <a:p>
            <a:pPr lvl="0" eaLnBrk="0" fontAlgn="base" hangingPunct="0">
              <a:lnSpc>
                <a:spcPct val="150000"/>
              </a:lnSpc>
              <a:spcBef>
                <a:spcPct val="0"/>
              </a:spcBef>
              <a:spcAft>
                <a:spcPct val="0"/>
              </a:spcAft>
            </a:pPr>
            <a:r>
              <a:rPr lang="en-GB" altLang="en-US" sz="1400" b="1" dirty="0">
                <a:latin typeface="Montserrat" panose="00000500000000000000" pitchFamily="2" charset="0"/>
              </a:rPr>
              <a:t>To understand the overall business in a glace, we have focused on this KPI's</a:t>
            </a:r>
            <a:endParaRPr lang="en-US" altLang="en-US" sz="1400" b="1" dirty="0">
              <a:latin typeface="Montserrat" panose="00000500000000000000" pitchFamily="2" charset="0"/>
            </a:endParaRPr>
          </a:p>
          <a:p>
            <a:pPr lvl="0" eaLnBrk="0" fontAlgn="base" hangingPunct="0">
              <a:lnSpc>
                <a:spcPct val="150000"/>
              </a:lnSpc>
              <a:spcBef>
                <a:spcPct val="0"/>
              </a:spcBef>
              <a:spcAft>
                <a:spcPct val="0"/>
              </a:spcAft>
            </a:pPr>
            <a:r>
              <a:rPr lang="en-US" altLang="en-US" sz="1400" b="1" dirty="0">
                <a:latin typeface="Montserrat" panose="00000500000000000000" pitchFamily="2" charset="0"/>
              </a:rPr>
              <a:t>Customer Dashboard KPIs:</a:t>
            </a:r>
          </a:p>
          <a:p>
            <a:pPr marL="228600" lvl="0" indent="-228600" eaLnBrk="0" fontAlgn="base" hangingPunct="0">
              <a:lnSpc>
                <a:spcPct val="150000"/>
              </a:lnSpc>
              <a:spcBef>
                <a:spcPct val="0"/>
              </a:spcBef>
              <a:spcAft>
                <a:spcPct val="0"/>
              </a:spcAft>
              <a:buFont typeface="+mj-lt"/>
              <a:buAutoNum type="arabicPeriod"/>
            </a:pPr>
            <a:r>
              <a:rPr lang="en-US" altLang="en-US" sz="1400" b="1" dirty="0">
                <a:latin typeface="Montserrat" panose="00000500000000000000" pitchFamily="2" charset="0"/>
              </a:rPr>
              <a:t>Customer Count</a:t>
            </a:r>
            <a:r>
              <a:rPr lang="en-US" altLang="en-US" sz="1400" dirty="0">
                <a:latin typeface="Montserrat" panose="00000500000000000000" pitchFamily="2" charset="0"/>
              </a:rPr>
              <a:t>:</a:t>
            </a:r>
            <a:br>
              <a:rPr lang="en-US" altLang="en-US" sz="1400" dirty="0">
                <a:latin typeface="Montserrat" panose="00000500000000000000" pitchFamily="2" charset="0"/>
              </a:rPr>
            </a:br>
            <a:r>
              <a:rPr lang="en-US" altLang="en-US" sz="1400" dirty="0">
                <a:latin typeface="Montserrat" panose="00000500000000000000" pitchFamily="2" charset="0"/>
              </a:rPr>
              <a:t>The total number of customers in the dataset is </a:t>
            </a:r>
            <a:r>
              <a:rPr lang="en-US" altLang="en-US" sz="1400" b="1" dirty="0">
                <a:latin typeface="Montserrat" panose="00000500000000000000" pitchFamily="2" charset="0"/>
              </a:rPr>
              <a:t>10,293</a:t>
            </a:r>
            <a:r>
              <a:rPr lang="en-US" altLang="en-US" sz="1400" dirty="0">
                <a:latin typeface="Montserrat" panose="00000500000000000000" pitchFamily="2" charset="0"/>
              </a:rPr>
              <a:t>.</a:t>
            </a:r>
          </a:p>
          <a:p>
            <a:pPr marL="228600" lvl="0" indent="-228600" eaLnBrk="0" fontAlgn="base" hangingPunct="0">
              <a:lnSpc>
                <a:spcPct val="150000"/>
              </a:lnSpc>
              <a:spcBef>
                <a:spcPct val="0"/>
              </a:spcBef>
              <a:spcAft>
                <a:spcPct val="0"/>
              </a:spcAft>
              <a:buFont typeface="+mj-lt"/>
              <a:buAutoNum type="arabicPeriod"/>
            </a:pPr>
            <a:r>
              <a:rPr lang="en-US" altLang="en-US" sz="1400" b="1" dirty="0">
                <a:latin typeface="Montserrat" panose="00000500000000000000" pitchFamily="2" charset="0"/>
              </a:rPr>
              <a:t>Average Income</a:t>
            </a:r>
            <a:r>
              <a:rPr lang="en-US" altLang="en-US" sz="1400" dirty="0">
                <a:latin typeface="Montserrat" panose="00000500000000000000" pitchFamily="2" charset="0"/>
              </a:rPr>
              <a:t>:</a:t>
            </a:r>
            <a:br>
              <a:rPr lang="en-US" altLang="en-US" sz="1400" dirty="0">
                <a:latin typeface="Montserrat" panose="00000500000000000000" pitchFamily="2" charset="0"/>
              </a:rPr>
            </a:br>
            <a:r>
              <a:rPr lang="en-US" altLang="en-US" sz="1400" dirty="0">
                <a:latin typeface="Montserrat" panose="00000500000000000000" pitchFamily="2" charset="0"/>
              </a:rPr>
              <a:t>Average Income of customers turns around </a:t>
            </a:r>
            <a:r>
              <a:rPr lang="en-US" sz="1400" b="1" dirty="0">
                <a:latin typeface="Montserrat" panose="00000500000000000000" pitchFamily="2" charset="0"/>
              </a:rPr>
              <a:t>₹</a:t>
            </a:r>
            <a:r>
              <a:rPr lang="en-US" altLang="en-US" sz="1400" b="1" dirty="0">
                <a:latin typeface="Montserrat" panose="00000500000000000000" pitchFamily="2" charset="0"/>
              </a:rPr>
              <a:t>57,000</a:t>
            </a:r>
            <a:r>
              <a:rPr lang="en-US" altLang="en-US" sz="1400" dirty="0">
                <a:latin typeface="Montserrat" panose="00000500000000000000" pitchFamily="2" charset="0"/>
              </a:rPr>
              <a:t>.</a:t>
            </a:r>
          </a:p>
          <a:p>
            <a:pPr marL="228600" lvl="0" indent="-228600" eaLnBrk="0" fontAlgn="base" hangingPunct="0">
              <a:lnSpc>
                <a:spcPct val="150000"/>
              </a:lnSpc>
              <a:spcBef>
                <a:spcPct val="0"/>
              </a:spcBef>
              <a:spcAft>
                <a:spcPct val="0"/>
              </a:spcAft>
              <a:buFont typeface="+mj-lt"/>
              <a:buAutoNum type="arabicPeriod"/>
            </a:pPr>
            <a:r>
              <a:rPr lang="en-US" altLang="en-US" sz="1400" b="1" dirty="0">
                <a:latin typeface="Montserrat" panose="00000500000000000000" pitchFamily="2" charset="0"/>
              </a:rPr>
              <a:t>Personal Loan %</a:t>
            </a:r>
            <a:r>
              <a:rPr lang="en-US" altLang="en-US" sz="1400" dirty="0">
                <a:latin typeface="Montserrat" panose="00000500000000000000" pitchFamily="2" charset="0"/>
              </a:rPr>
              <a:t>:</a:t>
            </a:r>
            <a:br>
              <a:rPr lang="en-US" altLang="en-US" sz="1400" dirty="0">
                <a:latin typeface="Montserrat" panose="00000500000000000000" pitchFamily="2" charset="0"/>
              </a:rPr>
            </a:br>
            <a:r>
              <a:rPr lang="en-US" altLang="en-US" sz="1400" dirty="0">
                <a:latin typeface="Montserrat" panose="00000500000000000000" pitchFamily="2" charset="0"/>
              </a:rPr>
              <a:t>Around </a:t>
            </a:r>
            <a:r>
              <a:rPr lang="en-US" altLang="en-US" sz="1400" b="1" dirty="0">
                <a:latin typeface="Montserrat" panose="00000500000000000000" pitchFamily="2" charset="0"/>
              </a:rPr>
              <a:t>12.73%</a:t>
            </a:r>
            <a:r>
              <a:rPr lang="en-US" altLang="en-US" sz="1400" dirty="0">
                <a:latin typeface="Montserrat" panose="00000500000000000000" pitchFamily="2" charset="0"/>
              </a:rPr>
              <a:t> of the customers have taken a personal loan.</a:t>
            </a:r>
          </a:p>
          <a:p>
            <a:pPr marL="228600" lvl="0" indent="-228600" eaLnBrk="0" fontAlgn="base" hangingPunct="0">
              <a:lnSpc>
                <a:spcPct val="150000"/>
              </a:lnSpc>
              <a:spcBef>
                <a:spcPct val="0"/>
              </a:spcBef>
              <a:spcAft>
                <a:spcPct val="0"/>
              </a:spcAft>
              <a:buFont typeface="+mj-lt"/>
              <a:buAutoNum type="arabicPeriod"/>
            </a:pPr>
            <a:r>
              <a:rPr lang="en-US" altLang="en-US" sz="1400" b="1" dirty="0">
                <a:latin typeface="Montserrat" panose="00000500000000000000" pitchFamily="2" charset="0"/>
              </a:rPr>
              <a:t>Satisfaction Score:</a:t>
            </a:r>
          </a:p>
          <a:p>
            <a:pPr lvl="0" eaLnBrk="0" fontAlgn="base" hangingPunct="0">
              <a:lnSpc>
                <a:spcPct val="150000"/>
              </a:lnSpc>
              <a:spcBef>
                <a:spcPct val="0"/>
              </a:spcBef>
              <a:spcAft>
                <a:spcPct val="0"/>
              </a:spcAft>
            </a:pPr>
            <a:r>
              <a:rPr lang="en-US" altLang="en-US" sz="1400" dirty="0">
                <a:latin typeface="Montserrat" panose="00000500000000000000" pitchFamily="2" charset="0"/>
              </a:rPr>
              <a:t>     The average satisfaction score is around </a:t>
            </a:r>
            <a:r>
              <a:rPr lang="en-US" altLang="en-US" sz="1400" b="1" dirty="0">
                <a:latin typeface="Montserrat" panose="00000500000000000000" pitchFamily="2" charset="0"/>
              </a:rPr>
              <a:t>3 </a:t>
            </a:r>
            <a:r>
              <a:rPr lang="en-US" altLang="en-US" sz="1400" dirty="0">
                <a:latin typeface="Montserrat" panose="00000500000000000000" pitchFamily="2" charset="0"/>
              </a:rPr>
              <a:t>showing good satisfaction.</a:t>
            </a:r>
          </a:p>
          <a:p>
            <a:pPr eaLnBrk="0" fontAlgn="base" hangingPunct="0">
              <a:lnSpc>
                <a:spcPct val="150000"/>
              </a:lnSpc>
            </a:pPr>
            <a:r>
              <a:rPr lang="en-US" sz="1400" b="1" dirty="0">
                <a:latin typeface="Montserrat" panose="00000500000000000000" pitchFamily="2" charset="0"/>
              </a:rPr>
              <a:t>Transaction Dashboard KPIs:</a:t>
            </a:r>
            <a:endParaRPr lang="en-IN" sz="1400" dirty="0">
              <a:latin typeface="Montserrat" panose="00000500000000000000" pitchFamily="2" charset="0"/>
            </a:endParaRPr>
          </a:p>
          <a:p>
            <a:pPr marL="228600" indent="-228600" eaLnBrk="0" fontAlgn="base" hangingPunct="0">
              <a:lnSpc>
                <a:spcPct val="150000"/>
              </a:lnSpc>
              <a:buFont typeface="+mj-lt"/>
              <a:buAutoNum type="arabicPeriod"/>
            </a:pPr>
            <a:r>
              <a:rPr lang="en-US" sz="1400" b="1" dirty="0">
                <a:latin typeface="Montserrat" panose="00000500000000000000" pitchFamily="2" charset="0"/>
              </a:rPr>
              <a:t>Total Transactions</a:t>
            </a:r>
            <a:r>
              <a:rPr lang="en-US" sz="1400" dirty="0">
                <a:latin typeface="Montserrat" panose="00000500000000000000" pitchFamily="2" charset="0"/>
              </a:rPr>
              <a:t>:</a:t>
            </a:r>
            <a:br>
              <a:rPr lang="en-US" sz="1400" dirty="0">
                <a:latin typeface="Montserrat" panose="00000500000000000000" pitchFamily="2" charset="0"/>
              </a:rPr>
            </a:br>
            <a:r>
              <a:rPr lang="en-US" sz="1400" dirty="0">
                <a:latin typeface="Montserrat" panose="00000500000000000000" pitchFamily="2" charset="0"/>
              </a:rPr>
              <a:t>Customers have made a total of </a:t>
            </a:r>
            <a:r>
              <a:rPr lang="en-US" sz="1400" b="1" dirty="0">
                <a:latin typeface="Montserrat" panose="00000500000000000000" pitchFamily="2" charset="0"/>
              </a:rPr>
              <a:t>667,000 transactions</a:t>
            </a:r>
            <a:r>
              <a:rPr lang="en-US" sz="1400" dirty="0">
                <a:latin typeface="Montserrat" panose="00000500000000000000" pitchFamily="2" charset="0"/>
              </a:rPr>
              <a:t>.</a:t>
            </a:r>
            <a:endParaRPr lang="en-IN" sz="1400" dirty="0">
              <a:latin typeface="Montserrat" panose="00000500000000000000" pitchFamily="2" charset="0"/>
            </a:endParaRPr>
          </a:p>
          <a:p>
            <a:pPr marL="228600" indent="-228600" eaLnBrk="0" fontAlgn="base" hangingPunct="0">
              <a:lnSpc>
                <a:spcPct val="150000"/>
              </a:lnSpc>
              <a:buFont typeface="+mj-lt"/>
              <a:buAutoNum type="arabicPeriod"/>
            </a:pPr>
            <a:r>
              <a:rPr lang="en-US" sz="1400" b="1" dirty="0">
                <a:latin typeface="Montserrat" panose="00000500000000000000" pitchFamily="2" charset="0"/>
              </a:rPr>
              <a:t>Total Interest</a:t>
            </a:r>
            <a:r>
              <a:rPr lang="en-US" sz="1400" dirty="0">
                <a:latin typeface="Montserrat" panose="00000500000000000000" pitchFamily="2" charset="0"/>
              </a:rPr>
              <a:t>:</a:t>
            </a:r>
            <a:br>
              <a:rPr lang="en-US" sz="1400" dirty="0">
                <a:latin typeface="Montserrat" panose="00000500000000000000" pitchFamily="2" charset="0"/>
              </a:rPr>
            </a:br>
            <a:r>
              <a:rPr lang="en-US" sz="1400" dirty="0">
                <a:latin typeface="Montserrat" panose="00000500000000000000" pitchFamily="2" charset="0"/>
              </a:rPr>
              <a:t>The total amount spent by customers across all transactions is </a:t>
            </a:r>
            <a:r>
              <a:rPr lang="en-US" sz="1400" b="1" dirty="0">
                <a:latin typeface="Montserrat" panose="00000500000000000000" pitchFamily="2" charset="0"/>
              </a:rPr>
              <a:t>₹56.5 million</a:t>
            </a:r>
            <a:r>
              <a:rPr lang="en-US" sz="1400" dirty="0">
                <a:latin typeface="Montserrat" panose="00000500000000000000" pitchFamily="2" charset="0"/>
              </a:rPr>
              <a:t>.</a:t>
            </a:r>
            <a:endParaRPr lang="en-IN" sz="1400" dirty="0">
              <a:latin typeface="Montserrat" panose="00000500000000000000" pitchFamily="2" charset="0"/>
            </a:endParaRPr>
          </a:p>
          <a:p>
            <a:pPr marL="228600" indent="-228600" eaLnBrk="0" fontAlgn="base" hangingPunct="0">
              <a:lnSpc>
                <a:spcPct val="150000"/>
              </a:lnSpc>
              <a:buFont typeface="+mj-lt"/>
              <a:buAutoNum type="arabicPeriod"/>
            </a:pPr>
            <a:r>
              <a:rPr lang="en-US" sz="1400" b="1" dirty="0">
                <a:latin typeface="Montserrat" panose="00000500000000000000" pitchFamily="2" charset="0"/>
              </a:rPr>
              <a:t>Total Interest</a:t>
            </a:r>
            <a:r>
              <a:rPr lang="en-US" sz="1400" dirty="0">
                <a:latin typeface="Montserrat" panose="00000500000000000000" pitchFamily="2" charset="0"/>
              </a:rPr>
              <a:t>:</a:t>
            </a:r>
            <a:br>
              <a:rPr lang="en-US" sz="1400" dirty="0">
                <a:latin typeface="Montserrat" panose="00000500000000000000" pitchFamily="2" charset="0"/>
              </a:rPr>
            </a:br>
            <a:r>
              <a:rPr lang="en-US" sz="1400" dirty="0">
                <a:latin typeface="Montserrat" panose="00000500000000000000" pitchFamily="2" charset="0"/>
              </a:rPr>
              <a:t>The total interest earned from the customers across all transactions is </a:t>
            </a:r>
            <a:r>
              <a:rPr lang="en-US" sz="1400" b="1" dirty="0">
                <a:latin typeface="Montserrat" panose="00000500000000000000" pitchFamily="2" charset="0"/>
              </a:rPr>
              <a:t>₹7.98 million</a:t>
            </a:r>
            <a:r>
              <a:rPr lang="en-US" sz="1400" dirty="0">
                <a:latin typeface="Montserrat" panose="00000500000000000000" pitchFamily="2" charset="0"/>
              </a:rPr>
              <a:t>.</a:t>
            </a:r>
            <a:endParaRPr lang="en-IN" sz="1400" dirty="0">
              <a:latin typeface="Montserrat" panose="00000500000000000000" pitchFamily="2" charset="0"/>
            </a:endParaRPr>
          </a:p>
          <a:p>
            <a:pPr marL="228600" indent="-228600" eaLnBrk="0" fontAlgn="base" hangingPunct="0">
              <a:lnSpc>
                <a:spcPct val="150000"/>
              </a:lnSpc>
              <a:buFont typeface="+mj-lt"/>
              <a:buAutoNum type="arabicPeriod"/>
            </a:pPr>
            <a:r>
              <a:rPr lang="en-US" sz="1400" b="1" dirty="0">
                <a:latin typeface="Montserrat" panose="00000500000000000000" pitchFamily="2" charset="0"/>
              </a:rPr>
              <a:t>Average Utilization</a:t>
            </a:r>
            <a:r>
              <a:rPr lang="en-US" sz="1400" dirty="0">
                <a:latin typeface="Montserrat" panose="00000500000000000000" pitchFamily="2" charset="0"/>
              </a:rPr>
              <a:t>:</a:t>
            </a:r>
            <a:br>
              <a:rPr lang="en-US" sz="1400" dirty="0">
                <a:latin typeface="Montserrat" panose="00000500000000000000" pitchFamily="2" charset="0"/>
              </a:rPr>
            </a:br>
            <a:r>
              <a:rPr lang="en-US" sz="1400" dirty="0">
                <a:latin typeface="Montserrat" panose="00000500000000000000" pitchFamily="2" charset="0"/>
              </a:rPr>
              <a:t>The average credit utilization ratio among all customers is </a:t>
            </a:r>
            <a:r>
              <a:rPr lang="en-US" sz="1400" b="1" dirty="0">
                <a:latin typeface="Montserrat" panose="00000500000000000000" pitchFamily="2" charset="0"/>
              </a:rPr>
              <a:t>0.27.</a:t>
            </a:r>
            <a:endParaRPr lang="en-IN" sz="1400" dirty="0">
              <a:latin typeface="Montserrat" panose="00000500000000000000" pitchFamily="2" charset="0"/>
            </a:endParaRPr>
          </a:p>
          <a:p>
            <a:pPr>
              <a:lnSpc>
                <a:spcPct val="150000"/>
              </a:lnSpc>
              <a:buNone/>
            </a:pPr>
            <a:endParaRPr lang="en-GB" sz="1400" dirty="0">
              <a:latin typeface="Montserrat" panose="00000500000000000000" pitchFamily="2" charset="0"/>
            </a:endParaRPr>
          </a:p>
        </p:txBody>
      </p:sp>
      <p:sp>
        <p:nvSpPr>
          <p:cNvPr id="28" name="TextBox 28"/>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29" name="TextBox 29"/>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04</a:t>
            </a:r>
          </a:p>
        </p:txBody>
      </p:sp>
      <p:pic>
        <p:nvPicPr>
          <p:cNvPr id="30" name="Picture 29">
            <a:extLst>
              <a:ext uri="{FF2B5EF4-FFF2-40B4-BE49-F238E27FC236}">
                <a16:creationId xmlns:a16="http://schemas.microsoft.com/office/drawing/2014/main" id="{6051432C-6EBC-812B-94B4-B36852E028D3}"/>
              </a:ext>
            </a:extLst>
          </p:cNvPr>
          <p:cNvPicPr>
            <a:picLocks noChangeAspect="1"/>
          </p:cNvPicPr>
          <p:nvPr/>
        </p:nvPicPr>
        <p:blipFill>
          <a:blip r:embed="rId2"/>
          <a:stretch>
            <a:fillRect/>
          </a:stretch>
        </p:blipFill>
        <p:spPr>
          <a:xfrm>
            <a:off x="9260003" y="6141600"/>
            <a:ext cx="7152288" cy="1111755"/>
          </a:xfrm>
          <a:prstGeom prst="rect">
            <a:avLst/>
          </a:prstGeom>
        </p:spPr>
      </p:pic>
      <p:pic>
        <p:nvPicPr>
          <p:cNvPr id="32" name="Picture 31">
            <a:extLst>
              <a:ext uri="{FF2B5EF4-FFF2-40B4-BE49-F238E27FC236}">
                <a16:creationId xmlns:a16="http://schemas.microsoft.com/office/drawing/2014/main" id="{476D1EF6-A5E3-B5CB-83EA-B982C31B0E46}"/>
              </a:ext>
            </a:extLst>
          </p:cNvPr>
          <p:cNvPicPr>
            <a:picLocks noChangeAspect="1"/>
          </p:cNvPicPr>
          <p:nvPr/>
        </p:nvPicPr>
        <p:blipFill>
          <a:blip r:embed="rId3"/>
          <a:stretch>
            <a:fillRect/>
          </a:stretch>
        </p:blipFill>
        <p:spPr>
          <a:xfrm>
            <a:off x="8153400" y="4095795"/>
            <a:ext cx="8155062" cy="1247865"/>
          </a:xfrm>
          <a:prstGeom prst="rect">
            <a:avLst/>
          </a:prstGeom>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a:extLst>
            <a:ext uri="{FF2B5EF4-FFF2-40B4-BE49-F238E27FC236}">
              <a16:creationId xmlns:a16="http://schemas.microsoft.com/office/drawing/2014/main" id="{310299F8-16F2-B716-E747-379A5B1CE6E1}"/>
            </a:ext>
          </a:extLst>
        </p:cNvPr>
        <p:cNvGrpSpPr/>
        <p:nvPr/>
      </p:nvGrpSpPr>
      <p:grpSpPr>
        <a:xfrm>
          <a:off x="0" y="0"/>
          <a:ext cx="0" cy="0"/>
          <a:chOff x="0" y="0"/>
          <a:chExt cx="0" cy="0"/>
        </a:xfrm>
      </p:grpSpPr>
      <p:pic>
        <p:nvPicPr>
          <p:cNvPr id="26" name="Picture 25">
            <a:extLst>
              <a:ext uri="{FF2B5EF4-FFF2-40B4-BE49-F238E27FC236}">
                <a16:creationId xmlns:a16="http://schemas.microsoft.com/office/drawing/2014/main" id="{EA2F0F3B-491D-6444-EF5C-2770380A7418}"/>
              </a:ext>
            </a:extLst>
          </p:cNvPr>
          <p:cNvPicPr>
            <a:picLocks noChangeAspect="1"/>
          </p:cNvPicPr>
          <p:nvPr/>
        </p:nvPicPr>
        <p:blipFill>
          <a:blip r:embed="rId2"/>
          <a:stretch>
            <a:fillRect/>
          </a:stretch>
        </p:blipFill>
        <p:spPr>
          <a:xfrm>
            <a:off x="9555280" y="3265584"/>
            <a:ext cx="7384270" cy="2180427"/>
          </a:xfrm>
          <a:prstGeom prst="rect">
            <a:avLst/>
          </a:prstGeom>
        </p:spPr>
      </p:pic>
      <p:grpSp>
        <p:nvGrpSpPr>
          <p:cNvPr id="2" name="Group 2">
            <a:extLst>
              <a:ext uri="{FF2B5EF4-FFF2-40B4-BE49-F238E27FC236}">
                <a16:creationId xmlns:a16="http://schemas.microsoft.com/office/drawing/2014/main" id="{6F48026A-4684-83E5-963C-E86C9E6F51B7}"/>
              </a:ext>
            </a:extLst>
          </p:cNvPr>
          <p:cNvGrpSpPr/>
          <p:nvPr/>
        </p:nvGrpSpPr>
        <p:grpSpPr>
          <a:xfrm>
            <a:off x="-499498" y="2016665"/>
            <a:ext cx="14152523" cy="6891819"/>
            <a:chOff x="0" y="0"/>
            <a:chExt cx="3727414" cy="1815129"/>
          </a:xfrm>
        </p:grpSpPr>
        <p:sp>
          <p:nvSpPr>
            <p:cNvPr id="3" name="Freeform 3">
              <a:extLst>
                <a:ext uri="{FF2B5EF4-FFF2-40B4-BE49-F238E27FC236}">
                  <a16:creationId xmlns:a16="http://schemas.microsoft.com/office/drawing/2014/main" id="{E0B23EE3-2F4D-9FED-B218-45FA40ED22F8}"/>
                </a:ext>
              </a:extLst>
            </p:cNvPr>
            <p:cNvSpPr/>
            <p:nvPr/>
          </p:nvSpPr>
          <p:spPr>
            <a:xfrm>
              <a:off x="0" y="0"/>
              <a:ext cx="3727414" cy="1815129"/>
            </a:xfrm>
            <a:custGeom>
              <a:avLst/>
              <a:gdLst/>
              <a:ahLst/>
              <a:cxnLst/>
              <a:rect l="l" t="t" r="r" b="b"/>
              <a:pathLst>
                <a:path w="3727414" h="1815129">
                  <a:moveTo>
                    <a:pt x="0" y="0"/>
                  </a:moveTo>
                  <a:lnTo>
                    <a:pt x="3727414" y="0"/>
                  </a:lnTo>
                  <a:lnTo>
                    <a:pt x="3727414" y="1815129"/>
                  </a:lnTo>
                  <a:lnTo>
                    <a:pt x="0" y="1815129"/>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a:extLst>
                <a:ext uri="{FF2B5EF4-FFF2-40B4-BE49-F238E27FC236}">
                  <a16:creationId xmlns:a16="http://schemas.microsoft.com/office/drawing/2014/main" id="{4A90992A-DE45-7A3B-2F5C-A4A336C1274E}"/>
                </a:ext>
              </a:extLst>
            </p:cNvPr>
            <p:cNvSpPr txBox="1"/>
            <p:nvPr/>
          </p:nvSpPr>
          <p:spPr>
            <a:xfrm>
              <a:off x="0" y="-38100"/>
              <a:ext cx="3727414" cy="1853229"/>
            </a:xfrm>
            <a:prstGeom prst="rect">
              <a:avLst/>
            </a:prstGeom>
          </p:spPr>
          <p:txBody>
            <a:bodyPr lIns="50800" tIns="50800" rIns="50800" bIns="50800" rtlCol="0" anchor="ctr"/>
            <a:lstStyle/>
            <a:p>
              <a:pPr algn="ctr">
                <a:lnSpc>
                  <a:spcPts val="2659"/>
                </a:lnSpc>
              </a:pPr>
              <a:endParaRPr/>
            </a:p>
          </p:txBody>
        </p:sp>
      </p:grpSp>
      <p:grpSp>
        <p:nvGrpSpPr>
          <p:cNvPr id="7" name="Group 7">
            <a:extLst>
              <a:ext uri="{FF2B5EF4-FFF2-40B4-BE49-F238E27FC236}">
                <a16:creationId xmlns:a16="http://schemas.microsoft.com/office/drawing/2014/main" id="{98F9A1D5-F1F0-605C-A5E4-81778D05DF0B}"/>
              </a:ext>
            </a:extLst>
          </p:cNvPr>
          <p:cNvGrpSpPr/>
          <p:nvPr/>
        </p:nvGrpSpPr>
        <p:grpSpPr>
          <a:xfrm>
            <a:off x="10366501" y="6709979"/>
            <a:ext cx="6573048" cy="2241939"/>
            <a:chOff x="0" y="0"/>
            <a:chExt cx="1731173" cy="590470"/>
          </a:xfrm>
        </p:grpSpPr>
        <p:sp>
          <p:nvSpPr>
            <p:cNvPr id="8" name="Freeform 8">
              <a:extLst>
                <a:ext uri="{FF2B5EF4-FFF2-40B4-BE49-F238E27FC236}">
                  <a16:creationId xmlns:a16="http://schemas.microsoft.com/office/drawing/2014/main" id="{8A9A4B9D-E0C8-3E1D-65A3-8ADC09BD968A}"/>
                </a:ext>
              </a:extLst>
            </p:cNvPr>
            <p:cNvSpPr/>
            <p:nvPr/>
          </p:nvSpPr>
          <p:spPr>
            <a:xfrm>
              <a:off x="0" y="0"/>
              <a:ext cx="1731173" cy="590470"/>
            </a:xfrm>
            <a:custGeom>
              <a:avLst/>
              <a:gdLst/>
              <a:ahLst/>
              <a:cxnLst/>
              <a:rect l="l" t="t" r="r" b="b"/>
              <a:pathLst>
                <a:path w="1731173" h="590470">
                  <a:moveTo>
                    <a:pt x="0" y="0"/>
                  </a:moveTo>
                  <a:lnTo>
                    <a:pt x="1731173" y="0"/>
                  </a:lnTo>
                  <a:lnTo>
                    <a:pt x="1731173" y="590470"/>
                  </a:lnTo>
                  <a:lnTo>
                    <a:pt x="0" y="590470"/>
                  </a:lnTo>
                  <a:close/>
                </a:path>
              </a:pathLst>
            </a:custGeom>
            <a:gradFill rotWithShape="1">
              <a:gsLst>
                <a:gs pos="0">
                  <a:srgbClr val="F7ACFF">
                    <a:alpha val="0"/>
                  </a:srgbClr>
                </a:gs>
                <a:gs pos="100000">
                  <a:srgbClr val="3C67BF">
                    <a:alpha val="100000"/>
                  </a:srgbClr>
                </a:gs>
              </a:gsLst>
              <a:lin ang="5400000"/>
            </a:gradFill>
          </p:spPr>
        </p:sp>
        <p:sp>
          <p:nvSpPr>
            <p:cNvPr id="9" name="TextBox 9">
              <a:extLst>
                <a:ext uri="{FF2B5EF4-FFF2-40B4-BE49-F238E27FC236}">
                  <a16:creationId xmlns:a16="http://schemas.microsoft.com/office/drawing/2014/main" id="{9D0DCB94-4CBB-B060-C296-0166951E46CD}"/>
                </a:ext>
              </a:extLst>
            </p:cNvPr>
            <p:cNvSpPr txBox="1"/>
            <p:nvPr/>
          </p:nvSpPr>
          <p:spPr>
            <a:xfrm>
              <a:off x="0" y="-38100"/>
              <a:ext cx="1731173" cy="628570"/>
            </a:xfrm>
            <a:prstGeom prst="rect">
              <a:avLst/>
            </a:prstGeom>
          </p:spPr>
          <p:txBody>
            <a:bodyPr lIns="50800" tIns="50800" rIns="50800" bIns="50800" rtlCol="0" anchor="ctr"/>
            <a:lstStyle/>
            <a:p>
              <a:pPr algn="ctr">
                <a:lnSpc>
                  <a:spcPts val="2659"/>
                </a:lnSpc>
              </a:pPr>
              <a:endParaRPr/>
            </a:p>
          </p:txBody>
        </p:sp>
      </p:grpSp>
      <p:grpSp>
        <p:nvGrpSpPr>
          <p:cNvPr id="10" name="Group 10">
            <a:extLst>
              <a:ext uri="{FF2B5EF4-FFF2-40B4-BE49-F238E27FC236}">
                <a16:creationId xmlns:a16="http://schemas.microsoft.com/office/drawing/2014/main" id="{9C0D94C1-7307-1209-37C9-BEF69440919C}"/>
              </a:ext>
            </a:extLst>
          </p:cNvPr>
          <p:cNvGrpSpPr/>
          <p:nvPr/>
        </p:nvGrpSpPr>
        <p:grpSpPr>
          <a:xfrm>
            <a:off x="15758233" y="2306583"/>
            <a:ext cx="1892038" cy="1892038"/>
            <a:chOff x="0" y="0"/>
            <a:chExt cx="812800" cy="812800"/>
          </a:xfrm>
        </p:grpSpPr>
        <p:sp>
          <p:nvSpPr>
            <p:cNvPr id="11" name="Freeform 11">
              <a:extLst>
                <a:ext uri="{FF2B5EF4-FFF2-40B4-BE49-F238E27FC236}">
                  <a16:creationId xmlns:a16="http://schemas.microsoft.com/office/drawing/2014/main" id="{343F8858-5FC4-237D-4D73-4243B0D0EE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2" name="TextBox 12">
              <a:extLst>
                <a:ext uri="{FF2B5EF4-FFF2-40B4-BE49-F238E27FC236}">
                  <a16:creationId xmlns:a16="http://schemas.microsoft.com/office/drawing/2014/main" id="{A233730D-C6B9-869B-1142-1B1B63AE1A5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a:extLst>
              <a:ext uri="{FF2B5EF4-FFF2-40B4-BE49-F238E27FC236}">
                <a16:creationId xmlns:a16="http://schemas.microsoft.com/office/drawing/2014/main" id="{F3BA3778-DEC8-2968-B934-D91512C1FDB8}"/>
              </a:ext>
            </a:extLst>
          </p:cNvPr>
          <p:cNvGrpSpPr/>
          <p:nvPr/>
        </p:nvGrpSpPr>
        <p:grpSpPr>
          <a:xfrm>
            <a:off x="9144000" y="7830949"/>
            <a:ext cx="2155070" cy="2155070"/>
            <a:chOff x="0" y="0"/>
            <a:chExt cx="812800" cy="812800"/>
          </a:xfrm>
        </p:grpSpPr>
        <p:sp>
          <p:nvSpPr>
            <p:cNvPr id="14" name="Freeform 14">
              <a:extLst>
                <a:ext uri="{FF2B5EF4-FFF2-40B4-BE49-F238E27FC236}">
                  <a16:creationId xmlns:a16="http://schemas.microsoft.com/office/drawing/2014/main" id="{566A44AD-885E-203D-7051-D5FB564B870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5" name="TextBox 15">
              <a:extLst>
                <a:ext uri="{FF2B5EF4-FFF2-40B4-BE49-F238E27FC236}">
                  <a16:creationId xmlns:a16="http://schemas.microsoft.com/office/drawing/2014/main" id="{339F4B61-9237-73CB-EA47-19D97564B10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a:extLst>
              <a:ext uri="{FF2B5EF4-FFF2-40B4-BE49-F238E27FC236}">
                <a16:creationId xmlns:a16="http://schemas.microsoft.com/office/drawing/2014/main" id="{2442FCEB-E06B-01B8-BD36-C9D57DF31071}"/>
              </a:ext>
            </a:extLst>
          </p:cNvPr>
          <p:cNvGrpSpPr/>
          <p:nvPr/>
        </p:nvGrpSpPr>
        <p:grpSpPr>
          <a:xfrm>
            <a:off x="400540" y="1693375"/>
            <a:ext cx="1256320" cy="1256320"/>
            <a:chOff x="0" y="0"/>
            <a:chExt cx="812800" cy="812800"/>
          </a:xfrm>
        </p:grpSpPr>
        <p:sp>
          <p:nvSpPr>
            <p:cNvPr id="18" name="Freeform 18">
              <a:extLst>
                <a:ext uri="{FF2B5EF4-FFF2-40B4-BE49-F238E27FC236}">
                  <a16:creationId xmlns:a16="http://schemas.microsoft.com/office/drawing/2014/main" id="{D12CA302-4A99-AC52-37C0-DFBA074AF12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9" name="TextBox 19">
              <a:extLst>
                <a:ext uri="{FF2B5EF4-FFF2-40B4-BE49-F238E27FC236}">
                  <a16:creationId xmlns:a16="http://schemas.microsoft.com/office/drawing/2014/main" id="{C5AD8C25-5DA6-349B-490E-EFE9B6D70A9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a:extLst>
              <a:ext uri="{FF2B5EF4-FFF2-40B4-BE49-F238E27FC236}">
                <a16:creationId xmlns:a16="http://schemas.microsoft.com/office/drawing/2014/main" id="{940663D0-EA07-6EC3-8E90-B1C97B5EC410}"/>
              </a:ext>
            </a:extLst>
          </p:cNvPr>
          <p:cNvGrpSpPr/>
          <p:nvPr/>
        </p:nvGrpSpPr>
        <p:grpSpPr>
          <a:xfrm>
            <a:off x="16939549" y="2212922"/>
            <a:ext cx="1256320" cy="1256320"/>
            <a:chOff x="0" y="0"/>
            <a:chExt cx="812800" cy="812800"/>
          </a:xfrm>
        </p:grpSpPr>
        <p:sp>
          <p:nvSpPr>
            <p:cNvPr id="22" name="Freeform 22">
              <a:extLst>
                <a:ext uri="{FF2B5EF4-FFF2-40B4-BE49-F238E27FC236}">
                  <a16:creationId xmlns:a16="http://schemas.microsoft.com/office/drawing/2014/main" id="{8241B348-FA38-A650-FF9F-739CA957924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3" name="TextBox 23">
              <a:extLst>
                <a:ext uri="{FF2B5EF4-FFF2-40B4-BE49-F238E27FC236}">
                  <a16:creationId xmlns:a16="http://schemas.microsoft.com/office/drawing/2014/main" id="{B6D808C7-ECA5-6832-32EB-D7C3A6036E6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4" name="TextBox 24">
            <a:extLst>
              <a:ext uri="{FF2B5EF4-FFF2-40B4-BE49-F238E27FC236}">
                <a16:creationId xmlns:a16="http://schemas.microsoft.com/office/drawing/2014/main" id="{9BC88D51-536E-AE46-CB35-536D4ABD5F29}"/>
              </a:ext>
            </a:extLst>
          </p:cNvPr>
          <p:cNvSpPr txBox="1"/>
          <p:nvPr/>
        </p:nvSpPr>
        <p:spPr>
          <a:xfrm>
            <a:off x="1627552" y="1307189"/>
            <a:ext cx="5886282" cy="772372"/>
          </a:xfrm>
          <a:prstGeom prst="rect">
            <a:avLst/>
          </a:prstGeom>
        </p:spPr>
        <p:txBody>
          <a:bodyPr lIns="0" tIns="0" rIns="0" bIns="0" rtlCol="0" anchor="t">
            <a:spAutoFit/>
          </a:bodyPr>
          <a:lstStyle/>
          <a:p>
            <a:pPr algn="l">
              <a:lnSpc>
                <a:spcPts val="5467"/>
              </a:lnSpc>
            </a:pPr>
            <a:r>
              <a:rPr lang="en-US" sz="6833" b="1" dirty="0">
                <a:solidFill>
                  <a:srgbClr val="240960"/>
                </a:solidFill>
                <a:latin typeface="Montserrat Bold"/>
                <a:ea typeface="Montserrat Bold"/>
                <a:cs typeface="Montserrat Bold"/>
                <a:sym typeface="Montserrat Bold"/>
              </a:rPr>
              <a:t>Filters</a:t>
            </a:r>
          </a:p>
        </p:txBody>
      </p:sp>
      <p:sp>
        <p:nvSpPr>
          <p:cNvPr id="27" name="TextBox 27">
            <a:extLst>
              <a:ext uri="{FF2B5EF4-FFF2-40B4-BE49-F238E27FC236}">
                <a16:creationId xmlns:a16="http://schemas.microsoft.com/office/drawing/2014/main" id="{1DC8674C-F396-5E39-9376-FEDA947C07D0}"/>
              </a:ext>
            </a:extLst>
          </p:cNvPr>
          <p:cNvSpPr txBox="1"/>
          <p:nvPr/>
        </p:nvSpPr>
        <p:spPr>
          <a:xfrm>
            <a:off x="666819" y="2199300"/>
            <a:ext cx="8590529" cy="7719549"/>
          </a:xfrm>
          <a:prstGeom prst="rect">
            <a:avLst/>
          </a:prstGeom>
        </p:spPr>
        <p:txBody>
          <a:bodyPr wrap="square" lIns="0" tIns="0" rIns="0" bIns="0" rtlCol="0" anchor="t">
            <a:spAutoFit/>
          </a:bodyPr>
          <a:lstStyle/>
          <a:p>
            <a:pPr>
              <a:lnSpc>
                <a:spcPct val="150000"/>
              </a:lnSpc>
            </a:pPr>
            <a:r>
              <a:rPr lang="en-GB" sz="1400" b="1" dirty="0">
                <a:latin typeface="Montserrat" panose="00000500000000000000" pitchFamily="2" charset="0"/>
              </a:rPr>
              <a:t>The dashboard provides following filters to refine the data</a:t>
            </a:r>
          </a:p>
          <a:p>
            <a:pPr>
              <a:lnSpc>
                <a:spcPct val="150000"/>
              </a:lnSpc>
            </a:pPr>
            <a:r>
              <a:rPr lang="en-GB" sz="1400" b="1" dirty="0">
                <a:latin typeface="Montserrat" panose="00000500000000000000" pitchFamily="2" charset="0"/>
              </a:rPr>
              <a:t>Customer Dashboard Filters</a:t>
            </a:r>
          </a:p>
          <a:p>
            <a:pPr marL="228600" indent="-228600">
              <a:lnSpc>
                <a:spcPct val="150000"/>
              </a:lnSpc>
              <a:buFont typeface="+mj-lt"/>
              <a:buAutoNum type="arabicPeriod"/>
            </a:pPr>
            <a:r>
              <a:rPr lang="en-GB" sz="1400" b="1" dirty="0">
                <a:latin typeface="Montserrat" panose="00000500000000000000" pitchFamily="2" charset="0"/>
              </a:rPr>
              <a:t>Gender</a:t>
            </a:r>
            <a:r>
              <a:rPr lang="en-GB" sz="1400" dirty="0">
                <a:latin typeface="Montserrat" panose="00000500000000000000" pitchFamily="2" charset="0"/>
              </a:rPr>
              <a:t>: This filter allows the user to view data separately for male and female customers to understand how </a:t>
            </a:r>
            <a:r>
              <a:rPr lang="en-GB" sz="1400" dirty="0" err="1">
                <a:latin typeface="Montserrat" panose="00000500000000000000" pitchFamily="2" charset="0"/>
              </a:rPr>
              <a:t>behavior</a:t>
            </a:r>
            <a:r>
              <a:rPr lang="en-GB" sz="1400" dirty="0">
                <a:latin typeface="Montserrat" panose="00000500000000000000" pitchFamily="2" charset="0"/>
              </a:rPr>
              <a:t> differs based on gender.</a:t>
            </a:r>
          </a:p>
          <a:p>
            <a:pPr marL="228600" indent="-228600">
              <a:lnSpc>
                <a:spcPct val="150000"/>
              </a:lnSpc>
              <a:buFont typeface="+mj-lt"/>
              <a:buAutoNum type="arabicPeriod"/>
            </a:pPr>
            <a:r>
              <a:rPr lang="en-GB" sz="1400" b="1" dirty="0">
                <a:latin typeface="Montserrat" panose="00000500000000000000" pitchFamily="2" charset="0"/>
              </a:rPr>
              <a:t>Age Group</a:t>
            </a:r>
            <a:r>
              <a:rPr lang="en-GB" sz="1400" dirty="0">
                <a:latin typeface="Montserrat" panose="00000500000000000000" pitchFamily="2" charset="0"/>
              </a:rPr>
              <a:t>: This filter groups customers into age ranges (like 18–25, 26–35, etc.) to analyze how different age groups spend, use credit, or take personal loans.</a:t>
            </a:r>
          </a:p>
          <a:p>
            <a:pPr marL="228600" indent="-228600">
              <a:lnSpc>
                <a:spcPct val="150000"/>
              </a:lnSpc>
              <a:buFont typeface="+mj-lt"/>
              <a:buAutoNum type="arabicPeriod"/>
            </a:pPr>
            <a:r>
              <a:rPr lang="en-GB" sz="1400" b="1" dirty="0">
                <a:latin typeface="Montserrat" panose="00000500000000000000" pitchFamily="2" charset="0"/>
              </a:rPr>
              <a:t>Income Group</a:t>
            </a:r>
            <a:r>
              <a:rPr lang="en-GB" sz="1400" dirty="0">
                <a:latin typeface="Montserrat" panose="00000500000000000000" pitchFamily="2" charset="0"/>
              </a:rPr>
              <a:t>: Customers are divided into low, medium, and high income groups so we can compare their credit usage, loan status, and income-based trends.</a:t>
            </a:r>
          </a:p>
          <a:p>
            <a:pPr marL="228600" indent="-228600">
              <a:lnSpc>
                <a:spcPct val="150000"/>
              </a:lnSpc>
              <a:buFont typeface="+mj-lt"/>
              <a:buAutoNum type="arabicPeriod"/>
            </a:pPr>
            <a:r>
              <a:rPr lang="en-GB" sz="1400" b="1" dirty="0">
                <a:latin typeface="Montserrat" panose="00000500000000000000" pitchFamily="2" charset="0"/>
              </a:rPr>
              <a:t>Education Level</a:t>
            </a:r>
            <a:r>
              <a:rPr lang="en-GB" sz="1400" dirty="0">
                <a:latin typeface="Montserrat" panose="00000500000000000000" pitchFamily="2" charset="0"/>
              </a:rPr>
              <a:t>: This filter helps us study how the level of education (such as undergraduate, graduate, or postgraduate) affects financial </a:t>
            </a:r>
            <a:r>
              <a:rPr lang="en-GB" sz="1400" dirty="0" err="1">
                <a:latin typeface="Montserrat" panose="00000500000000000000" pitchFamily="2" charset="0"/>
              </a:rPr>
              <a:t>behavior</a:t>
            </a:r>
            <a:r>
              <a:rPr lang="en-GB" sz="1400" dirty="0">
                <a:latin typeface="Montserrat" panose="00000500000000000000" pitchFamily="2" charset="0"/>
              </a:rPr>
              <a:t>.</a:t>
            </a:r>
          </a:p>
          <a:p>
            <a:pPr marL="228600" indent="-228600">
              <a:lnSpc>
                <a:spcPct val="150000"/>
              </a:lnSpc>
              <a:buFont typeface="+mj-lt"/>
              <a:buAutoNum type="arabicPeriod"/>
            </a:pPr>
            <a:r>
              <a:rPr lang="en-GB" sz="1400" b="1" dirty="0">
                <a:latin typeface="Montserrat" panose="00000500000000000000" pitchFamily="2" charset="0"/>
              </a:rPr>
              <a:t>Customer Job</a:t>
            </a:r>
            <a:r>
              <a:rPr lang="en-GB" sz="1400" dirty="0">
                <a:latin typeface="Montserrat" panose="00000500000000000000" pitchFamily="2" charset="0"/>
              </a:rPr>
              <a:t>: This allows users to view data based on the customer’s job type (like self-employed, salaried, business) and see how profession relates to spending or delinquency.</a:t>
            </a:r>
          </a:p>
          <a:p>
            <a:pPr>
              <a:lnSpc>
                <a:spcPct val="150000"/>
              </a:lnSpc>
            </a:pPr>
            <a:endParaRPr lang="en-GB" sz="1400" dirty="0">
              <a:latin typeface="Montserrat" panose="00000500000000000000" pitchFamily="2" charset="0"/>
            </a:endParaRPr>
          </a:p>
          <a:p>
            <a:pPr>
              <a:lnSpc>
                <a:spcPct val="150000"/>
              </a:lnSpc>
            </a:pPr>
            <a:r>
              <a:rPr lang="en-GB" sz="1400" b="1" dirty="0">
                <a:latin typeface="Montserrat" panose="00000500000000000000" pitchFamily="2" charset="0"/>
              </a:rPr>
              <a:t>Transaction Dashboard Filters</a:t>
            </a:r>
          </a:p>
          <a:p>
            <a:pPr marL="228600" indent="-228600">
              <a:lnSpc>
                <a:spcPct val="150000"/>
              </a:lnSpc>
              <a:buFont typeface="+mj-lt"/>
              <a:buAutoNum type="arabicPeriod"/>
            </a:pPr>
            <a:r>
              <a:rPr lang="en-GB" sz="1400" b="1" dirty="0">
                <a:latin typeface="Montserrat" panose="00000500000000000000" pitchFamily="2" charset="0"/>
              </a:rPr>
              <a:t>Gender</a:t>
            </a:r>
            <a:r>
              <a:rPr lang="en-GB" sz="1400" dirty="0">
                <a:latin typeface="Montserrat" panose="00000500000000000000" pitchFamily="2" charset="0"/>
              </a:rPr>
              <a:t>: This filter lets users check transaction </a:t>
            </a:r>
            <a:r>
              <a:rPr lang="en-GB" sz="1400" dirty="0" err="1">
                <a:latin typeface="Montserrat" panose="00000500000000000000" pitchFamily="2" charset="0"/>
              </a:rPr>
              <a:t>behavior</a:t>
            </a:r>
            <a:r>
              <a:rPr lang="en-GB" sz="1400" dirty="0">
                <a:latin typeface="Montserrat" panose="00000500000000000000" pitchFamily="2" charset="0"/>
              </a:rPr>
              <a:t> separately for male and female customers to compare spending patterns.</a:t>
            </a:r>
          </a:p>
          <a:p>
            <a:pPr marL="228600" indent="-228600">
              <a:lnSpc>
                <a:spcPct val="150000"/>
              </a:lnSpc>
              <a:buFont typeface="+mj-lt"/>
              <a:buAutoNum type="arabicPeriod"/>
            </a:pPr>
            <a:r>
              <a:rPr lang="en-GB" sz="1400" b="1" dirty="0">
                <a:latin typeface="Montserrat" panose="00000500000000000000" pitchFamily="2" charset="0"/>
              </a:rPr>
              <a:t>Date (</a:t>
            </a:r>
            <a:r>
              <a:rPr lang="en-GB" sz="1400" b="1" dirty="0" err="1">
                <a:latin typeface="Montserrat" panose="00000500000000000000" pitchFamily="2" charset="0"/>
              </a:rPr>
              <a:t>Week_Start_Date</a:t>
            </a:r>
            <a:r>
              <a:rPr lang="en-GB" sz="1400" b="1" dirty="0">
                <a:latin typeface="Montserrat" panose="00000500000000000000" pitchFamily="2" charset="0"/>
              </a:rPr>
              <a:t>)</a:t>
            </a:r>
            <a:r>
              <a:rPr lang="en-GB" sz="1400" dirty="0">
                <a:latin typeface="Montserrat" panose="00000500000000000000" pitchFamily="2" charset="0"/>
              </a:rPr>
              <a:t>: This date filter allows users to select date ranges to analyze how transactions and credit use change over time.</a:t>
            </a:r>
          </a:p>
          <a:p>
            <a:pPr marL="228600" indent="-228600">
              <a:lnSpc>
                <a:spcPct val="150000"/>
              </a:lnSpc>
              <a:buFont typeface="+mj-lt"/>
              <a:buAutoNum type="arabicPeriod"/>
            </a:pPr>
            <a:r>
              <a:rPr lang="en-GB" sz="1400" b="1" dirty="0">
                <a:latin typeface="Montserrat" panose="00000500000000000000" pitchFamily="2" charset="0"/>
              </a:rPr>
              <a:t>Activation in 30 Days</a:t>
            </a:r>
            <a:r>
              <a:rPr lang="en-GB" sz="1400" dirty="0">
                <a:latin typeface="Montserrat" panose="00000500000000000000" pitchFamily="2" charset="0"/>
              </a:rPr>
              <a:t>:</a:t>
            </a:r>
            <a:br>
              <a:rPr lang="en-GB" sz="1400" dirty="0">
                <a:latin typeface="Montserrat" panose="00000500000000000000" pitchFamily="2" charset="0"/>
              </a:rPr>
            </a:br>
            <a:r>
              <a:rPr lang="en-GB" sz="1400" dirty="0">
                <a:latin typeface="Montserrat" panose="00000500000000000000" pitchFamily="2" charset="0"/>
              </a:rPr>
              <a:t>This filter separates customers who activated their credit card within 30 days from those who did not, helping to analyze early engagement and </a:t>
            </a:r>
            <a:r>
              <a:rPr lang="en-GB" sz="1400" dirty="0" err="1">
                <a:latin typeface="Montserrat" panose="00000500000000000000" pitchFamily="2" charset="0"/>
              </a:rPr>
              <a:t>behavior</a:t>
            </a:r>
            <a:r>
              <a:rPr lang="en-GB" sz="1400" dirty="0">
                <a:latin typeface="Montserrat" panose="00000500000000000000" pitchFamily="2" charset="0"/>
              </a:rPr>
              <a:t> differences.</a:t>
            </a:r>
          </a:p>
          <a:p>
            <a:pPr>
              <a:lnSpc>
                <a:spcPct val="150000"/>
              </a:lnSpc>
            </a:pPr>
            <a:endParaRPr lang="en-GB" sz="1400" dirty="0">
              <a:latin typeface="Montserrat" panose="00000500000000000000" pitchFamily="2" charset="0"/>
            </a:endParaRPr>
          </a:p>
          <a:p>
            <a:pPr lvl="0" eaLnBrk="0" fontAlgn="base" hangingPunct="0">
              <a:lnSpc>
                <a:spcPct val="150000"/>
              </a:lnSpc>
              <a:spcBef>
                <a:spcPct val="0"/>
              </a:spcBef>
              <a:spcAft>
                <a:spcPct val="0"/>
              </a:spcAft>
            </a:pPr>
            <a:endParaRPr lang="en-US" altLang="en-US" sz="1400" dirty="0">
              <a:latin typeface="Montserrat" panose="00000500000000000000" pitchFamily="2" charset="0"/>
            </a:endParaRPr>
          </a:p>
          <a:p>
            <a:pPr algn="just">
              <a:lnSpc>
                <a:spcPct val="150000"/>
              </a:lnSpc>
            </a:pPr>
            <a:endParaRPr lang="en-IN" sz="1400" dirty="0">
              <a:latin typeface="Montserrat" panose="00000500000000000000" pitchFamily="2" charset="0"/>
            </a:endParaRPr>
          </a:p>
        </p:txBody>
      </p:sp>
      <p:sp>
        <p:nvSpPr>
          <p:cNvPr id="28" name="TextBox 28">
            <a:extLst>
              <a:ext uri="{FF2B5EF4-FFF2-40B4-BE49-F238E27FC236}">
                <a16:creationId xmlns:a16="http://schemas.microsoft.com/office/drawing/2014/main" id="{EC4582E1-7570-FA93-B5A9-FDCCE2BC5E2E}"/>
              </a:ext>
            </a:extLst>
          </p:cNvPr>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29" name="TextBox 29">
            <a:extLst>
              <a:ext uri="{FF2B5EF4-FFF2-40B4-BE49-F238E27FC236}">
                <a16:creationId xmlns:a16="http://schemas.microsoft.com/office/drawing/2014/main" id="{745EA671-5E73-6BE7-9D16-9E5F9002E201}"/>
              </a:ext>
            </a:extLst>
          </p:cNvPr>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05</a:t>
            </a:r>
          </a:p>
        </p:txBody>
      </p:sp>
      <p:pic>
        <p:nvPicPr>
          <p:cNvPr id="16" name="Picture 15">
            <a:extLst>
              <a:ext uri="{FF2B5EF4-FFF2-40B4-BE49-F238E27FC236}">
                <a16:creationId xmlns:a16="http://schemas.microsoft.com/office/drawing/2014/main" id="{D540F1C1-A77A-30BA-8990-022FBF07EA37}"/>
              </a:ext>
            </a:extLst>
          </p:cNvPr>
          <p:cNvPicPr>
            <a:picLocks noChangeAspect="1"/>
          </p:cNvPicPr>
          <p:nvPr/>
        </p:nvPicPr>
        <p:blipFill>
          <a:blip r:embed="rId3"/>
          <a:stretch>
            <a:fillRect/>
          </a:stretch>
        </p:blipFill>
        <p:spPr>
          <a:xfrm>
            <a:off x="9671675" y="6188872"/>
            <a:ext cx="8007903" cy="993228"/>
          </a:xfrm>
          <a:prstGeom prst="rect">
            <a:avLst/>
          </a:prstGeom>
        </p:spPr>
      </p:pic>
    </p:spTree>
    <p:extLst>
      <p:ext uri="{BB962C8B-B14F-4D97-AF65-F5344CB8AC3E}">
        <p14:creationId xmlns:p14="http://schemas.microsoft.com/office/powerpoint/2010/main" val="764595812"/>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8680069-49E9-BD38-8D63-1121F4EA8F0B}"/>
              </a:ext>
            </a:extLst>
          </p:cNvPr>
          <p:cNvPicPr>
            <a:picLocks noChangeAspect="1"/>
          </p:cNvPicPr>
          <p:nvPr/>
        </p:nvPicPr>
        <p:blipFill>
          <a:blip r:embed="rId2"/>
          <a:stretch>
            <a:fillRect/>
          </a:stretch>
        </p:blipFill>
        <p:spPr>
          <a:xfrm>
            <a:off x="1493085" y="6104763"/>
            <a:ext cx="5758295" cy="3715268"/>
          </a:xfrm>
          <a:prstGeom prst="rect">
            <a:avLst/>
          </a:prstGeom>
        </p:spPr>
      </p:pic>
      <p:pic>
        <p:nvPicPr>
          <p:cNvPr id="9" name="Picture 8">
            <a:extLst>
              <a:ext uri="{FF2B5EF4-FFF2-40B4-BE49-F238E27FC236}">
                <a16:creationId xmlns:a16="http://schemas.microsoft.com/office/drawing/2014/main" id="{2ABD8F0D-BA56-7C9C-DB57-241CC6E45437}"/>
              </a:ext>
            </a:extLst>
          </p:cNvPr>
          <p:cNvPicPr>
            <a:picLocks noChangeAspect="1"/>
          </p:cNvPicPr>
          <p:nvPr/>
        </p:nvPicPr>
        <p:blipFill>
          <a:blip r:embed="rId3"/>
          <a:stretch>
            <a:fillRect/>
          </a:stretch>
        </p:blipFill>
        <p:spPr>
          <a:xfrm>
            <a:off x="1828800" y="1919183"/>
            <a:ext cx="5496692" cy="3934374"/>
          </a:xfrm>
          <a:prstGeom prst="rect">
            <a:avLst/>
          </a:prstGeom>
        </p:spPr>
      </p:pic>
      <p:grpSp>
        <p:nvGrpSpPr>
          <p:cNvPr id="2" name="Group 2"/>
          <p:cNvGrpSpPr/>
          <p:nvPr/>
        </p:nvGrpSpPr>
        <p:grpSpPr>
          <a:xfrm>
            <a:off x="7275947" y="-288554"/>
            <a:ext cx="11264060" cy="11375654"/>
            <a:chOff x="0" y="0"/>
            <a:chExt cx="2966666" cy="2996057"/>
          </a:xfrm>
        </p:grpSpPr>
        <p:sp>
          <p:nvSpPr>
            <p:cNvPr id="3" name="Freeform 3"/>
            <p:cNvSpPr/>
            <p:nvPr/>
          </p:nvSpPr>
          <p:spPr>
            <a:xfrm>
              <a:off x="0" y="0"/>
              <a:ext cx="2966666" cy="2996057"/>
            </a:xfrm>
            <a:custGeom>
              <a:avLst/>
              <a:gdLst/>
              <a:ahLst/>
              <a:cxnLst/>
              <a:rect l="l" t="t" r="r" b="b"/>
              <a:pathLst>
                <a:path w="2966666" h="2996057">
                  <a:moveTo>
                    <a:pt x="0" y="0"/>
                  </a:moveTo>
                  <a:lnTo>
                    <a:pt x="2966666" y="0"/>
                  </a:lnTo>
                  <a:lnTo>
                    <a:pt x="2966666" y="2996057"/>
                  </a:lnTo>
                  <a:lnTo>
                    <a:pt x="0" y="2996057"/>
                  </a:lnTo>
                  <a:close/>
                </a:path>
              </a:pathLst>
            </a:custGeom>
            <a:gradFill rotWithShape="1">
              <a:gsLst>
                <a:gs pos="0">
                  <a:srgbClr val="F7ACFF">
                    <a:alpha val="0"/>
                  </a:srgbClr>
                </a:gs>
                <a:gs pos="50000">
                  <a:srgbClr val="6B4CAF">
                    <a:alpha val="13225"/>
                  </a:srgbClr>
                </a:gs>
                <a:gs pos="100000">
                  <a:srgbClr val="3C67BF">
                    <a:alpha val="23000"/>
                  </a:srgbClr>
                </a:gs>
              </a:gsLst>
              <a:lin ang="0"/>
            </a:gradFill>
          </p:spPr>
        </p:sp>
        <p:sp>
          <p:nvSpPr>
            <p:cNvPr id="4" name="TextBox 4"/>
            <p:cNvSpPr txBox="1"/>
            <p:nvPr/>
          </p:nvSpPr>
          <p:spPr>
            <a:xfrm>
              <a:off x="0" y="-38100"/>
              <a:ext cx="2966666" cy="303415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54546" y="-1328013"/>
            <a:ext cx="5214383" cy="521438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4" name="TextBox 14"/>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06</a:t>
            </a:r>
          </a:p>
        </p:txBody>
      </p:sp>
      <p:sp>
        <p:nvSpPr>
          <p:cNvPr id="16" name="TextBox 16"/>
          <p:cNvSpPr txBox="1"/>
          <p:nvPr/>
        </p:nvSpPr>
        <p:spPr>
          <a:xfrm>
            <a:off x="9276168" y="1780802"/>
            <a:ext cx="6062417" cy="745460"/>
          </a:xfrm>
          <a:prstGeom prst="rect">
            <a:avLst/>
          </a:prstGeom>
        </p:spPr>
        <p:txBody>
          <a:bodyPr wrap="square" lIns="0" tIns="0" rIns="0" bIns="0" rtlCol="0" anchor="t">
            <a:spAutoFit/>
          </a:bodyPr>
          <a:lstStyle/>
          <a:p>
            <a:pPr algn="l">
              <a:lnSpc>
                <a:spcPts val="5467"/>
              </a:lnSpc>
            </a:pPr>
            <a:r>
              <a:rPr lang="en-US" sz="6833" b="1" dirty="0">
                <a:solidFill>
                  <a:srgbClr val="240960"/>
                </a:solidFill>
                <a:latin typeface="Montserrat Bold"/>
                <a:ea typeface="Montserrat Bold"/>
                <a:cs typeface="Montserrat Bold"/>
                <a:sym typeface="Montserrat Bold"/>
              </a:rPr>
              <a:t>Key Insights</a:t>
            </a:r>
          </a:p>
        </p:txBody>
      </p:sp>
      <p:grpSp>
        <p:nvGrpSpPr>
          <p:cNvPr id="22" name="Group 22"/>
          <p:cNvGrpSpPr/>
          <p:nvPr/>
        </p:nvGrpSpPr>
        <p:grpSpPr>
          <a:xfrm>
            <a:off x="-908020" y="7636544"/>
            <a:ext cx="4721330" cy="4721330"/>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9677400" y="4023411"/>
            <a:ext cx="8266299" cy="1615186"/>
          </a:xfrm>
          <a:prstGeom prst="rect">
            <a:avLst/>
          </a:prstGeom>
        </p:spPr>
        <p:txBody>
          <a:bodyPr wrap="square" lIns="0" tIns="0" rIns="0" bIns="0" rtlCol="0" anchor="t">
            <a:spAutoFit/>
          </a:bodyPr>
          <a:lstStyle/>
          <a:p>
            <a:pPr marL="342900" indent="-342900" algn="just">
              <a:lnSpc>
                <a:spcPct val="150000"/>
              </a:lnSpc>
              <a:buFont typeface="Wingdings" panose="05000000000000000000" pitchFamily="2" charset="2"/>
              <a:buChar char="Ø"/>
            </a:pPr>
            <a:r>
              <a:rPr lang="en-GB" dirty="0">
                <a:latin typeface="Montserrat" panose="00000500000000000000" pitchFamily="2" charset="0"/>
              </a:rPr>
              <a:t>This chart shows the total number of male and female customers in the dataset.</a:t>
            </a:r>
          </a:p>
          <a:p>
            <a:pPr marL="342900" indent="-342900" algn="just">
              <a:lnSpc>
                <a:spcPct val="150000"/>
              </a:lnSpc>
              <a:buFont typeface="Wingdings" panose="05000000000000000000" pitchFamily="2" charset="2"/>
              <a:buChar char="Ø"/>
            </a:pPr>
            <a:r>
              <a:rPr lang="en-GB" dirty="0">
                <a:latin typeface="Montserrat" panose="00000500000000000000" pitchFamily="2" charset="0"/>
              </a:rPr>
              <a:t>From the chart, we can see that the number of female (59%) customers are more than male (41%) customers.</a:t>
            </a:r>
          </a:p>
        </p:txBody>
      </p:sp>
      <p:grpSp>
        <p:nvGrpSpPr>
          <p:cNvPr id="26" name="Group 26"/>
          <p:cNvGrpSpPr/>
          <p:nvPr/>
        </p:nvGrpSpPr>
        <p:grpSpPr>
          <a:xfrm>
            <a:off x="9180541" y="3247604"/>
            <a:ext cx="262038" cy="262038"/>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9677400" y="3254052"/>
            <a:ext cx="5142099" cy="286938"/>
          </a:xfrm>
          <a:prstGeom prst="rect">
            <a:avLst/>
          </a:prstGeom>
        </p:spPr>
        <p:txBody>
          <a:bodyPr wrap="square" lIns="0" tIns="0" rIns="0" bIns="0" rtlCol="0" anchor="t">
            <a:spAutoFit/>
          </a:bodyPr>
          <a:lstStyle/>
          <a:p>
            <a:pPr algn="l">
              <a:lnSpc>
                <a:spcPts val="2145"/>
              </a:lnSpc>
            </a:pPr>
            <a:r>
              <a:rPr lang="en-US" sz="2681" b="1" dirty="0">
                <a:solidFill>
                  <a:srgbClr val="240960"/>
                </a:solidFill>
                <a:latin typeface="Montserrat Bold"/>
                <a:ea typeface="Montserrat Bold"/>
                <a:cs typeface="Montserrat Bold"/>
                <a:sym typeface="Montserrat Bold"/>
              </a:rPr>
              <a:t>Gender Distribution</a:t>
            </a:r>
          </a:p>
        </p:txBody>
      </p:sp>
      <p:sp>
        <p:nvSpPr>
          <p:cNvPr id="30" name="TextBox 30"/>
          <p:cNvSpPr txBox="1"/>
          <p:nvPr/>
        </p:nvSpPr>
        <p:spPr>
          <a:xfrm>
            <a:off x="9632473" y="7173269"/>
            <a:ext cx="8198327" cy="2030684"/>
          </a:xfrm>
          <a:prstGeom prst="rect">
            <a:avLst/>
          </a:prstGeom>
        </p:spPr>
        <p:txBody>
          <a:bodyPr wrap="square" lIns="0" tIns="0" rIns="0" bIns="0" rtlCol="0" anchor="t">
            <a:spAutoFit/>
          </a:bodyPr>
          <a:lstStyle/>
          <a:p>
            <a:pPr marL="342900" indent="-342900" algn="just">
              <a:lnSpc>
                <a:spcPct val="150000"/>
              </a:lnSpc>
              <a:buFont typeface="Wingdings" panose="05000000000000000000" pitchFamily="2" charset="2"/>
              <a:buChar char="Ø"/>
            </a:pPr>
            <a:r>
              <a:rPr lang="en-GB" dirty="0">
                <a:latin typeface="Montserrat" panose="00000500000000000000" pitchFamily="2" charset="0"/>
              </a:rPr>
              <a:t>This chart shows how customers are spread across different income groups — such as low, medium, and high income.</a:t>
            </a:r>
          </a:p>
          <a:p>
            <a:pPr marL="342900" indent="-342900" algn="just">
              <a:lnSpc>
                <a:spcPct val="150000"/>
              </a:lnSpc>
              <a:buFont typeface="Wingdings" panose="05000000000000000000" pitchFamily="2" charset="2"/>
              <a:buChar char="Ø"/>
            </a:pPr>
            <a:r>
              <a:rPr lang="en-GB" dirty="0">
                <a:latin typeface="Montserrat" panose="00000500000000000000" pitchFamily="2" charset="0"/>
              </a:rPr>
              <a:t>The chart reveals that the majority of customers fall under the low income group, while fewer customers belong to the high, and medium category.</a:t>
            </a:r>
          </a:p>
        </p:txBody>
      </p:sp>
      <p:grpSp>
        <p:nvGrpSpPr>
          <p:cNvPr id="31" name="Group 31"/>
          <p:cNvGrpSpPr/>
          <p:nvPr/>
        </p:nvGrpSpPr>
        <p:grpSpPr>
          <a:xfrm>
            <a:off x="9135771" y="6724088"/>
            <a:ext cx="262038" cy="262038"/>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4" name="TextBox 34"/>
          <p:cNvSpPr txBox="1"/>
          <p:nvPr/>
        </p:nvSpPr>
        <p:spPr>
          <a:xfrm>
            <a:off x="9632473" y="6736932"/>
            <a:ext cx="6439495" cy="286938"/>
          </a:xfrm>
          <a:prstGeom prst="rect">
            <a:avLst/>
          </a:prstGeom>
        </p:spPr>
        <p:txBody>
          <a:bodyPr wrap="square" lIns="0" tIns="0" rIns="0" bIns="0" rtlCol="0" anchor="t">
            <a:spAutoFit/>
          </a:bodyPr>
          <a:lstStyle/>
          <a:p>
            <a:pPr algn="l">
              <a:lnSpc>
                <a:spcPts val="2145"/>
              </a:lnSpc>
            </a:pPr>
            <a:r>
              <a:rPr lang="en-US" sz="2681" b="1" dirty="0">
                <a:solidFill>
                  <a:srgbClr val="240960"/>
                </a:solidFill>
                <a:latin typeface="Montserrat Bold"/>
                <a:ea typeface="Montserrat Bold"/>
                <a:cs typeface="Montserrat Bold"/>
                <a:sym typeface="Montserrat Bold"/>
              </a:rPr>
              <a:t>Income Group Distribution</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sp>
        <p:nvSpPr>
          <p:cNvPr id="2" name="TextBox 2"/>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3" name="TextBox 3"/>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07</a:t>
            </a:r>
          </a:p>
        </p:txBody>
      </p:sp>
      <p:grpSp>
        <p:nvGrpSpPr>
          <p:cNvPr id="8" name="Group 8"/>
          <p:cNvGrpSpPr/>
          <p:nvPr/>
        </p:nvGrpSpPr>
        <p:grpSpPr>
          <a:xfrm>
            <a:off x="0" y="5920447"/>
            <a:ext cx="8384711" cy="2735500"/>
            <a:chOff x="0" y="0"/>
            <a:chExt cx="2208319" cy="720461"/>
          </a:xfrm>
        </p:grpSpPr>
        <p:sp>
          <p:nvSpPr>
            <p:cNvPr id="9" name="Freeform 9"/>
            <p:cNvSpPr/>
            <p:nvPr/>
          </p:nvSpPr>
          <p:spPr>
            <a:xfrm>
              <a:off x="0" y="0"/>
              <a:ext cx="2208319" cy="720461"/>
            </a:xfrm>
            <a:custGeom>
              <a:avLst/>
              <a:gdLst/>
              <a:ahLst/>
              <a:cxnLst/>
              <a:rect l="l" t="t" r="r" b="b"/>
              <a:pathLst>
                <a:path w="2208319" h="720461">
                  <a:moveTo>
                    <a:pt x="0" y="0"/>
                  </a:moveTo>
                  <a:lnTo>
                    <a:pt x="2208319" y="0"/>
                  </a:lnTo>
                  <a:lnTo>
                    <a:pt x="2208319" y="720461"/>
                  </a:lnTo>
                  <a:lnTo>
                    <a:pt x="0" y="720461"/>
                  </a:lnTo>
                  <a:close/>
                </a:path>
              </a:pathLst>
            </a:custGeom>
            <a:gradFill rotWithShape="1">
              <a:gsLst>
                <a:gs pos="0">
                  <a:srgbClr val="3C67BF">
                    <a:alpha val="79000"/>
                  </a:srgbClr>
                </a:gs>
                <a:gs pos="100000">
                  <a:srgbClr val="F7ACFF">
                    <a:alpha val="79000"/>
                  </a:srgbClr>
                </a:gs>
              </a:gsLst>
              <a:lin ang="0"/>
            </a:gradFill>
          </p:spPr>
        </p:sp>
        <p:sp>
          <p:nvSpPr>
            <p:cNvPr id="10" name="TextBox 10"/>
            <p:cNvSpPr txBox="1"/>
            <p:nvPr/>
          </p:nvSpPr>
          <p:spPr>
            <a:xfrm>
              <a:off x="0" y="-38100"/>
              <a:ext cx="2208319" cy="758561"/>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9503751" y="2900880"/>
            <a:ext cx="262038" cy="262038"/>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9528317" y="6181116"/>
            <a:ext cx="262038" cy="262038"/>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429600" y="2555251"/>
            <a:ext cx="2028716" cy="2080953"/>
            <a:chOff x="0" y="0"/>
            <a:chExt cx="534312" cy="548070"/>
          </a:xfrm>
        </p:grpSpPr>
        <p:sp>
          <p:nvSpPr>
            <p:cNvPr id="29" name="Freeform 29"/>
            <p:cNvSpPr/>
            <p:nvPr/>
          </p:nvSpPr>
          <p:spPr>
            <a:xfrm>
              <a:off x="0" y="0"/>
              <a:ext cx="534312" cy="548070"/>
            </a:xfrm>
            <a:custGeom>
              <a:avLst/>
              <a:gdLst/>
              <a:ahLst/>
              <a:cxnLst/>
              <a:rect l="l" t="t" r="r" b="b"/>
              <a:pathLst>
                <a:path w="534312" h="548070">
                  <a:moveTo>
                    <a:pt x="0" y="0"/>
                  </a:moveTo>
                  <a:lnTo>
                    <a:pt x="534312" y="0"/>
                  </a:lnTo>
                  <a:lnTo>
                    <a:pt x="534312" y="548070"/>
                  </a:lnTo>
                  <a:lnTo>
                    <a:pt x="0" y="548070"/>
                  </a:lnTo>
                  <a:close/>
                </a:path>
              </a:pathLst>
            </a:custGeom>
            <a:gradFill rotWithShape="1">
              <a:gsLst>
                <a:gs pos="0">
                  <a:srgbClr val="3C67BF">
                    <a:alpha val="79000"/>
                  </a:srgbClr>
                </a:gs>
                <a:gs pos="100000">
                  <a:srgbClr val="F7ACFF">
                    <a:alpha val="79000"/>
                  </a:srgbClr>
                </a:gs>
              </a:gsLst>
              <a:lin ang="0"/>
            </a:gradFill>
          </p:spPr>
        </p:sp>
        <p:sp>
          <p:nvSpPr>
            <p:cNvPr id="30" name="TextBox 30"/>
            <p:cNvSpPr txBox="1"/>
            <p:nvPr/>
          </p:nvSpPr>
          <p:spPr>
            <a:xfrm>
              <a:off x="0" y="-38100"/>
              <a:ext cx="534312" cy="586170"/>
            </a:xfrm>
            <a:prstGeom prst="rect">
              <a:avLst/>
            </a:prstGeom>
          </p:spPr>
          <p:txBody>
            <a:bodyPr lIns="50800" tIns="50800" rIns="50800" bIns="50800" rtlCol="0" anchor="ctr"/>
            <a:lstStyle/>
            <a:p>
              <a:pPr algn="ctr">
                <a:lnSpc>
                  <a:spcPts val="2659"/>
                </a:lnSpc>
              </a:pPr>
              <a:endParaRPr/>
            </a:p>
          </p:txBody>
        </p:sp>
      </p:grpSp>
      <p:grpSp>
        <p:nvGrpSpPr>
          <p:cNvPr id="36" name="Group 36"/>
          <p:cNvGrpSpPr/>
          <p:nvPr/>
        </p:nvGrpSpPr>
        <p:grpSpPr>
          <a:xfrm>
            <a:off x="15568629" y="-318954"/>
            <a:ext cx="2249937" cy="2249937"/>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38" name="TextBox 3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0" name="Group 40"/>
          <p:cNvGrpSpPr/>
          <p:nvPr/>
        </p:nvGrpSpPr>
        <p:grpSpPr>
          <a:xfrm>
            <a:off x="17128905" y="1279178"/>
            <a:ext cx="1256320" cy="1256320"/>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42" name="TextBox 4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4" name="TextBox 43">
            <a:extLst>
              <a:ext uri="{FF2B5EF4-FFF2-40B4-BE49-F238E27FC236}">
                <a16:creationId xmlns:a16="http://schemas.microsoft.com/office/drawing/2014/main" id="{548ACB40-4671-86A6-1342-0F008AD15182}"/>
              </a:ext>
            </a:extLst>
          </p:cNvPr>
          <p:cNvSpPr txBox="1"/>
          <p:nvPr/>
        </p:nvSpPr>
        <p:spPr>
          <a:xfrm>
            <a:off x="9982200" y="2851081"/>
            <a:ext cx="9193236" cy="361637"/>
          </a:xfrm>
          <a:prstGeom prst="rect">
            <a:avLst/>
          </a:prstGeom>
          <a:noFill/>
        </p:spPr>
        <p:txBody>
          <a:bodyPr wrap="square">
            <a:spAutoFit/>
          </a:bodyPr>
          <a:lstStyle/>
          <a:p>
            <a:pPr algn="l">
              <a:lnSpc>
                <a:spcPts val="2145"/>
              </a:lnSpc>
            </a:pPr>
            <a:r>
              <a:rPr lang="en-US" sz="1800" b="1" dirty="0">
                <a:solidFill>
                  <a:srgbClr val="240960"/>
                </a:solidFill>
                <a:latin typeface="Montserrat Bold"/>
                <a:ea typeface="Montserrat Bold"/>
                <a:cs typeface="Montserrat Bold"/>
                <a:sym typeface="Montserrat Bold"/>
              </a:rPr>
              <a:t>Personal Loan by Age</a:t>
            </a:r>
          </a:p>
        </p:txBody>
      </p:sp>
      <p:sp>
        <p:nvSpPr>
          <p:cNvPr id="46" name="TextBox 45">
            <a:extLst>
              <a:ext uri="{FF2B5EF4-FFF2-40B4-BE49-F238E27FC236}">
                <a16:creationId xmlns:a16="http://schemas.microsoft.com/office/drawing/2014/main" id="{26CF987E-124D-C600-E233-A873548227C7}"/>
              </a:ext>
            </a:extLst>
          </p:cNvPr>
          <p:cNvSpPr txBox="1"/>
          <p:nvPr/>
        </p:nvSpPr>
        <p:spPr>
          <a:xfrm>
            <a:off x="9775407" y="3310911"/>
            <a:ext cx="7154449" cy="170751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GB" dirty="0">
                <a:latin typeface="Montserrat" panose="00000500000000000000" pitchFamily="2" charset="0"/>
              </a:rPr>
              <a:t>This shows the count of customers that has taken loan by age group.</a:t>
            </a:r>
          </a:p>
          <a:p>
            <a:pPr marL="285750" indent="-285750" algn="just">
              <a:lnSpc>
                <a:spcPct val="150000"/>
              </a:lnSpc>
              <a:buFont typeface="Wingdings" panose="05000000000000000000" pitchFamily="2" charset="2"/>
              <a:buChar char="Ø"/>
            </a:pPr>
            <a:r>
              <a:rPr lang="en-GB" dirty="0">
                <a:latin typeface="Montserrat" panose="00000500000000000000" pitchFamily="2" charset="0"/>
              </a:rPr>
              <a:t>It helps us identify which age group takes more personal loan, so more focus can be made on that age customers.</a:t>
            </a:r>
          </a:p>
        </p:txBody>
      </p:sp>
      <p:sp>
        <p:nvSpPr>
          <p:cNvPr id="48" name="TextBox 47">
            <a:extLst>
              <a:ext uri="{FF2B5EF4-FFF2-40B4-BE49-F238E27FC236}">
                <a16:creationId xmlns:a16="http://schemas.microsoft.com/office/drawing/2014/main" id="{B2551C89-8951-5E1D-C7A9-2C2AAC6B514E}"/>
              </a:ext>
            </a:extLst>
          </p:cNvPr>
          <p:cNvSpPr txBox="1"/>
          <p:nvPr/>
        </p:nvSpPr>
        <p:spPr>
          <a:xfrm>
            <a:off x="9982200" y="6081517"/>
            <a:ext cx="9587132" cy="361637"/>
          </a:xfrm>
          <a:prstGeom prst="rect">
            <a:avLst/>
          </a:prstGeom>
          <a:noFill/>
        </p:spPr>
        <p:txBody>
          <a:bodyPr wrap="square">
            <a:spAutoFit/>
          </a:bodyPr>
          <a:lstStyle/>
          <a:p>
            <a:pPr algn="l">
              <a:lnSpc>
                <a:spcPts val="2145"/>
              </a:lnSpc>
            </a:pPr>
            <a:r>
              <a:rPr lang="en-US" sz="1800" b="1" dirty="0">
                <a:solidFill>
                  <a:srgbClr val="240960"/>
                </a:solidFill>
                <a:latin typeface="Montserrat Bold"/>
                <a:ea typeface="Montserrat Bold"/>
                <a:cs typeface="Montserrat Bold"/>
                <a:sym typeface="Montserrat Bold"/>
              </a:rPr>
              <a:t>Total Revenue by Education Level</a:t>
            </a:r>
          </a:p>
        </p:txBody>
      </p:sp>
      <p:sp>
        <p:nvSpPr>
          <p:cNvPr id="50" name="TextBox 49">
            <a:extLst>
              <a:ext uri="{FF2B5EF4-FFF2-40B4-BE49-F238E27FC236}">
                <a16:creationId xmlns:a16="http://schemas.microsoft.com/office/drawing/2014/main" id="{F09FB6DB-BC5A-6C57-ED56-9E9504AFF295}"/>
              </a:ext>
            </a:extLst>
          </p:cNvPr>
          <p:cNvSpPr txBox="1"/>
          <p:nvPr/>
        </p:nvSpPr>
        <p:spPr>
          <a:xfrm>
            <a:off x="9982200" y="6501323"/>
            <a:ext cx="7132637" cy="337252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GB" dirty="0">
                <a:latin typeface="Montserrat" panose="00000500000000000000" pitchFamily="2" charset="0"/>
              </a:rPr>
              <a:t>This chart shows the total revenue generated by customers based on their level of education. </a:t>
            </a:r>
          </a:p>
          <a:p>
            <a:pPr marL="285750" indent="-285750" algn="just">
              <a:lnSpc>
                <a:spcPct val="150000"/>
              </a:lnSpc>
              <a:buFont typeface="Wingdings" panose="05000000000000000000" pitchFamily="2" charset="2"/>
              <a:buChar char="Ø"/>
            </a:pPr>
            <a:r>
              <a:rPr lang="en-GB" dirty="0">
                <a:latin typeface="Montserrat" panose="00000500000000000000" pitchFamily="2" charset="0"/>
              </a:rPr>
              <a:t>This chart helps the business identify which customer segments based on education bring in more revenue. It can be useful for targeted marketing, credit card feature offerings, or educational-level-specific promotions.</a:t>
            </a:r>
          </a:p>
          <a:p>
            <a:pPr marL="285750" indent="-285750" algn="just">
              <a:lnSpc>
                <a:spcPct val="150000"/>
              </a:lnSpc>
              <a:buFont typeface="Wingdings" panose="05000000000000000000" pitchFamily="2" charset="2"/>
              <a:buChar char="Ø"/>
            </a:pPr>
            <a:r>
              <a:rPr lang="en-GB" dirty="0">
                <a:latin typeface="Montserrat" panose="00000500000000000000" pitchFamily="2" charset="0"/>
              </a:rPr>
              <a:t>Customers who are Graduates contribute the highest revenue at ₹23 million.</a:t>
            </a:r>
          </a:p>
        </p:txBody>
      </p:sp>
      <p:pic>
        <p:nvPicPr>
          <p:cNvPr id="12" name="Picture 11">
            <a:extLst>
              <a:ext uri="{FF2B5EF4-FFF2-40B4-BE49-F238E27FC236}">
                <a16:creationId xmlns:a16="http://schemas.microsoft.com/office/drawing/2014/main" id="{AC5E72F7-F40B-49F5-5414-DD8862B94676}"/>
              </a:ext>
            </a:extLst>
          </p:cNvPr>
          <p:cNvPicPr>
            <a:picLocks noChangeAspect="1"/>
          </p:cNvPicPr>
          <p:nvPr/>
        </p:nvPicPr>
        <p:blipFill>
          <a:blip r:embed="rId2"/>
          <a:stretch>
            <a:fillRect/>
          </a:stretch>
        </p:blipFill>
        <p:spPr>
          <a:xfrm>
            <a:off x="1521699" y="1877893"/>
            <a:ext cx="5341312" cy="3105743"/>
          </a:xfrm>
          <a:prstGeom prst="rect">
            <a:avLst/>
          </a:prstGeom>
        </p:spPr>
      </p:pic>
      <p:pic>
        <p:nvPicPr>
          <p:cNvPr id="16" name="Picture 15">
            <a:extLst>
              <a:ext uri="{FF2B5EF4-FFF2-40B4-BE49-F238E27FC236}">
                <a16:creationId xmlns:a16="http://schemas.microsoft.com/office/drawing/2014/main" id="{C3740F79-CE95-782E-D3B3-B07C54D52B1A}"/>
              </a:ext>
            </a:extLst>
          </p:cNvPr>
          <p:cNvPicPr>
            <a:picLocks noChangeAspect="1"/>
          </p:cNvPicPr>
          <p:nvPr/>
        </p:nvPicPr>
        <p:blipFill>
          <a:blip r:embed="rId3"/>
          <a:stretch>
            <a:fillRect/>
          </a:stretch>
        </p:blipFill>
        <p:spPr>
          <a:xfrm>
            <a:off x="1752600" y="5196450"/>
            <a:ext cx="5029200" cy="5128788"/>
          </a:xfrm>
          <a:prstGeom prst="rect">
            <a:avLst/>
          </a:prstGeom>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a:extLst>
            <a:ext uri="{FF2B5EF4-FFF2-40B4-BE49-F238E27FC236}">
              <a16:creationId xmlns:a16="http://schemas.microsoft.com/office/drawing/2014/main" id="{39092822-CA42-804F-8A6F-B153505D7144}"/>
            </a:ext>
          </a:extLst>
        </p:cNvPr>
        <p:cNvGrpSpPr/>
        <p:nvPr/>
      </p:nvGrpSpPr>
      <p:grpSpPr>
        <a:xfrm>
          <a:off x="0" y="0"/>
          <a:ext cx="0" cy="0"/>
          <a:chOff x="0" y="0"/>
          <a:chExt cx="0" cy="0"/>
        </a:xfrm>
      </p:grpSpPr>
      <p:pic>
        <p:nvPicPr>
          <p:cNvPr id="19" name="Picture 18">
            <a:extLst>
              <a:ext uri="{FF2B5EF4-FFF2-40B4-BE49-F238E27FC236}">
                <a16:creationId xmlns:a16="http://schemas.microsoft.com/office/drawing/2014/main" id="{2D17F271-484D-362E-F281-ABA830DEA121}"/>
              </a:ext>
            </a:extLst>
          </p:cNvPr>
          <p:cNvPicPr>
            <a:picLocks noChangeAspect="1"/>
          </p:cNvPicPr>
          <p:nvPr/>
        </p:nvPicPr>
        <p:blipFill>
          <a:blip r:embed="rId3"/>
          <a:stretch>
            <a:fillRect/>
          </a:stretch>
        </p:blipFill>
        <p:spPr>
          <a:xfrm>
            <a:off x="1637872" y="6029517"/>
            <a:ext cx="4585540" cy="3704089"/>
          </a:xfrm>
          <a:prstGeom prst="rect">
            <a:avLst/>
          </a:prstGeom>
        </p:spPr>
      </p:pic>
      <p:pic>
        <p:nvPicPr>
          <p:cNvPr id="12" name="Picture 11">
            <a:extLst>
              <a:ext uri="{FF2B5EF4-FFF2-40B4-BE49-F238E27FC236}">
                <a16:creationId xmlns:a16="http://schemas.microsoft.com/office/drawing/2014/main" id="{8BF616BB-5EBE-BD82-BE71-FE0ADA3695E8}"/>
              </a:ext>
            </a:extLst>
          </p:cNvPr>
          <p:cNvPicPr>
            <a:picLocks noChangeAspect="1"/>
          </p:cNvPicPr>
          <p:nvPr/>
        </p:nvPicPr>
        <p:blipFill>
          <a:blip r:embed="rId4"/>
          <a:stretch>
            <a:fillRect/>
          </a:stretch>
        </p:blipFill>
        <p:spPr>
          <a:xfrm>
            <a:off x="2133600" y="382315"/>
            <a:ext cx="4777334" cy="4958136"/>
          </a:xfrm>
          <a:prstGeom prst="rect">
            <a:avLst/>
          </a:prstGeom>
        </p:spPr>
      </p:pic>
      <p:grpSp>
        <p:nvGrpSpPr>
          <p:cNvPr id="2" name="Group 2">
            <a:extLst>
              <a:ext uri="{FF2B5EF4-FFF2-40B4-BE49-F238E27FC236}">
                <a16:creationId xmlns:a16="http://schemas.microsoft.com/office/drawing/2014/main" id="{635E8636-F5F3-3B18-AE9A-E30BE652F86B}"/>
              </a:ext>
            </a:extLst>
          </p:cNvPr>
          <p:cNvGrpSpPr/>
          <p:nvPr/>
        </p:nvGrpSpPr>
        <p:grpSpPr>
          <a:xfrm>
            <a:off x="7313986" y="-800100"/>
            <a:ext cx="11264060" cy="11375654"/>
            <a:chOff x="0" y="0"/>
            <a:chExt cx="2966666" cy="2996057"/>
          </a:xfrm>
        </p:grpSpPr>
        <p:sp>
          <p:nvSpPr>
            <p:cNvPr id="3" name="Freeform 3">
              <a:extLst>
                <a:ext uri="{FF2B5EF4-FFF2-40B4-BE49-F238E27FC236}">
                  <a16:creationId xmlns:a16="http://schemas.microsoft.com/office/drawing/2014/main" id="{AEC06878-2FF5-D37D-5BC3-C5D4051A3844}"/>
                </a:ext>
              </a:extLst>
            </p:cNvPr>
            <p:cNvSpPr/>
            <p:nvPr/>
          </p:nvSpPr>
          <p:spPr>
            <a:xfrm>
              <a:off x="0" y="0"/>
              <a:ext cx="2966666" cy="2996057"/>
            </a:xfrm>
            <a:custGeom>
              <a:avLst/>
              <a:gdLst/>
              <a:ahLst/>
              <a:cxnLst/>
              <a:rect l="l" t="t" r="r" b="b"/>
              <a:pathLst>
                <a:path w="2966666" h="2996057">
                  <a:moveTo>
                    <a:pt x="0" y="0"/>
                  </a:moveTo>
                  <a:lnTo>
                    <a:pt x="2966666" y="0"/>
                  </a:lnTo>
                  <a:lnTo>
                    <a:pt x="2966666" y="2996057"/>
                  </a:lnTo>
                  <a:lnTo>
                    <a:pt x="0" y="2996057"/>
                  </a:lnTo>
                  <a:close/>
                </a:path>
              </a:pathLst>
            </a:custGeom>
            <a:gradFill rotWithShape="1">
              <a:gsLst>
                <a:gs pos="0">
                  <a:srgbClr val="F7ACFF">
                    <a:alpha val="0"/>
                  </a:srgbClr>
                </a:gs>
                <a:gs pos="50000">
                  <a:srgbClr val="6B4CAF">
                    <a:alpha val="13225"/>
                  </a:srgbClr>
                </a:gs>
                <a:gs pos="100000">
                  <a:srgbClr val="3C67BF">
                    <a:alpha val="23000"/>
                  </a:srgbClr>
                </a:gs>
              </a:gsLst>
              <a:lin ang="0"/>
            </a:gradFill>
          </p:spPr>
        </p:sp>
        <p:sp>
          <p:nvSpPr>
            <p:cNvPr id="4" name="TextBox 4">
              <a:extLst>
                <a:ext uri="{FF2B5EF4-FFF2-40B4-BE49-F238E27FC236}">
                  <a16:creationId xmlns:a16="http://schemas.microsoft.com/office/drawing/2014/main" id="{295F5322-60D0-3BDF-BAFC-EA557B96CEF8}"/>
                </a:ext>
              </a:extLst>
            </p:cNvPr>
            <p:cNvSpPr txBox="1"/>
            <p:nvPr/>
          </p:nvSpPr>
          <p:spPr>
            <a:xfrm>
              <a:off x="0" y="-38100"/>
              <a:ext cx="2966666" cy="3034157"/>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B058DA6B-11F3-2B5E-04D5-C3EE50843C6E}"/>
              </a:ext>
            </a:extLst>
          </p:cNvPr>
          <p:cNvGrpSpPr/>
          <p:nvPr/>
        </p:nvGrpSpPr>
        <p:grpSpPr>
          <a:xfrm>
            <a:off x="-1154546" y="-1328013"/>
            <a:ext cx="5214383" cy="5214383"/>
            <a:chOff x="0" y="0"/>
            <a:chExt cx="812800" cy="812800"/>
          </a:xfrm>
        </p:grpSpPr>
        <p:sp>
          <p:nvSpPr>
            <p:cNvPr id="6" name="Freeform 6">
              <a:extLst>
                <a:ext uri="{FF2B5EF4-FFF2-40B4-BE49-F238E27FC236}">
                  <a16:creationId xmlns:a16="http://schemas.microsoft.com/office/drawing/2014/main" id="{BFF68356-A128-A4FE-4ECB-55380415A93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7" name="TextBox 7">
              <a:extLst>
                <a:ext uri="{FF2B5EF4-FFF2-40B4-BE49-F238E27FC236}">
                  <a16:creationId xmlns:a16="http://schemas.microsoft.com/office/drawing/2014/main" id="{09B58B49-2DE1-3F62-6510-945B1D935BE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9AB5443A-1DEF-57AE-03D5-49C137C3371D}"/>
              </a:ext>
            </a:extLst>
          </p:cNvPr>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4" name="TextBox 14">
            <a:extLst>
              <a:ext uri="{FF2B5EF4-FFF2-40B4-BE49-F238E27FC236}">
                <a16:creationId xmlns:a16="http://schemas.microsoft.com/office/drawing/2014/main" id="{543D2F5E-4DE8-0819-2E4F-702B57170928}"/>
              </a:ext>
            </a:extLst>
          </p:cNvPr>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06</a:t>
            </a:r>
          </a:p>
        </p:txBody>
      </p:sp>
      <p:grpSp>
        <p:nvGrpSpPr>
          <p:cNvPr id="22" name="Group 22">
            <a:extLst>
              <a:ext uri="{FF2B5EF4-FFF2-40B4-BE49-F238E27FC236}">
                <a16:creationId xmlns:a16="http://schemas.microsoft.com/office/drawing/2014/main" id="{5EE62E67-8BA9-20D1-1C2C-913A6F26CE29}"/>
              </a:ext>
            </a:extLst>
          </p:cNvPr>
          <p:cNvGrpSpPr/>
          <p:nvPr/>
        </p:nvGrpSpPr>
        <p:grpSpPr>
          <a:xfrm>
            <a:off x="-908020" y="7636544"/>
            <a:ext cx="4721330" cy="4721330"/>
            <a:chOff x="0" y="0"/>
            <a:chExt cx="812800" cy="812800"/>
          </a:xfrm>
        </p:grpSpPr>
        <p:sp>
          <p:nvSpPr>
            <p:cNvPr id="23" name="Freeform 23">
              <a:extLst>
                <a:ext uri="{FF2B5EF4-FFF2-40B4-BE49-F238E27FC236}">
                  <a16:creationId xmlns:a16="http://schemas.microsoft.com/office/drawing/2014/main" id="{FDBBCC3D-FDA2-4C71-A11F-FB3B5F2985D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4" name="TextBox 24">
              <a:extLst>
                <a:ext uri="{FF2B5EF4-FFF2-40B4-BE49-F238E27FC236}">
                  <a16:creationId xmlns:a16="http://schemas.microsoft.com/office/drawing/2014/main" id="{83DD428E-0716-41B3-B6E1-B0F2600C126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a:extLst>
              <a:ext uri="{FF2B5EF4-FFF2-40B4-BE49-F238E27FC236}">
                <a16:creationId xmlns:a16="http://schemas.microsoft.com/office/drawing/2014/main" id="{C46B31FB-AF58-876B-EEE8-55D1CF7F89B7}"/>
              </a:ext>
            </a:extLst>
          </p:cNvPr>
          <p:cNvGrpSpPr/>
          <p:nvPr/>
        </p:nvGrpSpPr>
        <p:grpSpPr>
          <a:xfrm>
            <a:off x="9135416" y="2171700"/>
            <a:ext cx="262038" cy="262038"/>
            <a:chOff x="0" y="0"/>
            <a:chExt cx="812800" cy="812800"/>
          </a:xfrm>
        </p:grpSpPr>
        <p:sp>
          <p:nvSpPr>
            <p:cNvPr id="27" name="Freeform 27">
              <a:extLst>
                <a:ext uri="{FF2B5EF4-FFF2-40B4-BE49-F238E27FC236}">
                  <a16:creationId xmlns:a16="http://schemas.microsoft.com/office/drawing/2014/main" id="{FBC50E80-4125-139A-085D-BB14A51D718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8" name="TextBox 28">
              <a:extLst>
                <a:ext uri="{FF2B5EF4-FFF2-40B4-BE49-F238E27FC236}">
                  <a16:creationId xmlns:a16="http://schemas.microsoft.com/office/drawing/2014/main" id="{26682A1C-7146-D2CD-EB0A-2C6EF048B57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9" name="TextBox 29">
            <a:extLst>
              <a:ext uri="{FF2B5EF4-FFF2-40B4-BE49-F238E27FC236}">
                <a16:creationId xmlns:a16="http://schemas.microsoft.com/office/drawing/2014/main" id="{73564A54-ACF7-8F38-595B-DA9E6C4C54A4}"/>
              </a:ext>
            </a:extLst>
          </p:cNvPr>
          <p:cNvSpPr txBox="1"/>
          <p:nvPr/>
        </p:nvSpPr>
        <p:spPr>
          <a:xfrm>
            <a:off x="9632473" y="2229191"/>
            <a:ext cx="6705600" cy="286938"/>
          </a:xfrm>
          <a:prstGeom prst="rect">
            <a:avLst/>
          </a:prstGeom>
        </p:spPr>
        <p:txBody>
          <a:bodyPr wrap="square" lIns="0" tIns="0" rIns="0" bIns="0" rtlCol="0" anchor="t">
            <a:spAutoFit/>
          </a:bodyPr>
          <a:lstStyle/>
          <a:p>
            <a:pPr algn="l">
              <a:lnSpc>
                <a:spcPts val="2145"/>
              </a:lnSpc>
            </a:pPr>
            <a:r>
              <a:rPr lang="en-US" sz="2681" b="1" dirty="0">
                <a:solidFill>
                  <a:srgbClr val="240960"/>
                </a:solidFill>
                <a:latin typeface="Montserrat Bold"/>
                <a:ea typeface="Montserrat Bold"/>
                <a:cs typeface="Montserrat Bold"/>
                <a:sym typeface="Montserrat Bold"/>
              </a:rPr>
              <a:t>Personal Loan by Customer Count</a:t>
            </a:r>
          </a:p>
        </p:txBody>
      </p:sp>
      <p:sp>
        <p:nvSpPr>
          <p:cNvPr id="30" name="TextBox 30">
            <a:extLst>
              <a:ext uri="{FF2B5EF4-FFF2-40B4-BE49-F238E27FC236}">
                <a16:creationId xmlns:a16="http://schemas.microsoft.com/office/drawing/2014/main" id="{A6B9780F-B974-2588-65AF-044EEAA25E00}"/>
              </a:ext>
            </a:extLst>
          </p:cNvPr>
          <p:cNvSpPr txBox="1"/>
          <p:nvPr/>
        </p:nvSpPr>
        <p:spPr>
          <a:xfrm>
            <a:off x="9618600" y="6047532"/>
            <a:ext cx="8198327" cy="2861681"/>
          </a:xfrm>
          <a:prstGeom prst="rect">
            <a:avLst/>
          </a:prstGeom>
        </p:spPr>
        <p:txBody>
          <a:bodyPr wrap="square" lIns="0" tIns="0" rIns="0" bIns="0" rtlCol="0" anchor="t">
            <a:spAutoFit/>
          </a:bodyPr>
          <a:lstStyle/>
          <a:p>
            <a:pPr marL="342900" indent="-342900" algn="just">
              <a:lnSpc>
                <a:spcPct val="150000"/>
              </a:lnSpc>
              <a:buFont typeface="Wingdings" panose="05000000000000000000" pitchFamily="2" charset="2"/>
              <a:buChar char="Ø"/>
            </a:pPr>
            <a:r>
              <a:rPr lang="en-GB" dirty="0">
                <a:latin typeface="Montserrat" panose="00000500000000000000" pitchFamily="2" charset="0"/>
              </a:rPr>
              <a:t>This chart shows the average income of customers grouped by their age ranges. It helps to understand which age groups have higher or lower income levels.</a:t>
            </a:r>
          </a:p>
          <a:p>
            <a:pPr marL="342900" indent="-342900" algn="just">
              <a:lnSpc>
                <a:spcPct val="150000"/>
              </a:lnSpc>
              <a:buFont typeface="Wingdings" panose="05000000000000000000" pitchFamily="2" charset="2"/>
              <a:buChar char="Ø"/>
            </a:pPr>
            <a:r>
              <a:rPr lang="en-GB" dirty="0">
                <a:latin typeface="Montserrat" panose="00000500000000000000" pitchFamily="2" charset="0"/>
              </a:rPr>
              <a:t>The age group 51–60 has the highest average income at ₹62K, followed by 41–50 and 31–40. Income decreases in younger (21–30) and older groups (61–70, 71–80), indicating middle-aged customers are the highest earners in this dataset.</a:t>
            </a:r>
          </a:p>
        </p:txBody>
      </p:sp>
      <p:grpSp>
        <p:nvGrpSpPr>
          <p:cNvPr id="31" name="Group 31">
            <a:extLst>
              <a:ext uri="{FF2B5EF4-FFF2-40B4-BE49-F238E27FC236}">
                <a16:creationId xmlns:a16="http://schemas.microsoft.com/office/drawing/2014/main" id="{343EB2B7-C897-FC7A-C87D-51124F8349C3}"/>
              </a:ext>
            </a:extLst>
          </p:cNvPr>
          <p:cNvGrpSpPr/>
          <p:nvPr/>
        </p:nvGrpSpPr>
        <p:grpSpPr>
          <a:xfrm>
            <a:off x="9187331" y="5592984"/>
            <a:ext cx="262038" cy="262038"/>
            <a:chOff x="0" y="0"/>
            <a:chExt cx="812800" cy="812800"/>
          </a:xfrm>
        </p:grpSpPr>
        <p:sp>
          <p:nvSpPr>
            <p:cNvPr id="32" name="Freeform 32">
              <a:extLst>
                <a:ext uri="{FF2B5EF4-FFF2-40B4-BE49-F238E27FC236}">
                  <a16:creationId xmlns:a16="http://schemas.microsoft.com/office/drawing/2014/main" id="{1C22187C-402A-1A2E-4D4C-D8575EDB46A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33" name="TextBox 33">
              <a:extLst>
                <a:ext uri="{FF2B5EF4-FFF2-40B4-BE49-F238E27FC236}">
                  <a16:creationId xmlns:a16="http://schemas.microsoft.com/office/drawing/2014/main" id="{5255188B-6E92-4F57-CF8D-A09F5E44862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4" name="TextBox 34">
            <a:extLst>
              <a:ext uri="{FF2B5EF4-FFF2-40B4-BE49-F238E27FC236}">
                <a16:creationId xmlns:a16="http://schemas.microsoft.com/office/drawing/2014/main" id="{B7CCF607-C3CE-FC11-9556-EF9BA161681A}"/>
              </a:ext>
            </a:extLst>
          </p:cNvPr>
          <p:cNvSpPr txBox="1"/>
          <p:nvPr/>
        </p:nvSpPr>
        <p:spPr>
          <a:xfrm>
            <a:off x="9631875" y="5592984"/>
            <a:ext cx="6439495" cy="286938"/>
          </a:xfrm>
          <a:prstGeom prst="rect">
            <a:avLst/>
          </a:prstGeom>
        </p:spPr>
        <p:txBody>
          <a:bodyPr wrap="square" lIns="0" tIns="0" rIns="0" bIns="0" rtlCol="0" anchor="t">
            <a:spAutoFit/>
          </a:bodyPr>
          <a:lstStyle/>
          <a:p>
            <a:pPr algn="l">
              <a:lnSpc>
                <a:spcPts val="2145"/>
              </a:lnSpc>
            </a:pPr>
            <a:r>
              <a:rPr lang="en-US" sz="2681" b="1" dirty="0">
                <a:solidFill>
                  <a:srgbClr val="240960"/>
                </a:solidFill>
                <a:latin typeface="Montserrat Bold"/>
                <a:ea typeface="Montserrat Bold"/>
                <a:cs typeface="Montserrat Bold"/>
                <a:sym typeface="Montserrat Bold"/>
              </a:rPr>
              <a:t>Average Income by Age</a:t>
            </a:r>
          </a:p>
        </p:txBody>
      </p:sp>
      <p:sp>
        <p:nvSpPr>
          <p:cNvPr id="10" name="TextBox 9">
            <a:extLst>
              <a:ext uri="{FF2B5EF4-FFF2-40B4-BE49-F238E27FC236}">
                <a16:creationId xmlns:a16="http://schemas.microsoft.com/office/drawing/2014/main" id="{1C87DCB5-ABD3-6937-C681-FD6D102515DD}"/>
              </a:ext>
            </a:extLst>
          </p:cNvPr>
          <p:cNvSpPr txBox="1"/>
          <p:nvPr/>
        </p:nvSpPr>
        <p:spPr>
          <a:xfrm>
            <a:off x="9632473" y="2634413"/>
            <a:ext cx="8267493" cy="212603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GB" dirty="0">
                <a:latin typeface="Montserrat" panose="00000500000000000000" pitchFamily="2" charset="0"/>
              </a:rPr>
              <a:t>This chart shows the number of customers in each income group who have or have not taken a personal loan. It helps analyze the relationship between income level and personal loan adoption. </a:t>
            </a:r>
          </a:p>
          <a:p>
            <a:pPr marL="285750" indent="-285750" algn="just">
              <a:lnSpc>
                <a:spcPct val="150000"/>
              </a:lnSpc>
              <a:buFont typeface="Wingdings" panose="05000000000000000000" pitchFamily="2" charset="2"/>
              <a:buChar char="Ø"/>
            </a:pPr>
            <a:r>
              <a:rPr lang="en-GB" dirty="0">
                <a:latin typeface="Montserrat" panose="00000500000000000000" pitchFamily="2" charset="0"/>
              </a:rPr>
              <a:t>The low-income group has the highest number of customers (≈ 7K), but only a small portion (≈ 1K) have taken personal loans.</a:t>
            </a:r>
            <a:endParaRPr lang="en-GB" sz="1800" dirty="0">
              <a:latin typeface="Montserrat" panose="00000500000000000000" pitchFamily="2" charset="0"/>
            </a:endParaRPr>
          </a:p>
        </p:txBody>
      </p:sp>
    </p:spTree>
    <p:extLst>
      <p:ext uri="{BB962C8B-B14F-4D97-AF65-F5344CB8AC3E}">
        <p14:creationId xmlns:p14="http://schemas.microsoft.com/office/powerpoint/2010/main" val="78901842"/>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1670</Words>
  <Application>Microsoft Office PowerPoint</Application>
  <PresentationFormat>Custom</PresentationFormat>
  <Paragraphs>126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Montserrat Bold</vt:lpstr>
      <vt:lpstr>Montserrat</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Modern Minimalist Business Development Presentation</dc:title>
  <dc:creator>Manan Shah</dc:creator>
  <cp:lastModifiedBy>Manan Shah</cp:lastModifiedBy>
  <cp:revision>130</cp:revision>
  <dcterms:created xsi:type="dcterms:W3CDTF">2006-08-16T00:00:00Z</dcterms:created>
  <dcterms:modified xsi:type="dcterms:W3CDTF">2025-06-13T05:30:16Z</dcterms:modified>
  <dc:identifier>DAGoPwHHBOk</dc:identifier>
</cp:coreProperties>
</file>