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8" r:id="rId3"/>
    <p:sldId id="269" r:id="rId4"/>
    <p:sldId id="257" r:id="rId5"/>
    <p:sldId id="266" r:id="rId6"/>
    <p:sldId id="258" r:id="rId7"/>
    <p:sldId id="260" r:id="rId8"/>
    <p:sldId id="267" r:id="rId9"/>
    <p:sldId id="259" r:id="rId10"/>
    <p:sldId id="270" r:id="rId11"/>
    <p:sldId id="264" r:id="rId12"/>
    <p:sldId id="263" r:id="rId13"/>
    <p:sldId id="265" r:id="rId14"/>
  </p:sldIdLst>
  <p:sldSz cx="18288000" cy="10287000"/>
  <p:notesSz cx="6858000" cy="9144000"/>
  <p:embeddedFontLst>
    <p:embeddedFont>
      <p:font typeface="Montserrat" panose="00000500000000000000" pitchFamily="2" charset="0"/>
      <p:regular r:id="rId15"/>
      <p:bold r:id="rId16"/>
    </p:embeddedFont>
    <p:embeddedFont>
      <p:font typeface="Montserrat Bold" panose="00000800000000000000"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8" d="100"/>
          <a:sy n="68" d="100"/>
        </p:scale>
        <p:origin x="93" y="15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linkedin.com/in/manan-shah-6861b8223/" TargetMode="External"/><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hyperlink" Target="https://github.com/Manan2528" TargetMode="Externa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2172135" y="2337613"/>
            <a:ext cx="6031608" cy="60316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414845" y="1188931"/>
            <a:ext cx="1991544" cy="199154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3043659" y="4214522"/>
            <a:ext cx="3185721" cy="3185721"/>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3055315" y="3945528"/>
            <a:ext cx="12177370" cy="1235916"/>
          </a:xfrm>
          <a:prstGeom prst="rect">
            <a:avLst/>
          </a:prstGeom>
        </p:spPr>
        <p:txBody>
          <a:bodyPr lIns="0" tIns="0" rIns="0" bIns="0" rtlCol="0" anchor="t">
            <a:spAutoFit/>
          </a:bodyPr>
          <a:lstStyle/>
          <a:p>
            <a:pPr algn="ctr">
              <a:lnSpc>
                <a:spcPts val="9106"/>
              </a:lnSpc>
            </a:pPr>
            <a:r>
              <a:rPr lang="en-US" sz="11382" b="1" dirty="0">
                <a:solidFill>
                  <a:srgbClr val="240960"/>
                </a:solidFill>
                <a:latin typeface="Montserrat Bold"/>
                <a:ea typeface="Montserrat Bold"/>
                <a:cs typeface="Montserrat Bold"/>
                <a:sym typeface="Montserrat Bold"/>
              </a:rPr>
              <a:t>Sales</a:t>
            </a:r>
          </a:p>
        </p:txBody>
      </p:sp>
      <p:grpSp>
        <p:nvGrpSpPr>
          <p:cNvPr id="12" name="Group 12"/>
          <p:cNvGrpSpPr/>
          <p:nvPr/>
        </p:nvGrpSpPr>
        <p:grpSpPr>
          <a:xfrm>
            <a:off x="4163679" y="7797695"/>
            <a:ext cx="884434" cy="884434"/>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2744482" y="1504605"/>
            <a:ext cx="1892038" cy="1892038"/>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15344946" y="6400189"/>
            <a:ext cx="884434" cy="884434"/>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637067" y="3608432"/>
            <a:ext cx="3070135" cy="3070135"/>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3055315" y="5160413"/>
            <a:ext cx="12177370" cy="1179425"/>
          </a:xfrm>
          <a:prstGeom prst="rect">
            <a:avLst/>
          </a:prstGeom>
        </p:spPr>
        <p:txBody>
          <a:bodyPr lIns="0" tIns="0" rIns="0" bIns="0" rtlCol="0" anchor="t">
            <a:spAutoFit/>
          </a:bodyPr>
          <a:lstStyle/>
          <a:p>
            <a:pPr algn="ctr">
              <a:lnSpc>
                <a:spcPts val="9106"/>
              </a:lnSpc>
            </a:pPr>
            <a:r>
              <a:rPr lang="en-US" sz="9600" dirty="0">
                <a:solidFill>
                  <a:srgbClr val="240960"/>
                </a:solidFill>
                <a:latin typeface="Montserrat"/>
                <a:ea typeface="Montserrat"/>
                <a:cs typeface="Montserrat"/>
                <a:sym typeface="Montserrat"/>
              </a:rPr>
              <a:t>Analysis</a:t>
            </a:r>
          </a:p>
        </p:txBody>
      </p:sp>
      <p:sp>
        <p:nvSpPr>
          <p:cNvPr id="27" name="TextBox 27"/>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8" name="TextBox 28"/>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01</a:t>
            </a:r>
          </a:p>
        </p:txBody>
      </p:sp>
      <p:sp>
        <p:nvSpPr>
          <p:cNvPr id="30" name="TextBox 30"/>
          <p:cNvSpPr txBox="1"/>
          <p:nvPr/>
        </p:nvSpPr>
        <p:spPr>
          <a:xfrm>
            <a:off x="16412291" y="844114"/>
            <a:ext cx="847009" cy="286962"/>
          </a:xfrm>
          <a:prstGeom prst="rect">
            <a:avLst/>
          </a:prstGeom>
        </p:spPr>
        <p:txBody>
          <a:bodyPr lIns="0" tIns="0" rIns="0" bIns="0" rtlCol="0" anchor="t">
            <a:spAutoFit/>
          </a:bodyPr>
          <a:lstStyle/>
          <a:p>
            <a:pPr algn="l">
              <a:lnSpc>
                <a:spcPts val="2227"/>
              </a:lnSpc>
            </a:pPr>
            <a:r>
              <a:rPr lang="en-US" sz="2183" b="1" dirty="0">
                <a:solidFill>
                  <a:srgbClr val="240960"/>
                </a:solidFill>
                <a:latin typeface="Montserrat Bold"/>
                <a:ea typeface="Montserrat Bold"/>
                <a:cs typeface="Montserrat Bold"/>
                <a:sym typeface="Montserrat Bold"/>
              </a:rPr>
              <a:t>2025</a:t>
            </a:r>
          </a:p>
        </p:txBody>
      </p:sp>
      <p:sp>
        <p:nvSpPr>
          <p:cNvPr id="25" name="TextBox 24">
            <a:extLst>
              <a:ext uri="{FF2B5EF4-FFF2-40B4-BE49-F238E27FC236}">
                <a16:creationId xmlns:a16="http://schemas.microsoft.com/office/drawing/2014/main" id="{A6C83C03-FB76-BC58-E1B1-4C4064279C30}"/>
              </a:ext>
            </a:extLst>
          </p:cNvPr>
          <p:cNvSpPr txBox="1"/>
          <p:nvPr/>
        </p:nvSpPr>
        <p:spPr>
          <a:xfrm>
            <a:off x="8286280" y="6441647"/>
            <a:ext cx="2603598" cy="461665"/>
          </a:xfrm>
          <a:prstGeom prst="rect">
            <a:avLst/>
          </a:prstGeom>
          <a:noFill/>
        </p:spPr>
        <p:txBody>
          <a:bodyPr wrap="none" rtlCol="0">
            <a:spAutoFit/>
          </a:bodyPr>
          <a:lstStyle/>
          <a:p>
            <a:r>
              <a:rPr lang="en-GB" sz="2400" dirty="0">
                <a:latin typeface="Montserrat" panose="00000500000000000000" pitchFamily="2" charset="0"/>
              </a:rPr>
              <a:t>By Manan Shah</a:t>
            </a:r>
            <a:endParaRPr lang="en-IN" sz="2400" dirty="0">
              <a:latin typeface="Montserrat" panose="00000500000000000000" pitchFamily="2" charset="0"/>
            </a:endParaRPr>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FE2C6980-37AB-D9C6-C564-61235D6A19EB}"/>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03C3F982-709B-9438-EF78-99C885769CB2}"/>
              </a:ext>
            </a:extLst>
          </p:cNvPr>
          <p:cNvPicPr>
            <a:picLocks noChangeAspect="1"/>
          </p:cNvPicPr>
          <p:nvPr/>
        </p:nvPicPr>
        <p:blipFill>
          <a:blip r:embed="rId2"/>
          <a:stretch>
            <a:fillRect/>
          </a:stretch>
        </p:blipFill>
        <p:spPr>
          <a:xfrm>
            <a:off x="713015" y="2872039"/>
            <a:ext cx="8961125" cy="5090861"/>
          </a:xfrm>
          <a:prstGeom prst="rect">
            <a:avLst/>
          </a:prstGeom>
        </p:spPr>
      </p:pic>
      <p:grpSp>
        <p:nvGrpSpPr>
          <p:cNvPr id="2" name="Group 2">
            <a:extLst>
              <a:ext uri="{FF2B5EF4-FFF2-40B4-BE49-F238E27FC236}">
                <a16:creationId xmlns:a16="http://schemas.microsoft.com/office/drawing/2014/main" id="{6B8C51B7-9105-7BB4-A75C-F4E0B74D74E8}"/>
              </a:ext>
            </a:extLst>
          </p:cNvPr>
          <p:cNvGrpSpPr/>
          <p:nvPr/>
        </p:nvGrpSpPr>
        <p:grpSpPr>
          <a:xfrm>
            <a:off x="-432325" y="2246485"/>
            <a:ext cx="19795102" cy="6320087"/>
            <a:chOff x="0" y="0"/>
            <a:chExt cx="5213525" cy="1664550"/>
          </a:xfrm>
        </p:grpSpPr>
        <p:sp>
          <p:nvSpPr>
            <p:cNvPr id="3" name="Freeform 3">
              <a:extLst>
                <a:ext uri="{FF2B5EF4-FFF2-40B4-BE49-F238E27FC236}">
                  <a16:creationId xmlns:a16="http://schemas.microsoft.com/office/drawing/2014/main" id="{CF3C2FCF-B716-9953-37FD-DC2DC2230B33}"/>
                </a:ext>
              </a:extLst>
            </p:cNvPr>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a:extLst>
                <a:ext uri="{FF2B5EF4-FFF2-40B4-BE49-F238E27FC236}">
                  <a16:creationId xmlns:a16="http://schemas.microsoft.com/office/drawing/2014/main" id="{CA88DFC7-6175-7BE9-266E-85B1BDA2558F}"/>
                </a:ext>
              </a:extLst>
            </p:cNvPr>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09A34A92-2017-76AD-B78C-C57087E76404}"/>
              </a:ext>
            </a:extLst>
          </p:cNvPr>
          <p:cNvGrpSpPr/>
          <p:nvPr/>
        </p:nvGrpSpPr>
        <p:grpSpPr>
          <a:xfrm>
            <a:off x="497420" y="2688210"/>
            <a:ext cx="17568356" cy="5437174"/>
            <a:chOff x="0" y="0"/>
            <a:chExt cx="4627057" cy="1432013"/>
          </a:xfrm>
        </p:grpSpPr>
        <p:sp>
          <p:nvSpPr>
            <p:cNvPr id="6" name="Freeform 6">
              <a:extLst>
                <a:ext uri="{FF2B5EF4-FFF2-40B4-BE49-F238E27FC236}">
                  <a16:creationId xmlns:a16="http://schemas.microsoft.com/office/drawing/2014/main" id="{FD47A520-6C3A-3291-EE33-9D3B9B876D3E}"/>
                </a:ext>
              </a:extLst>
            </p:cNvPr>
            <p:cNvSpPr/>
            <p:nvPr/>
          </p:nvSpPr>
          <p:spPr>
            <a:xfrm>
              <a:off x="0" y="0"/>
              <a:ext cx="4627057" cy="1432013"/>
            </a:xfrm>
            <a:custGeom>
              <a:avLst/>
              <a:gdLst/>
              <a:ahLst/>
              <a:cxnLst/>
              <a:rect l="l" t="t" r="r" b="b"/>
              <a:pathLst>
                <a:path w="4627057" h="1432013">
                  <a:moveTo>
                    <a:pt x="0" y="0"/>
                  </a:moveTo>
                  <a:lnTo>
                    <a:pt x="4627057" y="0"/>
                  </a:lnTo>
                  <a:lnTo>
                    <a:pt x="4627057" y="1432013"/>
                  </a:lnTo>
                  <a:lnTo>
                    <a:pt x="0" y="1432013"/>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id="7" name="TextBox 7">
              <a:extLst>
                <a:ext uri="{FF2B5EF4-FFF2-40B4-BE49-F238E27FC236}">
                  <a16:creationId xmlns:a16="http://schemas.microsoft.com/office/drawing/2014/main" id="{848A8C69-D820-FD10-FC84-9A0CFA69BF9E}"/>
                </a:ext>
              </a:extLst>
            </p:cNvPr>
            <p:cNvSpPr txBox="1"/>
            <p:nvPr/>
          </p:nvSpPr>
          <p:spPr>
            <a:xfrm>
              <a:off x="0" y="-38100"/>
              <a:ext cx="4627057" cy="1470113"/>
            </a:xfrm>
            <a:prstGeom prst="rect">
              <a:avLst/>
            </a:prstGeom>
          </p:spPr>
          <p:txBody>
            <a:bodyPr lIns="50800" tIns="50800" rIns="50800" bIns="50800" rtlCol="0" anchor="ctr"/>
            <a:lstStyle/>
            <a:p>
              <a:pPr algn="ctr">
                <a:lnSpc>
                  <a:spcPts val="2659"/>
                </a:lnSpc>
              </a:pPr>
              <a:endParaRPr/>
            </a:p>
          </p:txBody>
        </p:sp>
      </p:grpSp>
      <p:grpSp>
        <p:nvGrpSpPr>
          <p:cNvPr id="15" name="Group 15">
            <a:extLst>
              <a:ext uri="{FF2B5EF4-FFF2-40B4-BE49-F238E27FC236}">
                <a16:creationId xmlns:a16="http://schemas.microsoft.com/office/drawing/2014/main" id="{46BF7F06-EF3B-EDF9-6B91-92A04FE3DFED}"/>
              </a:ext>
            </a:extLst>
          </p:cNvPr>
          <p:cNvGrpSpPr/>
          <p:nvPr/>
        </p:nvGrpSpPr>
        <p:grpSpPr>
          <a:xfrm>
            <a:off x="10475165" y="7653473"/>
            <a:ext cx="1256320" cy="1256320"/>
            <a:chOff x="0" y="0"/>
            <a:chExt cx="812800" cy="812800"/>
          </a:xfrm>
        </p:grpSpPr>
        <p:sp>
          <p:nvSpPr>
            <p:cNvPr id="16" name="Freeform 16">
              <a:extLst>
                <a:ext uri="{FF2B5EF4-FFF2-40B4-BE49-F238E27FC236}">
                  <a16:creationId xmlns:a16="http://schemas.microsoft.com/office/drawing/2014/main" id="{7CA37A1E-39B9-DB12-4B4A-9FA39B9ADB0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7" name="TextBox 17">
              <a:extLst>
                <a:ext uri="{FF2B5EF4-FFF2-40B4-BE49-F238E27FC236}">
                  <a16:creationId xmlns:a16="http://schemas.microsoft.com/office/drawing/2014/main" id="{A465D725-5247-9110-6940-FFD7691415A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TextBox 18">
            <a:extLst>
              <a:ext uri="{FF2B5EF4-FFF2-40B4-BE49-F238E27FC236}">
                <a16:creationId xmlns:a16="http://schemas.microsoft.com/office/drawing/2014/main" id="{27F7ED03-843A-0F15-A765-CAB84EEE13E4}"/>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9" name="TextBox 19">
            <a:extLst>
              <a:ext uri="{FF2B5EF4-FFF2-40B4-BE49-F238E27FC236}">
                <a16:creationId xmlns:a16="http://schemas.microsoft.com/office/drawing/2014/main" id="{CF32D39C-B67B-766A-8365-0E455484C6AF}"/>
              </a:ext>
            </a:extLst>
          </p:cNvPr>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10</a:t>
            </a:r>
          </a:p>
        </p:txBody>
      </p:sp>
      <p:grpSp>
        <p:nvGrpSpPr>
          <p:cNvPr id="24" name="Group 24">
            <a:extLst>
              <a:ext uri="{FF2B5EF4-FFF2-40B4-BE49-F238E27FC236}">
                <a16:creationId xmlns:a16="http://schemas.microsoft.com/office/drawing/2014/main" id="{FDEF3CCA-D9A7-4B26-6BF0-615761C1CE5F}"/>
              </a:ext>
            </a:extLst>
          </p:cNvPr>
          <p:cNvGrpSpPr/>
          <p:nvPr/>
        </p:nvGrpSpPr>
        <p:grpSpPr>
          <a:xfrm>
            <a:off x="10445857" y="3471987"/>
            <a:ext cx="262038" cy="262038"/>
            <a:chOff x="0" y="0"/>
            <a:chExt cx="812800" cy="812800"/>
          </a:xfrm>
        </p:grpSpPr>
        <p:sp>
          <p:nvSpPr>
            <p:cNvPr id="25" name="Freeform 25">
              <a:extLst>
                <a:ext uri="{FF2B5EF4-FFF2-40B4-BE49-F238E27FC236}">
                  <a16:creationId xmlns:a16="http://schemas.microsoft.com/office/drawing/2014/main" id="{53B35DD0-6757-CB63-2603-3C849F4D885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6" name="TextBox 26">
              <a:extLst>
                <a:ext uri="{FF2B5EF4-FFF2-40B4-BE49-F238E27FC236}">
                  <a16:creationId xmlns:a16="http://schemas.microsoft.com/office/drawing/2014/main" id="{F4743C3D-04FF-7BDA-C634-5DC1763FFC85}"/>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3" name="Group 33">
            <a:extLst>
              <a:ext uri="{FF2B5EF4-FFF2-40B4-BE49-F238E27FC236}">
                <a16:creationId xmlns:a16="http://schemas.microsoft.com/office/drawing/2014/main" id="{02F35525-6995-03D6-1CF5-A3DFC6F06878}"/>
              </a:ext>
            </a:extLst>
          </p:cNvPr>
          <p:cNvGrpSpPr/>
          <p:nvPr/>
        </p:nvGrpSpPr>
        <p:grpSpPr>
          <a:xfrm>
            <a:off x="7524578" y="990165"/>
            <a:ext cx="1256320" cy="1256320"/>
            <a:chOff x="0" y="0"/>
            <a:chExt cx="812800" cy="812800"/>
          </a:xfrm>
        </p:grpSpPr>
        <p:sp>
          <p:nvSpPr>
            <p:cNvPr id="34" name="Freeform 34">
              <a:extLst>
                <a:ext uri="{FF2B5EF4-FFF2-40B4-BE49-F238E27FC236}">
                  <a16:creationId xmlns:a16="http://schemas.microsoft.com/office/drawing/2014/main" id="{D78C9F92-441F-3D38-B5B2-B41D0C37447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35" name="TextBox 35">
              <a:extLst>
                <a:ext uri="{FF2B5EF4-FFF2-40B4-BE49-F238E27FC236}">
                  <a16:creationId xmlns:a16="http://schemas.microsoft.com/office/drawing/2014/main" id="{333DA77F-ACDD-5870-2EF2-49FECA032CF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6" name="Group 36">
            <a:extLst>
              <a:ext uri="{FF2B5EF4-FFF2-40B4-BE49-F238E27FC236}">
                <a16:creationId xmlns:a16="http://schemas.microsoft.com/office/drawing/2014/main" id="{934D7F7E-8DCB-169B-9BA5-EB119D0420E8}"/>
              </a:ext>
            </a:extLst>
          </p:cNvPr>
          <p:cNvGrpSpPr/>
          <p:nvPr/>
        </p:nvGrpSpPr>
        <p:grpSpPr>
          <a:xfrm>
            <a:off x="15102279" y="-313682"/>
            <a:ext cx="3185721" cy="3185721"/>
            <a:chOff x="0" y="0"/>
            <a:chExt cx="812800" cy="812800"/>
          </a:xfrm>
        </p:grpSpPr>
        <p:sp>
          <p:nvSpPr>
            <p:cNvPr id="37" name="Freeform 37">
              <a:extLst>
                <a:ext uri="{FF2B5EF4-FFF2-40B4-BE49-F238E27FC236}">
                  <a16:creationId xmlns:a16="http://schemas.microsoft.com/office/drawing/2014/main" id="{90FB57AC-3E38-E9AA-B07C-4BC32F35EA0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38" name="TextBox 38">
              <a:extLst>
                <a:ext uri="{FF2B5EF4-FFF2-40B4-BE49-F238E27FC236}">
                  <a16:creationId xmlns:a16="http://schemas.microsoft.com/office/drawing/2014/main" id="{1B83D9D7-F81D-6ECE-1E41-B028928919F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9" name="Group 39">
            <a:extLst>
              <a:ext uri="{FF2B5EF4-FFF2-40B4-BE49-F238E27FC236}">
                <a16:creationId xmlns:a16="http://schemas.microsoft.com/office/drawing/2014/main" id="{DAADB05A-3856-EF08-A930-51AB2E3A50AB}"/>
              </a:ext>
            </a:extLst>
          </p:cNvPr>
          <p:cNvGrpSpPr/>
          <p:nvPr/>
        </p:nvGrpSpPr>
        <p:grpSpPr>
          <a:xfrm>
            <a:off x="17403566" y="1871985"/>
            <a:ext cx="884434" cy="884434"/>
            <a:chOff x="0" y="0"/>
            <a:chExt cx="812800" cy="812800"/>
          </a:xfrm>
        </p:grpSpPr>
        <p:sp>
          <p:nvSpPr>
            <p:cNvPr id="40" name="Freeform 40">
              <a:extLst>
                <a:ext uri="{FF2B5EF4-FFF2-40B4-BE49-F238E27FC236}">
                  <a16:creationId xmlns:a16="http://schemas.microsoft.com/office/drawing/2014/main" id="{FD9AA1DB-D758-0049-5F86-B73313F3C79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41" name="TextBox 41">
              <a:extLst>
                <a:ext uri="{FF2B5EF4-FFF2-40B4-BE49-F238E27FC236}">
                  <a16:creationId xmlns:a16="http://schemas.microsoft.com/office/drawing/2014/main" id="{270499C1-DD91-AABA-7D38-88A55889826A}"/>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9" name="TextBox 8">
            <a:extLst>
              <a:ext uri="{FF2B5EF4-FFF2-40B4-BE49-F238E27FC236}">
                <a16:creationId xmlns:a16="http://schemas.microsoft.com/office/drawing/2014/main" id="{EA31AE02-6369-985F-2278-8F4F263D65D4}"/>
              </a:ext>
            </a:extLst>
          </p:cNvPr>
          <p:cNvSpPr txBox="1"/>
          <p:nvPr/>
        </p:nvSpPr>
        <p:spPr>
          <a:xfrm>
            <a:off x="497420" y="1389941"/>
            <a:ext cx="9896620" cy="797654"/>
          </a:xfrm>
          <a:prstGeom prst="rect">
            <a:avLst/>
          </a:prstGeom>
          <a:noFill/>
        </p:spPr>
        <p:txBody>
          <a:bodyPr wrap="square">
            <a:spAutoFit/>
          </a:bodyPr>
          <a:lstStyle/>
          <a:p>
            <a:pPr algn="l">
              <a:lnSpc>
                <a:spcPts val="5467"/>
              </a:lnSpc>
            </a:pPr>
            <a:r>
              <a:rPr lang="en-US" sz="5400" b="1" dirty="0">
                <a:solidFill>
                  <a:srgbClr val="240960"/>
                </a:solidFill>
                <a:latin typeface="Montserrat Bold"/>
                <a:ea typeface="Montserrat Bold"/>
                <a:cs typeface="Montserrat Bold"/>
                <a:sym typeface="Montserrat Bold"/>
              </a:rPr>
              <a:t>Dashboard Preview</a:t>
            </a:r>
          </a:p>
        </p:txBody>
      </p:sp>
    </p:spTree>
    <p:extLst>
      <p:ext uri="{BB962C8B-B14F-4D97-AF65-F5344CB8AC3E}">
        <p14:creationId xmlns:p14="http://schemas.microsoft.com/office/powerpoint/2010/main" val="109691811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sp>
        <p:nvSpPr>
          <p:cNvPr id="5" name="TextBox 5"/>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6" name="TextBox 6"/>
          <p:cNvSpPr txBox="1"/>
          <p:nvPr/>
        </p:nvSpPr>
        <p:spPr>
          <a:xfrm>
            <a:off x="16774314" y="9473025"/>
            <a:ext cx="484986" cy="241636"/>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11</a:t>
            </a:r>
          </a:p>
        </p:txBody>
      </p:sp>
      <p:grpSp>
        <p:nvGrpSpPr>
          <p:cNvPr id="8" name="Group 8"/>
          <p:cNvGrpSpPr/>
          <p:nvPr/>
        </p:nvGrpSpPr>
        <p:grpSpPr>
          <a:xfrm>
            <a:off x="236831" y="2303914"/>
            <a:ext cx="2414254" cy="241425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520452" y="2896859"/>
            <a:ext cx="5567787" cy="745460"/>
          </a:xfrm>
          <a:prstGeom prst="rect">
            <a:avLst/>
          </a:prstGeom>
        </p:spPr>
        <p:txBody>
          <a:bodyPr wrap="square"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Conclusion</a:t>
            </a:r>
          </a:p>
        </p:txBody>
      </p:sp>
      <p:sp>
        <p:nvSpPr>
          <p:cNvPr id="13" name="TextBox 13"/>
          <p:cNvSpPr txBox="1"/>
          <p:nvPr/>
        </p:nvSpPr>
        <p:spPr>
          <a:xfrm>
            <a:off x="304800" y="4978117"/>
            <a:ext cx="8839200" cy="3694729"/>
          </a:xfrm>
          <a:prstGeom prst="rect">
            <a:avLst/>
          </a:prstGeom>
        </p:spPr>
        <p:txBody>
          <a:bodyPr wrap="square" lIns="0" tIns="0" rIns="0" bIns="0" rtlCol="0" anchor="t">
            <a:spAutoFit/>
          </a:bodyPr>
          <a:lstStyle/>
          <a:p>
            <a:pPr marL="285750" marR="0" indent="-285750" algn="just" rtl="0" eaLnBrk="0" fontAlgn="base" latinLnBrk="0" hangingPunct="0">
              <a:lnSpc>
                <a:spcPct val="150000"/>
              </a:lnSpc>
              <a:buClrTx/>
              <a:buSzPts val="1800"/>
              <a:buFont typeface="Wingdings" panose="05000000000000000000" pitchFamily="2" charset="2"/>
              <a:buChar char="Ø"/>
            </a:pPr>
            <a:r>
              <a:rPr lang="en-US" sz="1800" b="0" i="0" kern="1200" baseline="0" dirty="0">
                <a:ln>
                  <a:noFill/>
                </a:ln>
                <a:solidFill>
                  <a:srgbClr val="000000"/>
                </a:solidFill>
                <a:effectLst/>
                <a:latin typeface="Montserrat" panose="00000500000000000000" pitchFamily="2" charset="0"/>
              </a:rPr>
              <a:t>The sales performance is strong, with high revenue driven by a few key product categories and regions.</a:t>
            </a:r>
            <a:endParaRPr lang="en-IN" sz="1800" dirty="0">
              <a:effectLst/>
              <a:latin typeface="Montserrat" panose="00000500000000000000" pitchFamily="2" charset="0"/>
            </a:endParaRPr>
          </a:p>
          <a:p>
            <a:pPr marL="285750" marR="0" indent="-285750" algn="just" rtl="0" eaLnBrk="0" fontAlgn="base" latinLnBrk="0" hangingPunct="0">
              <a:lnSpc>
                <a:spcPct val="150000"/>
              </a:lnSpc>
              <a:buFont typeface="Wingdings" panose="05000000000000000000" pitchFamily="2" charset="2"/>
              <a:buChar char="Ø"/>
            </a:pPr>
            <a:r>
              <a:rPr lang="en-US" sz="1800" b="0" i="0" kern="1200" baseline="0" dirty="0">
                <a:ln>
                  <a:noFill/>
                </a:ln>
                <a:solidFill>
                  <a:srgbClr val="000000"/>
                </a:solidFill>
                <a:effectLst/>
                <a:latin typeface="Montserrat" panose="00000500000000000000" pitchFamily="2" charset="0"/>
              </a:rPr>
              <a:t>Amazon is the dominant fulfillment partner, and large sizes (like XXL) show higher demand.</a:t>
            </a:r>
            <a:endParaRPr lang="en-IN" sz="2400" dirty="0">
              <a:effectLst/>
              <a:latin typeface="Montserrat" panose="00000500000000000000" pitchFamily="2" charset="0"/>
            </a:endParaRPr>
          </a:p>
          <a:p>
            <a:pPr marL="285750" marR="0" indent="-285750" algn="just" rtl="0" eaLnBrk="0" fontAlgn="base" latinLnBrk="0" hangingPunct="0">
              <a:lnSpc>
                <a:spcPct val="150000"/>
              </a:lnSpc>
              <a:buFont typeface="Wingdings" panose="05000000000000000000" pitchFamily="2" charset="2"/>
              <a:buChar char="Ø"/>
            </a:pPr>
            <a:r>
              <a:rPr lang="en-US" sz="1800" b="0" i="0" kern="1200" baseline="0" dirty="0">
                <a:ln>
                  <a:noFill/>
                </a:ln>
                <a:solidFill>
                  <a:srgbClr val="000000"/>
                </a:solidFill>
                <a:effectLst/>
                <a:latin typeface="Montserrat" panose="00000500000000000000" pitchFamily="2" charset="0"/>
              </a:rPr>
              <a:t>Weekday sales are stable, suggesting consistent customer engagement.</a:t>
            </a:r>
            <a:endParaRPr lang="en-IN" sz="2400" dirty="0">
              <a:effectLst/>
              <a:latin typeface="Montserrat" panose="00000500000000000000" pitchFamily="2" charset="0"/>
            </a:endParaRPr>
          </a:p>
          <a:p>
            <a:pPr marL="285750" marR="0" indent="-285750" algn="just" rtl="0" eaLnBrk="0" fontAlgn="base" latinLnBrk="0" hangingPunct="0">
              <a:lnSpc>
                <a:spcPct val="150000"/>
              </a:lnSpc>
              <a:buFont typeface="Wingdings" panose="05000000000000000000" pitchFamily="2" charset="2"/>
              <a:buChar char="Ø"/>
            </a:pPr>
            <a:r>
              <a:rPr lang="en-US" sz="1800" b="0" i="0" kern="1200" baseline="0" dirty="0">
                <a:ln>
                  <a:noFill/>
                </a:ln>
                <a:solidFill>
                  <a:srgbClr val="000000"/>
                </a:solidFill>
                <a:effectLst/>
                <a:latin typeface="Montserrat" panose="00000500000000000000" pitchFamily="2" charset="0"/>
              </a:rPr>
              <a:t>Filters provide flexibility to analyze data across dimensions like size, category, month, and fulfillment.</a:t>
            </a:r>
            <a:endParaRPr lang="en-IN" sz="2400" dirty="0">
              <a:effectLst/>
              <a:latin typeface="Montserrat" panose="00000500000000000000" pitchFamily="2" charset="0"/>
            </a:endParaRPr>
          </a:p>
          <a:p>
            <a:pPr marL="285750" marR="0" indent="-285750" algn="just" rtl="0" eaLnBrk="0" fontAlgn="base" latinLnBrk="0" hangingPunct="0">
              <a:lnSpc>
                <a:spcPct val="150000"/>
              </a:lnSpc>
              <a:buFont typeface="Wingdings" panose="05000000000000000000" pitchFamily="2" charset="2"/>
              <a:buChar char="Ø"/>
            </a:pPr>
            <a:r>
              <a:rPr lang="en-US" sz="1800" b="0" i="0" kern="1200" baseline="0" dirty="0">
                <a:ln>
                  <a:noFill/>
                </a:ln>
                <a:solidFill>
                  <a:srgbClr val="000000"/>
                </a:solidFill>
                <a:effectLst/>
                <a:latin typeface="Montserrat" panose="00000500000000000000" pitchFamily="2" charset="0"/>
              </a:rPr>
              <a:t>Recommendations include focusing on high-performing cities and optimizing inventory for popular sizes and categories.</a:t>
            </a:r>
            <a:endParaRPr lang="en-IN" sz="2400" dirty="0">
              <a:effectLst/>
              <a:latin typeface="Montserrat" panose="00000500000000000000" pitchFamily="2" charset="0"/>
            </a:endParaRPr>
          </a:p>
        </p:txBody>
      </p:sp>
      <p:grpSp>
        <p:nvGrpSpPr>
          <p:cNvPr id="14" name="Group 14"/>
          <p:cNvGrpSpPr>
            <a:grpSpLocks noChangeAspect="1"/>
          </p:cNvGrpSpPr>
          <p:nvPr/>
        </p:nvGrpSpPr>
        <p:grpSpPr>
          <a:xfrm>
            <a:off x="9802852" y="2628663"/>
            <a:ext cx="6136420" cy="6136420"/>
            <a:chOff x="0" y="0"/>
            <a:chExt cx="14840029" cy="14840029"/>
          </a:xfrm>
        </p:grpSpPr>
        <p:sp>
          <p:nvSpPr>
            <p:cNvPr id="15" name="Freeform 15"/>
            <p:cNvSpPr/>
            <p:nvPr/>
          </p:nvSpPr>
          <p:spPr>
            <a:xfrm>
              <a:off x="-366471" y="-11891"/>
              <a:ext cx="15572971" cy="14863810"/>
            </a:xfrm>
            <a:custGeom>
              <a:avLst/>
              <a:gdLst/>
              <a:ahLst/>
              <a:cxnLst/>
              <a:rect l="l" t="t" r="r" b="b"/>
              <a:pathLst>
                <a:path w="15572971" h="14863810">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1">
              <a:gsLst>
                <a:gs pos="0">
                  <a:srgbClr val="5B45B5">
                    <a:alpha val="100000"/>
                  </a:srgbClr>
                </a:gs>
                <a:gs pos="100000">
                  <a:srgbClr val="8875D7">
                    <a:alpha val="100000"/>
                  </a:srgbClr>
                </a:gs>
              </a:gsLst>
              <a:lin ang="0"/>
            </a:gradFill>
          </p:spPr>
        </p:sp>
        <p:sp>
          <p:nvSpPr>
            <p:cNvPr id="16" name="Freeform 16"/>
            <p:cNvSpPr/>
            <p:nvPr/>
          </p:nvSpPr>
          <p:spPr>
            <a:xfrm>
              <a:off x="-156193" y="188812"/>
              <a:ext cx="15152415" cy="14462405"/>
            </a:xfrm>
            <a:custGeom>
              <a:avLst/>
              <a:gdLst/>
              <a:ahLst/>
              <a:cxnLst/>
              <a:rect l="l" t="t" r="r" b="b"/>
              <a:pathLst>
                <a:path w="15152415" h="1446240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id="17" name="Freeform 17"/>
            <p:cNvSpPr/>
            <p:nvPr/>
          </p:nvSpPr>
          <p:spPr>
            <a:xfrm>
              <a:off x="223301" y="551024"/>
              <a:ext cx="14393427" cy="13737979"/>
            </a:xfrm>
            <a:custGeom>
              <a:avLst/>
              <a:gdLst/>
              <a:ahLst/>
              <a:cxnLst/>
              <a:rect l="l" t="t" r="r" b="b"/>
              <a:pathLst>
                <a:path w="14393427" h="13737979">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2"/>
              <a:stretch>
                <a:fillRect l="-24712" r="-24712"/>
              </a:stretch>
            </a:blipFill>
          </p:spPr>
        </p:sp>
      </p:grpSp>
      <p:grpSp>
        <p:nvGrpSpPr>
          <p:cNvPr id="18" name="Group 18"/>
          <p:cNvGrpSpPr/>
          <p:nvPr/>
        </p:nvGrpSpPr>
        <p:grpSpPr>
          <a:xfrm>
            <a:off x="9963054" y="6873045"/>
            <a:ext cx="1892038" cy="1892038"/>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0" name="TextBox 2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4861737" y="3674458"/>
            <a:ext cx="2155070" cy="215507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9476446" y="1521918"/>
            <a:ext cx="3185721" cy="3185721"/>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372917" y="1710815"/>
            <a:ext cx="19526368" cy="2240807"/>
            <a:chOff x="0" y="0"/>
            <a:chExt cx="5142747" cy="590171"/>
          </a:xfrm>
        </p:grpSpPr>
        <p:sp>
          <p:nvSpPr>
            <p:cNvPr id="3" name="Freeform 3"/>
            <p:cNvSpPr/>
            <p:nvPr/>
          </p:nvSpPr>
          <p:spPr>
            <a:xfrm>
              <a:off x="0" y="0"/>
              <a:ext cx="5142747" cy="590171"/>
            </a:xfrm>
            <a:custGeom>
              <a:avLst/>
              <a:gdLst/>
              <a:ahLst/>
              <a:cxnLst/>
              <a:rect l="l" t="t" r="r" b="b"/>
              <a:pathLst>
                <a:path w="5142747" h="590171">
                  <a:moveTo>
                    <a:pt x="0" y="0"/>
                  </a:moveTo>
                  <a:lnTo>
                    <a:pt x="5142747" y="0"/>
                  </a:lnTo>
                  <a:lnTo>
                    <a:pt x="5142747" y="590171"/>
                  </a:lnTo>
                  <a:lnTo>
                    <a:pt x="0" y="590171"/>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5142747" cy="628271"/>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4811242" y="2605666"/>
            <a:ext cx="8565454" cy="745460"/>
          </a:xfrm>
          <a:prstGeom prst="rect">
            <a:avLst/>
          </a:prstGeom>
        </p:spPr>
        <p:txBody>
          <a:bodyPr wrap="square" lIns="0" tIns="0" rIns="0" bIns="0" rtlCol="0" anchor="t">
            <a:spAutoFit/>
          </a:bodyPr>
          <a:lstStyle/>
          <a:p>
            <a:pPr algn="ctr">
              <a:lnSpc>
                <a:spcPts val="5467"/>
              </a:lnSpc>
            </a:pPr>
            <a:r>
              <a:rPr lang="en-US" sz="6833" b="1" dirty="0">
                <a:solidFill>
                  <a:srgbClr val="240960"/>
                </a:solidFill>
                <a:latin typeface="Montserrat Bold"/>
                <a:ea typeface="Montserrat Bold"/>
                <a:cs typeface="Montserrat Bold"/>
                <a:sym typeface="Montserrat Bold"/>
              </a:rPr>
              <a:t>Recommendation</a:t>
            </a:r>
          </a:p>
        </p:txBody>
      </p:sp>
      <p:grpSp>
        <p:nvGrpSpPr>
          <p:cNvPr id="9" name="Group 9"/>
          <p:cNvGrpSpPr/>
          <p:nvPr/>
        </p:nvGrpSpPr>
        <p:grpSpPr>
          <a:xfrm>
            <a:off x="-135218" y="9166597"/>
            <a:ext cx="19526368" cy="2240807"/>
            <a:chOff x="0" y="0"/>
            <a:chExt cx="5142747" cy="590171"/>
          </a:xfrm>
        </p:grpSpPr>
        <p:sp>
          <p:nvSpPr>
            <p:cNvPr id="10" name="Freeform 10"/>
            <p:cNvSpPr/>
            <p:nvPr/>
          </p:nvSpPr>
          <p:spPr>
            <a:xfrm>
              <a:off x="0" y="0"/>
              <a:ext cx="5142747" cy="590171"/>
            </a:xfrm>
            <a:custGeom>
              <a:avLst/>
              <a:gdLst/>
              <a:ahLst/>
              <a:cxnLst/>
              <a:rect l="l" t="t" r="r" b="b"/>
              <a:pathLst>
                <a:path w="5142747" h="590171">
                  <a:moveTo>
                    <a:pt x="0" y="0"/>
                  </a:moveTo>
                  <a:lnTo>
                    <a:pt x="5142747" y="0"/>
                  </a:lnTo>
                  <a:lnTo>
                    <a:pt x="5142747" y="590171"/>
                  </a:lnTo>
                  <a:lnTo>
                    <a:pt x="0" y="590171"/>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txBody>
            <a:bodyPr/>
            <a:lstStyle/>
            <a:p>
              <a:endParaRPr lang="en-IN" dirty="0"/>
            </a:p>
          </p:txBody>
        </p:sp>
        <p:sp>
          <p:nvSpPr>
            <p:cNvPr id="11" name="TextBox 11"/>
            <p:cNvSpPr txBox="1"/>
            <p:nvPr/>
          </p:nvSpPr>
          <p:spPr>
            <a:xfrm>
              <a:off x="0" y="-38100"/>
              <a:ext cx="5142747" cy="628271"/>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6" name="TextBox 16"/>
          <p:cNvSpPr txBox="1"/>
          <p:nvPr/>
        </p:nvSpPr>
        <p:spPr>
          <a:xfrm>
            <a:off x="16774314" y="9473025"/>
            <a:ext cx="354591" cy="241636"/>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12</a:t>
            </a:r>
          </a:p>
        </p:txBody>
      </p:sp>
      <p:grpSp>
        <p:nvGrpSpPr>
          <p:cNvPr id="19" name="Group 19"/>
          <p:cNvGrpSpPr/>
          <p:nvPr/>
        </p:nvGrpSpPr>
        <p:grpSpPr>
          <a:xfrm>
            <a:off x="1236329" y="4380246"/>
            <a:ext cx="4981763" cy="3996239"/>
            <a:chOff x="0" y="0"/>
            <a:chExt cx="1312069" cy="1052507"/>
          </a:xfrm>
        </p:grpSpPr>
        <p:sp>
          <p:nvSpPr>
            <p:cNvPr id="20" name="Freeform 20"/>
            <p:cNvSpPr/>
            <p:nvPr/>
          </p:nvSpPr>
          <p:spPr>
            <a:xfrm>
              <a:off x="0" y="0"/>
              <a:ext cx="1312069" cy="1052507"/>
            </a:xfrm>
            <a:custGeom>
              <a:avLst/>
              <a:gdLst/>
              <a:ahLst/>
              <a:cxnLst/>
              <a:rect l="l" t="t" r="r" b="b"/>
              <a:pathLst>
                <a:path w="1312069" h="1052507">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id="21" name="TextBox 21"/>
            <p:cNvSpPr txBox="1"/>
            <p:nvPr/>
          </p:nvSpPr>
          <p:spPr>
            <a:xfrm>
              <a:off x="0" y="-38100"/>
              <a:ext cx="1312069" cy="1090607"/>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6603088" y="4380246"/>
            <a:ext cx="4981763" cy="3996239"/>
            <a:chOff x="0" y="0"/>
            <a:chExt cx="1312069" cy="1052507"/>
          </a:xfrm>
        </p:grpSpPr>
        <p:sp>
          <p:nvSpPr>
            <p:cNvPr id="23" name="Freeform 23"/>
            <p:cNvSpPr/>
            <p:nvPr/>
          </p:nvSpPr>
          <p:spPr>
            <a:xfrm>
              <a:off x="0" y="0"/>
              <a:ext cx="1312069" cy="1052507"/>
            </a:xfrm>
            <a:custGeom>
              <a:avLst/>
              <a:gdLst/>
              <a:ahLst/>
              <a:cxnLst/>
              <a:rect l="l" t="t" r="r" b="b"/>
              <a:pathLst>
                <a:path w="1312069" h="1052507">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id="24" name="TextBox 24"/>
            <p:cNvSpPr txBox="1"/>
            <p:nvPr/>
          </p:nvSpPr>
          <p:spPr>
            <a:xfrm>
              <a:off x="0" y="-38100"/>
              <a:ext cx="1312069" cy="1090607"/>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11969846" y="4380246"/>
            <a:ext cx="4981763" cy="3996239"/>
            <a:chOff x="0" y="0"/>
            <a:chExt cx="1312069" cy="1052507"/>
          </a:xfrm>
        </p:grpSpPr>
        <p:sp>
          <p:nvSpPr>
            <p:cNvPr id="26" name="Freeform 26"/>
            <p:cNvSpPr/>
            <p:nvPr/>
          </p:nvSpPr>
          <p:spPr>
            <a:xfrm>
              <a:off x="0" y="0"/>
              <a:ext cx="1312069" cy="1052507"/>
            </a:xfrm>
            <a:custGeom>
              <a:avLst/>
              <a:gdLst/>
              <a:ahLst/>
              <a:cxnLst/>
              <a:rect l="l" t="t" r="r" b="b"/>
              <a:pathLst>
                <a:path w="1312069" h="1052507">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id="27" name="TextBox 27"/>
            <p:cNvSpPr txBox="1"/>
            <p:nvPr/>
          </p:nvSpPr>
          <p:spPr>
            <a:xfrm>
              <a:off x="0" y="-38100"/>
              <a:ext cx="1312069" cy="1090607"/>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1600200" y="5620130"/>
            <a:ext cx="4111887" cy="1615186"/>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US" dirty="0">
                <a:solidFill>
                  <a:srgbClr val="240960"/>
                </a:solidFill>
                <a:latin typeface="Montserrat"/>
                <a:ea typeface="Montserrat"/>
                <a:cs typeface="Montserrat"/>
                <a:sym typeface="Montserrat"/>
              </a:rPr>
              <a:t>Stock more of high demand SKU/Category.</a:t>
            </a:r>
          </a:p>
          <a:p>
            <a:pPr marL="342900" indent="-342900" algn="just">
              <a:lnSpc>
                <a:spcPct val="150000"/>
              </a:lnSpc>
              <a:buFont typeface="Wingdings" panose="05000000000000000000" pitchFamily="2" charset="2"/>
              <a:buChar char="Ø"/>
            </a:pPr>
            <a:r>
              <a:rPr lang="en-US" dirty="0">
                <a:solidFill>
                  <a:srgbClr val="240960"/>
                </a:solidFill>
                <a:latin typeface="Montserrat"/>
                <a:ea typeface="Montserrat"/>
                <a:cs typeface="Montserrat"/>
                <a:sym typeface="Montserrat"/>
              </a:rPr>
              <a:t>Prioritize fulfilment via more reliable methods.</a:t>
            </a:r>
          </a:p>
        </p:txBody>
      </p:sp>
      <p:grpSp>
        <p:nvGrpSpPr>
          <p:cNvPr id="29" name="Group 29"/>
          <p:cNvGrpSpPr/>
          <p:nvPr/>
        </p:nvGrpSpPr>
        <p:grpSpPr>
          <a:xfrm>
            <a:off x="1697372" y="5048224"/>
            <a:ext cx="262038" cy="262038"/>
            <a:chOff x="0" y="0"/>
            <a:chExt cx="812800" cy="812800"/>
          </a:xfrm>
        </p:grpSpPr>
        <p:sp>
          <p:nvSpPr>
            <p:cNvPr id="30" name="Freeform 3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1" name="TextBox 3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2" name="TextBox 32"/>
          <p:cNvSpPr txBox="1"/>
          <p:nvPr/>
        </p:nvSpPr>
        <p:spPr>
          <a:xfrm>
            <a:off x="2194073" y="5061068"/>
            <a:ext cx="4024019" cy="278025"/>
          </a:xfrm>
          <a:prstGeom prst="rect">
            <a:avLst/>
          </a:prstGeom>
        </p:spPr>
        <p:txBody>
          <a:bodyPr lIns="0" tIns="0" rIns="0" bIns="0" rtlCol="0" anchor="t">
            <a:spAutoFit/>
          </a:bodyPr>
          <a:lstStyle/>
          <a:p>
            <a:pPr algn="l">
              <a:lnSpc>
                <a:spcPts val="2145"/>
              </a:lnSpc>
            </a:pPr>
            <a:r>
              <a:rPr lang="en-US" sz="2400" b="1" dirty="0">
                <a:solidFill>
                  <a:srgbClr val="240960"/>
                </a:solidFill>
                <a:latin typeface="Montserrat Bold"/>
                <a:ea typeface="Montserrat Bold"/>
                <a:cs typeface="Montserrat Bold"/>
                <a:sym typeface="Montserrat Bold"/>
              </a:rPr>
              <a:t>Fulfilment Optimization</a:t>
            </a:r>
          </a:p>
        </p:txBody>
      </p:sp>
      <p:sp>
        <p:nvSpPr>
          <p:cNvPr id="33" name="TextBox 33"/>
          <p:cNvSpPr txBox="1"/>
          <p:nvPr/>
        </p:nvSpPr>
        <p:spPr>
          <a:xfrm>
            <a:off x="6934200" y="5635583"/>
            <a:ext cx="4114800" cy="1615186"/>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US" dirty="0">
                <a:solidFill>
                  <a:srgbClr val="240960"/>
                </a:solidFill>
                <a:latin typeface="Montserrat"/>
                <a:ea typeface="Montserrat"/>
                <a:cs typeface="Montserrat"/>
                <a:sym typeface="Montserrat"/>
              </a:rPr>
              <a:t>Offer better services to B2B customers.</a:t>
            </a:r>
          </a:p>
          <a:p>
            <a:pPr marL="342900" indent="-342900" algn="just">
              <a:lnSpc>
                <a:spcPct val="150000"/>
              </a:lnSpc>
              <a:buFont typeface="Wingdings" panose="05000000000000000000" pitchFamily="2" charset="2"/>
              <a:buChar char="Ø"/>
            </a:pPr>
            <a:r>
              <a:rPr lang="en-US" dirty="0">
                <a:solidFill>
                  <a:srgbClr val="240960"/>
                </a:solidFill>
                <a:latin typeface="Montserrat"/>
                <a:ea typeface="Montserrat"/>
                <a:cs typeface="Montserrat"/>
                <a:sym typeface="Montserrat"/>
              </a:rPr>
              <a:t>Target high revenue cities and reward retained customers.</a:t>
            </a:r>
          </a:p>
        </p:txBody>
      </p:sp>
      <p:grpSp>
        <p:nvGrpSpPr>
          <p:cNvPr id="34" name="Group 34"/>
          <p:cNvGrpSpPr/>
          <p:nvPr/>
        </p:nvGrpSpPr>
        <p:grpSpPr>
          <a:xfrm>
            <a:off x="7240677" y="5063677"/>
            <a:ext cx="262038" cy="262038"/>
            <a:chOff x="0" y="0"/>
            <a:chExt cx="812800" cy="812800"/>
          </a:xfrm>
        </p:grpSpPr>
        <p:sp>
          <p:nvSpPr>
            <p:cNvPr id="35" name="Freeform 3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6" name="TextBox 3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7" name="TextBox 37"/>
          <p:cNvSpPr txBox="1"/>
          <p:nvPr/>
        </p:nvSpPr>
        <p:spPr>
          <a:xfrm>
            <a:off x="7747929" y="4921958"/>
            <a:ext cx="2869223" cy="556243"/>
          </a:xfrm>
          <a:prstGeom prst="rect">
            <a:avLst/>
          </a:prstGeom>
        </p:spPr>
        <p:txBody>
          <a:bodyPr lIns="0" tIns="0" rIns="0" bIns="0" rtlCol="0" anchor="t">
            <a:spAutoFit/>
          </a:bodyPr>
          <a:lstStyle/>
          <a:p>
            <a:pPr algn="l">
              <a:lnSpc>
                <a:spcPts val="2145"/>
              </a:lnSpc>
            </a:pPr>
            <a:r>
              <a:rPr lang="en-US" sz="2400" b="1" dirty="0">
                <a:solidFill>
                  <a:srgbClr val="240960"/>
                </a:solidFill>
                <a:latin typeface="Montserrat Bold"/>
                <a:ea typeface="Montserrat Bold"/>
                <a:cs typeface="Montserrat Bold"/>
                <a:sym typeface="Montserrat Bold"/>
              </a:rPr>
              <a:t>Customer and Market Growth</a:t>
            </a:r>
          </a:p>
        </p:txBody>
      </p:sp>
      <p:sp>
        <p:nvSpPr>
          <p:cNvPr id="38" name="TextBox 38"/>
          <p:cNvSpPr txBox="1"/>
          <p:nvPr/>
        </p:nvSpPr>
        <p:spPr>
          <a:xfrm>
            <a:off x="12649201" y="5651036"/>
            <a:ext cx="3587956" cy="595676"/>
          </a:xfrm>
          <a:prstGeom prst="rect">
            <a:avLst/>
          </a:prstGeom>
        </p:spPr>
        <p:txBody>
          <a:bodyPr wrap="square" lIns="0" tIns="0" rIns="0" bIns="0" rtlCol="0" anchor="t">
            <a:spAutoFit/>
          </a:bodyPr>
          <a:lstStyle/>
          <a:p>
            <a:pPr marL="342900" indent="-342900" algn="just">
              <a:lnSpc>
                <a:spcPts val="2442"/>
              </a:lnSpc>
              <a:buFont typeface="Wingdings" panose="05000000000000000000" pitchFamily="2" charset="2"/>
              <a:buChar char="Ø"/>
            </a:pPr>
            <a:r>
              <a:rPr lang="en-US" dirty="0">
                <a:solidFill>
                  <a:srgbClr val="240960"/>
                </a:solidFill>
                <a:latin typeface="Montserrat"/>
                <a:ea typeface="Montserrat"/>
                <a:cs typeface="Montserrat"/>
                <a:sym typeface="Montserrat"/>
              </a:rPr>
              <a:t>Analyse high cancelation products/categories</a:t>
            </a:r>
          </a:p>
        </p:txBody>
      </p:sp>
      <p:grpSp>
        <p:nvGrpSpPr>
          <p:cNvPr id="39" name="Group 39"/>
          <p:cNvGrpSpPr/>
          <p:nvPr/>
        </p:nvGrpSpPr>
        <p:grpSpPr>
          <a:xfrm>
            <a:off x="12783981" y="5079130"/>
            <a:ext cx="262038" cy="262038"/>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41" name="TextBox 4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2" name="TextBox 42"/>
          <p:cNvSpPr txBox="1"/>
          <p:nvPr/>
        </p:nvSpPr>
        <p:spPr>
          <a:xfrm>
            <a:off x="13280683" y="4997460"/>
            <a:ext cx="2869223" cy="278025"/>
          </a:xfrm>
          <a:prstGeom prst="rect">
            <a:avLst/>
          </a:prstGeom>
        </p:spPr>
        <p:txBody>
          <a:bodyPr lIns="0" tIns="0" rIns="0" bIns="0" rtlCol="0" anchor="t">
            <a:spAutoFit/>
          </a:bodyPr>
          <a:lstStyle/>
          <a:p>
            <a:pPr algn="l">
              <a:lnSpc>
                <a:spcPts val="2145"/>
              </a:lnSpc>
            </a:pPr>
            <a:r>
              <a:rPr lang="en-US" sz="2400" b="1" dirty="0">
                <a:solidFill>
                  <a:srgbClr val="240960"/>
                </a:solidFill>
                <a:latin typeface="Montserrat Bold"/>
                <a:ea typeface="Montserrat Bold"/>
                <a:cs typeface="Montserrat Bold"/>
                <a:sym typeface="Montserrat Bold"/>
              </a:rPr>
              <a:t>Product Analysis</a:t>
            </a:r>
          </a:p>
        </p:txBody>
      </p:sp>
      <p:grpSp>
        <p:nvGrpSpPr>
          <p:cNvPr id="43" name="Group 43"/>
          <p:cNvGrpSpPr/>
          <p:nvPr/>
        </p:nvGrpSpPr>
        <p:grpSpPr>
          <a:xfrm>
            <a:off x="82681" y="3005603"/>
            <a:ext cx="1892038" cy="1892038"/>
            <a:chOff x="0" y="0"/>
            <a:chExt cx="812800" cy="812800"/>
          </a:xfrm>
        </p:grpSpPr>
        <p:sp>
          <p:nvSpPr>
            <p:cNvPr id="44" name="Freeform 4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45" name="TextBox 4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889840" y="2149955"/>
            <a:ext cx="2999351" cy="299935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233203" y="3316034"/>
            <a:ext cx="7055617" cy="1543690"/>
          </a:xfrm>
          <a:prstGeom prst="rect">
            <a:avLst/>
          </a:prstGeom>
        </p:spPr>
        <p:txBody>
          <a:bodyPr lIns="0" tIns="0" rIns="0" bIns="0" rtlCol="0" anchor="t">
            <a:spAutoFit/>
          </a:bodyPr>
          <a:lstStyle/>
          <a:p>
            <a:pPr algn="ctr">
              <a:lnSpc>
                <a:spcPts val="10828"/>
              </a:lnSpc>
            </a:pPr>
            <a:r>
              <a:rPr lang="en-US" sz="13535" b="1">
                <a:solidFill>
                  <a:srgbClr val="240960"/>
                </a:solidFill>
                <a:latin typeface="Montserrat Bold"/>
                <a:ea typeface="Montserrat Bold"/>
                <a:cs typeface="Montserrat Bold"/>
                <a:sym typeface="Montserrat Bold"/>
              </a:rPr>
              <a:t>Thank</a:t>
            </a:r>
          </a:p>
        </p:txBody>
      </p:sp>
      <p:sp>
        <p:nvSpPr>
          <p:cNvPr id="6" name="TextBox 6"/>
          <p:cNvSpPr txBox="1"/>
          <p:nvPr/>
        </p:nvSpPr>
        <p:spPr>
          <a:xfrm>
            <a:off x="6389516" y="4760679"/>
            <a:ext cx="4990576" cy="1543690"/>
          </a:xfrm>
          <a:prstGeom prst="rect">
            <a:avLst/>
          </a:prstGeom>
        </p:spPr>
        <p:txBody>
          <a:bodyPr lIns="0" tIns="0" rIns="0" bIns="0" rtlCol="0" anchor="t">
            <a:spAutoFit/>
          </a:bodyPr>
          <a:lstStyle/>
          <a:p>
            <a:pPr algn="ctr">
              <a:lnSpc>
                <a:spcPts val="10828"/>
              </a:lnSpc>
            </a:pPr>
            <a:r>
              <a:rPr lang="en-US" sz="13535">
                <a:solidFill>
                  <a:srgbClr val="240960"/>
                </a:solidFill>
                <a:latin typeface="Montserrat"/>
                <a:ea typeface="Montserrat"/>
                <a:cs typeface="Montserrat"/>
                <a:sym typeface="Montserrat"/>
              </a:rPr>
              <a:t>You.</a:t>
            </a:r>
          </a:p>
        </p:txBody>
      </p:sp>
      <p:grpSp>
        <p:nvGrpSpPr>
          <p:cNvPr id="7" name="Group 7"/>
          <p:cNvGrpSpPr/>
          <p:nvPr/>
        </p:nvGrpSpPr>
        <p:grpSpPr>
          <a:xfrm rot="-7357214">
            <a:off x="10690988" y="3451709"/>
            <a:ext cx="1931597" cy="193159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9" name="TextBox 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6412291" y="844114"/>
            <a:ext cx="847009" cy="286962"/>
          </a:xfrm>
          <a:prstGeom prst="rect">
            <a:avLst/>
          </a:prstGeom>
        </p:spPr>
        <p:txBody>
          <a:bodyPr lIns="0" tIns="0" rIns="0" bIns="0" rtlCol="0" anchor="t">
            <a:spAutoFit/>
          </a:bodyPr>
          <a:lstStyle/>
          <a:p>
            <a:pPr algn="l">
              <a:lnSpc>
                <a:spcPts val="2227"/>
              </a:lnSpc>
            </a:pPr>
            <a:r>
              <a:rPr lang="en-US" sz="2183" b="1" dirty="0">
                <a:solidFill>
                  <a:srgbClr val="240960"/>
                </a:solidFill>
                <a:latin typeface="Montserrat Bold"/>
                <a:ea typeface="Montserrat Bold"/>
                <a:cs typeface="Montserrat Bold"/>
                <a:sym typeface="Montserrat Bold"/>
              </a:rPr>
              <a:t>2025</a:t>
            </a:r>
          </a:p>
        </p:txBody>
      </p:sp>
      <p:sp>
        <p:nvSpPr>
          <p:cNvPr id="19" name="TextBox 19"/>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0" name="TextBox 20"/>
          <p:cNvSpPr txBox="1"/>
          <p:nvPr/>
        </p:nvSpPr>
        <p:spPr>
          <a:xfrm>
            <a:off x="16774314" y="9473025"/>
            <a:ext cx="354591" cy="241636"/>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13</a:t>
            </a:r>
          </a:p>
        </p:txBody>
      </p:sp>
      <p:grpSp>
        <p:nvGrpSpPr>
          <p:cNvPr id="25" name="Group 12"/>
          <p:cNvGrpSpPr/>
          <p:nvPr/>
        </p:nvGrpSpPr>
        <p:grpSpPr>
          <a:xfrm>
            <a:off x="-491235" y="7868085"/>
            <a:ext cx="19270471" cy="1068974"/>
            <a:chOff x="0" y="0"/>
            <a:chExt cx="5075350" cy="281540"/>
          </a:xfrm>
        </p:grpSpPr>
        <p:sp>
          <p:nvSpPr>
            <p:cNvPr id="26" name="Freeform 13"/>
            <p:cNvSpPr/>
            <p:nvPr/>
          </p:nvSpPr>
          <p:spPr>
            <a:xfrm>
              <a:off x="0" y="0"/>
              <a:ext cx="5075350" cy="281540"/>
            </a:xfrm>
            <a:custGeom>
              <a:avLst/>
              <a:gdLst/>
              <a:ahLst/>
              <a:cxnLst/>
              <a:rect l="l" t="t" r="r" b="b"/>
              <a:pathLst>
                <a:path w="5075350" h="281540">
                  <a:moveTo>
                    <a:pt x="0" y="0"/>
                  </a:moveTo>
                  <a:lnTo>
                    <a:pt x="5075350" y="0"/>
                  </a:lnTo>
                  <a:lnTo>
                    <a:pt x="5075350" y="281540"/>
                  </a:lnTo>
                  <a:lnTo>
                    <a:pt x="0" y="28154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27" name="TextBox 14"/>
            <p:cNvSpPr txBox="1"/>
            <p:nvPr/>
          </p:nvSpPr>
          <p:spPr>
            <a:xfrm>
              <a:off x="0" y="-38100"/>
              <a:ext cx="5075350" cy="319640"/>
            </a:xfrm>
            <a:prstGeom prst="rect">
              <a:avLst/>
            </a:prstGeom>
          </p:spPr>
          <p:txBody>
            <a:bodyPr lIns="50800" tIns="50800" rIns="50800" bIns="50800" rtlCol="0" anchor="ctr"/>
            <a:lstStyle/>
            <a:p>
              <a:pPr algn="ctr">
                <a:lnSpc>
                  <a:spcPts val="2659"/>
                </a:lnSpc>
              </a:pPr>
              <a:endParaRPr/>
            </a:p>
          </p:txBody>
        </p:sp>
      </p:grpSp>
      <p:pic>
        <p:nvPicPr>
          <p:cNvPr id="11" name="Picture 10">
            <a:extLst>
              <a:ext uri="{FF2B5EF4-FFF2-40B4-BE49-F238E27FC236}">
                <a16:creationId xmlns:a16="http://schemas.microsoft.com/office/drawing/2014/main" id="{46CC6486-9F64-F001-D8DA-6979A97CAADE}"/>
              </a:ext>
            </a:extLst>
          </p:cNvPr>
          <p:cNvPicPr>
            <a:picLocks noChangeAspect="1"/>
          </p:cNvPicPr>
          <p:nvPr/>
        </p:nvPicPr>
        <p:blipFill>
          <a:blip r:embed="rId2"/>
          <a:stretch>
            <a:fillRect/>
          </a:stretch>
        </p:blipFill>
        <p:spPr>
          <a:xfrm>
            <a:off x="3810000" y="8115300"/>
            <a:ext cx="592072" cy="592072"/>
          </a:xfrm>
          <a:prstGeom prst="rect">
            <a:avLst/>
          </a:prstGeom>
        </p:spPr>
      </p:pic>
      <p:sp>
        <p:nvSpPr>
          <p:cNvPr id="12" name="TextBox 11">
            <a:extLst>
              <a:ext uri="{FF2B5EF4-FFF2-40B4-BE49-F238E27FC236}">
                <a16:creationId xmlns:a16="http://schemas.microsoft.com/office/drawing/2014/main" id="{89A33DB5-AC32-6B6E-BC3E-16F1D4C56336}"/>
              </a:ext>
            </a:extLst>
          </p:cNvPr>
          <p:cNvSpPr txBox="1"/>
          <p:nvPr/>
        </p:nvSpPr>
        <p:spPr>
          <a:xfrm>
            <a:off x="4495800" y="8226670"/>
            <a:ext cx="1640193" cy="369332"/>
          </a:xfrm>
          <a:prstGeom prst="rect">
            <a:avLst/>
          </a:prstGeom>
          <a:noFill/>
        </p:spPr>
        <p:txBody>
          <a:bodyPr wrap="none" rtlCol="0">
            <a:spAutoFit/>
          </a:bodyPr>
          <a:lstStyle/>
          <a:p>
            <a:r>
              <a:rPr lang="en-GB" dirty="0">
                <a:solidFill>
                  <a:schemeClr val="tx1">
                    <a:lumMod val="85000"/>
                    <a:lumOff val="15000"/>
                  </a:schemeClr>
                </a:solidFill>
                <a:latin typeface="Montserrat" panose="00000500000000000000" pitchFamily="2" charset="0"/>
                <a:hlinkClick r:id="rId3">
                  <a:extLst>
                    <a:ext uri="{A12FA001-AC4F-418D-AE19-62706E023703}">
                      <ahyp:hlinkClr xmlns:ahyp="http://schemas.microsoft.com/office/drawing/2018/hyperlinkcolor" val="tx"/>
                    </a:ext>
                  </a:extLst>
                </a:hlinkClick>
              </a:rPr>
              <a:t>Manan Shah</a:t>
            </a:r>
            <a:endParaRPr lang="en-IN" dirty="0">
              <a:solidFill>
                <a:schemeClr val="tx1">
                  <a:lumMod val="85000"/>
                  <a:lumOff val="15000"/>
                </a:schemeClr>
              </a:solidFill>
              <a:latin typeface="Montserrat" panose="00000500000000000000" pitchFamily="2" charset="0"/>
            </a:endParaRPr>
          </a:p>
        </p:txBody>
      </p:sp>
      <p:pic>
        <p:nvPicPr>
          <p:cNvPr id="16" name="Picture 15">
            <a:extLst>
              <a:ext uri="{FF2B5EF4-FFF2-40B4-BE49-F238E27FC236}">
                <a16:creationId xmlns:a16="http://schemas.microsoft.com/office/drawing/2014/main" id="{785637CA-ABB5-C8C2-326E-650BF8DAE455}"/>
              </a:ext>
            </a:extLst>
          </p:cNvPr>
          <p:cNvPicPr>
            <a:picLocks noChangeAspect="1"/>
          </p:cNvPicPr>
          <p:nvPr/>
        </p:nvPicPr>
        <p:blipFill>
          <a:blip r:embed="rId4"/>
          <a:stretch>
            <a:fillRect/>
          </a:stretch>
        </p:blipFill>
        <p:spPr>
          <a:xfrm>
            <a:off x="10457010" y="8051405"/>
            <a:ext cx="671209" cy="671209"/>
          </a:xfrm>
          <a:prstGeom prst="rect">
            <a:avLst/>
          </a:prstGeom>
        </p:spPr>
      </p:pic>
      <p:sp>
        <p:nvSpPr>
          <p:cNvPr id="17" name="TextBox 16">
            <a:extLst>
              <a:ext uri="{FF2B5EF4-FFF2-40B4-BE49-F238E27FC236}">
                <a16:creationId xmlns:a16="http://schemas.microsoft.com/office/drawing/2014/main" id="{783D29E1-909A-5A07-EE64-1E63C68253EC}"/>
              </a:ext>
            </a:extLst>
          </p:cNvPr>
          <p:cNvSpPr txBox="1"/>
          <p:nvPr/>
        </p:nvSpPr>
        <p:spPr>
          <a:xfrm>
            <a:off x="11263778" y="8195605"/>
            <a:ext cx="1640193" cy="369332"/>
          </a:xfrm>
          <a:prstGeom prst="rect">
            <a:avLst/>
          </a:prstGeom>
          <a:noFill/>
        </p:spPr>
        <p:txBody>
          <a:bodyPr wrap="none" rtlCol="0">
            <a:spAutoFit/>
          </a:bodyPr>
          <a:lstStyle/>
          <a:p>
            <a:r>
              <a:rPr lang="en-GB" dirty="0">
                <a:solidFill>
                  <a:schemeClr val="tx1">
                    <a:lumMod val="85000"/>
                    <a:lumOff val="15000"/>
                  </a:schemeClr>
                </a:solidFill>
                <a:latin typeface="Montserrat" panose="00000500000000000000" pitchFamily="2" charset="0"/>
                <a:hlinkClick r:id="rId5">
                  <a:extLst>
                    <a:ext uri="{A12FA001-AC4F-418D-AE19-62706E023703}">
                      <ahyp:hlinkClr xmlns:ahyp="http://schemas.microsoft.com/office/drawing/2018/hyperlinkcolor" val="tx"/>
                    </a:ext>
                  </a:extLst>
                </a:hlinkClick>
              </a:rPr>
              <a:t>Manan Shah</a:t>
            </a:r>
            <a:endParaRPr lang="en-IN" dirty="0">
              <a:solidFill>
                <a:schemeClr val="tx1">
                  <a:lumMod val="85000"/>
                  <a:lumOff val="15000"/>
                </a:schemeClr>
              </a:solidFill>
              <a:latin typeface="Montserrat" panose="00000500000000000000" pitchFamily="2" charset="0"/>
            </a:endParaRPr>
          </a:p>
        </p:txBody>
      </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99498" y="2016665"/>
            <a:ext cx="14152523" cy="6891819"/>
            <a:chOff x="0" y="0"/>
            <a:chExt cx="3727414" cy="1815129"/>
          </a:xfrm>
        </p:grpSpPr>
        <p:sp>
          <p:nvSpPr>
            <p:cNvPr id="3" name="Freeform 3"/>
            <p:cNvSpPr/>
            <p:nvPr/>
          </p:nvSpPr>
          <p:spPr>
            <a:xfrm>
              <a:off x="0" y="0"/>
              <a:ext cx="3727414" cy="1815129"/>
            </a:xfrm>
            <a:custGeom>
              <a:avLst/>
              <a:gdLst/>
              <a:ahLst/>
              <a:cxnLst/>
              <a:rect l="l" t="t" r="r" b="b"/>
              <a:pathLst>
                <a:path w="3727414" h="1815129">
                  <a:moveTo>
                    <a:pt x="0" y="0"/>
                  </a:moveTo>
                  <a:lnTo>
                    <a:pt x="3727414" y="0"/>
                  </a:lnTo>
                  <a:lnTo>
                    <a:pt x="3727414" y="1815129"/>
                  </a:lnTo>
                  <a:lnTo>
                    <a:pt x="0" y="1815129"/>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3727414" cy="185322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378562" y="1456894"/>
            <a:ext cx="6573048" cy="7451590"/>
            <a:chOff x="0" y="0"/>
            <a:chExt cx="1018337" cy="1154446"/>
          </a:xfrm>
        </p:grpSpPr>
        <p:sp>
          <p:nvSpPr>
            <p:cNvPr id="6" name="Freeform 6"/>
            <p:cNvSpPr/>
            <p:nvPr/>
          </p:nvSpPr>
          <p:spPr>
            <a:xfrm>
              <a:off x="0" y="0"/>
              <a:ext cx="1018337" cy="1154446"/>
            </a:xfrm>
            <a:custGeom>
              <a:avLst/>
              <a:gdLst/>
              <a:ahLst/>
              <a:cxnLst/>
              <a:rect l="l" t="t" r="r" b="b"/>
              <a:pathLst>
                <a:path w="1018337" h="1154446">
                  <a:moveTo>
                    <a:pt x="0" y="0"/>
                  </a:moveTo>
                  <a:lnTo>
                    <a:pt x="1018337" y="0"/>
                  </a:lnTo>
                  <a:lnTo>
                    <a:pt x="1018337" y="1154446"/>
                  </a:lnTo>
                  <a:lnTo>
                    <a:pt x="0" y="1154446"/>
                  </a:lnTo>
                  <a:close/>
                </a:path>
              </a:pathLst>
            </a:custGeom>
            <a:blipFill>
              <a:blip r:embed="rId2"/>
              <a:stretch>
                <a:fillRect t="-16198" b="-16198"/>
              </a:stretch>
            </a:blipFill>
          </p:spPr>
        </p:sp>
      </p:grpSp>
      <p:grpSp>
        <p:nvGrpSpPr>
          <p:cNvPr id="7" name="Group 7"/>
          <p:cNvGrpSpPr/>
          <p:nvPr/>
        </p:nvGrpSpPr>
        <p:grpSpPr>
          <a:xfrm>
            <a:off x="10366501" y="6709979"/>
            <a:ext cx="6573048" cy="2241939"/>
            <a:chOff x="0" y="0"/>
            <a:chExt cx="1731173" cy="590470"/>
          </a:xfrm>
        </p:grpSpPr>
        <p:sp>
          <p:nvSpPr>
            <p:cNvPr id="8" name="Freeform 8"/>
            <p:cNvSpPr/>
            <p:nvPr/>
          </p:nvSpPr>
          <p:spPr>
            <a:xfrm>
              <a:off x="0" y="0"/>
              <a:ext cx="1731173" cy="590470"/>
            </a:xfrm>
            <a:custGeom>
              <a:avLst/>
              <a:gdLst/>
              <a:ahLst/>
              <a:cxnLst/>
              <a:rect l="l" t="t" r="r" b="b"/>
              <a:pathLst>
                <a:path w="1731173" h="590470">
                  <a:moveTo>
                    <a:pt x="0" y="0"/>
                  </a:moveTo>
                  <a:lnTo>
                    <a:pt x="1731173" y="0"/>
                  </a:lnTo>
                  <a:lnTo>
                    <a:pt x="1731173" y="590470"/>
                  </a:lnTo>
                  <a:lnTo>
                    <a:pt x="0" y="590470"/>
                  </a:lnTo>
                  <a:close/>
                </a:path>
              </a:pathLst>
            </a:custGeom>
            <a:gradFill rotWithShape="1">
              <a:gsLst>
                <a:gs pos="0">
                  <a:srgbClr val="F7ACFF">
                    <a:alpha val="0"/>
                  </a:srgbClr>
                </a:gs>
                <a:gs pos="100000">
                  <a:srgbClr val="3C67BF">
                    <a:alpha val="100000"/>
                  </a:srgbClr>
                </a:gs>
              </a:gsLst>
              <a:lin ang="5400000"/>
            </a:gradFill>
          </p:spPr>
        </p:sp>
        <p:sp>
          <p:nvSpPr>
            <p:cNvPr id="9" name="TextBox 9"/>
            <p:cNvSpPr txBox="1"/>
            <p:nvPr/>
          </p:nvSpPr>
          <p:spPr>
            <a:xfrm>
              <a:off x="0" y="-38100"/>
              <a:ext cx="1731173" cy="62857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758233" y="2306583"/>
            <a:ext cx="1892038" cy="18920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144000" y="7830949"/>
            <a:ext cx="2155070" cy="215507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400540" y="1693375"/>
            <a:ext cx="1256320" cy="125632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939549" y="2212922"/>
            <a:ext cx="1256320" cy="125632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8" name="TextBox 28"/>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9" name="TextBox 29"/>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a:solidFill>
                  <a:srgbClr val="240960"/>
                </a:solidFill>
                <a:latin typeface="Montserrat"/>
                <a:ea typeface="Montserrat"/>
                <a:cs typeface="Montserrat"/>
                <a:sym typeface="Montserrat"/>
              </a:rPr>
              <a:t>02</a:t>
            </a:r>
          </a:p>
        </p:txBody>
      </p:sp>
      <p:sp>
        <p:nvSpPr>
          <p:cNvPr id="33" name="TextBox 32">
            <a:extLst>
              <a:ext uri="{FF2B5EF4-FFF2-40B4-BE49-F238E27FC236}">
                <a16:creationId xmlns:a16="http://schemas.microsoft.com/office/drawing/2014/main" id="{81449BB0-A665-2785-A87D-DE82F3445C1F}"/>
              </a:ext>
            </a:extLst>
          </p:cNvPr>
          <p:cNvSpPr txBox="1"/>
          <p:nvPr/>
        </p:nvSpPr>
        <p:spPr>
          <a:xfrm>
            <a:off x="1738501" y="1412504"/>
            <a:ext cx="9393700" cy="646331"/>
          </a:xfrm>
          <a:prstGeom prst="rect">
            <a:avLst/>
          </a:prstGeom>
          <a:noFill/>
        </p:spPr>
        <p:txBody>
          <a:bodyPr wrap="square">
            <a:spAutoFit/>
          </a:bodyPr>
          <a:lstStyle/>
          <a:p>
            <a:pPr algn="l"/>
            <a:r>
              <a:rPr lang="en-US" sz="3600" b="1" dirty="0">
                <a:solidFill>
                  <a:srgbClr val="240960"/>
                </a:solidFill>
                <a:latin typeface="Montserrat Bold"/>
                <a:ea typeface="Montserrat Bold"/>
                <a:cs typeface="Montserrat Bold"/>
                <a:sym typeface="Montserrat Bold"/>
              </a:rPr>
              <a:t>Company Background</a:t>
            </a:r>
          </a:p>
        </p:txBody>
      </p:sp>
      <p:sp>
        <p:nvSpPr>
          <p:cNvPr id="20" name="TextBox 19">
            <a:extLst>
              <a:ext uri="{FF2B5EF4-FFF2-40B4-BE49-F238E27FC236}">
                <a16:creationId xmlns:a16="http://schemas.microsoft.com/office/drawing/2014/main" id="{2DDB69D8-7C94-3A52-F9AE-2F4FCD493E7B}"/>
              </a:ext>
            </a:extLst>
          </p:cNvPr>
          <p:cNvSpPr txBox="1"/>
          <p:nvPr/>
        </p:nvSpPr>
        <p:spPr>
          <a:xfrm>
            <a:off x="209912" y="2623087"/>
            <a:ext cx="9647367" cy="5580246"/>
          </a:xfrm>
          <a:prstGeom prst="rect">
            <a:avLst/>
          </a:prstGeom>
          <a:noFill/>
        </p:spPr>
        <p:txBody>
          <a:bodyPr wrap="square" rtlCol="0">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Montserrat" panose="00000500000000000000" pitchFamily="2" charset="0"/>
              </a:rPr>
              <a:t>Founded in 2007</a:t>
            </a:r>
            <a:r>
              <a:rPr kumimoji="0" lang="en-US" altLang="en-US" sz="2000" b="0" i="0" u="none" strike="noStrike" cap="none" normalizeH="0" baseline="0" dirty="0">
                <a:ln>
                  <a:noFill/>
                </a:ln>
                <a:solidFill>
                  <a:schemeClr val="tx1"/>
                </a:solidFill>
                <a:effectLst/>
                <a:latin typeface="Montserrat" panose="00000500000000000000" pitchFamily="2" charset="0"/>
              </a:rPr>
              <a:t> by Sachin Bansal and Binny Bansal, Flipkart started as an online bookstore and later expanded into various categories like electronics, fashion, home essentials, and more.</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Montserrat" panose="00000500000000000000" pitchFamily="2" charset="0"/>
              </a:rPr>
              <a:t>Headquartered in Bengaluru, India</a:t>
            </a:r>
            <a:r>
              <a:rPr kumimoji="0" lang="en-US" altLang="en-US" sz="2000" b="0" i="0" u="none" strike="noStrike" cap="none" normalizeH="0" baseline="0" dirty="0">
                <a:ln>
                  <a:noFill/>
                </a:ln>
                <a:solidFill>
                  <a:schemeClr val="tx1"/>
                </a:solidFill>
                <a:effectLst/>
                <a:latin typeface="Montserrat" panose="00000500000000000000" pitchFamily="2" charset="0"/>
              </a:rPr>
              <a:t>, Flipkart is one of the leading e-commerce companies in the country, competing closely with Amazon India.</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Montserrat" panose="00000500000000000000" pitchFamily="2" charset="0"/>
              </a:rPr>
              <a:t>In </a:t>
            </a:r>
            <a:r>
              <a:rPr kumimoji="0" lang="en-US" altLang="en-US" sz="2000" b="1" i="0" u="none" strike="noStrike" cap="none" normalizeH="0" baseline="0" dirty="0">
                <a:ln>
                  <a:noFill/>
                </a:ln>
                <a:solidFill>
                  <a:schemeClr val="tx1"/>
                </a:solidFill>
                <a:effectLst/>
                <a:latin typeface="Montserrat" panose="00000500000000000000" pitchFamily="2" charset="0"/>
              </a:rPr>
              <a:t>2018, Walmart acquired a 77% stake in Flipkart</a:t>
            </a:r>
            <a:r>
              <a:rPr kumimoji="0" lang="en-US" altLang="en-US" sz="2000" b="0" i="0" u="none" strike="noStrike" cap="none" normalizeH="0" baseline="0" dirty="0">
                <a:ln>
                  <a:noFill/>
                </a:ln>
                <a:solidFill>
                  <a:schemeClr val="tx1"/>
                </a:solidFill>
                <a:effectLst/>
                <a:latin typeface="Montserrat" panose="00000500000000000000" pitchFamily="2" charset="0"/>
              </a:rPr>
              <a:t> for $16 billion, marking one of the largest e-commerce deals globally.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Montserrat" panose="00000500000000000000" pitchFamily="2" charset="0"/>
              </a:rPr>
              <a:t>Flipkart owns several popular subsidiaries, including </a:t>
            </a:r>
            <a:r>
              <a:rPr kumimoji="0" lang="en-US" altLang="en-US" sz="2000" b="1" i="0" u="none" strike="noStrike" cap="none" normalizeH="0" baseline="0" dirty="0">
                <a:ln>
                  <a:noFill/>
                </a:ln>
                <a:solidFill>
                  <a:schemeClr val="tx1"/>
                </a:solidFill>
                <a:effectLst/>
                <a:latin typeface="Montserrat" panose="00000500000000000000" pitchFamily="2" charset="0"/>
              </a:rPr>
              <a:t>Myntra</a:t>
            </a:r>
            <a:r>
              <a:rPr kumimoji="0" lang="en-US" altLang="en-US" sz="2000" b="0" i="0" u="none" strike="noStrike" cap="none" normalizeH="0" baseline="0" dirty="0">
                <a:ln>
                  <a:noFill/>
                </a:ln>
                <a:solidFill>
                  <a:schemeClr val="tx1"/>
                </a:solidFill>
                <a:effectLst/>
                <a:latin typeface="Montserrat" panose="00000500000000000000" pitchFamily="2" charset="0"/>
              </a:rPr>
              <a:t> (fashion and lifestyle) and </a:t>
            </a:r>
            <a:r>
              <a:rPr kumimoji="0" lang="en-US" altLang="en-US" sz="2000" b="1" i="0" u="none" strike="noStrike" cap="none" normalizeH="0" baseline="0" dirty="0" err="1">
                <a:ln>
                  <a:noFill/>
                </a:ln>
                <a:solidFill>
                  <a:schemeClr val="tx1"/>
                </a:solidFill>
                <a:effectLst/>
                <a:latin typeface="Montserrat" panose="00000500000000000000" pitchFamily="2" charset="0"/>
              </a:rPr>
              <a:t>PhonePe</a:t>
            </a:r>
            <a:r>
              <a:rPr kumimoji="0" lang="en-US" altLang="en-US" sz="2000" b="0" i="0" u="none" strike="noStrike" cap="none" normalizeH="0" baseline="0" dirty="0">
                <a:ln>
                  <a:noFill/>
                </a:ln>
                <a:solidFill>
                  <a:schemeClr val="tx1"/>
                </a:solidFill>
                <a:effectLst/>
                <a:latin typeface="Montserrat" panose="00000500000000000000" pitchFamily="2" charset="0"/>
              </a:rPr>
              <a:t> (digital payments, now spun off), and it plays a major role in driving online shopping growth in India.</a:t>
            </a:r>
          </a:p>
          <a:p>
            <a:pPr marL="342900" indent="-342900" algn="just">
              <a:lnSpc>
                <a:spcPct val="150000"/>
              </a:lnSpc>
              <a:buFont typeface="Wingdings" panose="05000000000000000000" pitchFamily="2" charset="2"/>
              <a:buChar char="Ø"/>
            </a:pPr>
            <a:endParaRPr lang="en-IN" sz="2000" dirty="0">
              <a:latin typeface="Montserrat" panose="00000500000000000000" pitchFamily="2"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74B7B57A-4F6D-76C7-4E27-36A155B6A4B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8BDFAC4-640C-8145-24AD-5CA583659588}"/>
              </a:ext>
            </a:extLst>
          </p:cNvPr>
          <p:cNvGrpSpPr/>
          <p:nvPr/>
        </p:nvGrpSpPr>
        <p:grpSpPr>
          <a:xfrm>
            <a:off x="-499498" y="2016665"/>
            <a:ext cx="14152523" cy="6891819"/>
            <a:chOff x="0" y="0"/>
            <a:chExt cx="3727414" cy="1815129"/>
          </a:xfrm>
        </p:grpSpPr>
        <p:sp>
          <p:nvSpPr>
            <p:cNvPr id="3" name="Freeform 3">
              <a:extLst>
                <a:ext uri="{FF2B5EF4-FFF2-40B4-BE49-F238E27FC236}">
                  <a16:creationId xmlns:a16="http://schemas.microsoft.com/office/drawing/2014/main" id="{CF328436-9C9F-6449-09C3-CC0D514865E6}"/>
                </a:ext>
              </a:extLst>
            </p:cNvPr>
            <p:cNvSpPr/>
            <p:nvPr/>
          </p:nvSpPr>
          <p:spPr>
            <a:xfrm>
              <a:off x="0" y="0"/>
              <a:ext cx="3727414" cy="1815129"/>
            </a:xfrm>
            <a:custGeom>
              <a:avLst/>
              <a:gdLst/>
              <a:ahLst/>
              <a:cxnLst/>
              <a:rect l="l" t="t" r="r" b="b"/>
              <a:pathLst>
                <a:path w="3727414" h="1815129">
                  <a:moveTo>
                    <a:pt x="0" y="0"/>
                  </a:moveTo>
                  <a:lnTo>
                    <a:pt x="3727414" y="0"/>
                  </a:lnTo>
                  <a:lnTo>
                    <a:pt x="3727414" y="1815129"/>
                  </a:lnTo>
                  <a:lnTo>
                    <a:pt x="0" y="1815129"/>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a:extLst>
                <a:ext uri="{FF2B5EF4-FFF2-40B4-BE49-F238E27FC236}">
                  <a16:creationId xmlns:a16="http://schemas.microsoft.com/office/drawing/2014/main" id="{A3DFB485-E5B2-9259-D438-A9FC228039A9}"/>
                </a:ext>
              </a:extLst>
            </p:cNvPr>
            <p:cNvSpPr txBox="1"/>
            <p:nvPr/>
          </p:nvSpPr>
          <p:spPr>
            <a:xfrm>
              <a:off x="0" y="-38100"/>
              <a:ext cx="3727414" cy="1853229"/>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BC4050A1-C88B-1E11-6C2A-6854C3BA4167}"/>
              </a:ext>
            </a:extLst>
          </p:cNvPr>
          <p:cNvGrpSpPr/>
          <p:nvPr/>
        </p:nvGrpSpPr>
        <p:grpSpPr>
          <a:xfrm>
            <a:off x="10378562" y="1456894"/>
            <a:ext cx="6573048" cy="7451590"/>
            <a:chOff x="0" y="0"/>
            <a:chExt cx="1018337" cy="1154446"/>
          </a:xfrm>
        </p:grpSpPr>
        <p:sp>
          <p:nvSpPr>
            <p:cNvPr id="6" name="Freeform 6">
              <a:extLst>
                <a:ext uri="{FF2B5EF4-FFF2-40B4-BE49-F238E27FC236}">
                  <a16:creationId xmlns:a16="http://schemas.microsoft.com/office/drawing/2014/main" id="{BB406FE3-1AE1-F732-A468-E1B2E3DF30E0}"/>
                </a:ext>
              </a:extLst>
            </p:cNvPr>
            <p:cNvSpPr/>
            <p:nvPr/>
          </p:nvSpPr>
          <p:spPr>
            <a:xfrm>
              <a:off x="0" y="0"/>
              <a:ext cx="1018337" cy="1154446"/>
            </a:xfrm>
            <a:custGeom>
              <a:avLst/>
              <a:gdLst/>
              <a:ahLst/>
              <a:cxnLst/>
              <a:rect l="l" t="t" r="r" b="b"/>
              <a:pathLst>
                <a:path w="1018337" h="1154446">
                  <a:moveTo>
                    <a:pt x="0" y="0"/>
                  </a:moveTo>
                  <a:lnTo>
                    <a:pt x="1018337" y="0"/>
                  </a:lnTo>
                  <a:lnTo>
                    <a:pt x="1018337" y="1154446"/>
                  </a:lnTo>
                  <a:lnTo>
                    <a:pt x="0" y="1154446"/>
                  </a:lnTo>
                  <a:close/>
                </a:path>
              </a:pathLst>
            </a:custGeom>
            <a:blipFill>
              <a:blip r:embed="rId2"/>
              <a:stretch>
                <a:fillRect t="-16198" b="-16198"/>
              </a:stretch>
            </a:blipFill>
          </p:spPr>
        </p:sp>
      </p:grpSp>
      <p:grpSp>
        <p:nvGrpSpPr>
          <p:cNvPr id="7" name="Group 7">
            <a:extLst>
              <a:ext uri="{FF2B5EF4-FFF2-40B4-BE49-F238E27FC236}">
                <a16:creationId xmlns:a16="http://schemas.microsoft.com/office/drawing/2014/main" id="{723B0CCD-15B6-214D-43BA-AFE30D0B488F}"/>
              </a:ext>
            </a:extLst>
          </p:cNvPr>
          <p:cNvGrpSpPr/>
          <p:nvPr/>
        </p:nvGrpSpPr>
        <p:grpSpPr>
          <a:xfrm>
            <a:off x="10366501" y="6709979"/>
            <a:ext cx="6573048" cy="2241939"/>
            <a:chOff x="0" y="0"/>
            <a:chExt cx="1731173" cy="590470"/>
          </a:xfrm>
        </p:grpSpPr>
        <p:sp>
          <p:nvSpPr>
            <p:cNvPr id="8" name="Freeform 8">
              <a:extLst>
                <a:ext uri="{FF2B5EF4-FFF2-40B4-BE49-F238E27FC236}">
                  <a16:creationId xmlns:a16="http://schemas.microsoft.com/office/drawing/2014/main" id="{989343A6-2826-1B44-EF93-DBEE3D2B95EB}"/>
                </a:ext>
              </a:extLst>
            </p:cNvPr>
            <p:cNvSpPr/>
            <p:nvPr/>
          </p:nvSpPr>
          <p:spPr>
            <a:xfrm>
              <a:off x="0" y="0"/>
              <a:ext cx="1731173" cy="590470"/>
            </a:xfrm>
            <a:custGeom>
              <a:avLst/>
              <a:gdLst/>
              <a:ahLst/>
              <a:cxnLst/>
              <a:rect l="l" t="t" r="r" b="b"/>
              <a:pathLst>
                <a:path w="1731173" h="590470">
                  <a:moveTo>
                    <a:pt x="0" y="0"/>
                  </a:moveTo>
                  <a:lnTo>
                    <a:pt x="1731173" y="0"/>
                  </a:lnTo>
                  <a:lnTo>
                    <a:pt x="1731173" y="590470"/>
                  </a:lnTo>
                  <a:lnTo>
                    <a:pt x="0" y="590470"/>
                  </a:lnTo>
                  <a:close/>
                </a:path>
              </a:pathLst>
            </a:custGeom>
            <a:gradFill rotWithShape="1">
              <a:gsLst>
                <a:gs pos="0">
                  <a:srgbClr val="F7ACFF">
                    <a:alpha val="0"/>
                  </a:srgbClr>
                </a:gs>
                <a:gs pos="100000">
                  <a:srgbClr val="3C67BF">
                    <a:alpha val="100000"/>
                  </a:srgbClr>
                </a:gs>
              </a:gsLst>
              <a:lin ang="5400000"/>
            </a:gradFill>
          </p:spPr>
        </p:sp>
        <p:sp>
          <p:nvSpPr>
            <p:cNvPr id="9" name="TextBox 9">
              <a:extLst>
                <a:ext uri="{FF2B5EF4-FFF2-40B4-BE49-F238E27FC236}">
                  <a16:creationId xmlns:a16="http://schemas.microsoft.com/office/drawing/2014/main" id="{887D932B-329C-21AB-78CD-75505A6AB492}"/>
                </a:ext>
              </a:extLst>
            </p:cNvPr>
            <p:cNvSpPr txBox="1"/>
            <p:nvPr/>
          </p:nvSpPr>
          <p:spPr>
            <a:xfrm>
              <a:off x="0" y="-38100"/>
              <a:ext cx="1731173" cy="62857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33E0AA41-925C-9400-59DD-3A600E74A7F9}"/>
              </a:ext>
            </a:extLst>
          </p:cNvPr>
          <p:cNvGrpSpPr/>
          <p:nvPr/>
        </p:nvGrpSpPr>
        <p:grpSpPr>
          <a:xfrm>
            <a:off x="15758233" y="2306583"/>
            <a:ext cx="1892038" cy="1892038"/>
            <a:chOff x="0" y="0"/>
            <a:chExt cx="812800" cy="812800"/>
          </a:xfrm>
        </p:grpSpPr>
        <p:sp>
          <p:nvSpPr>
            <p:cNvPr id="11" name="Freeform 11">
              <a:extLst>
                <a:ext uri="{FF2B5EF4-FFF2-40B4-BE49-F238E27FC236}">
                  <a16:creationId xmlns:a16="http://schemas.microsoft.com/office/drawing/2014/main" id="{C8CE3D3B-D5B0-B9B2-9A34-75684EB4B04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2" name="TextBox 12">
              <a:extLst>
                <a:ext uri="{FF2B5EF4-FFF2-40B4-BE49-F238E27FC236}">
                  <a16:creationId xmlns:a16="http://schemas.microsoft.com/office/drawing/2014/main" id="{1E669D7E-F73E-667E-F4CD-08DF777E0B3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97789C32-C19D-B8EB-4EA7-C595965A5BAF}"/>
              </a:ext>
            </a:extLst>
          </p:cNvPr>
          <p:cNvGrpSpPr/>
          <p:nvPr/>
        </p:nvGrpSpPr>
        <p:grpSpPr>
          <a:xfrm>
            <a:off x="9144000" y="7830949"/>
            <a:ext cx="2155070" cy="2155070"/>
            <a:chOff x="0" y="0"/>
            <a:chExt cx="812800" cy="812800"/>
          </a:xfrm>
        </p:grpSpPr>
        <p:sp>
          <p:nvSpPr>
            <p:cNvPr id="14" name="Freeform 14">
              <a:extLst>
                <a:ext uri="{FF2B5EF4-FFF2-40B4-BE49-F238E27FC236}">
                  <a16:creationId xmlns:a16="http://schemas.microsoft.com/office/drawing/2014/main" id="{ED617594-6171-6A8E-E7E2-ACB6DF456F8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5" name="TextBox 15">
              <a:extLst>
                <a:ext uri="{FF2B5EF4-FFF2-40B4-BE49-F238E27FC236}">
                  <a16:creationId xmlns:a16="http://schemas.microsoft.com/office/drawing/2014/main" id="{6C650E22-400C-ADB9-C838-F7DB75826C80}"/>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a:extLst>
              <a:ext uri="{FF2B5EF4-FFF2-40B4-BE49-F238E27FC236}">
                <a16:creationId xmlns:a16="http://schemas.microsoft.com/office/drawing/2014/main" id="{C95FA7BE-2848-D2C0-C2E7-896D55D569D5}"/>
              </a:ext>
            </a:extLst>
          </p:cNvPr>
          <p:cNvGrpSpPr/>
          <p:nvPr/>
        </p:nvGrpSpPr>
        <p:grpSpPr>
          <a:xfrm>
            <a:off x="400540" y="1693375"/>
            <a:ext cx="1256320" cy="1256320"/>
            <a:chOff x="0" y="0"/>
            <a:chExt cx="812800" cy="812800"/>
          </a:xfrm>
        </p:grpSpPr>
        <p:sp>
          <p:nvSpPr>
            <p:cNvPr id="18" name="Freeform 18">
              <a:extLst>
                <a:ext uri="{FF2B5EF4-FFF2-40B4-BE49-F238E27FC236}">
                  <a16:creationId xmlns:a16="http://schemas.microsoft.com/office/drawing/2014/main" id="{2165C17A-E8E9-A568-A2D0-FEBFE91084F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9" name="TextBox 19">
              <a:extLst>
                <a:ext uri="{FF2B5EF4-FFF2-40B4-BE49-F238E27FC236}">
                  <a16:creationId xmlns:a16="http://schemas.microsoft.com/office/drawing/2014/main" id="{429A4254-4FE0-AB05-A52C-6870652D80A4}"/>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a:extLst>
              <a:ext uri="{FF2B5EF4-FFF2-40B4-BE49-F238E27FC236}">
                <a16:creationId xmlns:a16="http://schemas.microsoft.com/office/drawing/2014/main" id="{32936F0D-395F-7825-744F-D64246919E40}"/>
              </a:ext>
            </a:extLst>
          </p:cNvPr>
          <p:cNvGrpSpPr/>
          <p:nvPr/>
        </p:nvGrpSpPr>
        <p:grpSpPr>
          <a:xfrm>
            <a:off x="16939549" y="2212922"/>
            <a:ext cx="1256320" cy="1256320"/>
            <a:chOff x="0" y="0"/>
            <a:chExt cx="812800" cy="812800"/>
          </a:xfrm>
        </p:grpSpPr>
        <p:sp>
          <p:nvSpPr>
            <p:cNvPr id="22" name="Freeform 22">
              <a:extLst>
                <a:ext uri="{FF2B5EF4-FFF2-40B4-BE49-F238E27FC236}">
                  <a16:creationId xmlns:a16="http://schemas.microsoft.com/office/drawing/2014/main" id="{F7EEBF69-89B6-C9CC-182F-AD77F0C4223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a:extLst>
                <a:ext uri="{FF2B5EF4-FFF2-40B4-BE49-F238E27FC236}">
                  <a16:creationId xmlns:a16="http://schemas.microsoft.com/office/drawing/2014/main" id="{A6B425BF-06E8-9F84-5574-4977CC7F2269}"/>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TextBox 24">
            <a:extLst>
              <a:ext uri="{FF2B5EF4-FFF2-40B4-BE49-F238E27FC236}">
                <a16:creationId xmlns:a16="http://schemas.microsoft.com/office/drawing/2014/main" id="{C8D918A8-D2A5-5C00-D9CA-355E1463F38F}"/>
              </a:ext>
            </a:extLst>
          </p:cNvPr>
          <p:cNvSpPr txBox="1"/>
          <p:nvPr/>
        </p:nvSpPr>
        <p:spPr>
          <a:xfrm>
            <a:off x="1595013" y="3216395"/>
            <a:ext cx="5886282" cy="615553"/>
          </a:xfrm>
          <a:prstGeom prst="rect">
            <a:avLst/>
          </a:prstGeom>
        </p:spPr>
        <p:txBody>
          <a:bodyPr lIns="0" tIns="0" rIns="0" bIns="0" rtlCol="0" anchor="t">
            <a:spAutoFit/>
          </a:bodyPr>
          <a:lstStyle/>
          <a:p>
            <a:pPr algn="l"/>
            <a:r>
              <a:rPr lang="en-US" sz="4000" b="1" dirty="0">
                <a:solidFill>
                  <a:srgbClr val="240960"/>
                </a:solidFill>
                <a:latin typeface="Montserrat Bold"/>
                <a:ea typeface="Montserrat Bold"/>
                <a:cs typeface="Montserrat Bold"/>
                <a:sym typeface="Montserrat Bold"/>
              </a:rPr>
              <a:t>Problem Statement</a:t>
            </a:r>
          </a:p>
        </p:txBody>
      </p:sp>
      <p:sp>
        <p:nvSpPr>
          <p:cNvPr id="27" name="TextBox 27">
            <a:extLst>
              <a:ext uri="{FF2B5EF4-FFF2-40B4-BE49-F238E27FC236}">
                <a16:creationId xmlns:a16="http://schemas.microsoft.com/office/drawing/2014/main" id="{50B4C7BA-5F77-AF3F-9BB7-FA5ED9C76DF7}"/>
              </a:ext>
            </a:extLst>
          </p:cNvPr>
          <p:cNvSpPr txBox="1"/>
          <p:nvPr/>
        </p:nvSpPr>
        <p:spPr>
          <a:xfrm>
            <a:off x="762000" y="4098648"/>
            <a:ext cx="8686799" cy="3282309"/>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sz="1600" dirty="0">
                <a:latin typeface="Montserrat" panose="00000500000000000000" pitchFamily="2" charset="0"/>
              </a:rPr>
              <a:t>Flipkart company is facing operational challenges that are affecting its growth and customer satisfaction. Despite the growing demand in online retail, inefficiencies in logistics, high cancellation rates, suboptimal inventory management, and poor customer retention are hindering performance. The company lacks clarity on which </a:t>
            </a:r>
            <a:r>
              <a:rPr lang="en-GB" sz="1600" dirty="0" err="1">
                <a:latin typeface="Montserrat" panose="00000500000000000000" pitchFamily="2" charset="0"/>
              </a:rPr>
              <a:t>fulfillment</a:t>
            </a:r>
            <a:r>
              <a:rPr lang="en-GB" sz="1600" dirty="0">
                <a:latin typeface="Montserrat" panose="00000500000000000000" pitchFamily="2" charset="0"/>
              </a:rPr>
              <a:t> methods are more reliable, which products are in high demand or problematic, and how to effectively serve high-value customers. There is an urgent need to leverage data-driven insights to streamline operations, improve customer satisfaction, and boost overall profitability.</a:t>
            </a:r>
            <a:endParaRPr lang="en-US" sz="1600" dirty="0">
              <a:solidFill>
                <a:srgbClr val="240960"/>
              </a:solidFill>
              <a:latin typeface="Montserrat" panose="00000500000000000000" pitchFamily="2" charset="0"/>
              <a:ea typeface="Montserrat"/>
              <a:cs typeface="Montserrat"/>
              <a:sym typeface="Montserrat"/>
            </a:endParaRPr>
          </a:p>
        </p:txBody>
      </p:sp>
      <p:sp>
        <p:nvSpPr>
          <p:cNvPr id="28" name="TextBox 28">
            <a:extLst>
              <a:ext uri="{FF2B5EF4-FFF2-40B4-BE49-F238E27FC236}">
                <a16:creationId xmlns:a16="http://schemas.microsoft.com/office/drawing/2014/main" id="{64FF1768-5A11-EFFD-5D41-C807BF3B4140}"/>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9" name="TextBox 29">
            <a:extLst>
              <a:ext uri="{FF2B5EF4-FFF2-40B4-BE49-F238E27FC236}">
                <a16:creationId xmlns:a16="http://schemas.microsoft.com/office/drawing/2014/main" id="{F2305950-40BC-CBA7-FCEA-45B97BCE4443}"/>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03</a:t>
            </a:r>
          </a:p>
        </p:txBody>
      </p:sp>
    </p:spTree>
    <p:extLst>
      <p:ext uri="{BB962C8B-B14F-4D97-AF65-F5344CB8AC3E}">
        <p14:creationId xmlns:p14="http://schemas.microsoft.com/office/powerpoint/2010/main" val="2403046752"/>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grpSp>
        <p:nvGrpSpPr>
          <p:cNvPr id="2" name="Group 2"/>
          <p:cNvGrpSpPr/>
          <p:nvPr/>
        </p:nvGrpSpPr>
        <p:grpSpPr>
          <a:xfrm>
            <a:off x="-499498" y="2016665"/>
            <a:ext cx="14152523" cy="6891819"/>
            <a:chOff x="0" y="0"/>
            <a:chExt cx="3727414" cy="1815129"/>
          </a:xfrm>
        </p:grpSpPr>
        <p:sp>
          <p:nvSpPr>
            <p:cNvPr id="3" name="Freeform 3"/>
            <p:cNvSpPr/>
            <p:nvPr/>
          </p:nvSpPr>
          <p:spPr>
            <a:xfrm>
              <a:off x="0" y="0"/>
              <a:ext cx="3727414" cy="1815129"/>
            </a:xfrm>
            <a:custGeom>
              <a:avLst/>
              <a:gdLst/>
              <a:ahLst/>
              <a:cxnLst/>
              <a:rect l="l" t="t" r="r" b="b"/>
              <a:pathLst>
                <a:path w="3727414" h="1815129">
                  <a:moveTo>
                    <a:pt x="0" y="0"/>
                  </a:moveTo>
                  <a:lnTo>
                    <a:pt x="3727414" y="0"/>
                  </a:lnTo>
                  <a:lnTo>
                    <a:pt x="3727414" y="1815129"/>
                  </a:lnTo>
                  <a:lnTo>
                    <a:pt x="0" y="1815129"/>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3727414" cy="185322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366501" y="6709979"/>
            <a:ext cx="6573048" cy="2241939"/>
            <a:chOff x="0" y="0"/>
            <a:chExt cx="1731173" cy="590470"/>
          </a:xfrm>
        </p:grpSpPr>
        <p:sp>
          <p:nvSpPr>
            <p:cNvPr id="8" name="Freeform 8"/>
            <p:cNvSpPr/>
            <p:nvPr/>
          </p:nvSpPr>
          <p:spPr>
            <a:xfrm>
              <a:off x="0" y="0"/>
              <a:ext cx="1731173" cy="590470"/>
            </a:xfrm>
            <a:custGeom>
              <a:avLst/>
              <a:gdLst/>
              <a:ahLst/>
              <a:cxnLst/>
              <a:rect l="l" t="t" r="r" b="b"/>
              <a:pathLst>
                <a:path w="1731173" h="590470">
                  <a:moveTo>
                    <a:pt x="0" y="0"/>
                  </a:moveTo>
                  <a:lnTo>
                    <a:pt x="1731173" y="0"/>
                  </a:lnTo>
                  <a:lnTo>
                    <a:pt x="1731173" y="590470"/>
                  </a:lnTo>
                  <a:lnTo>
                    <a:pt x="0" y="590470"/>
                  </a:lnTo>
                  <a:close/>
                </a:path>
              </a:pathLst>
            </a:custGeom>
            <a:gradFill rotWithShape="1">
              <a:gsLst>
                <a:gs pos="0">
                  <a:srgbClr val="F7ACFF">
                    <a:alpha val="0"/>
                  </a:srgbClr>
                </a:gs>
                <a:gs pos="100000">
                  <a:srgbClr val="3C67BF">
                    <a:alpha val="100000"/>
                  </a:srgbClr>
                </a:gs>
              </a:gsLst>
              <a:lin ang="5400000"/>
            </a:gradFill>
          </p:spPr>
        </p:sp>
        <p:sp>
          <p:nvSpPr>
            <p:cNvPr id="9" name="TextBox 9"/>
            <p:cNvSpPr txBox="1"/>
            <p:nvPr/>
          </p:nvSpPr>
          <p:spPr>
            <a:xfrm>
              <a:off x="0" y="-38100"/>
              <a:ext cx="1731173" cy="62857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15758233" y="2306583"/>
            <a:ext cx="1892038" cy="1892038"/>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2" name="TextBox 1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9144000" y="7830949"/>
            <a:ext cx="2155070" cy="2155070"/>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400540" y="1693375"/>
            <a:ext cx="1256320" cy="1256320"/>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16939549" y="2212922"/>
            <a:ext cx="1256320" cy="1256320"/>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TextBox 24"/>
          <p:cNvSpPr txBox="1"/>
          <p:nvPr/>
        </p:nvSpPr>
        <p:spPr>
          <a:xfrm>
            <a:off x="1627552" y="1307189"/>
            <a:ext cx="5886282" cy="772372"/>
          </a:xfrm>
          <a:prstGeom prst="rect">
            <a:avLst/>
          </a:prstGeom>
        </p:spPr>
        <p:txBody>
          <a:bodyPr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KPI’s</a:t>
            </a:r>
          </a:p>
        </p:txBody>
      </p:sp>
      <p:sp>
        <p:nvSpPr>
          <p:cNvPr id="26" name="TextBox 26"/>
          <p:cNvSpPr txBox="1"/>
          <p:nvPr/>
        </p:nvSpPr>
        <p:spPr>
          <a:xfrm>
            <a:off x="1551141" y="1973231"/>
            <a:ext cx="7310908" cy="655757"/>
          </a:xfrm>
          <a:prstGeom prst="rect">
            <a:avLst/>
          </a:prstGeom>
        </p:spPr>
        <p:txBody>
          <a:bodyPr lIns="0" tIns="0" rIns="0" bIns="0" rtlCol="0" anchor="t">
            <a:spAutoFit/>
          </a:bodyPr>
          <a:lstStyle/>
          <a:p>
            <a:pPr algn="l">
              <a:lnSpc>
                <a:spcPts val="5467"/>
              </a:lnSpc>
            </a:pPr>
            <a:r>
              <a:rPr lang="en-US" sz="4000" dirty="0">
                <a:solidFill>
                  <a:srgbClr val="240960"/>
                </a:solidFill>
                <a:latin typeface="Montserrat"/>
                <a:ea typeface="Montserrat"/>
                <a:cs typeface="Montserrat"/>
                <a:sym typeface="Montserrat"/>
              </a:rPr>
              <a:t>Key Performance Indicators</a:t>
            </a:r>
          </a:p>
        </p:txBody>
      </p:sp>
      <p:sp>
        <p:nvSpPr>
          <p:cNvPr id="27" name="TextBox 27"/>
          <p:cNvSpPr txBox="1"/>
          <p:nvPr/>
        </p:nvSpPr>
        <p:spPr>
          <a:xfrm>
            <a:off x="632207" y="3060736"/>
            <a:ext cx="8590529" cy="3692678"/>
          </a:xfrm>
          <a:prstGeom prst="rect">
            <a:avLst/>
          </a:prstGeom>
        </p:spPr>
        <p:txBody>
          <a:bodyPr wrap="square" lIns="0" tIns="0" rIns="0" bIns="0" rtlCol="0" anchor="t">
            <a:spAutoFit/>
          </a:bodyPr>
          <a:lstStyle/>
          <a:p>
            <a:pPr algn="just">
              <a:lnSpc>
                <a:spcPct val="150000"/>
              </a:lnSpc>
              <a:buNone/>
            </a:pPr>
            <a:r>
              <a:rPr lang="en-GB" dirty="0">
                <a:latin typeface="Montserrat" panose="00000500000000000000" pitchFamily="2" charset="0"/>
              </a:rPr>
              <a:t>This dashboard presents four key performance indicators (KPIs) at the top:</a:t>
            </a:r>
          </a:p>
          <a:p>
            <a:pPr algn="just">
              <a:lnSpc>
                <a:spcPct val="150000"/>
              </a:lnSpc>
              <a:buFont typeface="Arial" panose="020B0604020202020204" pitchFamily="34" charset="0"/>
              <a:buChar char="•"/>
            </a:pPr>
            <a:r>
              <a:rPr lang="en-GB" b="1" dirty="0">
                <a:latin typeface="Montserrat" panose="00000500000000000000" pitchFamily="2" charset="0"/>
              </a:rPr>
              <a:t>Total Revenue</a:t>
            </a:r>
            <a:r>
              <a:rPr lang="en-GB" dirty="0">
                <a:latin typeface="Montserrat" panose="00000500000000000000" pitchFamily="2" charset="0"/>
              </a:rPr>
              <a:t>: ₹71,771,826.62 — This figure reflects the overall revenue generated.</a:t>
            </a:r>
          </a:p>
          <a:p>
            <a:pPr algn="just">
              <a:lnSpc>
                <a:spcPct val="150000"/>
              </a:lnSpc>
              <a:buFont typeface="Arial" panose="020B0604020202020204" pitchFamily="34" charset="0"/>
              <a:buChar char="•"/>
            </a:pPr>
            <a:r>
              <a:rPr lang="en-GB" b="1" dirty="0">
                <a:latin typeface="Montserrat" panose="00000500000000000000" pitchFamily="2" charset="0"/>
              </a:rPr>
              <a:t>Total Quantity</a:t>
            </a:r>
            <a:r>
              <a:rPr lang="en-GB" dirty="0">
                <a:latin typeface="Montserrat" panose="00000500000000000000" pitchFamily="2" charset="0"/>
              </a:rPr>
              <a:t>: 116,647 — This is the total number of items sold.</a:t>
            </a:r>
          </a:p>
          <a:p>
            <a:pPr algn="just">
              <a:lnSpc>
                <a:spcPct val="150000"/>
              </a:lnSpc>
              <a:buFont typeface="Arial" panose="020B0604020202020204" pitchFamily="34" charset="0"/>
              <a:buChar char="•"/>
            </a:pPr>
            <a:r>
              <a:rPr lang="en-GB" b="1" dirty="0">
                <a:latin typeface="Montserrat" panose="00000500000000000000" pitchFamily="2" charset="0"/>
              </a:rPr>
              <a:t>Average Order Value (AOV)</a:t>
            </a:r>
            <a:r>
              <a:rPr lang="en-GB" dirty="0">
                <a:latin typeface="Montserrat" panose="00000500000000000000" pitchFamily="2" charset="0"/>
              </a:rPr>
              <a:t>: ₹596.3 — This shows the average amount spent per order.</a:t>
            </a:r>
          </a:p>
          <a:p>
            <a:pPr algn="just">
              <a:lnSpc>
                <a:spcPct val="150000"/>
              </a:lnSpc>
              <a:buFont typeface="Arial" panose="020B0604020202020204" pitchFamily="34" charset="0"/>
              <a:buChar char="•"/>
            </a:pPr>
            <a:r>
              <a:rPr lang="en-GB" b="1" dirty="0" err="1">
                <a:latin typeface="Montserrat" panose="00000500000000000000" pitchFamily="2" charset="0"/>
              </a:rPr>
              <a:t>Canceled</a:t>
            </a:r>
            <a:r>
              <a:rPr lang="en-GB" b="1" dirty="0">
                <a:latin typeface="Montserrat" panose="00000500000000000000" pitchFamily="2" charset="0"/>
              </a:rPr>
              <a:t> Orders</a:t>
            </a:r>
            <a:r>
              <a:rPr lang="en-GB" dirty="0">
                <a:latin typeface="Montserrat" panose="00000500000000000000" pitchFamily="2" charset="0"/>
              </a:rPr>
              <a:t>: 20,453 — Indicates the total number of </a:t>
            </a:r>
            <a:r>
              <a:rPr lang="en-GB" dirty="0" err="1">
                <a:latin typeface="Montserrat" panose="00000500000000000000" pitchFamily="2" charset="0"/>
              </a:rPr>
              <a:t>canceled</a:t>
            </a:r>
            <a:r>
              <a:rPr lang="en-GB" dirty="0">
                <a:latin typeface="Montserrat" panose="00000500000000000000" pitchFamily="2" charset="0"/>
              </a:rPr>
              <a:t> transactions.</a:t>
            </a:r>
          </a:p>
          <a:p>
            <a:pPr marL="0" indent="0" algn="just">
              <a:lnSpc>
                <a:spcPct val="150000"/>
              </a:lnSpc>
              <a:buNone/>
            </a:pPr>
            <a:r>
              <a:rPr lang="en-GB" dirty="0">
                <a:latin typeface="Montserrat" panose="00000500000000000000" pitchFamily="2" charset="0"/>
              </a:rPr>
              <a:t>These KPIs provide a quick snapshot of the business's sales performance.</a:t>
            </a:r>
          </a:p>
        </p:txBody>
      </p:sp>
      <p:sp>
        <p:nvSpPr>
          <p:cNvPr id="28" name="TextBox 28"/>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9" name="TextBox 29"/>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04</a:t>
            </a:r>
          </a:p>
        </p:txBody>
      </p:sp>
      <p:pic>
        <p:nvPicPr>
          <p:cNvPr id="33" name="Picture 32">
            <a:extLst>
              <a:ext uri="{FF2B5EF4-FFF2-40B4-BE49-F238E27FC236}">
                <a16:creationId xmlns:a16="http://schemas.microsoft.com/office/drawing/2014/main" id="{28DC7178-3326-F5E2-75F9-1468C2A56ABC}"/>
              </a:ext>
            </a:extLst>
          </p:cNvPr>
          <p:cNvPicPr>
            <a:picLocks noChangeAspect="1"/>
          </p:cNvPicPr>
          <p:nvPr/>
        </p:nvPicPr>
        <p:blipFill>
          <a:blip r:embed="rId2"/>
          <a:stretch>
            <a:fillRect/>
          </a:stretch>
        </p:blipFill>
        <p:spPr>
          <a:xfrm>
            <a:off x="10484105" y="2272514"/>
            <a:ext cx="3572374" cy="1324160"/>
          </a:xfrm>
          <a:prstGeom prst="rect">
            <a:avLst/>
          </a:prstGeom>
        </p:spPr>
      </p:pic>
      <p:pic>
        <p:nvPicPr>
          <p:cNvPr id="35" name="Picture 34">
            <a:extLst>
              <a:ext uri="{FF2B5EF4-FFF2-40B4-BE49-F238E27FC236}">
                <a16:creationId xmlns:a16="http://schemas.microsoft.com/office/drawing/2014/main" id="{F24DB622-E4A3-1812-A707-6C1544243C6C}"/>
              </a:ext>
            </a:extLst>
          </p:cNvPr>
          <p:cNvPicPr>
            <a:picLocks noChangeAspect="1"/>
          </p:cNvPicPr>
          <p:nvPr/>
        </p:nvPicPr>
        <p:blipFill>
          <a:blip r:embed="rId3"/>
          <a:stretch>
            <a:fillRect/>
          </a:stretch>
        </p:blipFill>
        <p:spPr>
          <a:xfrm>
            <a:off x="10492531" y="4130847"/>
            <a:ext cx="3600953" cy="1400370"/>
          </a:xfrm>
          <a:prstGeom prst="rect">
            <a:avLst/>
          </a:prstGeom>
        </p:spPr>
      </p:pic>
      <p:pic>
        <p:nvPicPr>
          <p:cNvPr id="37" name="Picture 36">
            <a:extLst>
              <a:ext uri="{FF2B5EF4-FFF2-40B4-BE49-F238E27FC236}">
                <a16:creationId xmlns:a16="http://schemas.microsoft.com/office/drawing/2014/main" id="{B826D99F-0EF9-F90D-74C4-71A8C6ECD305}"/>
              </a:ext>
            </a:extLst>
          </p:cNvPr>
          <p:cNvPicPr>
            <a:picLocks noChangeAspect="1"/>
          </p:cNvPicPr>
          <p:nvPr/>
        </p:nvPicPr>
        <p:blipFill>
          <a:blip r:embed="rId4"/>
          <a:stretch>
            <a:fillRect/>
          </a:stretch>
        </p:blipFill>
        <p:spPr>
          <a:xfrm>
            <a:off x="10498172" y="5957103"/>
            <a:ext cx="3595311" cy="1352739"/>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310299F8-16F2-B716-E747-379A5B1CE6E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F48026A-4684-83E5-963C-E86C9E6F51B7}"/>
              </a:ext>
            </a:extLst>
          </p:cNvPr>
          <p:cNvGrpSpPr/>
          <p:nvPr/>
        </p:nvGrpSpPr>
        <p:grpSpPr>
          <a:xfrm>
            <a:off x="-499498" y="2016665"/>
            <a:ext cx="14152523" cy="6891819"/>
            <a:chOff x="0" y="0"/>
            <a:chExt cx="3727414" cy="1815129"/>
          </a:xfrm>
        </p:grpSpPr>
        <p:sp>
          <p:nvSpPr>
            <p:cNvPr id="3" name="Freeform 3">
              <a:extLst>
                <a:ext uri="{FF2B5EF4-FFF2-40B4-BE49-F238E27FC236}">
                  <a16:creationId xmlns:a16="http://schemas.microsoft.com/office/drawing/2014/main" id="{E0B23EE3-2F4D-9FED-B218-45FA40ED22F8}"/>
                </a:ext>
              </a:extLst>
            </p:cNvPr>
            <p:cNvSpPr/>
            <p:nvPr/>
          </p:nvSpPr>
          <p:spPr>
            <a:xfrm>
              <a:off x="0" y="0"/>
              <a:ext cx="3727414" cy="1815129"/>
            </a:xfrm>
            <a:custGeom>
              <a:avLst/>
              <a:gdLst/>
              <a:ahLst/>
              <a:cxnLst/>
              <a:rect l="l" t="t" r="r" b="b"/>
              <a:pathLst>
                <a:path w="3727414" h="1815129">
                  <a:moveTo>
                    <a:pt x="0" y="0"/>
                  </a:moveTo>
                  <a:lnTo>
                    <a:pt x="3727414" y="0"/>
                  </a:lnTo>
                  <a:lnTo>
                    <a:pt x="3727414" y="1815129"/>
                  </a:lnTo>
                  <a:lnTo>
                    <a:pt x="0" y="1815129"/>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a:extLst>
                <a:ext uri="{FF2B5EF4-FFF2-40B4-BE49-F238E27FC236}">
                  <a16:creationId xmlns:a16="http://schemas.microsoft.com/office/drawing/2014/main" id="{4A90992A-DE45-7A3B-2F5C-A4A336C1274E}"/>
                </a:ext>
              </a:extLst>
            </p:cNvPr>
            <p:cNvSpPr txBox="1"/>
            <p:nvPr/>
          </p:nvSpPr>
          <p:spPr>
            <a:xfrm>
              <a:off x="0" y="-38100"/>
              <a:ext cx="3727414" cy="1853229"/>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98F9A1D5-F1F0-605C-A5E4-81778D05DF0B}"/>
              </a:ext>
            </a:extLst>
          </p:cNvPr>
          <p:cNvGrpSpPr/>
          <p:nvPr/>
        </p:nvGrpSpPr>
        <p:grpSpPr>
          <a:xfrm>
            <a:off x="10366501" y="6709979"/>
            <a:ext cx="6573048" cy="2241939"/>
            <a:chOff x="0" y="0"/>
            <a:chExt cx="1731173" cy="590470"/>
          </a:xfrm>
        </p:grpSpPr>
        <p:sp>
          <p:nvSpPr>
            <p:cNvPr id="8" name="Freeform 8">
              <a:extLst>
                <a:ext uri="{FF2B5EF4-FFF2-40B4-BE49-F238E27FC236}">
                  <a16:creationId xmlns:a16="http://schemas.microsoft.com/office/drawing/2014/main" id="{8A9A4B9D-E0C8-3E1D-65A3-8ADC09BD968A}"/>
                </a:ext>
              </a:extLst>
            </p:cNvPr>
            <p:cNvSpPr/>
            <p:nvPr/>
          </p:nvSpPr>
          <p:spPr>
            <a:xfrm>
              <a:off x="0" y="0"/>
              <a:ext cx="1731173" cy="590470"/>
            </a:xfrm>
            <a:custGeom>
              <a:avLst/>
              <a:gdLst/>
              <a:ahLst/>
              <a:cxnLst/>
              <a:rect l="l" t="t" r="r" b="b"/>
              <a:pathLst>
                <a:path w="1731173" h="590470">
                  <a:moveTo>
                    <a:pt x="0" y="0"/>
                  </a:moveTo>
                  <a:lnTo>
                    <a:pt x="1731173" y="0"/>
                  </a:lnTo>
                  <a:lnTo>
                    <a:pt x="1731173" y="590470"/>
                  </a:lnTo>
                  <a:lnTo>
                    <a:pt x="0" y="590470"/>
                  </a:lnTo>
                  <a:close/>
                </a:path>
              </a:pathLst>
            </a:custGeom>
            <a:gradFill rotWithShape="1">
              <a:gsLst>
                <a:gs pos="0">
                  <a:srgbClr val="F7ACFF">
                    <a:alpha val="0"/>
                  </a:srgbClr>
                </a:gs>
                <a:gs pos="100000">
                  <a:srgbClr val="3C67BF">
                    <a:alpha val="100000"/>
                  </a:srgbClr>
                </a:gs>
              </a:gsLst>
              <a:lin ang="5400000"/>
            </a:gradFill>
          </p:spPr>
        </p:sp>
        <p:sp>
          <p:nvSpPr>
            <p:cNvPr id="9" name="TextBox 9">
              <a:extLst>
                <a:ext uri="{FF2B5EF4-FFF2-40B4-BE49-F238E27FC236}">
                  <a16:creationId xmlns:a16="http://schemas.microsoft.com/office/drawing/2014/main" id="{9D0DCB94-4CBB-B060-C296-0166951E46CD}"/>
                </a:ext>
              </a:extLst>
            </p:cNvPr>
            <p:cNvSpPr txBox="1"/>
            <p:nvPr/>
          </p:nvSpPr>
          <p:spPr>
            <a:xfrm>
              <a:off x="0" y="-38100"/>
              <a:ext cx="1731173" cy="628570"/>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9C0D94C1-7307-1209-37C9-BEF69440919C}"/>
              </a:ext>
            </a:extLst>
          </p:cNvPr>
          <p:cNvGrpSpPr/>
          <p:nvPr/>
        </p:nvGrpSpPr>
        <p:grpSpPr>
          <a:xfrm>
            <a:off x="15758233" y="2306583"/>
            <a:ext cx="1892038" cy="1892038"/>
            <a:chOff x="0" y="0"/>
            <a:chExt cx="812800" cy="812800"/>
          </a:xfrm>
        </p:grpSpPr>
        <p:sp>
          <p:nvSpPr>
            <p:cNvPr id="11" name="Freeform 11">
              <a:extLst>
                <a:ext uri="{FF2B5EF4-FFF2-40B4-BE49-F238E27FC236}">
                  <a16:creationId xmlns:a16="http://schemas.microsoft.com/office/drawing/2014/main" id="{343F8858-5FC4-237D-4D73-4243B0D0EEA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2" name="TextBox 12">
              <a:extLst>
                <a:ext uri="{FF2B5EF4-FFF2-40B4-BE49-F238E27FC236}">
                  <a16:creationId xmlns:a16="http://schemas.microsoft.com/office/drawing/2014/main" id="{A233730D-C6B9-869B-1142-1B1B63AE1A5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3" name="Group 13">
            <a:extLst>
              <a:ext uri="{FF2B5EF4-FFF2-40B4-BE49-F238E27FC236}">
                <a16:creationId xmlns:a16="http://schemas.microsoft.com/office/drawing/2014/main" id="{F3BA3778-DEC8-2968-B934-D91512C1FDB8}"/>
              </a:ext>
            </a:extLst>
          </p:cNvPr>
          <p:cNvGrpSpPr/>
          <p:nvPr/>
        </p:nvGrpSpPr>
        <p:grpSpPr>
          <a:xfrm>
            <a:off x="9144000" y="7830949"/>
            <a:ext cx="2155070" cy="2155070"/>
            <a:chOff x="0" y="0"/>
            <a:chExt cx="812800" cy="812800"/>
          </a:xfrm>
        </p:grpSpPr>
        <p:sp>
          <p:nvSpPr>
            <p:cNvPr id="14" name="Freeform 14">
              <a:extLst>
                <a:ext uri="{FF2B5EF4-FFF2-40B4-BE49-F238E27FC236}">
                  <a16:creationId xmlns:a16="http://schemas.microsoft.com/office/drawing/2014/main" id="{566A44AD-885E-203D-7051-D5FB564B870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15" name="TextBox 15">
              <a:extLst>
                <a:ext uri="{FF2B5EF4-FFF2-40B4-BE49-F238E27FC236}">
                  <a16:creationId xmlns:a16="http://schemas.microsoft.com/office/drawing/2014/main" id="{339F4B61-9237-73CB-EA47-19D97564B10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a:extLst>
              <a:ext uri="{FF2B5EF4-FFF2-40B4-BE49-F238E27FC236}">
                <a16:creationId xmlns:a16="http://schemas.microsoft.com/office/drawing/2014/main" id="{2442FCEB-E06B-01B8-BD36-C9D57DF31071}"/>
              </a:ext>
            </a:extLst>
          </p:cNvPr>
          <p:cNvGrpSpPr/>
          <p:nvPr/>
        </p:nvGrpSpPr>
        <p:grpSpPr>
          <a:xfrm>
            <a:off x="400540" y="1693375"/>
            <a:ext cx="1256320" cy="1256320"/>
            <a:chOff x="0" y="0"/>
            <a:chExt cx="812800" cy="812800"/>
          </a:xfrm>
        </p:grpSpPr>
        <p:sp>
          <p:nvSpPr>
            <p:cNvPr id="18" name="Freeform 18">
              <a:extLst>
                <a:ext uri="{FF2B5EF4-FFF2-40B4-BE49-F238E27FC236}">
                  <a16:creationId xmlns:a16="http://schemas.microsoft.com/office/drawing/2014/main" id="{D12CA302-4A99-AC52-37C0-DFBA074AF12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9" name="TextBox 19">
              <a:extLst>
                <a:ext uri="{FF2B5EF4-FFF2-40B4-BE49-F238E27FC236}">
                  <a16:creationId xmlns:a16="http://schemas.microsoft.com/office/drawing/2014/main" id="{C5AD8C25-5DA6-349B-490E-EFE9B6D70A9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1" name="Group 21">
            <a:extLst>
              <a:ext uri="{FF2B5EF4-FFF2-40B4-BE49-F238E27FC236}">
                <a16:creationId xmlns:a16="http://schemas.microsoft.com/office/drawing/2014/main" id="{940663D0-EA07-6EC3-8E90-B1C97B5EC410}"/>
              </a:ext>
            </a:extLst>
          </p:cNvPr>
          <p:cNvGrpSpPr/>
          <p:nvPr/>
        </p:nvGrpSpPr>
        <p:grpSpPr>
          <a:xfrm>
            <a:off x="16939549" y="2212922"/>
            <a:ext cx="1256320" cy="1256320"/>
            <a:chOff x="0" y="0"/>
            <a:chExt cx="812800" cy="812800"/>
          </a:xfrm>
        </p:grpSpPr>
        <p:sp>
          <p:nvSpPr>
            <p:cNvPr id="22" name="Freeform 22">
              <a:extLst>
                <a:ext uri="{FF2B5EF4-FFF2-40B4-BE49-F238E27FC236}">
                  <a16:creationId xmlns:a16="http://schemas.microsoft.com/office/drawing/2014/main" id="{8241B348-FA38-A650-FF9F-739CA957924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3" name="TextBox 23">
              <a:extLst>
                <a:ext uri="{FF2B5EF4-FFF2-40B4-BE49-F238E27FC236}">
                  <a16:creationId xmlns:a16="http://schemas.microsoft.com/office/drawing/2014/main" id="{B6D808C7-ECA5-6832-32EB-D7C3A6036E6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4" name="TextBox 24">
            <a:extLst>
              <a:ext uri="{FF2B5EF4-FFF2-40B4-BE49-F238E27FC236}">
                <a16:creationId xmlns:a16="http://schemas.microsoft.com/office/drawing/2014/main" id="{9BC88D51-536E-AE46-CB35-536D4ABD5F29}"/>
              </a:ext>
            </a:extLst>
          </p:cNvPr>
          <p:cNvSpPr txBox="1"/>
          <p:nvPr/>
        </p:nvSpPr>
        <p:spPr>
          <a:xfrm>
            <a:off x="1627552" y="1307189"/>
            <a:ext cx="5886282" cy="772372"/>
          </a:xfrm>
          <a:prstGeom prst="rect">
            <a:avLst/>
          </a:prstGeom>
        </p:spPr>
        <p:txBody>
          <a:bodyPr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Filters</a:t>
            </a:r>
          </a:p>
        </p:txBody>
      </p:sp>
      <p:sp>
        <p:nvSpPr>
          <p:cNvPr id="27" name="TextBox 27">
            <a:extLst>
              <a:ext uri="{FF2B5EF4-FFF2-40B4-BE49-F238E27FC236}">
                <a16:creationId xmlns:a16="http://schemas.microsoft.com/office/drawing/2014/main" id="{1DC8674C-F396-5E39-9376-FEDA947C07D0}"/>
              </a:ext>
            </a:extLst>
          </p:cNvPr>
          <p:cNvSpPr txBox="1"/>
          <p:nvPr/>
        </p:nvSpPr>
        <p:spPr>
          <a:xfrm>
            <a:off x="632207" y="3060736"/>
            <a:ext cx="8590529" cy="5358518"/>
          </a:xfrm>
          <a:prstGeom prst="rect">
            <a:avLst/>
          </a:prstGeom>
        </p:spPr>
        <p:txBody>
          <a:bodyPr wrap="square" lIns="0" tIns="0" rIns="0" bIns="0" rtlCol="0" anchor="t">
            <a:spAutoFit/>
          </a:bodyPr>
          <a:lstStyle/>
          <a:p>
            <a:pPr algn="just">
              <a:lnSpc>
                <a:spcPct val="150000"/>
              </a:lnSpc>
              <a:buNone/>
            </a:pPr>
            <a:r>
              <a:rPr lang="en-GB" sz="1800" dirty="0">
                <a:latin typeface="Montserrat" panose="00000500000000000000" pitchFamily="2" charset="0"/>
              </a:rPr>
              <a:t>The dashboard provides </a:t>
            </a:r>
            <a:r>
              <a:rPr lang="en-GB" sz="1800" b="1" dirty="0">
                <a:latin typeface="Montserrat" panose="00000500000000000000" pitchFamily="2" charset="0"/>
              </a:rPr>
              <a:t>four filters</a:t>
            </a:r>
            <a:r>
              <a:rPr lang="en-GB" sz="1800" dirty="0">
                <a:latin typeface="Montserrat" panose="00000500000000000000" pitchFamily="2" charset="0"/>
              </a:rPr>
              <a:t> to refine the data:</a:t>
            </a:r>
          </a:p>
          <a:p>
            <a:pPr algn="just">
              <a:lnSpc>
                <a:spcPct val="150000"/>
              </a:lnSpc>
              <a:buFont typeface="Arial" panose="020B0604020202020204" pitchFamily="34" charset="0"/>
              <a:buChar char="•"/>
            </a:pPr>
            <a:r>
              <a:rPr lang="en-GB" sz="1800" b="1" dirty="0">
                <a:latin typeface="Montserrat" panose="00000500000000000000" pitchFamily="2" charset="0"/>
              </a:rPr>
              <a:t>Size Filter</a:t>
            </a:r>
            <a:r>
              <a:rPr lang="en-GB" sz="1800" dirty="0">
                <a:latin typeface="Montserrat" panose="00000500000000000000" pitchFamily="2" charset="0"/>
              </a:rPr>
              <a:t>: Allows users to view performance metrics based on product size.</a:t>
            </a:r>
          </a:p>
          <a:p>
            <a:pPr algn="just">
              <a:lnSpc>
                <a:spcPct val="150000"/>
              </a:lnSpc>
              <a:buFont typeface="Arial" panose="020B0604020202020204" pitchFamily="34" charset="0"/>
              <a:buChar char="•"/>
            </a:pPr>
            <a:r>
              <a:rPr lang="en-GB" sz="1800" b="1" dirty="0">
                <a:latin typeface="Montserrat" panose="00000500000000000000" pitchFamily="2" charset="0"/>
              </a:rPr>
              <a:t>Month Filter</a:t>
            </a:r>
            <a:r>
              <a:rPr lang="en-GB" sz="1800" dirty="0">
                <a:latin typeface="Montserrat" panose="00000500000000000000" pitchFamily="2" charset="0"/>
              </a:rPr>
              <a:t>: Filters data by specific months to enable time-based analysis.</a:t>
            </a:r>
          </a:p>
          <a:p>
            <a:pPr algn="just">
              <a:lnSpc>
                <a:spcPct val="150000"/>
              </a:lnSpc>
              <a:buFont typeface="Arial" panose="020B0604020202020204" pitchFamily="34" charset="0"/>
              <a:buChar char="•"/>
            </a:pPr>
            <a:r>
              <a:rPr lang="en-GB" sz="1800" b="1" dirty="0">
                <a:latin typeface="Montserrat" panose="00000500000000000000" pitchFamily="2" charset="0"/>
              </a:rPr>
              <a:t>Category Filter</a:t>
            </a:r>
            <a:r>
              <a:rPr lang="en-GB" sz="1800" dirty="0">
                <a:latin typeface="Montserrat" panose="00000500000000000000" pitchFamily="2" charset="0"/>
              </a:rPr>
              <a:t>: Enables users to analyze data for specific product categories.</a:t>
            </a:r>
          </a:p>
          <a:p>
            <a:pPr algn="just">
              <a:lnSpc>
                <a:spcPct val="150000"/>
              </a:lnSpc>
              <a:buFont typeface="Arial" panose="020B0604020202020204" pitchFamily="34" charset="0"/>
              <a:buChar char="•"/>
            </a:pPr>
            <a:r>
              <a:rPr lang="en-GB" sz="1800" b="1" dirty="0" err="1">
                <a:latin typeface="Montserrat" panose="00000500000000000000" pitchFamily="2" charset="0"/>
              </a:rPr>
              <a:t>Fulfillment</a:t>
            </a:r>
            <a:r>
              <a:rPr lang="en-GB" sz="1800" b="1" dirty="0">
                <a:latin typeface="Montserrat" panose="00000500000000000000" pitchFamily="2" charset="0"/>
              </a:rPr>
              <a:t> Filter</a:t>
            </a:r>
            <a:r>
              <a:rPr lang="en-GB" sz="1800" dirty="0">
                <a:latin typeface="Montserrat" panose="00000500000000000000" pitchFamily="2" charset="0"/>
              </a:rPr>
              <a:t>: Lets users distinguish between sales fulfilled by Amazon vs. merchant partners.</a:t>
            </a:r>
          </a:p>
          <a:p>
            <a:pPr marL="0" indent="0" algn="just">
              <a:lnSpc>
                <a:spcPct val="150000"/>
              </a:lnSpc>
              <a:buNone/>
            </a:pPr>
            <a:endParaRPr lang="en-GB" sz="1800" dirty="0">
              <a:latin typeface="Montserrat" panose="00000500000000000000" pitchFamily="2" charset="0"/>
            </a:endParaRPr>
          </a:p>
          <a:p>
            <a:pPr marL="0" indent="0" algn="just">
              <a:lnSpc>
                <a:spcPct val="150000"/>
              </a:lnSpc>
              <a:buNone/>
            </a:pPr>
            <a:r>
              <a:rPr lang="en-GB" sz="1800" dirty="0">
                <a:latin typeface="Montserrat" panose="00000500000000000000" pitchFamily="2" charset="0"/>
              </a:rPr>
              <a:t>These filters offer dynamic control over the data being visualized and help in drawing targeted insights.</a:t>
            </a:r>
          </a:p>
          <a:p>
            <a:pPr algn="just">
              <a:lnSpc>
                <a:spcPct val="150000"/>
              </a:lnSpc>
            </a:pPr>
            <a:endParaRPr lang="en-IN" sz="1800" dirty="0"/>
          </a:p>
        </p:txBody>
      </p:sp>
      <p:sp>
        <p:nvSpPr>
          <p:cNvPr id="28" name="TextBox 28">
            <a:extLst>
              <a:ext uri="{FF2B5EF4-FFF2-40B4-BE49-F238E27FC236}">
                <a16:creationId xmlns:a16="http://schemas.microsoft.com/office/drawing/2014/main" id="{EC4582E1-7570-FA93-B5A9-FDCCE2BC5E2E}"/>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29" name="TextBox 29">
            <a:extLst>
              <a:ext uri="{FF2B5EF4-FFF2-40B4-BE49-F238E27FC236}">
                <a16:creationId xmlns:a16="http://schemas.microsoft.com/office/drawing/2014/main" id="{745EA671-5E73-6BE7-9D16-9E5F9002E201}"/>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05</a:t>
            </a:r>
          </a:p>
        </p:txBody>
      </p:sp>
      <p:pic>
        <p:nvPicPr>
          <p:cNvPr id="6" name="Picture 5">
            <a:extLst>
              <a:ext uri="{FF2B5EF4-FFF2-40B4-BE49-F238E27FC236}">
                <a16:creationId xmlns:a16="http://schemas.microsoft.com/office/drawing/2014/main" id="{AD3B2C2C-E13F-7106-C675-D8E00703FA0F}"/>
              </a:ext>
            </a:extLst>
          </p:cNvPr>
          <p:cNvPicPr>
            <a:picLocks noChangeAspect="1"/>
          </p:cNvPicPr>
          <p:nvPr/>
        </p:nvPicPr>
        <p:blipFill>
          <a:blip r:embed="rId2"/>
          <a:stretch>
            <a:fillRect/>
          </a:stretch>
        </p:blipFill>
        <p:spPr>
          <a:xfrm>
            <a:off x="10514044" y="2431818"/>
            <a:ext cx="4191585" cy="1438476"/>
          </a:xfrm>
          <a:prstGeom prst="rect">
            <a:avLst/>
          </a:prstGeom>
        </p:spPr>
      </p:pic>
      <p:pic>
        <p:nvPicPr>
          <p:cNvPr id="25" name="Picture 24">
            <a:extLst>
              <a:ext uri="{FF2B5EF4-FFF2-40B4-BE49-F238E27FC236}">
                <a16:creationId xmlns:a16="http://schemas.microsoft.com/office/drawing/2014/main" id="{E5E247A7-F2B1-2114-24BD-8DE954139620}"/>
              </a:ext>
            </a:extLst>
          </p:cNvPr>
          <p:cNvPicPr>
            <a:picLocks noChangeAspect="1"/>
          </p:cNvPicPr>
          <p:nvPr/>
        </p:nvPicPr>
        <p:blipFill>
          <a:blip r:embed="rId3"/>
          <a:stretch>
            <a:fillRect/>
          </a:stretch>
        </p:blipFill>
        <p:spPr>
          <a:xfrm>
            <a:off x="10497632" y="4384513"/>
            <a:ext cx="4248743" cy="1428949"/>
          </a:xfrm>
          <a:prstGeom prst="rect">
            <a:avLst/>
          </a:prstGeom>
        </p:spPr>
      </p:pic>
      <p:pic>
        <p:nvPicPr>
          <p:cNvPr id="32" name="Picture 31">
            <a:extLst>
              <a:ext uri="{FF2B5EF4-FFF2-40B4-BE49-F238E27FC236}">
                <a16:creationId xmlns:a16="http://schemas.microsoft.com/office/drawing/2014/main" id="{B94A1A61-2874-5965-65E2-AB4CF3F5E72C}"/>
              </a:ext>
            </a:extLst>
          </p:cNvPr>
          <p:cNvPicPr>
            <a:picLocks noChangeAspect="1"/>
          </p:cNvPicPr>
          <p:nvPr/>
        </p:nvPicPr>
        <p:blipFill>
          <a:blip r:embed="rId4"/>
          <a:stretch>
            <a:fillRect/>
          </a:stretch>
        </p:blipFill>
        <p:spPr>
          <a:xfrm>
            <a:off x="11268590" y="6565318"/>
            <a:ext cx="4385759" cy="1083069"/>
          </a:xfrm>
          <a:prstGeom prst="rect">
            <a:avLst/>
          </a:prstGeom>
        </p:spPr>
      </p:pic>
    </p:spTree>
    <p:extLst>
      <p:ext uri="{BB962C8B-B14F-4D97-AF65-F5344CB8AC3E}">
        <p14:creationId xmlns:p14="http://schemas.microsoft.com/office/powerpoint/2010/main" val="764595812"/>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9F428D10-C0F6-D43E-6091-28A1D1F188AD}"/>
              </a:ext>
            </a:extLst>
          </p:cNvPr>
          <p:cNvPicPr>
            <a:picLocks noChangeAspect="1"/>
          </p:cNvPicPr>
          <p:nvPr/>
        </p:nvPicPr>
        <p:blipFill>
          <a:blip r:embed="rId2"/>
          <a:stretch>
            <a:fillRect/>
          </a:stretch>
        </p:blipFill>
        <p:spPr>
          <a:xfrm>
            <a:off x="671349" y="6409423"/>
            <a:ext cx="7229805" cy="345448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38" name="Picture 37">
            <a:extLst>
              <a:ext uri="{FF2B5EF4-FFF2-40B4-BE49-F238E27FC236}">
                <a16:creationId xmlns:a16="http://schemas.microsoft.com/office/drawing/2014/main" id="{A2884D15-9C4A-5C26-00EE-DA80D9628C2C}"/>
              </a:ext>
            </a:extLst>
          </p:cNvPr>
          <p:cNvPicPr>
            <a:picLocks noChangeAspect="1"/>
          </p:cNvPicPr>
          <p:nvPr/>
        </p:nvPicPr>
        <p:blipFill>
          <a:blip r:embed="rId3"/>
          <a:stretch>
            <a:fillRect/>
          </a:stretch>
        </p:blipFill>
        <p:spPr>
          <a:xfrm>
            <a:off x="2231648" y="1949528"/>
            <a:ext cx="5906324" cy="4163006"/>
          </a:xfrm>
          <a:prstGeom prst="rect">
            <a:avLst/>
          </a:prstGeom>
        </p:spPr>
      </p:pic>
      <p:grpSp>
        <p:nvGrpSpPr>
          <p:cNvPr id="2" name="Group 2"/>
          <p:cNvGrpSpPr/>
          <p:nvPr/>
        </p:nvGrpSpPr>
        <p:grpSpPr>
          <a:xfrm>
            <a:off x="7275947" y="-288554"/>
            <a:ext cx="11264060" cy="11375654"/>
            <a:chOff x="0" y="0"/>
            <a:chExt cx="2966666" cy="2996057"/>
          </a:xfrm>
        </p:grpSpPr>
        <p:sp>
          <p:nvSpPr>
            <p:cNvPr id="3" name="Freeform 3"/>
            <p:cNvSpPr/>
            <p:nvPr/>
          </p:nvSpPr>
          <p:spPr>
            <a:xfrm>
              <a:off x="0" y="0"/>
              <a:ext cx="2966666" cy="2996057"/>
            </a:xfrm>
            <a:custGeom>
              <a:avLst/>
              <a:gdLst/>
              <a:ahLst/>
              <a:cxnLst/>
              <a:rect l="l" t="t" r="r" b="b"/>
              <a:pathLst>
                <a:path w="2966666" h="2996057">
                  <a:moveTo>
                    <a:pt x="0" y="0"/>
                  </a:moveTo>
                  <a:lnTo>
                    <a:pt x="2966666" y="0"/>
                  </a:lnTo>
                  <a:lnTo>
                    <a:pt x="2966666" y="2996057"/>
                  </a:lnTo>
                  <a:lnTo>
                    <a:pt x="0" y="2996057"/>
                  </a:lnTo>
                  <a:close/>
                </a:path>
              </a:pathLst>
            </a:custGeom>
            <a:gradFill rotWithShape="1">
              <a:gsLst>
                <a:gs pos="0">
                  <a:srgbClr val="F7ACFF">
                    <a:alpha val="0"/>
                  </a:srgbClr>
                </a:gs>
                <a:gs pos="50000">
                  <a:srgbClr val="6B4CAF">
                    <a:alpha val="13225"/>
                  </a:srgbClr>
                </a:gs>
                <a:gs pos="100000">
                  <a:srgbClr val="3C67BF">
                    <a:alpha val="23000"/>
                  </a:srgbClr>
                </a:gs>
              </a:gsLst>
              <a:lin ang="0"/>
            </a:gradFill>
          </p:spPr>
        </p:sp>
        <p:sp>
          <p:nvSpPr>
            <p:cNvPr id="4" name="TextBox 4"/>
            <p:cNvSpPr txBox="1"/>
            <p:nvPr/>
          </p:nvSpPr>
          <p:spPr>
            <a:xfrm>
              <a:off x="0" y="-38100"/>
              <a:ext cx="2966666" cy="3034157"/>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54546" y="-1328013"/>
            <a:ext cx="5214383" cy="521438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4" name="TextBox 14"/>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06</a:t>
            </a:r>
          </a:p>
        </p:txBody>
      </p:sp>
      <p:sp>
        <p:nvSpPr>
          <p:cNvPr id="16" name="TextBox 16"/>
          <p:cNvSpPr txBox="1"/>
          <p:nvPr/>
        </p:nvSpPr>
        <p:spPr>
          <a:xfrm>
            <a:off x="9101383" y="2259172"/>
            <a:ext cx="3806594" cy="772372"/>
          </a:xfrm>
          <a:prstGeom prst="rect">
            <a:avLst/>
          </a:prstGeom>
        </p:spPr>
        <p:txBody>
          <a:bodyPr lIns="0" tIns="0" rIns="0" bIns="0" rtlCol="0" anchor="t">
            <a:spAutoFit/>
          </a:bodyPr>
          <a:lstStyle/>
          <a:p>
            <a:pPr algn="l">
              <a:lnSpc>
                <a:spcPts val="5467"/>
              </a:lnSpc>
            </a:pPr>
            <a:r>
              <a:rPr lang="en-US" sz="6833" b="1" dirty="0">
                <a:solidFill>
                  <a:srgbClr val="240960"/>
                </a:solidFill>
                <a:latin typeface="Montserrat Bold"/>
                <a:ea typeface="Montserrat Bold"/>
                <a:cs typeface="Montserrat Bold"/>
                <a:sym typeface="Montserrat Bold"/>
              </a:rPr>
              <a:t>Charts</a:t>
            </a:r>
          </a:p>
        </p:txBody>
      </p:sp>
      <p:grpSp>
        <p:nvGrpSpPr>
          <p:cNvPr id="22" name="Group 22"/>
          <p:cNvGrpSpPr/>
          <p:nvPr/>
        </p:nvGrpSpPr>
        <p:grpSpPr>
          <a:xfrm>
            <a:off x="-908020" y="7636544"/>
            <a:ext cx="4721330" cy="4721330"/>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25"/>
          <p:cNvSpPr txBox="1"/>
          <p:nvPr/>
        </p:nvSpPr>
        <p:spPr>
          <a:xfrm>
            <a:off x="9640700" y="4625108"/>
            <a:ext cx="8266299" cy="1332929"/>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sz="2000" dirty="0">
                <a:latin typeface="Montserrat" panose="00000500000000000000" pitchFamily="2" charset="0"/>
              </a:rPr>
              <a:t>Displays the sales revenue over different months.</a:t>
            </a:r>
          </a:p>
          <a:p>
            <a:pPr marL="342900" indent="-342900" algn="just">
              <a:lnSpc>
                <a:spcPct val="150000"/>
              </a:lnSpc>
              <a:buFont typeface="Wingdings" panose="05000000000000000000" pitchFamily="2" charset="2"/>
              <a:buChar char="Ø"/>
            </a:pPr>
            <a:r>
              <a:rPr lang="en-GB" sz="2000" dirty="0">
                <a:latin typeface="Montserrat" panose="00000500000000000000" pitchFamily="2" charset="0"/>
              </a:rPr>
              <a:t>A noticeable spike is observed in April with ₹26,278,570 in revenue, followed by a slight decline in the following months.</a:t>
            </a:r>
          </a:p>
        </p:txBody>
      </p:sp>
      <p:grpSp>
        <p:nvGrpSpPr>
          <p:cNvPr id="26" name="Group 26"/>
          <p:cNvGrpSpPr/>
          <p:nvPr/>
        </p:nvGrpSpPr>
        <p:grpSpPr>
          <a:xfrm>
            <a:off x="9144000" y="4175927"/>
            <a:ext cx="262038" cy="262038"/>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p:cNvSpPr txBox="1"/>
          <p:nvPr/>
        </p:nvSpPr>
        <p:spPr>
          <a:xfrm>
            <a:off x="9640701" y="4188770"/>
            <a:ext cx="5142099"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Monthly Sales (Line Chart)</a:t>
            </a:r>
          </a:p>
        </p:txBody>
      </p:sp>
      <p:sp>
        <p:nvSpPr>
          <p:cNvPr id="30" name="TextBox 30"/>
          <p:cNvSpPr txBox="1"/>
          <p:nvPr/>
        </p:nvSpPr>
        <p:spPr>
          <a:xfrm>
            <a:off x="9632473" y="7173269"/>
            <a:ext cx="8198327" cy="1332929"/>
          </a:xfrm>
          <a:prstGeom prst="rect">
            <a:avLst/>
          </a:prstGeom>
        </p:spPr>
        <p:txBody>
          <a:bodyPr wrap="square" lIns="0" tIns="0" rIns="0" bIns="0" rtlCol="0" anchor="t">
            <a:spAutoFit/>
          </a:bodyPr>
          <a:lstStyle/>
          <a:p>
            <a:pPr marL="342900" indent="-342900" algn="just">
              <a:lnSpc>
                <a:spcPct val="150000"/>
              </a:lnSpc>
              <a:buFont typeface="Wingdings" panose="05000000000000000000" pitchFamily="2" charset="2"/>
              <a:buChar char="Ø"/>
            </a:pPr>
            <a:r>
              <a:rPr lang="en-GB" sz="2000" dirty="0">
                <a:latin typeface="Montserrat" panose="00000500000000000000" pitchFamily="2" charset="0"/>
              </a:rPr>
              <a:t>Shows the sales quantity and revenue by day of the week.</a:t>
            </a:r>
          </a:p>
          <a:p>
            <a:pPr marL="342900" indent="-342900" algn="just">
              <a:lnSpc>
                <a:spcPct val="150000"/>
              </a:lnSpc>
              <a:buFont typeface="Wingdings" panose="05000000000000000000" pitchFamily="2" charset="2"/>
              <a:buChar char="Ø"/>
            </a:pPr>
            <a:r>
              <a:rPr lang="en-GB" sz="2000" dirty="0">
                <a:latin typeface="Montserrat" panose="00000500000000000000" pitchFamily="2" charset="0"/>
              </a:rPr>
              <a:t>Monday and Wednesday see the highest revenue, around ₹10.3M, while quantity remains consistent across all days.</a:t>
            </a:r>
          </a:p>
        </p:txBody>
      </p:sp>
      <p:grpSp>
        <p:nvGrpSpPr>
          <p:cNvPr id="31" name="Group 31"/>
          <p:cNvGrpSpPr/>
          <p:nvPr/>
        </p:nvGrpSpPr>
        <p:grpSpPr>
          <a:xfrm>
            <a:off x="9135771" y="6724088"/>
            <a:ext cx="262038" cy="262038"/>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9632473" y="6736932"/>
            <a:ext cx="6439495"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Weekly Sales Analysis (Bar Chart)</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195902-FD64-BA79-5669-8837BA9535D9}"/>
              </a:ext>
            </a:extLst>
          </p:cNvPr>
          <p:cNvPicPr>
            <a:picLocks noChangeAspect="1"/>
          </p:cNvPicPr>
          <p:nvPr/>
        </p:nvPicPr>
        <p:blipFill>
          <a:blip r:embed="rId2"/>
          <a:stretch>
            <a:fillRect/>
          </a:stretch>
        </p:blipFill>
        <p:spPr>
          <a:xfrm>
            <a:off x="1729360" y="1279178"/>
            <a:ext cx="6001276" cy="4167869"/>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2" name="TextBox 2"/>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3" name="TextBox 3"/>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07</a:t>
            </a:r>
          </a:p>
        </p:txBody>
      </p:sp>
      <p:grpSp>
        <p:nvGrpSpPr>
          <p:cNvPr id="8" name="Group 8"/>
          <p:cNvGrpSpPr/>
          <p:nvPr/>
        </p:nvGrpSpPr>
        <p:grpSpPr>
          <a:xfrm>
            <a:off x="0" y="5920447"/>
            <a:ext cx="8384711" cy="2735500"/>
            <a:chOff x="0" y="0"/>
            <a:chExt cx="2208319" cy="720461"/>
          </a:xfrm>
        </p:grpSpPr>
        <p:sp>
          <p:nvSpPr>
            <p:cNvPr id="9" name="Freeform 9"/>
            <p:cNvSpPr/>
            <p:nvPr/>
          </p:nvSpPr>
          <p:spPr>
            <a:xfrm>
              <a:off x="0" y="0"/>
              <a:ext cx="2208319" cy="720461"/>
            </a:xfrm>
            <a:custGeom>
              <a:avLst/>
              <a:gdLst/>
              <a:ahLst/>
              <a:cxnLst/>
              <a:rect l="l" t="t" r="r" b="b"/>
              <a:pathLst>
                <a:path w="2208319" h="720461">
                  <a:moveTo>
                    <a:pt x="0" y="0"/>
                  </a:moveTo>
                  <a:lnTo>
                    <a:pt x="2208319" y="0"/>
                  </a:lnTo>
                  <a:lnTo>
                    <a:pt x="2208319" y="720461"/>
                  </a:lnTo>
                  <a:lnTo>
                    <a:pt x="0" y="720461"/>
                  </a:lnTo>
                  <a:close/>
                </a:path>
              </a:pathLst>
            </a:custGeom>
            <a:gradFill rotWithShape="1">
              <a:gsLst>
                <a:gs pos="0">
                  <a:srgbClr val="3C67BF">
                    <a:alpha val="79000"/>
                  </a:srgbClr>
                </a:gs>
                <a:gs pos="100000">
                  <a:srgbClr val="F7ACFF">
                    <a:alpha val="79000"/>
                  </a:srgbClr>
                </a:gs>
              </a:gsLst>
              <a:lin ang="0"/>
            </a:gradFill>
          </p:spPr>
        </p:sp>
        <p:sp>
          <p:nvSpPr>
            <p:cNvPr id="10" name="TextBox 10"/>
            <p:cNvSpPr txBox="1"/>
            <p:nvPr/>
          </p:nvSpPr>
          <p:spPr>
            <a:xfrm>
              <a:off x="0" y="-38100"/>
              <a:ext cx="2208319" cy="758561"/>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029177" y="2339407"/>
            <a:ext cx="1256320" cy="125632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9521575" y="4261787"/>
            <a:ext cx="262038" cy="262038"/>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9537935" y="6653352"/>
            <a:ext cx="262038" cy="262038"/>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429600" y="2555251"/>
            <a:ext cx="2028716" cy="2080953"/>
            <a:chOff x="0" y="0"/>
            <a:chExt cx="534312" cy="548070"/>
          </a:xfrm>
        </p:grpSpPr>
        <p:sp>
          <p:nvSpPr>
            <p:cNvPr id="29" name="Freeform 29"/>
            <p:cNvSpPr/>
            <p:nvPr/>
          </p:nvSpPr>
          <p:spPr>
            <a:xfrm>
              <a:off x="0" y="0"/>
              <a:ext cx="534312" cy="548070"/>
            </a:xfrm>
            <a:custGeom>
              <a:avLst/>
              <a:gdLst/>
              <a:ahLst/>
              <a:cxnLst/>
              <a:rect l="l" t="t" r="r" b="b"/>
              <a:pathLst>
                <a:path w="534312" h="548070">
                  <a:moveTo>
                    <a:pt x="0" y="0"/>
                  </a:moveTo>
                  <a:lnTo>
                    <a:pt x="534312" y="0"/>
                  </a:lnTo>
                  <a:lnTo>
                    <a:pt x="534312" y="548070"/>
                  </a:lnTo>
                  <a:lnTo>
                    <a:pt x="0" y="548070"/>
                  </a:lnTo>
                  <a:close/>
                </a:path>
              </a:pathLst>
            </a:custGeom>
            <a:gradFill rotWithShape="1">
              <a:gsLst>
                <a:gs pos="0">
                  <a:srgbClr val="3C67BF">
                    <a:alpha val="79000"/>
                  </a:srgbClr>
                </a:gs>
                <a:gs pos="100000">
                  <a:srgbClr val="F7ACFF">
                    <a:alpha val="79000"/>
                  </a:srgbClr>
                </a:gs>
              </a:gsLst>
              <a:lin ang="0"/>
            </a:gradFill>
          </p:spPr>
        </p:sp>
        <p:sp>
          <p:nvSpPr>
            <p:cNvPr id="30" name="TextBox 30"/>
            <p:cNvSpPr txBox="1"/>
            <p:nvPr/>
          </p:nvSpPr>
          <p:spPr>
            <a:xfrm>
              <a:off x="0" y="-38100"/>
              <a:ext cx="534312" cy="58617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15568629" y="-318954"/>
            <a:ext cx="2249937" cy="2249937"/>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17128905" y="1279178"/>
            <a:ext cx="1256320" cy="1256320"/>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42" name="TextBox 4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44" name="TextBox 43">
            <a:extLst>
              <a:ext uri="{FF2B5EF4-FFF2-40B4-BE49-F238E27FC236}">
                <a16:creationId xmlns:a16="http://schemas.microsoft.com/office/drawing/2014/main" id="{548ACB40-4671-86A6-1342-0F008AD15182}"/>
              </a:ext>
            </a:extLst>
          </p:cNvPr>
          <p:cNvSpPr txBox="1"/>
          <p:nvPr/>
        </p:nvSpPr>
        <p:spPr>
          <a:xfrm>
            <a:off x="9982200" y="4208977"/>
            <a:ext cx="9193236" cy="361637"/>
          </a:xfrm>
          <a:prstGeom prst="rect">
            <a:avLst/>
          </a:prstGeom>
          <a:noFill/>
        </p:spPr>
        <p:txBody>
          <a:bodyPr wrap="square">
            <a:spAutoFit/>
          </a:bodyPr>
          <a:lstStyle/>
          <a:p>
            <a:pPr algn="l">
              <a:lnSpc>
                <a:spcPts val="2145"/>
              </a:lnSpc>
            </a:pPr>
            <a:r>
              <a:rPr lang="en-US" sz="1800" b="1" dirty="0">
                <a:solidFill>
                  <a:srgbClr val="240960"/>
                </a:solidFill>
                <a:latin typeface="Montserrat Bold"/>
                <a:ea typeface="Montserrat Bold"/>
                <a:cs typeface="Montserrat Bold"/>
                <a:sym typeface="Montserrat Bold"/>
              </a:rPr>
              <a:t>Category Size Quantity (Pie Chart)</a:t>
            </a:r>
          </a:p>
        </p:txBody>
      </p:sp>
      <p:sp>
        <p:nvSpPr>
          <p:cNvPr id="46" name="TextBox 45">
            <a:extLst>
              <a:ext uri="{FF2B5EF4-FFF2-40B4-BE49-F238E27FC236}">
                <a16:creationId xmlns:a16="http://schemas.microsoft.com/office/drawing/2014/main" id="{26CF987E-124D-C600-E233-A873548227C7}"/>
              </a:ext>
            </a:extLst>
          </p:cNvPr>
          <p:cNvSpPr txBox="1"/>
          <p:nvPr/>
        </p:nvSpPr>
        <p:spPr>
          <a:xfrm>
            <a:off x="9783613" y="4636204"/>
            <a:ext cx="7154449" cy="1292020"/>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Represents sales quantity across different sizes.</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Sizes like XXL, S, and L are the top-selling categories, with XXL leading at 16,511 units.</a:t>
            </a:r>
          </a:p>
        </p:txBody>
      </p:sp>
      <p:sp>
        <p:nvSpPr>
          <p:cNvPr id="48" name="TextBox 47">
            <a:extLst>
              <a:ext uri="{FF2B5EF4-FFF2-40B4-BE49-F238E27FC236}">
                <a16:creationId xmlns:a16="http://schemas.microsoft.com/office/drawing/2014/main" id="{B2551C89-8951-5E1D-C7A9-2C2AAC6B514E}"/>
              </a:ext>
            </a:extLst>
          </p:cNvPr>
          <p:cNvSpPr txBox="1"/>
          <p:nvPr/>
        </p:nvSpPr>
        <p:spPr>
          <a:xfrm>
            <a:off x="9982200" y="6622463"/>
            <a:ext cx="9587132" cy="361637"/>
          </a:xfrm>
          <a:prstGeom prst="rect">
            <a:avLst/>
          </a:prstGeom>
          <a:noFill/>
        </p:spPr>
        <p:txBody>
          <a:bodyPr wrap="square">
            <a:spAutoFit/>
          </a:bodyPr>
          <a:lstStyle/>
          <a:p>
            <a:pPr algn="l">
              <a:lnSpc>
                <a:spcPts val="2145"/>
              </a:lnSpc>
            </a:pPr>
            <a:r>
              <a:rPr lang="en-US" sz="1800" b="1" dirty="0">
                <a:solidFill>
                  <a:srgbClr val="240960"/>
                </a:solidFill>
                <a:latin typeface="Montserrat Bold"/>
                <a:ea typeface="Montserrat Bold"/>
                <a:cs typeface="Montserrat Bold"/>
                <a:sym typeface="Montserrat Bold"/>
              </a:rPr>
              <a:t>Fulfilment Comparison (Pie Chart)</a:t>
            </a:r>
          </a:p>
        </p:txBody>
      </p:sp>
      <p:sp>
        <p:nvSpPr>
          <p:cNvPr id="50" name="TextBox 49">
            <a:extLst>
              <a:ext uri="{FF2B5EF4-FFF2-40B4-BE49-F238E27FC236}">
                <a16:creationId xmlns:a16="http://schemas.microsoft.com/office/drawing/2014/main" id="{F09FB6DB-BC5A-6C57-ED56-9E9504AFF295}"/>
              </a:ext>
            </a:extLst>
          </p:cNvPr>
          <p:cNvSpPr txBox="1"/>
          <p:nvPr/>
        </p:nvSpPr>
        <p:spPr>
          <a:xfrm>
            <a:off x="9996268" y="7238154"/>
            <a:ext cx="7132637" cy="170751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GB" dirty="0">
                <a:latin typeface="Montserrat" panose="00000500000000000000" pitchFamily="2" charset="0"/>
              </a:rPr>
              <a:t>Compares order </a:t>
            </a:r>
            <a:r>
              <a:rPr lang="en-GB" dirty="0" err="1">
                <a:latin typeface="Montserrat" panose="00000500000000000000" pitchFamily="2" charset="0"/>
              </a:rPr>
              <a:t>fulfillment</a:t>
            </a:r>
            <a:r>
              <a:rPr lang="en-GB" dirty="0">
                <a:latin typeface="Montserrat" panose="00000500000000000000" pitchFamily="2" charset="0"/>
              </a:rPr>
              <a:t> between Amazon and Merchant.</a:t>
            </a:r>
          </a:p>
          <a:p>
            <a:pPr marL="285750" indent="-285750" algn="just">
              <a:lnSpc>
                <a:spcPct val="150000"/>
              </a:lnSpc>
              <a:buFont typeface="Wingdings" panose="05000000000000000000" pitchFamily="2" charset="2"/>
              <a:buChar char="Ø"/>
            </a:pPr>
            <a:r>
              <a:rPr lang="en-GB" dirty="0">
                <a:latin typeface="Montserrat" panose="00000500000000000000" pitchFamily="2" charset="0"/>
              </a:rPr>
              <a:t>Amazon </a:t>
            </a:r>
            <a:r>
              <a:rPr lang="en-GB" dirty="0" err="1">
                <a:latin typeface="Montserrat" panose="00000500000000000000" pitchFamily="2" charset="0"/>
              </a:rPr>
              <a:t>fulfills</a:t>
            </a:r>
            <a:r>
              <a:rPr lang="en-GB" dirty="0">
                <a:latin typeface="Montserrat" panose="00000500000000000000" pitchFamily="2" charset="0"/>
              </a:rPr>
              <a:t> the majority with 84,082 orders, while Merchants </a:t>
            </a:r>
            <a:r>
              <a:rPr lang="en-GB" dirty="0" err="1">
                <a:latin typeface="Montserrat" panose="00000500000000000000" pitchFamily="2" charset="0"/>
              </a:rPr>
              <a:t>fulfill</a:t>
            </a:r>
            <a:r>
              <a:rPr lang="en-GB" dirty="0">
                <a:latin typeface="Montserrat" panose="00000500000000000000" pitchFamily="2" charset="0"/>
              </a:rPr>
              <a:t> 32,565.</a:t>
            </a:r>
          </a:p>
        </p:txBody>
      </p:sp>
      <p:pic>
        <p:nvPicPr>
          <p:cNvPr id="54" name="Picture 53">
            <a:extLst>
              <a:ext uri="{FF2B5EF4-FFF2-40B4-BE49-F238E27FC236}">
                <a16:creationId xmlns:a16="http://schemas.microsoft.com/office/drawing/2014/main" id="{463CBD24-F5BF-96DA-BC89-5E147BB50AD7}"/>
              </a:ext>
            </a:extLst>
          </p:cNvPr>
          <p:cNvPicPr>
            <a:picLocks noChangeAspect="1"/>
          </p:cNvPicPr>
          <p:nvPr/>
        </p:nvPicPr>
        <p:blipFill>
          <a:blip r:embed="rId3"/>
          <a:stretch>
            <a:fillRect/>
          </a:stretch>
        </p:blipFill>
        <p:spPr>
          <a:xfrm>
            <a:off x="1828800" y="5909310"/>
            <a:ext cx="5172797" cy="338184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a:extLst>
            <a:ext uri="{FF2B5EF4-FFF2-40B4-BE49-F238E27FC236}">
              <a16:creationId xmlns:a16="http://schemas.microsoft.com/office/drawing/2014/main" id="{6C33464C-E59A-975E-A0F8-C491ADB05FEF}"/>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C185CDA1-3157-7089-A091-7A82A518B22D}"/>
              </a:ext>
            </a:extLst>
          </p:cNvPr>
          <p:cNvPicPr>
            <a:picLocks noChangeAspect="1"/>
          </p:cNvPicPr>
          <p:nvPr/>
        </p:nvPicPr>
        <p:blipFill>
          <a:blip r:embed="rId2"/>
          <a:stretch>
            <a:fillRect/>
          </a:stretch>
        </p:blipFill>
        <p:spPr>
          <a:xfrm>
            <a:off x="785929" y="5819943"/>
            <a:ext cx="5581902" cy="429149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9" name="Picture 8">
            <a:extLst>
              <a:ext uri="{FF2B5EF4-FFF2-40B4-BE49-F238E27FC236}">
                <a16:creationId xmlns:a16="http://schemas.microsoft.com/office/drawing/2014/main" id="{FE8C7F49-1AF8-CFD5-082F-2E0CA1680ACB}"/>
              </a:ext>
            </a:extLst>
          </p:cNvPr>
          <p:cNvPicPr>
            <a:picLocks noChangeAspect="1"/>
          </p:cNvPicPr>
          <p:nvPr/>
        </p:nvPicPr>
        <p:blipFill>
          <a:blip r:embed="rId3"/>
          <a:stretch>
            <a:fillRect/>
          </a:stretch>
        </p:blipFill>
        <p:spPr>
          <a:xfrm>
            <a:off x="477783" y="1679745"/>
            <a:ext cx="8061845" cy="3714151"/>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grpSp>
        <p:nvGrpSpPr>
          <p:cNvPr id="2" name="Group 2">
            <a:extLst>
              <a:ext uri="{FF2B5EF4-FFF2-40B4-BE49-F238E27FC236}">
                <a16:creationId xmlns:a16="http://schemas.microsoft.com/office/drawing/2014/main" id="{E10266B2-2395-3E8D-08CF-B35F8DE0B760}"/>
              </a:ext>
            </a:extLst>
          </p:cNvPr>
          <p:cNvGrpSpPr/>
          <p:nvPr/>
        </p:nvGrpSpPr>
        <p:grpSpPr>
          <a:xfrm>
            <a:off x="7275947" y="-440954"/>
            <a:ext cx="11264060" cy="11375654"/>
            <a:chOff x="0" y="0"/>
            <a:chExt cx="2966666" cy="2996057"/>
          </a:xfrm>
        </p:grpSpPr>
        <p:sp>
          <p:nvSpPr>
            <p:cNvPr id="3" name="Freeform 3">
              <a:extLst>
                <a:ext uri="{FF2B5EF4-FFF2-40B4-BE49-F238E27FC236}">
                  <a16:creationId xmlns:a16="http://schemas.microsoft.com/office/drawing/2014/main" id="{B78EB20D-187D-60ED-D7A6-0B686B897418}"/>
                </a:ext>
              </a:extLst>
            </p:cNvPr>
            <p:cNvSpPr/>
            <p:nvPr/>
          </p:nvSpPr>
          <p:spPr>
            <a:xfrm>
              <a:off x="0" y="0"/>
              <a:ext cx="2966666" cy="2996057"/>
            </a:xfrm>
            <a:custGeom>
              <a:avLst/>
              <a:gdLst/>
              <a:ahLst/>
              <a:cxnLst/>
              <a:rect l="l" t="t" r="r" b="b"/>
              <a:pathLst>
                <a:path w="2966666" h="2996057">
                  <a:moveTo>
                    <a:pt x="0" y="0"/>
                  </a:moveTo>
                  <a:lnTo>
                    <a:pt x="2966666" y="0"/>
                  </a:lnTo>
                  <a:lnTo>
                    <a:pt x="2966666" y="2996057"/>
                  </a:lnTo>
                  <a:lnTo>
                    <a:pt x="0" y="2996057"/>
                  </a:lnTo>
                  <a:close/>
                </a:path>
              </a:pathLst>
            </a:custGeom>
            <a:gradFill rotWithShape="1">
              <a:gsLst>
                <a:gs pos="0">
                  <a:srgbClr val="F7ACFF">
                    <a:alpha val="0"/>
                  </a:srgbClr>
                </a:gs>
                <a:gs pos="50000">
                  <a:srgbClr val="6B4CAF">
                    <a:alpha val="13225"/>
                  </a:srgbClr>
                </a:gs>
                <a:gs pos="100000">
                  <a:srgbClr val="3C67BF">
                    <a:alpha val="23000"/>
                  </a:srgbClr>
                </a:gs>
              </a:gsLst>
              <a:lin ang="0"/>
            </a:gradFill>
          </p:spPr>
        </p:sp>
        <p:sp>
          <p:nvSpPr>
            <p:cNvPr id="4" name="TextBox 4">
              <a:extLst>
                <a:ext uri="{FF2B5EF4-FFF2-40B4-BE49-F238E27FC236}">
                  <a16:creationId xmlns:a16="http://schemas.microsoft.com/office/drawing/2014/main" id="{8F5EEDDE-A96A-96DC-50BA-465CC9F88A64}"/>
                </a:ext>
              </a:extLst>
            </p:cNvPr>
            <p:cNvSpPr txBox="1"/>
            <p:nvPr/>
          </p:nvSpPr>
          <p:spPr>
            <a:xfrm>
              <a:off x="0" y="-38100"/>
              <a:ext cx="2966666" cy="3034157"/>
            </a:xfrm>
            <a:prstGeom prst="rect">
              <a:avLst/>
            </a:prstGeom>
          </p:spPr>
          <p:txBody>
            <a:bodyPr lIns="50800" tIns="50800" rIns="50800" bIns="50800" rtlCol="0" anchor="ctr"/>
            <a:lstStyle/>
            <a:p>
              <a:pPr algn="ctr">
                <a:lnSpc>
                  <a:spcPts val="2659"/>
                </a:lnSpc>
              </a:pPr>
              <a:endParaRPr/>
            </a:p>
          </p:txBody>
        </p:sp>
      </p:grpSp>
      <p:grpSp>
        <p:nvGrpSpPr>
          <p:cNvPr id="5" name="Group 5">
            <a:extLst>
              <a:ext uri="{FF2B5EF4-FFF2-40B4-BE49-F238E27FC236}">
                <a16:creationId xmlns:a16="http://schemas.microsoft.com/office/drawing/2014/main" id="{1B3EF02F-AD9E-1AE5-4F1D-A30CD8E15DB7}"/>
              </a:ext>
            </a:extLst>
          </p:cNvPr>
          <p:cNvGrpSpPr/>
          <p:nvPr/>
        </p:nvGrpSpPr>
        <p:grpSpPr>
          <a:xfrm>
            <a:off x="-1154546" y="-1328013"/>
            <a:ext cx="5214383" cy="5214383"/>
            <a:chOff x="0" y="0"/>
            <a:chExt cx="812800" cy="812800"/>
          </a:xfrm>
        </p:grpSpPr>
        <p:sp>
          <p:nvSpPr>
            <p:cNvPr id="6" name="Freeform 6">
              <a:extLst>
                <a:ext uri="{FF2B5EF4-FFF2-40B4-BE49-F238E27FC236}">
                  <a16:creationId xmlns:a16="http://schemas.microsoft.com/office/drawing/2014/main" id="{552C3C11-4761-38C3-FC8A-E4619E385AF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58000"/>
                  </a:srgbClr>
                </a:gs>
              </a:gsLst>
              <a:lin ang="0"/>
            </a:gradFill>
          </p:spPr>
        </p:sp>
        <p:sp>
          <p:nvSpPr>
            <p:cNvPr id="7" name="TextBox 7">
              <a:extLst>
                <a:ext uri="{FF2B5EF4-FFF2-40B4-BE49-F238E27FC236}">
                  <a16:creationId xmlns:a16="http://schemas.microsoft.com/office/drawing/2014/main" id="{7ACC1F6F-6A85-0AAD-9299-FCA9B60D07C7}"/>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3" name="TextBox 13">
            <a:extLst>
              <a:ext uri="{FF2B5EF4-FFF2-40B4-BE49-F238E27FC236}">
                <a16:creationId xmlns:a16="http://schemas.microsoft.com/office/drawing/2014/main" id="{69B9611E-576B-4038-99D7-1A62CD07D60C}"/>
              </a:ext>
            </a:extLst>
          </p:cNvPr>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4" name="TextBox 14">
            <a:extLst>
              <a:ext uri="{FF2B5EF4-FFF2-40B4-BE49-F238E27FC236}">
                <a16:creationId xmlns:a16="http://schemas.microsoft.com/office/drawing/2014/main" id="{6FE59B59-56BF-E901-4AA2-CCD722F7521D}"/>
              </a:ext>
            </a:extLst>
          </p:cNvPr>
          <p:cNvSpPr txBox="1"/>
          <p:nvPr/>
        </p:nvSpPr>
        <p:spPr>
          <a:xfrm>
            <a:off x="16774314" y="9473025"/>
            <a:ext cx="354591"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08</a:t>
            </a:r>
          </a:p>
        </p:txBody>
      </p:sp>
      <p:grpSp>
        <p:nvGrpSpPr>
          <p:cNvPr id="22" name="Group 22">
            <a:extLst>
              <a:ext uri="{FF2B5EF4-FFF2-40B4-BE49-F238E27FC236}">
                <a16:creationId xmlns:a16="http://schemas.microsoft.com/office/drawing/2014/main" id="{586997B6-C0DE-0F8C-A2B6-1368B395608E}"/>
              </a:ext>
            </a:extLst>
          </p:cNvPr>
          <p:cNvGrpSpPr/>
          <p:nvPr/>
        </p:nvGrpSpPr>
        <p:grpSpPr>
          <a:xfrm>
            <a:off x="-908020" y="7636544"/>
            <a:ext cx="4721330" cy="4721330"/>
            <a:chOff x="0" y="0"/>
            <a:chExt cx="812800" cy="812800"/>
          </a:xfrm>
        </p:grpSpPr>
        <p:sp>
          <p:nvSpPr>
            <p:cNvPr id="23" name="Freeform 23">
              <a:extLst>
                <a:ext uri="{FF2B5EF4-FFF2-40B4-BE49-F238E27FC236}">
                  <a16:creationId xmlns:a16="http://schemas.microsoft.com/office/drawing/2014/main" id="{5C60C39D-9E27-5560-9A13-7FA4C3B77EF0}"/>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24" name="TextBox 24">
              <a:extLst>
                <a:ext uri="{FF2B5EF4-FFF2-40B4-BE49-F238E27FC236}">
                  <a16:creationId xmlns:a16="http://schemas.microsoft.com/office/drawing/2014/main" id="{4817FDE4-6AFE-E0C1-061F-D1F9E627076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5" name="TextBox 25">
            <a:extLst>
              <a:ext uri="{FF2B5EF4-FFF2-40B4-BE49-F238E27FC236}">
                <a16:creationId xmlns:a16="http://schemas.microsoft.com/office/drawing/2014/main" id="{98CDA247-BD94-1AC1-EF86-9FD06AE8004C}"/>
              </a:ext>
            </a:extLst>
          </p:cNvPr>
          <p:cNvSpPr txBox="1"/>
          <p:nvPr/>
        </p:nvSpPr>
        <p:spPr>
          <a:xfrm>
            <a:off x="9640700" y="4625108"/>
            <a:ext cx="8266299" cy="1199687"/>
          </a:xfrm>
          <a:prstGeom prst="rect">
            <a:avLst/>
          </a:prstGeom>
        </p:spPr>
        <p:txBody>
          <a:bodyPr wrap="square" lIns="0" tIns="0" rIns="0" bIns="0" rtlCol="0" anchor="t">
            <a:spAutoFit/>
          </a:bodyPr>
          <a:lstStyle/>
          <a:p>
            <a:pPr marL="285750" indent="-285750" algn="just">
              <a:lnSpc>
                <a:spcPct val="150000"/>
              </a:lnSpc>
              <a:buFont typeface="Wingdings" panose="05000000000000000000" pitchFamily="2" charset="2"/>
              <a:buChar char="Ø"/>
            </a:pPr>
            <a:r>
              <a:rPr lang="en-GB" sz="1800" dirty="0">
                <a:latin typeface="Montserrat" panose="00000500000000000000" pitchFamily="2" charset="0"/>
              </a:rPr>
              <a:t>Bengaluru leads with ₹6.7M in revenue, followed by Hyderabad and Mumbai.</a:t>
            </a:r>
          </a:p>
          <a:p>
            <a:pPr marL="285750" indent="-285750" algn="just">
              <a:lnSpc>
                <a:spcPct val="150000"/>
              </a:lnSpc>
              <a:buFont typeface="Wingdings" panose="05000000000000000000" pitchFamily="2" charset="2"/>
              <a:buChar char="Ø"/>
            </a:pPr>
            <a:r>
              <a:rPr lang="en-GB" sz="1800" dirty="0">
                <a:latin typeface="Montserrat" panose="00000500000000000000" pitchFamily="2" charset="0"/>
              </a:rPr>
              <a:t>Indicates that Tier-1 cities contribute the most to revenue.</a:t>
            </a:r>
          </a:p>
        </p:txBody>
      </p:sp>
      <p:grpSp>
        <p:nvGrpSpPr>
          <p:cNvPr id="26" name="Group 26">
            <a:extLst>
              <a:ext uri="{FF2B5EF4-FFF2-40B4-BE49-F238E27FC236}">
                <a16:creationId xmlns:a16="http://schemas.microsoft.com/office/drawing/2014/main" id="{C3C3DC21-145E-861E-147A-6EFEE1506344}"/>
              </a:ext>
            </a:extLst>
          </p:cNvPr>
          <p:cNvGrpSpPr/>
          <p:nvPr/>
        </p:nvGrpSpPr>
        <p:grpSpPr>
          <a:xfrm>
            <a:off x="9144000" y="4175927"/>
            <a:ext cx="262038" cy="262038"/>
            <a:chOff x="0" y="0"/>
            <a:chExt cx="812800" cy="812800"/>
          </a:xfrm>
        </p:grpSpPr>
        <p:sp>
          <p:nvSpPr>
            <p:cNvPr id="27" name="Freeform 27">
              <a:extLst>
                <a:ext uri="{FF2B5EF4-FFF2-40B4-BE49-F238E27FC236}">
                  <a16:creationId xmlns:a16="http://schemas.microsoft.com/office/drawing/2014/main" id="{4A180131-ED6E-24EB-8626-F46BA6B5EC2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8" name="TextBox 28">
              <a:extLst>
                <a:ext uri="{FF2B5EF4-FFF2-40B4-BE49-F238E27FC236}">
                  <a16:creationId xmlns:a16="http://schemas.microsoft.com/office/drawing/2014/main" id="{39FB1D02-5CCF-9EEF-F120-CEF51229551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9" name="TextBox 29">
            <a:extLst>
              <a:ext uri="{FF2B5EF4-FFF2-40B4-BE49-F238E27FC236}">
                <a16:creationId xmlns:a16="http://schemas.microsoft.com/office/drawing/2014/main" id="{9B39DDDB-DB7F-80C3-F1BC-E895853E7D80}"/>
              </a:ext>
            </a:extLst>
          </p:cNvPr>
          <p:cNvSpPr txBox="1"/>
          <p:nvPr/>
        </p:nvSpPr>
        <p:spPr>
          <a:xfrm>
            <a:off x="9640701" y="4188770"/>
            <a:ext cx="7351899"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Top Performing Locations (Bar Chart)</a:t>
            </a:r>
          </a:p>
        </p:txBody>
      </p:sp>
      <p:sp>
        <p:nvSpPr>
          <p:cNvPr id="30" name="TextBox 30">
            <a:extLst>
              <a:ext uri="{FF2B5EF4-FFF2-40B4-BE49-F238E27FC236}">
                <a16:creationId xmlns:a16="http://schemas.microsoft.com/office/drawing/2014/main" id="{0BA390A3-5022-D873-67B9-238BF431F051}"/>
              </a:ext>
            </a:extLst>
          </p:cNvPr>
          <p:cNvSpPr txBox="1"/>
          <p:nvPr/>
        </p:nvSpPr>
        <p:spPr>
          <a:xfrm>
            <a:off x="9632473" y="7173269"/>
            <a:ext cx="8198327" cy="1199687"/>
          </a:xfrm>
          <a:prstGeom prst="rect">
            <a:avLst/>
          </a:prstGeom>
        </p:spPr>
        <p:txBody>
          <a:bodyPr wrap="square" lIns="0" tIns="0" rIns="0" bIns="0" rtlCol="0" anchor="t">
            <a:spAutoFit/>
          </a:bodyPr>
          <a:lstStyle/>
          <a:p>
            <a:pPr marL="285750" indent="-285750" algn="just">
              <a:lnSpc>
                <a:spcPct val="150000"/>
              </a:lnSpc>
              <a:buFont typeface="Wingdings" panose="05000000000000000000" pitchFamily="2" charset="2"/>
              <a:buChar char="Ø"/>
            </a:pPr>
            <a:r>
              <a:rPr lang="en-GB" sz="1800" dirty="0">
                <a:latin typeface="Montserrat" panose="00000500000000000000" pitchFamily="2" charset="0"/>
              </a:rPr>
              <a:t>Kurta and Set are top products with over 45,000 units sold.</a:t>
            </a:r>
          </a:p>
          <a:p>
            <a:pPr marL="285750" indent="-285750" algn="just">
              <a:lnSpc>
                <a:spcPct val="150000"/>
              </a:lnSpc>
              <a:buFont typeface="Wingdings" panose="05000000000000000000" pitchFamily="2" charset="2"/>
              <a:buChar char="Ø"/>
            </a:pPr>
            <a:r>
              <a:rPr lang="en-GB" sz="1800" dirty="0">
                <a:latin typeface="Montserrat" panose="00000500000000000000" pitchFamily="2" charset="0"/>
              </a:rPr>
              <a:t>These also correspond to high revenue segments (₹35.7M and ₹19.4M respectively).</a:t>
            </a:r>
          </a:p>
        </p:txBody>
      </p:sp>
      <p:grpSp>
        <p:nvGrpSpPr>
          <p:cNvPr id="31" name="Group 31">
            <a:extLst>
              <a:ext uri="{FF2B5EF4-FFF2-40B4-BE49-F238E27FC236}">
                <a16:creationId xmlns:a16="http://schemas.microsoft.com/office/drawing/2014/main" id="{B1D85F42-3AF3-44F6-0A41-DDD70130CE18}"/>
              </a:ext>
            </a:extLst>
          </p:cNvPr>
          <p:cNvGrpSpPr/>
          <p:nvPr/>
        </p:nvGrpSpPr>
        <p:grpSpPr>
          <a:xfrm>
            <a:off x="9135771" y="6724088"/>
            <a:ext cx="262038" cy="262038"/>
            <a:chOff x="0" y="0"/>
            <a:chExt cx="812800" cy="812800"/>
          </a:xfrm>
        </p:grpSpPr>
        <p:sp>
          <p:nvSpPr>
            <p:cNvPr id="32" name="Freeform 32">
              <a:extLst>
                <a:ext uri="{FF2B5EF4-FFF2-40B4-BE49-F238E27FC236}">
                  <a16:creationId xmlns:a16="http://schemas.microsoft.com/office/drawing/2014/main" id="{ECB2C686-8E50-E372-6289-A3A6D538DE9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33" name="TextBox 33">
              <a:extLst>
                <a:ext uri="{FF2B5EF4-FFF2-40B4-BE49-F238E27FC236}">
                  <a16:creationId xmlns:a16="http://schemas.microsoft.com/office/drawing/2014/main" id="{6E53C456-F9E6-57B8-A93D-0191CFA21273}"/>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34" name="TextBox 34">
            <a:extLst>
              <a:ext uri="{FF2B5EF4-FFF2-40B4-BE49-F238E27FC236}">
                <a16:creationId xmlns:a16="http://schemas.microsoft.com/office/drawing/2014/main" id="{6192B78F-B0A2-9D96-751E-9102B9EADBCD}"/>
              </a:ext>
            </a:extLst>
          </p:cNvPr>
          <p:cNvSpPr txBox="1"/>
          <p:nvPr/>
        </p:nvSpPr>
        <p:spPr>
          <a:xfrm>
            <a:off x="9632473" y="6736932"/>
            <a:ext cx="7984178" cy="286938"/>
          </a:xfrm>
          <a:prstGeom prst="rect">
            <a:avLst/>
          </a:prstGeom>
        </p:spPr>
        <p:txBody>
          <a:bodyPr wrap="square"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High Demand Products (Bar Chart)</a:t>
            </a:r>
          </a:p>
        </p:txBody>
      </p:sp>
    </p:spTree>
    <p:extLst>
      <p:ext uri="{BB962C8B-B14F-4D97-AF65-F5344CB8AC3E}">
        <p14:creationId xmlns:p14="http://schemas.microsoft.com/office/powerpoint/2010/main" val="2517925280"/>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5FF"/>
        </a:solid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BDF87A78-8C22-9ABA-F69A-CF0833ACE89C}"/>
              </a:ext>
            </a:extLst>
          </p:cNvPr>
          <p:cNvPicPr>
            <a:picLocks noChangeAspect="1"/>
          </p:cNvPicPr>
          <p:nvPr/>
        </p:nvPicPr>
        <p:blipFill>
          <a:blip r:embed="rId2"/>
          <a:stretch>
            <a:fillRect/>
          </a:stretch>
        </p:blipFill>
        <p:spPr>
          <a:xfrm>
            <a:off x="1228515" y="2850923"/>
            <a:ext cx="7552383" cy="5111209"/>
          </a:xfrm>
          <a:prstGeom prst="rect">
            <a:avLst/>
          </a:prstGeom>
        </p:spPr>
      </p:pic>
      <p:grpSp>
        <p:nvGrpSpPr>
          <p:cNvPr id="2" name="Group 2"/>
          <p:cNvGrpSpPr/>
          <p:nvPr/>
        </p:nvGrpSpPr>
        <p:grpSpPr>
          <a:xfrm>
            <a:off x="-432325" y="2246485"/>
            <a:ext cx="19795102" cy="6320087"/>
            <a:chOff x="0" y="0"/>
            <a:chExt cx="5213525" cy="1664550"/>
          </a:xfrm>
        </p:grpSpPr>
        <p:sp>
          <p:nvSpPr>
            <p:cNvPr id="3" name="Freeform 3"/>
            <p:cNvSpPr/>
            <p:nvPr/>
          </p:nvSpPr>
          <p:spPr>
            <a:xfrm>
              <a:off x="0" y="0"/>
              <a:ext cx="5213525" cy="1664550"/>
            </a:xfrm>
            <a:custGeom>
              <a:avLst/>
              <a:gdLst/>
              <a:ahLst/>
              <a:cxnLst/>
              <a:rect l="l" t="t" r="r" b="b"/>
              <a:pathLst>
                <a:path w="5213525" h="1664550">
                  <a:moveTo>
                    <a:pt x="0" y="0"/>
                  </a:moveTo>
                  <a:lnTo>
                    <a:pt x="5213525" y="0"/>
                  </a:lnTo>
                  <a:lnTo>
                    <a:pt x="5213525" y="1664550"/>
                  </a:lnTo>
                  <a:lnTo>
                    <a:pt x="0" y="1664550"/>
                  </a:lnTo>
                  <a:close/>
                </a:path>
              </a:pathLst>
            </a:custGeom>
            <a:gradFill rotWithShape="1">
              <a:gsLst>
                <a:gs pos="0">
                  <a:srgbClr val="3C67BF">
                    <a:alpha val="23000"/>
                  </a:srgbClr>
                </a:gs>
                <a:gs pos="50000">
                  <a:srgbClr val="6B4CAF">
                    <a:alpha val="13225"/>
                  </a:srgbClr>
                </a:gs>
                <a:gs pos="100000">
                  <a:srgbClr val="F7ACFF">
                    <a:alpha val="0"/>
                  </a:srgbClr>
                </a:gs>
              </a:gsLst>
              <a:lin ang="0"/>
            </a:gradFill>
          </p:spPr>
        </p:sp>
        <p:sp>
          <p:nvSpPr>
            <p:cNvPr id="4" name="TextBox 4"/>
            <p:cNvSpPr txBox="1"/>
            <p:nvPr/>
          </p:nvSpPr>
          <p:spPr>
            <a:xfrm>
              <a:off x="0" y="-38100"/>
              <a:ext cx="5213525" cy="170265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497420" y="2688210"/>
            <a:ext cx="17568356" cy="5437174"/>
            <a:chOff x="0" y="0"/>
            <a:chExt cx="4627057" cy="1432013"/>
          </a:xfrm>
        </p:grpSpPr>
        <p:sp>
          <p:nvSpPr>
            <p:cNvPr id="6" name="Freeform 6"/>
            <p:cNvSpPr/>
            <p:nvPr/>
          </p:nvSpPr>
          <p:spPr>
            <a:xfrm>
              <a:off x="0" y="0"/>
              <a:ext cx="4627057" cy="1432013"/>
            </a:xfrm>
            <a:custGeom>
              <a:avLst/>
              <a:gdLst/>
              <a:ahLst/>
              <a:cxnLst/>
              <a:rect l="l" t="t" r="r" b="b"/>
              <a:pathLst>
                <a:path w="4627057" h="1432013">
                  <a:moveTo>
                    <a:pt x="0" y="0"/>
                  </a:moveTo>
                  <a:lnTo>
                    <a:pt x="4627057" y="0"/>
                  </a:lnTo>
                  <a:lnTo>
                    <a:pt x="4627057" y="1432013"/>
                  </a:lnTo>
                  <a:lnTo>
                    <a:pt x="0" y="1432013"/>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id="7" name="TextBox 7"/>
            <p:cNvSpPr txBox="1"/>
            <p:nvPr/>
          </p:nvSpPr>
          <p:spPr>
            <a:xfrm>
              <a:off x="0" y="-38100"/>
              <a:ext cx="4627057" cy="1470113"/>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10475165" y="7653473"/>
            <a:ext cx="1256320" cy="125632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17" name="TextBox 17"/>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16050268" y="9473025"/>
            <a:ext cx="724046" cy="242737"/>
          </a:xfrm>
          <a:prstGeom prst="rect">
            <a:avLst/>
          </a:prstGeom>
        </p:spPr>
        <p:txBody>
          <a:bodyPr lIns="0" tIns="0" rIns="0" bIns="0" rtlCol="0" anchor="t">
            <a:spAutoFit/>
          </a:bodyPr>
          <a:lstStyle/>
          <a:p>
            <a:pPr algn="l">
              <a:lnSpc>
                <a:spcPts val="1859"/>
              </a:lnSpc>
            </a:pPr>
            <a:r>
              <a:rPr lang="en-US" sz="1822" b="1">
                <a:solidFill>
                  <a:srgbClr val="240960"/>
                </a:solidFill>
                <a:latin typeface="Montserrat Bold"/>
                <a:ea typeface="Montserrat Bold"/>
                <a:cs typeface="Montserrat Bold"/>
                <a:sym typeface="Montserrat Bold"/>
              </a:rPr>
              <a:t>Page</a:t>
            </a:r>
          </a:p>
        </p:txBody>
      </p:sp>
      <p:sp>
        <p:nvSpPr>
          <p:cNvPr id="19" name="TextBox 19"/>
          <p:cNvSpPr txBox="1"/>
          <p:nvPr/>
        </p:nvSpPr>
        <p:spPr>
          <a:xfrm>
            <a:off x="16774314" y="9473025"/>
            <a:ext cx="484986" cy="241692"/>
          </a:xfrm>
          <a:prstGeom prst="rect">
            <a:avLst/>
          </a:prstGeom>
        </p:spPr>
        <p:txBody>
          <a:bodyPr lIns="0" tIns="0" rIns="0" bIns="0" rtlCol="0" anchor="t">
            <a:spAutoFit/>
          </a:bodyPr>
          <a:lstStyle/>
          <a:p>
            <a:pPr algn="l">
              <a:lnSpc>
                <a:spcPts val="1859"/>
              </a:lnSpc>
            </a:pPr>
            <a:r>
              <a:rPr lang="en-US" sz="1822" dirty="0">
                <a:solidFill>
                  <a:srgbClr val="240960"/>
                </a:solidFill>
                <a:latin typeface="Montserrat"/>
                <a:ea typeface="Montserrat"/>
                <a:cs typeface="Montserrat"/>
                <a:sym typeface="Montserrat"/>
              </a:rPr>
              <a:t>09</a:t>
            </a:r>
          </a:p>
        </p:txBody>
      </p:sp>
      <p:sp>
        <p:nvSpPr>
          <p:cNvPr id="23" name="TextBox 23"/>
          <p:cNvSpPr txBox="1"/>
          <p:nvPr/>
        </p:nvSpPr>
        <p:spPr>
          <a:xfrm>
            <a:off x="10942559" y="4037750"/>
            <a:ext cx="4279764" cy="2861681"/>
          </a:xfrm>
          <a:prstGeom prst="rect">
            <a:avLst/>
          </a:prstGeom>
        </p:spPr>
        <p:txBody>
          <a:bodyPr wrap="square" lIns="0" tIns="0" rIns="0" bIns="0" rtlCol="0" anchor="t">
            <a:spAutoFit/>
          </a:bodyPr>
          <a:lstStyle/>
          <a:p>
            <a:pPr marL="285750" indent="-285750" algn="just">
              <a:lnSpc>
                <a:spcPct val="150000"/>
              </a:lnSpc>
              <a:buFont typeface="Wingdings" panose="05000000000000000000" pitchFamily="2" charset="2"/>
              <a:buChar char="Ø"/>
            </a:pPr>
            <a:r>
              <a:rPr lang="en-GB" sz="1800" dirty="0">
                <a:latin typeface="Montserrat" panose="00000500000000000000" pitchFamily="2" charset="0"/>
              </a:rPr>
              <a:t>Southern and Western states like Maharashtra, Karnataka, and Tamil Nadu have the highest contribution.</a:t>
            </a:r>
          </a:p>
          <a:p>
            <a:pPr marL="285750" indent="-285750" algn="just">
              <a:lnSpc>
                <a:spcPct val="150000"/>
              </a:lnSpc>
              <a:buFont typeface="Wingdings" panose="05000000000000000000" pitchFamily="2" charset="2"/>
              <a:buChar char="Ø"/>
            </a:pPr>
            <a:r>
              <a:rPr lang="en-GB" sz="1800" dirty="0">
                <a:latin typeface="Montserrat" panose="00000500000000000000" pitchFamily="2" charset="0"/>
              </a:rPr>
              <a:t>Visualizing the data on the map helps identify strong markets and regional opportunities.</a:t>
            </a:r>
          </a:p>
        </p:txBody>
      </p:sp>
      <p:grpSp>
        <p:nvGrpSpPr>
          <p:cNvPr id="24" name="Group 24"/>
          <p:cNvGrpSpPr/>
          <p:nvPr/>
        </p:nvGrpSpPr>
        <p:grpSpPr>
          <a:xfrm>
            <a:off x="10445857" y="3471987"/>
            <a:ext cx="262038" cy="262038"/>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5B45B5">
                    <a:alpha val="96000"/>
                  </a:srgbClr>
                </a:gs>
                <a:gs pos="100000">
                  <a:srgbClr val="8875D7">
                    <a:alpha val="96000"/>
                  </a:srgbClr>
                </a:gs>
              </a:gsLst>
              <a:lin ang="0"/>
            </a:gradFill>
          </p:spPr>
        </p:sp>
        <p:sp>
          <p:nvSpPr>
            <p:cNvPr id="26" name="TextBox 2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0942559" y="3484831"/>
            <a:ext cx="3680478" cy="286938"/>
          </a:xfrm>
          <a:prstGeom prst="rect">
            <a:avLst/>
          </a:prstGeom>
        </p:spPr>
        <p:txBody>
          <a:bodyPr lIns="0" tIns="0" rIns="0" bIns="0" rtlCol="0" anchor="t">
            <a:spAutoFit/>
          </a:bodyPr>
          <a:lstStyle/>
          <a:p>
            <a:pPr algn="l">
              <a:lnSpc>
                <a:spcPts val="2145"/>
              </a:lnSpc>
            </a:pPr>
            <a:r>
              <a:rPr lang="en-US" sz="2681" b="1" dirty="0">
                <a:solidFill>
                  <a:srgbClr val="240960"/>
                </a:solidFill>
                <a:latin typeface="Montserrat Bold"/>
                <a:ea typeface="Montserrat Bold"/>
                <a:cs typeface="Montserrat Bold"/>
                <a:sym typeface="Montserrat Bold"/>
              </a:rPr>
              <a:t>Sales State</a:t>
            </a:r>
          </a:p>
        </p:txBody>
      </p:sp>
      <p:grpSp>
        <p:nvGrpSpPr>
          <p:cNvPr id="33" name="Group 33"/>
          <p:cNvGrpSpPr/>
          <p:nvPr/>
        </p:nvGrpSpPr>
        <p:grpSpPr>
          <a:xfrm>
            <a:off x="7524578" y="990165"/>
            <a:ext cx="1256320" cy="1256320"/>
            <a:chOff x="0" y="0"/>
            <a:chExt cx="812800" cy="812800"/>
          </a:xfrm>
        </p:grpSpPr>
        <p:sp>
          <p:nvSpPr>
            <p:cNvPr id="34" name="Freeform 3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0"/>
                  </a:srgbClr>
                </a:gs>
              </a:gsLst>
              <a:lin ang="0"/>
            </a:gradFill>
          </p:spPr>
        </p:sp>
        <p:sp>
          <p:nvSpPr>
            <p:cNvPr id="35" name="TextBox 3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6" name="Group 36"/>
          <p:cNvGrpSpPr/>
          <p:nvPr/>
        </p:nvGrpSpPr>
        <p:grpSpPr>
          <a:xfrm>
            <a:off x="15102279" y="-313682"/>
            <a:ext cx="3185721" cy="3185721"/>
            <a:chOff x="0" y="0"/>
            <a:chExt cx="812800" cy="812800"/>
          </a:xfrm>
        </p:grpSpPr>
        <p:sp>
          <p:nvSpPr>
            <p:cNvPr id="37" name="Freeform 3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58000"/>
                  </a:srgbClr>
                </a:gs>
                <a:gs pos="100000">
                  <a:srgbClr val="F7ACFF">
                    <a:alpha val="0"/>
                  </a:srgbClr>
                </a:gs>
              </a:gsLst>
              <a:lin ang="0"/>
            </a:gradFill>
          </p:spPr>
        </p:sp>
        <p:sp>
          <p:nvSpPr>
            <p:cNvPr id="38" name="TextBox 38"/>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39" name="Group 39"/>
          <p:cNvGrpSpPr/>
          <p:nvPr/>
        </p:nvGrpSpPr>
        <p:grpSpPr>
          <a:xfrm>
            <a:off x="17403566" y="1871985"/>
            <a:ext cx="884434" cy="884434"/>
            <a:chOff x="0" y="0"/>
            <a:chExt cx="812800" cy="812800"/>
          </a:xfrm>
        </p:grpSpPr>
        <p:sp>
          <p:nvSpPr>
            <p:cNvPr id="40" name="Freeform 4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3C67BF">
                    <a:alpha val="96000"/>
                  </a:srgbClr>
                </a:gs>
                <a:gs pos="100000">
                  <a:srgbClr val="F7ACFF">
                    <a:alpha val="96000"/>
                  </a:srgbClr>
                </a:gs>
              </a:gsLst>
              <a:lin ang="0"/>
            </a:gradFill>
          </p:spPr>
        </p:sp>
        <p:sp>
          <p:nvSpPr>
            <p:cNvPr id="41" name="TextBox 4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Tree>
  </p:cSld>
  <p:clrMapOvr>
    <a:masterClrMapping/>
  </p:clrMapOvr>
  <p:transition spd="slow">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796</Words>
  <Application>Microsoft Office PowerPoint</Application>
  <PresentationFormat>Custom</PresentationFormat>
  <Paragraphs>96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Montserrat</vt:lpstr>
      <vt:lpstr>Calibri</vt:lpstr>
      <vt:lpstr>Montserrat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Modern Minimalist Business Development Presentation</dc:title>
  <dc:creator>Manan Shah</dc:creator>
  <cp:lastModifiedBy>Manan Shah</cp:lastModifiedBy>
  <cp:revision>63</cp:revision>
  <dcterms:created xsi:type="dcterms:W3CDTF">2006-08-16T00:00:00Z</dcterms:created>
  <dcterms:modified xsi:type="dcterms:W3CDTF">2025-06-06T08:06:17Z</dcterms:modified>
  <dc:identifier>DAGoPwHHBOk</dc:identifier>
</cp:coreProperties>
</file>